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9" r:id="rId5"/>
  </p:sldMasterIdLst>
  <p:notesMasterIdLst>
    <p:notesMasterId r:id="rId52"/>
  </p:notesMasterIdLst>
  <p:sldIdLst>
    <p:sldId id="471" r:id="rId6"/>
    <p:sldId id="549" r:id="rId7"/>
    <p:sldId id="607" r:id="rId8"/>
    <p:sldId id="485" r:id="rId9"/>
    <p:sldId id="552" r:id="rId10"/>
    <p:sldId id="553" r:id="rId11"/>
    <p:sldId id="554" r:id="rId12"/>
    <p:sldId id="555" r:id="rId13"/>
    <p:sldId id="556" r:id="rId14"/>
    <p:sldId id="601" r:id="rId15"/>
    <p:sldId id="557" r:id="rId16"/>
    <p:sldId id="558" r:id="rId17"/>
    <p:sldId id="559" r:id="rId18"/>
    <p:sldId id="602" r:id="rId19"/>
    <p:sldId id="561" r:id="rId20"/>
    <p:sldId id="562" r:id="rId21"/>
    <p:sldId id="563" r:id="rId22"/>
    <p:sldId id="564" r:id="rId23"/>
    <p:sldId id="609" r:id="rId24"/>
    <p:sldId id="565" r:id="rId25"/>
    <p:sldId id="566" r:id="rId26"/>
    <p:sldId id="567" r:id="rId27"/>
    <p:sldId id="569" r:id="rId28"/>
    <p:sldId id="603" r:id="rId29"/>
    <p:sldId id="570" r:id="rId30"/>
    <p:sldId id="572" r:id="rId31"/>
    <p:sldId id="573" r:id="rId32"/>
    <p:sldId id="575" r:id="rId33"/>
    <p:sldId id="610" r:id="rId34"/>
    <p:sldId id="578" r:id="rId35"/>
    <p:sldId id="579" r:id="rId36"/>
    <p:sldId id="580" r:id="rId37"/>
    <p:sldId id="581" r:id="rId38"/>
    <p:sldId id="582" r:id="rId39"/>
    <p:sldId id="583" r:id="rId40"/>
    <p:sldId id="584" r:id="rId41"/>
    <p:sldId id="585" r:id="rId42"/>
    <p:sldId id="586" r:id="rId43"/>
    <p:sldId id="612" r:id="rId44"/>
    <p:sldId id="591" r:id="rId45"/>
    <p:sldId id="605" r:id="rId46"/>
    <p:sldId id="592" r:id="rId47"/>
    <p:sldId id="606" r:id="rId48"/>
    <p:sldId id="594" r:id="rId49"/>
    <p:sldId id="595" r:id="rId50"/>
    <p:sldId id="60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69C"/>
    <a:srgbClr val="66A277"/>
    <a:srgbClr val="00B0F0"/>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2" autoAdjust="0"/>
    <p:restoredTop sz="77701" autoAdjust="0"/>
  </p:normalViewPr>
  <p:slideViewPr>
    <p:cSldViewPr snapToGrid="0">
      <p:cViewPr varScale="1">
        <p:scale>
          <a:sx n="54" d="100"/>
          <a:sy n="54" d="100"/>
        </p:scale>
        <p:origin x="5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726F7-1322-8B46-A3C1-3D1B6F454225}" type="datetimeFigureOut">
              <a:rPr lang="en-AU" smtClean="0"/>
              <a:t>30/09/2022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95699-AEBD-804E-8FDC-CD08F08621CF}" type="slidenum">
              <a:rPr lang="en-AU" smtClean="0"/>
              <a:t>‹#›</a:t>
            </a:fld>
            <a:endParaRPr lang="en-AU"/>
          </a:p>
        </p:txBody>
      </p:sp>
    </p:spTree>
    <p:extLst>
      <p:ext uri="{BB962C8B-B14F-4D97-AF65-F5344CB8AC3E}">
        <p14:creationId xmlns:p14="http://schemas.microsoft.com/office/powerpoint/2010/main" val="108903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95699-AEBD-804E-8FDC-CD08F08621CF}" type="slidenum">
              <a:rPr lang="en-AU" smtClean="0"/>
              <a:t>1</a:t>
            </a:fld>
            <a:endParaRPr lang="en-AU"/>
          </a:p>
        </p:txBody>
      </p:sp>
    </p:spTree>
    <p:extLst>
      <p:ext uri="{BB962C8B-B14F-4D97-AF65-F5344CB8AC3E}">
        <p14:creationId xmlns:p14="http://schemas.microsoft.com/office/powerpoint/2010/main" val="2288359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1692316E-19CB-4287-83CE-0B9404F327DD}" type="slidenum">
              <a:rPr lang="en-GB" altLang="en-US" sz="1300">
                <a:ea typeface="Osaka" charset="-128"/>
              </a:rPr>
              <a:pPr>
                <a:spcBef>
                  <a:spcPct val="0"/>
                </a:spcBef>
                <a:buSzPct val="45000"/>
                <a:buFont typeface="Wingdings" panose="05000000000000000000" pitchFamily="2" charset="2"/>
                <a:buNone/>
              </a:pPr>
              <a:t>11</a:t>
            </a:fld>
            <a:endParaRPr lang="en-GB" altLang="en-US" sz="1300">
              <a:ea typeface="Osaka" charset="-128"/>
            </a:endParaRPr>
          </a:p>
        </p:txBody>
      </p:sp>
      <p:sp>
        <p:nvSpPr>
          <p:cNvPr id="25603"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C23D2E31-AF6A-4379-B790-C2829A6A4501}"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11</a:t>
            </a:fld>
            <a:endParaRPr lang="en-GB" altLang="en-US" sz="1300">
              <a:solidFill>
                <a:srgbClr val="FFFF00"/>
              </a:solidFill>
              <a:latin typeface="Arial" panose="020B0604020202020204" pitchFamily="34" charset="0"/>
            </a:endParaRPr>
          </a:p>
        </p:txBody>
      </p:sp>
      <p:sp>
        <p:nvSpPr>
          <p:cNvPr id="25604"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5605"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342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B3E1248-0449-41AB-8A98-AA2F1B818B41}" type="slidenum">
              <a:rPr lang="en-GB" altLang="en-US" sz="1300">
                <a:ea typeface="Osaka" charset="-128"/>
              </a:rPr>
              <a:pPr>
                <a:spcBef>
                  <a:spcPct val="0"/>
                </a:spcBef>
                <a:buSzPct val="45000"/>
                <a:buFont typeface="Wingdings" panose="05000000000000000000" pitchFamily="2" charset="2"/>
                <a:buNone/>
              </a:pPr>
              <a:t>12</a:t>
            </a:fld>
            <a:endParaRPr lang="en-GB" altLang="en-US" sz="1300">
              <a:ea typeface="Osaka" charset="-128"/>
            </a:endParaRPr>
          </a:p>
        </p:txBody>
      </p:sp>
      <p:sp>
        <p:nvSpPr>
          <p:cNvPr id="2765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A3F9CC08-FBFC-496F-9228-81BB52EE440E}"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12</a:t>
            </a:fld>
            <a:endParaRPr lang="en-GB" altLang="en-US" sz="1300">
              <a:solidFill>
                <a:srgbClr val="FFFF00"/>
              </a:solidFill>
              <a:latin typeface="Arial" panose="020B0604020202020204" pitchFamily="34" charset="0"/>
            </a:endParaRPr>
          </a:p>
        </p:txBody>
      </p:sp>
      <p:sp>
        <p:nvSpPr>
          <p:cNvPr id="27652"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7653"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281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6CABE8D-3417-4564-A47D-0A92343250AC}" type="slidenum">
              <a:rPr lang="en-GB" altLang="en-US" sz="1300">
                <a:ea typeface="Osaka" charset="-128"/>
              </a:rPr>
              <a:pPr>
                <a:spcBef>
                  <a:spcPct val="0"/>
                </a:spcBef>
                <a:buSzPct val="45000"/>
                <a:buFont typeface="Wingdings" panose="05000000000000000000" pitchFamily="2" charset="2"/>
                <a:buNone/>
              </a:pPr>
              <a:t>13</a:t>
            </a:fld>
            <a:endParaRPr lang="en-GB" altLang="en-US" sz="1300">
              <a:ea typeface="Osaka" charset="-128"/>
            </a:endParaRPr>
          </a:p>
        </p:txBody>
      </p:sp>
      <p:sp>
        <p:nvSpPr>
          <p:cNvPr id="29699"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DAE0698A-1C27-4A9E-B754-A929EE9425AE}"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13</a:t>
            </a:fld>
            <a:endParaRPr lang="en-GB" altLang="en-US" sz="1300">
              <a:solidFill>
                <a:srgbClr val="FFFF00"/>
              </a:solidFill>
              <a:latin typeface="Arial" panose="020B0604020202020204" pitchFamily="34" charset="0"/>
            </a:endParaRPr>
          </a:p>
        </p:txBody>
      </p:sp>
      <p:sp>
        <p:nvSpPr>
          <p:cNvPr id="29700"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9701"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47116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F6CABE8D-3417-4564-A47D-0A92343250AC}" type="slidenum">
              <a:rPr lang="en-GB" altLang="en-US" sz="1300">
                <a:ea typeface="Osaka" charset="-128"/>
              </a:rPr>
              <a:pPr>
                <a:spcBef>
                  <a:spcPct val="0"/>
                </a:spcBef>
                <a:buSzPct val="45000"/>
                <a:buFont typeface="Wingdings" panose="05000000000000000000" pitchFamily="2" charset="2"/>
                <a:buNone/>
              </a:pPr>
              <a:t>14</a:t>
            </a:fld>
            <a:endParaRPr lang="en-GB" altLang="en-US" sz="1300">
              <a:ea typeface="Osaka" charset="-128"/>
            </a:endParaRPr>
          </a:p>
        </p:txBody>
      </p:sp>
      <p:sp>
        <p:nvSpPr>
          <p:cNvPr id="29699"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DAE0698A-1C27-4A9E-B754-A929EE9425AE}"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14</a:t>
            </a:fld>
            <a:endParaRPr lang="en-GB" altLang="en-US" sz="1300">
              <a:solidFill>
                <a:srgbClr val="FFFF00"/>
              </a:solidFill>
              <a:latin typeface="Arial" panose="020B0604020202020204" pitchFamily="34" charset="0"/>
            </a:endParaRPr>
          </a:p>
        </p:txBody>
      </p:sp>
      <p:sp>
        <p:nvSpPr>
          <p:cNvPr id="29700"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9701"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88234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337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A735ACE-F829-43FA-8972-85842A27DA64}" type="slidenum">
              <a:rPr lang="en-GB" altLang="en-US" sz="1300">
                <a:ea typeface="Osaka" charset="-128"/>
              </a:rPr>
              <a:pPr>
                <a:spcBef>
                  <a:spcPct val="0"/>
                </a:spcBef>
                <a:buSzPct val="45000"/>
                <a:buFont typeface="Wingdings" panose="05000000000000000000" pitchFamily="2" charset="2"/>
                <a:buNone/>
              </a:pPr>
              <a:t>15</a:t>
            </a:fld>
            <a:endParaRPr lang="en-GB" altLang="en-US" sz="1300">
              <a:ea typeface="Osaka" charset="-128"/>
            </a:endParaRPr>
          </a:p>
        </p:txBody>
      </p:sp>
    </p:spTree>
    <p:extLst>
      <p:ext uri="{BB962C8B-B14F-4D97-AF65-F5344CB8AC3E}">
        <p14:creationId xmlns:p14="http://schemas.microsoft.com/office/powerpoint/2010/main" val="2184691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358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1F8CE88-4C35-4865-9915-B96344DDF0FC}" type="slidenum">
              <a:rPr lang="en-GB" altLang="en-US" sz="1300">
                <a:ea typeface="Osaka" charset="-128"/>
              </a:rPr>
              <a:pPr>
                <a:spcBef>
                  <a:spcPct val="0"/>
                </a:spcBef>
                <a:buSzPct val="45000"/>
                <a:buFont typeface="Wingdings" panose="05000000000000000000" pitchFamily="2" charset="2"/>
                <a:buNone/>
              </a:pPr>
              <a:t>16</a:t>
            </a:fld>
            <a:endParaRPr lang="en-GB" altLang="en-US" sz="1300">
              <a:ea typeface="Osaka" charset="-128"/>
            </a:endParaRPr>
          </a:p>
        </p:txBody>
      </p:sp>
    </p:spTree>
    <p:extLst>
      <p:ext uri="{BB962C8B-B14F-4D97-AF65-F5344CB8AC3E}">
        <p14:creationId xmlns:p14="http://schemas.microsoft.com/office/powerpoint/2010/main" val="134421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0BE76A23-6F91-4DBF-9CE5-02796A143C7B}" type="slidenum">
              <a:rPr lang="en-GB" altLang="en-US" sz="1300">
                <a:ea typeface="Osaka" charset="-128"/>
              </a:rPr>
              <a:pPr>
                <a:spcBef>
                  <a:spcPct val="0"/>
                </a:spcBef>
                <a:buSzPct val="45000"/>
                <a:buFont typeface="Wingdings" panose="05000000000000000000" pitchFamily="2" charset="2"/>
                <a:buNone/>
              </a:pPr>
              <a:t>17</a:t>
            </a:fld>
            <a:endParaRPr lang="en-GB" altLang="en-US" sz="1300">
              <a:ea typeface="Osaka" charset="-128"/>
            </a:endParaRPr>
          </a:p>
        </p:txBody>
      </p:sp>
      <p:sp>
        <p:nvSpPr>
          <p:cNvPr id="3789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5A12EB07-D5E9-4E03-94DE-F0DFB52D793F}"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17</a:t>
            </a:fld>
            <a:endParaRPr lang="en-GB" altLang="en-US" sz="1300">
              <a:solidFill>
                <a:srgbClr val="FFFF00"/>
              </a:solidFill>
              <a:latin typeface="Arial" panose="020B0604020202020204" pitchFamily="34" charset="0"/>
            </a:endParaRPr>
          </a:p>
        </p:txBody>
      </p:sp>
      <p:sp>
        <p:nvSpPr>
          <p:cNvPr id="37892"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7893"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60210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B574650-A330-492F-950C-F1E65FCBFDC6}" type="slidenum">
              <a:rPr lang="en-GB" altLang="en-US" sz="1300">
                <a:ea typeface="Osaka" charset="-128"/>
              </a:rPr>
              <a:pPr>
                <a:spcBef>
                  <a:spcPct val="0"/>
                </a:spcBef>
                <a:buSzPct val="45000"/>
                <a:buFont typeface="Wingdings" panose="05000000000000000000" pitchFamily="2" charset="2"/>
                <a:buNone/>
              </a:pPr>
              <a:t>18</a:t>
            </a:fld>
            <a:endParaRPr lang="en-GB" altLang="en-US" sz="1300">
              <a:ea typeface="Osaka" charset="-128"/>
            </a:endParaRPr>
          </a:p>
        </p:txBody>
      </p:sp>
      <p:sp>
        <p:nvSpPr>
          <p:cNvPr id="39939"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9940"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9276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0D3D9A5A-B544-4B9A-87E5-B0FACC4242DE}" type="slidenum">
              <a:rPr lang="en-GB" altLang="en-US" sz="1300">
                <a:ea typeface="Osaka" charset="-128"/>
              </a:rPr>
              <a:pPr>
                <a:spcBef>
                  <a:spcPct val="0"/>
                </a:spcBef>
                <a:buSzPct val="45000"/>
                <a:buFont typeface="Wingdings" panose="05000000000000000000" pitchFamily="2" charset="2"/>
                <a:buNone/>
              </a:pPr>
              <a:t>20</a:t>
            </a:fld>
            <a:endParaRPr lang="en-GB" altLang="en-US" sz="1300">
              <a:ea typeface="Osaka" charset="-128"/>
            </a:endParaRPr>
          </a:p>
        </p:txBody>
      </p:sp>
      <p:sp>
        <p:nvSpPr>
          <p:cNvPr id="41987"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37F3517B-0B41-4289-BCF9-A3E554B0E3B8}"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20</a:t>
            </a:fld>
            <a:endParaRPr lang="en-GB" altLang="en-US" sz="1300">
              <a:solidFill>
                <a:srgbClr val="FFFF00"/>
              </a:solidFill>
              <a:latin typeface="Arial" panose="020B0604020202020204" pitchFamily="34" charset="0"/>
            </a:endParaRPr>
          </a:p>
        </p:txBody>
      </p:sp>
      <p:sp>
        <p:nvSpPr>
          <p:cNvPr id="41988"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1989"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53683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4CC7435-3357-4779-80FE-133868AE21FC}" type="slidenum">
              <a:rPr lang="en-GB" altLang="en-US" sz="1300">
                <a:ea typeface="Osaka" charset="-128"/>
              </a:rPr>
              <a:pPr>
                <a:spcBef>
                  <a:spcPct val="0"/>
                </a:spcBef>
                <a:buSzPct val="45000"/>
                <a:buFont typeface="Wingdings" panose="05000000000000000000" pitchFamily="2" charset="2"/>
                <a:buNone/>
              </a:pPr>
              <a:t>21</a:t>
            </a:fld>
            <a:endParaRPr lang="en-GB" altLang="en-US" sz="1300">
              <a:ea typeface="Osaka" charset="-128"/>
            </a:endParaRPr>
          </a:p>
        </p:txBody>
      </p:sp>
      <p:sp>
        <p:nvSpPr>
          <p:cNvPr id="44035"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1D53078B-52AA-417F-A88E-2F01FF8F2278}"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21</a:t>
            </a:fld>
            <a:endParaRPr lang="en-GB" altLang="en-US" sz="1300">
              <a:solidFill>
                <a:srgbClr val="FFFF00"/>
              </a:solidFill>
              <a:latin typeface="Arial" panose="020B0604020202020204" pitchFamily="34" charset="0"/>
            </a:endParaRPr>
          </a:p>
        </p:txBody>
      </p:sp>
      <p:sp>
        <p:nvSpPr>
          <p:cNvPr id="44036"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4037"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7086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D72DFF1F-88B7-416A-A819-6FFDE96C09FB}" type="slidenum">
              <a:rPr lang="en-GB" altLang="en-US" sz="1300">
                <a:ea typeface="Osaka" charset="-128"/>
              </a:rPr>
              <a:pPr>
                <a:spcBef>
                  <a:spcPct val="0"/>
                </a:spcBef>
                <a:buSzPct val="45000"/>
                <a:buFont typeface="Wingdings" panose="05000000000000000000" pitchFamily="2" charset="2"/>
                <a:buNone/>
              </a:pPr>
              <a:t>2</a:t>
            </a:fld>
            <a:endParaRPr lang="en-GB" altLang="en-US" sz="1300">
              <a:ea typeface="Osaka" charset="-128"/>
            </a:endParaRPr>
          </a:p>
        </p:txBody>
      </p:sp>
      <p:sp>
        <p:nvSpPr>
          <p:cNvPr id="11267"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39F56D93-140F-47E3-A875-9A08209E50C3}"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2</a:t>
            </a:fld>
            <a:endParaRPr lang="en-GB" altLang="en-US" sz="1300">
              <a:solidFill>
                <a:srgbClr val="FFFF00"/>
              </a:solidFill>
              <a:latin typeface="Arial" panose="020B0604020202020204" pitchFamily="34" charset="0"/>
            </a:endParaRPr>
          </a:p>
        </p:txBody>
      </p:sp>
      <p:sp>
        <p:nvSpPr>
          <p:cNvPr id="11268"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1269"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398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2051F76D-8087-4619-AE2E-5A1717871275}" type="slidenum">
              <a:rPr lang="en-GB" altLang="en-US" sz="1300">
                <a:ea typeface="Osaka" charset="-128"/>
              </a:rPr>
              <a:pPr>
                <a:spcBef>
                  <a:spcPct val="0"/>
                </a:spcBef>
                <a:buSzPct val="45000"/>
                <a:buFont typeface="Wingdings" panose="05000000000000000000" pitchFamily="2" charset="2"/>
                <a:buNone/>
              </a:pPr>
              <a:t>22</a:t>
            </a:fld>
            <a:endParaRPr lang="en-GB" altLang="en-US" sz="1300">
              <a:ea typeface="Osaka" charset="-128"/>
            </a:endParaRPr>
          </a:p>
        </p:txBody>
      </p:sp>
      <p:sp>
        <p:nvSpPr>
          <p:cNvPr id="46083"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6084"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01874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1FBD9C4F-1AFC-4EFB-94CB-4CF970580F65}" type="slidenum">
              <a:rPr lang="en-GB" altLang="en-US" sz="1300">
                <a:ea typeface="Osaka" charset="-128"/>
              </a:rPr>
              <a:pPr>
                <a:spcBef>
                  <a:spcPct val="0"/>
                </a:spcBef>
                <a:buSzPct val="45000"/>
                <a:buFont typeface="Wingdings" panose="05000000000000000000" pitchFamily="2" charset="2"/>
                <a:buNone/>
              </a:pPr>
              <a:t>23</a:t>
            </a:fld>
            <a:endParaRPr lang="en-GB" altLang="en-US" sz="1300">
              <a:ea typeface="Osaka" charset="-128"/>
            </a:endParaRPr>
          </a:p>
        </p:txBody>
      </p:sp>
      <p:sp>
        <p:nvSpPr>
          <p:cNvPr id="50179"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0180"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74398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1FBD9C4F-1AFC-4EFB-94CB-4CF970580F65}" type="slidenum">
              <a:rPr lang="en-GB" altLang="en-US" sz="1300">
                <a:ea typeface="Osaka" charset="-128"/>
              </a:rPr>
              <a:pPr>
                <a:spcBef>
                  <a:spcPct val="0"/>
                </a:spcBef>
                <a:buSzPct val="45000"/>
                <a:buFont typeface="Wingdings" panose="05000000000000000000" pitchFamily="2" charset="2"/>
                <a:buNone/>
              </a:pPr>
              <a:t>24</a:t>
            </a:fld>
            <a:endParaRPr lang="en-GB" altLang="en-US" sz="1300">
              <a:ea typeface="Osaka" charset="-128"/>
            </a:endParaRPr>
          </a:p>
        </p:txBody>
      </p:sp>
      <p:sp>
        <p:nvSpPr>
          <p:cNvPr id="50179"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0180"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0227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E6019AC-EDFD-4E21-AA90-E4BFC6A33F18}" type="slidenum">
              <a:rPr lang="en-GB" altLang="en-US" sz="1300">
                <a:ea typeface="Osaka" charset="-128"/>
              </a:rPr>
              <a:pPr>
                <a:spcBef>
                  <a:spcPct val="0"/>
                </a:spcBef>
                <a:buSzPct val="45000"/>
                <a:buFont typeface="Wingdings" panose="05000000000000000000" pitchFamily="2" charset="2"/>
                <a:buNone/>
              </a:pPr>
              <a:t>25</a:t>
            </a:fld>
            <a:endParaRPr lang="en-GB" altLang="en-US" sz="1300">
              <a:ea typeface="Osaka" charset="-128"/>
            </a:endParaRPr>
          </a:p>
        </p:txBody>
      </p:sp>
      <p:sp>
        <p:nvSpPr>
          <p:cNvPr id="52227"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2228"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8386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4F41DBF-6361-4B58-9610-4476E119BE15}" type="slidenum">
              <a:rPr lang="en-GB" altLang="en-US" sz="1300">
                <a:ea typeface="Osaka" charset="-128"/>
              </a:rPr>
              <a:pPr>
                <a:spcBef>
                  <a:spcPct val="0"/>
                </a:spcBef>
                <a:buSzPct val="45000"/>
                <a:buFont typeface="Wingdings" panose="05000000000000000000" pitchFamily="2" charset="2"/>
                <a:buNone/>
              </a:pPr>
              <a:t>26</a:t>
            </a:fld>
            <a:endParaRPr lang="en-GB" altLang="en-US" sz="1300">
              <a:ea typeface="Osaka" charset="-128"/>
            </a:endParaRPr>
          </a:p>
        </p:txBody>
      </p:sp>
      <p:sp>
        <p:nvSpPr>
          <p:cNvPr id="56323"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6324"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52307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D121C67F-F9AA-4322-89B3-8AEAFE763DB3}" type="slidenum">
              <a:rPr lang="en-GB" altLang="en-US" sz="1300">
                <a:ea typeface="Osaka" charset="-128"/>
              </a:rPr>
              <a:pPr>
                <a:spcBef>
                  <a:spcPct val="0"/>
                </a:spcBef>
                <a:buSzPct val="45000"/>
                <a:buFont typeface="Wingdings" panose="05000000000000000000" pitchFamily="2" charset="2"/>
                <a:buNone/>
              </a:pPr>
              <a:t>27</a:t>
            </a:fld>
            <a:endParaRPr lang="en-GB" altLang="en-US" sz="1300">
              <a:ea typeface="Osaka" charset="-128"/>
            </a:endParaRPr>
          </a:p>
        </p:txBody>
      </p:sp>
      <p:sp>
        <p:nvSpPr>
          <p:cNvPr id="58371"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8372"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8901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09C792F7-808D-4F92-94DA-5083F3429E82}" type="slidenum">
              <a:rPr lang="en-AU" altLang="en-US" sz="1300">
                <a:ea typeface="Osaka" charset="-128"/>
              </a:rPr>
              <a:pPr>
                <a:spcBef>
                  <a:spcPct val="0"/>
                </a:spcBef>
                <a:buSzPct val="45000"/>
                <a:buFont typeface="Wingdings" panose="05000000000000000000" pitchFamily="2" charset="2"/>
                <a:buNone/>
              </a:pPr>
              <a:t>28</a:t>
            </a:fld>
            <a:endParaRPr lang="en-AU" altLang="en-US" sz="1300">
              <a:ea typeface="Osaka"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3540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686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BF01D7CA-EB7E-49AF-A243-655E137A0D4B}" type="slidenum">
              <a:rPr lang="en-GB" altLang="en-US" sz="1300">
                <a:ea typeface="Osaka" charset="-128"/>
              </a:rPr>
              <a:pPr>
                <a:spcBef>
                  <a:spcPct val="0"/>
                </a:spcBef>
                <a:buSzPct val="45000"/>
                <a:buFont typeface="Wingdings" panose="05000000000000000000" pitchFamily="2" charset="2"/>
                <a:buNone/>
              </a:pPr>
              <a:t>30</a:t>
            </a:fld>
            <a:endParaRPr lang="en-GB" altLang="en-US" sz="1300">
              <a:ea typeface="Osaka" charset="-128"/>
            </a:endParaRPr>
          </a:p>
        </p:txBody>
      </p:sp>
    </p:spTree>
    <p:extLst>
      <p:ext uri="{BB962C8B-B14F-4D97-AF65-F5344CB8AC3E}">
        <p14:creationId xmlns:p14="http://schemas.microsoft.com/office/powerpoint/2010/main" val="3570092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9C66F9F-8E8F-49FB-B0FE-F0C06DBC93D5}" type="slidenum">
              <a:rPr lang="en-GB" altLang="en-US" sz="1300">
                <a:ea typeface="Osaka" charset="-128"/>
              </a:rPr>
              <a:pPr>
                <a:spcBef>
                  <a:spcPct val="0"/>
                </a:spcBef>
                <a:buSzPct val="45000"/>
                <a:buFont typeface="Wingdings" panose="05000000000000000000" pitchFamily="2" charset="2"/>
                <a:buNone/>
              </a:pPr>
              <a:t>31</a:t>
            </a:fld>
            <a:endParaRPr lang="en-GB" altLang="en-US" sz="1300">
              <a:ea typeface="Osaka" charset="-128"/>
            </a:endParaRPr>
          </a:p>
        </p:txBody>
      </p:sp>
      <p:sp>
        <p:nvSpPr>
          <p:cNvPr id="70659"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FE5AF9C4-F812-44E2-B384-D285DC06A8D1}"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31</a:t>
            </a:fld>
            <a:endParaRPr lang="en-GB" altLang="en-US" sz="1300">
              <a:solidFill>
                <a:srgbClr val="FFFF00"/>
              </a:solidFill>
              <a:latin typeface="Arial" panose="020B0604020202020204" pitchFamily="34" charset="0"/>
            </a:endParaRPr>
          </a:p>
        </p:txBody>
      </p:sp>
      <p:sp>
        <p:nvSpPr>
          <p:cNvPr id="70660"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0661"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38"/>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900" dirty="0" smtClean="0">
                <a:latin typeface="Arial" panose="020B0604020202020204" pitchFamily="34" charset="0"/>
                <a:ea typeface="ＭＳ Ｐゴシック" panose="020B0600070205080204" pitchFamily="34" charset="-128"/>
              </a:rPr>
              <a:t>Add JOB_CODE as primary key for JOB: </a:t>
            </a:r>
          </a:p>
          <a:p>
            <a:pPr marL="457200" lvl="1" indent="0" eaLnBrk="1" hangingPunct="1">
              <a:spcBef>
                <a:spcPts val="30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800" dirty="0" smtClean="0">
                <a:latin typeface="Arial" panose="020B0604020202020204" pitchFamily="34" charset="0"/>
                <a:ea typeface="ＭＳ Ｐゴシック" panose="020B0600070205080204" pitchFamily="34" charset="-128"/>
              </a:rPr>
              <a:t>JOB_CODE </a:t>
            </a:r>
            <a:r>
              <a:rPr lang="en-GB" altLang="en-US" sz="800" dirty="0" smtClean="0">
                <a:latin typeface="Symbol" panose="05050102010706020507" pitchFamily="18" charset="2"/>
                <a:ea typeface="ＭＳ Ｐゴシック" panose="020B0600070205080204" pitchFamily="34" charset="-128"/>
              </a:rPr>
              <a:t></a:t>
            </a:r>
            <a:r>
              <a:rPr lang="en-GB" altLang="en-US" sz="800" dirty="0" smtClean="0">
                <a:latin typeface="Arial" panose="020B0604020202020204" pitchFamily="34" charset="0"/>
                <a:ea typeface="ＭＳ Ｐゴシック" panose="020B0600070205080204" pitchFamily="34" charset="-128"/>
              </a:rPr>
              <a:t> JOB_CLASS, CHG_HOUR</a:t>
            </a:r>
          </a:p>
          <a:p>
            <a:pPr eaLnBrk="1" hangingPunct="1">
              <a:spcBef>
                <a:spcPts val="338"/>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900" dirty="0" smtClean="0">
                <a:latin typeface="Arial" panose="020B0604020202020204" pitchFamily="34" charset="0"/>
                <a:ea typeface="ＭＳ Ｐゴシック" panose="020B0600070205080204" pitchFamily="34" charset="-128"/>
              </a:rPr>
              <a:t>Naming conventions:</a:t>
            </a:r>
          </a:p>
          <a:p>
            <a:pPr marL="457200" lvl="1" indent="0" eaLnBrk="1" hangingPunct="1">
              <a:spcBef>
                <a:spcPts val="30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800" dirty="0" smtClean="0">
                <a:latin typeface="Arial" panose="020B0604020202020204" pitchFamily="34" charset="0"/>
                <a:ea typeface="ＭＳ Ｐゴシック" panose="020B0600070205080204" pitchFamily="34" charset="-128"/>
              </a:rPr>
              <a:t>CHG_HOUR </a:t>
            </a:r>
            <a:r>
              <a:rPr lang="en-GB" altLang="en-US" sz="800" dirty="0" smtClean="0">
                <a:latin typeface="Symbol" panose="05050102010706020507" pitchFamily="18" charset="2"/>
                <a:ea typeface="ＭＳ Ｐゴシック" panose="020B0600070205080204" pitchFamily="34" charset="-128"/>
              </a:rPr>
              <a:t></a:t>
            </a:r>
            <a:r>
              <a:rPr lang="en-GB" altLang="en-US" sz="800" dirty="0" smtClean="0">
                <a:latin typeface="Arial" panose="020B0604020202020204" pitchFamily="34" charset="0"/>
                <a:ea typeface="ＭＳ Ｐゴシック" panose="020B0600070205080204" pitchFamily="34" charset="-128"/>
              </a:rPr>
              <a:t> JOB_CHG_HOUR</a:t>
            </a:r>
          </a:p>
          <a:p>
            <a:pPr marL="457200" lvl="1" indent="0" eaLnBrk="1" hangingPunct="1">
              <a:spcBef>
                <a:spcPts val="30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800" dirty="0" smtClean="0">
                <a:latin typeface="Arial" panose="020B0604020202020204" pitchFamily="34" charset="0"/>
                <a:ea typeface="ＭＳ Ｐゴシック" panose="020B0600070205080204" pitchFamily="34" charset="-128"/>
              </a:rPr>
              <a:t>JOB_CLASS </a:t>
            </a:r>
            <a:r>
              <a:rPr lang="en-GB" altLang="en-US" sz="800" dirty="0" smtClean="0">
                <a:latin typeface="Symbol" panose="05050102010706020507" pitchFamily="18" charset="2"/>
                <a:ea typeface="ＭＳ Ｐゴシック" panose="020B0600070205080204" pitchFamily="34" charset="-128"/>
              </a:rPr>
              <a:t></a:t>
            </a:r>
            <a:r>
              <a:rPr lang="en-GB" altLang="en-US" sz="800" dirty="0" smtClean="0">
                <a:latin typeface="Arial" panose="020B0604020202020204" pitchFamily="34" charset="0"/>
                <a:ea typeface="ＭＳ Ｐゴシック" panose="020B0600070205080204" pitchFamily="34" charset="-128"/>
              </a:rPr>
              <a:t> JOB_DESCRIPTION</a:t>
            </a:r>
          </a:p>
          <a:p>
            <a:pPr marL="457200" lvl="1" indent="0" eaLnBrk="1" hangingPunct="1">
              <a:spcBef>
                <a:spcPts val="30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800" dirty="0" smtClean="0">
                <a:latin typeface="Arial" panose="020B0604020202020204" pitchFamily="34" charset="0"/>
                <a:ea typeface="ＭＳ Ｐゴシック" panose="020B0600070205080204" pitchFamily="34" charset="-128"/>
              </a:rPr>
              <a:t>HOURS </a:t>
            </a:r>
            <a:r>
              <a:rPr lang="en-GB" altLang="en-US" sz="800" dirty="0" smtClean="0">
                <a:latin typeface="Symbol" panose="05050102010706020507" pitchFamily="18" charset="2"/>
                <a:ea typeface="ＭＳ Ｐゴシック" panose="020B0600070205080204" pitchFamily="34" charset="-128"/>
              </a:rPr>
              <a:t></a:t>
            </a:r>
            <a:r>
              <a:rPr lang="en-GB" altLang="en-US" sz="800" dirty="0" smtClean="0">
                <a:latin typeface="Arial" panose="020B0604020202020204" pitchFamily="34" charset="0"/>
                <a:ea typeface="ＭＳ Ｐゴシック" panose="020B0600070205080204" pitchFamily="34" charset="-128"/>
              </a:rPr>
              <a:t> ASSIGN_HOURS </a:t>
            </a:r>
          </a:p>
          <a:p>
            <a:pPr eaLnBrk="1" hangingPunct="1">
              <a:spcBef>
                <a:spcPts val="338"/>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900" dirty="0" smtClean="0">
                <a:latin typeface="Arial" panose="020B0604020202020204" pitchFamily="34" charset="0"/>
                <a:ea typeface="ＭＳ Ｐゴシック" panose="020B0600070205080204" pitchFamily="34" charset="-128"/>
              </a:rPr>
              <a:t>Add JOB_CHG_HOUR into the ASSIGN table for historical change of the job charges.</a:t>
            </a:r>
          </a:p>
          <a:p>
            <a:pPr eaLnBrk="1" hangingPunct="1">
              <a:spcBef>
                <a:spcPts val="338"/>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900" dirty="0" smtClean="0">
                <a:latin typeface="Arial" panose="020B0604020202020204" pitchFamily="34" charset="0"/>
                <a:ea typeface="ＭＳ Ｐゴシック" panose="020B0600070205080204" pitchFamily="34" charset="-128"/>
              </a:rPr>
              <a:t>Add derived attribute ASSIGN_CHARGE into the ASSIGN table:</a:t>
            </a:r>
          </a:p>
          <a:p>
            <a:pPr marL="457200" lvl="1" indent="0" eaLnBrk="1" hangingPunct="1">
              <a:spcBef>
                <a:spcPts val="30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800" dirty="0" smtClean="0">
                <a:latin typeface="Arial" panose="020B0604020202020204" pitchFamily="34" charset="0"/>
                <a:ea typeface="ＭＳ Ｐゴシック" panose="020B0600070205080204" pitchFamily="34" charset="-128"/>
              </a:rPr>
              <a:t>ASSIGN_CHARGE = ASSIGN_HOURS * ASSIGN_CHG_HOUR</a:t>
            </a:r>
          </a:p>
        </p:txBody>
      </p:sp>
    </p:spTree>
    <p:extLst>
      <p:ext uri="{BB962C8B-B14F-4D97-AF65-F5344CB8AC3E}">
        <p14:creationId xmlns:p14="http://schemas.microsoft.com/office/powerpoint/2010/main" val="3125148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C9DB1D1-9B02-4FFE-940C-BA3C559CA1E0}" type="slidenum">
              <a:rPr lang="en-GB" altLang="en-US" sz="1300">
                <a:ea typeface="Osaka" charset="-128"/>
              </a:rPr>
              <a:pPr>
                <a:spcBef>
                  <a:spcPct val="0"/>
                </a:spcBef>
                <a:buSzPct val="45000"/>
                <a:buFont typeface="Wingdings" panose="05000000000000000000" pitchFamily="2" charset="2"/>
                <a:buNone/>
              </a:pPr>
              <a:t>32</a:t>
            </a:fld>
            <a:endParaRPr lang="en-GB" altLang="en-US" sz="1300">
              <a:ea typeface="Osaka" charset="-128"/>
            </a:endParaRPr>
          </a:p>
        </p:txBody>
      </p:sp>
      <p:sp>
        <p:nvSpPr>
          <p:cNvPr id="72707"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2708"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0152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254BE1D-B43A-46FC-9688-200B88CC5EE5}" type="slidenum">
              <a:rPr lang="en-GB" altLang="en-US" sz="1300" smtClean="0"/>
              <a:pPr>
                <a:spcBef>
                  <a:spcPct val="0"/>
                </a:spcBef>
                <a:buSzPct val="45000"/>
                <a:buFont typeface="Wingdings" panose="05000000000000000000" pitchFamily="2" charset="2"/>
                <a:buNone/>
              </a:pPr>
              <a:t>4</a:t>
            </a:fld>
            <a:endParaRPr lang="en-GB" altLang="en-US" sz="1300" smtClean="0"/>
          </a:p>
        </p:txBody>
      </p:sp>
      <p:sp>
        <p:nvSpPr>
          <p:cNvPr id="1229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lnSpc>
                <a:spcPct val="96000"/>
              </a:lnSpc>
              <a:spcBef>
                <a:spcPct val="0"/>
              </a:spcBef>
              <a:buClr>
                <a:srgbClr val="FFFF00"/>
              </a:buClr>
              <a:buFont typeface="Arial" panose="020B0604020202020204" pitchFamily="34" charset="0"/>
              <a:buNone/>
            </a:pPr>
            <a:fld id="{EE899F17-B6B4-45CA-9702-3DEC3728DD2A}" type="slidenum">
              <a:rPr lang="en-GB" altLang="en-US" sz="1300">
                <a:solidFill>
                  <a:srgbClr val="FFFF00"/>
                </a:solidFill>
                <a:latin typeface="Arial" panose="020B0604020202020204" pitchFamily="34" charset="0"/>
                <a:ea typeface="Osaka" charset="-128"/>
              </a:rPr>
              <a:pPr algn="r">
                <a:lnSpc>
                  <a:spcPct val="96000"/>
                </a:lnSpc>
                <a:spcBef>
                  <a:spcPct val="0"/>
                </a:spcBef>
                <a:buClr>
                  <a:srgbClr val="FFFF00"/>
                </a:buClr>
                <a:buFont typeface="Arial" panose="020B0604020202020204" pitchFamily="34" charset="0"/>
                <a:buNone/>
              </a:pPr>
              <a:t>4</a:t>
            </a:fld>
            <a:endParaRPr lang="en-GB" altLang="en-US" sz="1300">
              <a:solidFill>
                <a:srgbClr val="FFFF00"/>
              </a:solidFill>
              <a:latin typeface="Arial" panose="020B0604020202020204" pitchFamily="34" charset="0"/>
              <a:ea typeface="Osaka" charset="-128"/>
            </a:endParaRPr>
          </a:p>
        </p:txBody>
      </p:sp>
      <p:sp>
        <p:nvSpPr>
          <p:cNvPr id="12292" name="Text Box 2"/>
          <p:cNvSpPr txBox="1">
            <a:spLocks noChangeArrowheads="1"/>
          </p:cNvSpPr>
          <p:nvPr/>
        </p:nvSpPr>
        <p:spPr bwMode="auto">
          <a:xfrm>
            <a:off x="992188" y="768350"/>
            <a:ext cx="5114925" cy="3836988"/>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US" altLang="en-US" sz="2400">
              <a:solidFill>
                <a:schemeClr val="bg1"/>
              </a:solidFill>
              <a:latin typeface="Arial" panose="020B0604020202020204" pitchFamily="34" charset="0"/>
              <a:ea typeface="Osaka" charset="-128"/>
            </a:endParaRPr>
          </a:p>
        </p:txBody>
      </p:sp>
      <p:sp>
        <p:nvSpPr>
          <p:cNvPr id="12293" name="Text Box 3"/>
          <p:cNvSpPr>
            <a:spLocks noGrp="1" noChangeArrowheads="1"/>
          </p:cNvSpPr>
          <p:nvPr>
            <p:ph type="body"/>
          </p:nvPr>
        </p:nvSpPr>
        <p:spPr>
          <a:xfrm>
            <a:off x="946150" y="4860925"/>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smtClean="0">
              <a:latin typeface="Times New Roman" panose="02020603050405020304" pitchFamily="18" charset="0"/>
            </a:endParaRPr>
          </a:p>
        </p:txBody>
      </p:sp>
    </p:spTree>
    <p:extLst>
      <p:ext uri="{BB962C8B-B14F-4D97-AF65-F5344CB8AC3E}">
        <p14:creationId xmlns:p14="http://schemas.microsoft.com/office/powerpoint/2010/main" val="595119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4EDC300-D1BE-4B25-ACC1-E2AEA50BB5B7}" type="slidenum">
              <a:rPr lang="en-GB" altLang="en-US" sz="1300">
                <a:ea typeface="Osaka" charset="-128"/>
              </a:rPr>
              <a:pPr>
                <a:spcBef>
                  <a:spcPct val="0"/>
                </a:spcBef>
                <a:buSzPct val="45000"/>
                <a:buFont typeface="Wingdings" panose="05000000000000000000" pitchFamily="2" charset="2"/>
                <a:buNone/>
              </a:pPr>
              <a:t>33</a:t>
            </a:fld>
            <a:endParaRPr lang="en-GB" altLang="en-US" sz="1300">
              <a:ea typeface="Osaka" charset="-128"/>
            </a:endParaRPr>
          </a:p>
        </p:txBody>
      </p:sp>
      <p:sp>
        <p:nvSpPr>
          <p:cNvPr id="74755"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4756"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51904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02CC9A5-0F1E-4B7B-944D-8FBF8DA5E598}" type="slidenum">
              <a:rPr lang="en-GB" altLang="en-US" sz="1300">
                <a:ea typeface="Osaka" charset="-128"/>
              </a:rPr>
              <a:pPr>
                <a:spcBef>
                  <a:spcPct val="0"/>
                </a:spcBef>
                <a:buSzPct val="45000"/>
                <a:buFont typeface="Wingdings" panose="05000000000000000000" pitchFamily="2" charset="2"/>
                <a:buNone/>
              </a:pPr>
              <a:t>34</a:t>
            </a:fld>
            <a:endParaRPr lang="en-GB" altLang="en-US" sz="1300">
              <a:ea typeface="Osaka" charset="-128"/>
            </a:endParaRPr>
          </a:p>
        </p:txBody>
      </p:sp>
      <p:sp>
        <p:nvSpPr>
          <p:cNvPr id="76803"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6804"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27030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5CDD256-BC20-44AE-B830-1D1BE593532B}" type="slidenum">
              <a:rPr lang="en-GB" altLang="en-US" sz="1300">
                <a:ea typeface="Osaka" charset="-128"/>
              </a:rPr>
              <a:pPr>
                <a:spcBef>
                  <a:spcPct val="0"/>
                </a:spcBef>
                <a:buSzPct val="45000"/>
                <a:buFont typeface="Wingdings" panose="05000000000000000000" pitchFamily="2" charset="2"/>
                <a:buNone/>
              </a:pPr>
              <a:t>35</a:t>
            </a:fld>
            <a:endParaRPr lang="en-GB" altLang="en-US" sz="1300">
              <a:ea typeface="Osaka" charset="-128"/>
            </a:endParaRPr>
          </a:p>
        </p:txBody>
      </p:sp>
      <p:sp>
        <p:nvSpPr>
          <p:cNvPr id="7885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4117A0BA-4B4E-4B1F-B2D9-380AC1E66DB8}"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35</a:t>
            </a:fld>
            <a:endParaRPr lang="en-GB" altLang="en-US" sz="1300">
              <a:solidFill>
                <a:srgbClr val="FFFF00"/>
              </a:solidFill>
              <a:latin typeface="Arial" panose="020B0604020202020204" pitchFamily="34" charset="0"/>
            </a:endParaRPr>
          </a:p>
        </p:txBody>
      </p:sp>
      <p:sp>
        <p:nvSpPr>
          <p:cNvPr id="78852"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8853"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Table can be in 3NF and fails to meet BCNF</a:t>
            </a:r>
          </a:p>
          <a:p>
            <a:pPr marL="457200" lvl="1" indent="0"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No partial dependencies, nor does it contain transitive dependencies</a:t>
            </a:r>
          </a:p>
          <a:p>
            <a:pPr marL="457200" lvl="1" indent="0"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A nonkey attribute is the determinant of a key attribute</a:t>
            </a:r>
          </a:p>
        </p:txBody>
      </p:sp>
    </p:spTree>
    <p:extLst>
      <p:ext uri="{BB962C8B-B14F-4D97-AF65-F5344CB8AC3E}">
        <p14:creationId xmlns:p14="http://schemas.microsoft.com/office/powerpoint/2010/main" val="2507275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809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B880923-BBD3-4487-BC1C-E049EB719549}" type="slidenum">
              <a:rPr lang="en-GB" altLang="en-US" sz="1300">
                <a:ea typeface="Osaka" charset="-128"/>
              </a:rPr>
              <a:pPr>
                <a:spcBef>
                  <a:spcPct val="0"/>
                </a:spcBef>
                <a:buSzPct val="45000"/>
                <a:buFont typeface="Wingdings" panose="05000000000000000000" pitchFamily="2" charset="2"/>
                <a:buNone/>
              </a:pPr>
              <a:t>36</a:t>
            </a:fld>
            <a:endParaRPr lang="en-GB" altLang="en-US" sz="1300">
              <a:ea typeface="Osaka" charset="-128"/>
            </a:endParaRPr>
          </a:p>
        </p:txBody>
      </p:sp>
    </p:spTree>
    <p:extLst>
      <p:ext uri="{BB962C8B-B14F-4D97-AF65-F5344CB8AC3E}">
        <p14:creationId xmlns:p14="http://schemas.microsoft.com/office/powerpoint/2010/main" val="741452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DFEA9331-1B78-4D7E-AF01-3E15A7BBFAA0}" type="slidenum">
              <a:rPr lang="en-GB" altLang="en-US" sz="1300">
                <a:ea typeface="Osaka" charset="-128"/>
              </a:rPr>
              <a:pPr>
                <a:spcBef>
                  <a:spcPct val="0"/>
                </a:spcBef>
                <a:buSzPct val="45000"/>
                <a:buFont typeface="Wingdings" panose="05000000000000000000" pitchFamily="2" charset="2"/>
                <a:buNone/>
              </a:pPr>
              <a:t>37</a:t>
            </a:fld>
            <a:endParaRPr lang="en-GB" altLang="en-US" sz="1300">
              <a:ea typeface="Osaka" charset="-128"/>
            </a:endParaRPr>
          </a:p>
        </p:txBody>
      </p:sp>
      <p:sp>
        <p:nvSpPr>
          <p:cNvPr id="82947"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2948"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9623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570FF2F-4F74-4CE3-970A-274970ED509F}" type="slidenum">
              <a:rPr lang="en-GB" altLang="en-US" sz="1300">
                <a:ea typeface="Osaka" charset="-128"/>
              </a:rPr>
              <a:pPr>
                <a:spcBef>
                  <a:spcPct val="0"/>
                </a:spcBef>
                <a:buSzPct val="45000"/>
                <a:buFont typeface="Wingdings" panose="05000000000000000000" pitchFamily="2" charset="2"/>
                <a:buNone/>
              </a:pPr>
              <a:t>38</a:t>
            </a:fld>
            <a:endParaRPr lang="en-GB" altLang="en-US" sz="1300">
              <a:ea typeface="Osaka" charset="-128"/>
            </a:endParaRPr>
          </a:p>
        </p:txBody>
      </p:sp>
      <p:sp>
        <p:nvSpPr>
          <p:cNvPr id="84995"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4996"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8504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3F815F3F-9081-43DB-89F1-7F63EBE5AA19}" type="slidenum">
              <a:rPr lang="en-GB" altLang="en-US" sz="1300">
                <a:ea typeface="Osaka" charset="-128"/>
              </a:rPr>
              <a:pPr>
                <a:spcBef>
                  <a:spcPct val="0"/>
                </a:spcBef>
                <a:buSzPct val="45000"/>
                <a:buFont typeface="Wingdings" panose="05000000000000000000" pitchFamily="2" charset="2"/>
                <a:buNone/>
              </a:pPr>
              <a:t>40</a:t>
            </a:fld>
            <a:endParaRPr lang="en-GB" altLang="en-US" sz="1300">
              <a:ea typeface="Osaka" charset="-128"/>
            </a:endParaRPr>
          </a:p>
        </p:txBody>
      </p:sp>
      <p:sp>
        <p:nvSpPr>
          <p:cNvPr id="95235"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5236"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85761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43D2667-8198-4F76-A8AB-0BBE47815E92}" type="slidenum">
              <a:rPr lang="en-GB" altLang="en-US" sz="1300">
                <a:ea typeface="Osaka" charset="-128"/>
              </a:rPr>
              <a:pPr>
                <a:spcBef>
                  <a:spcPct val="0"/>
                </a:spcBef>
                <a:buSzPct val="45000"/>
                <a:buFont typeface="Wingdings" panose="05000000000000000000" pitchFamily="2" charset="2"/>
                <a:buNone/>
              </a:pPr>
              <a:t>42</a:t>
            </a:fld>
            <a:endParaRPr lang="en-GB" altLang="en-US" sz="1300">
              <a:ea typeface="Osaka" charset="-128"/>
            </a:endParaRPr>
          </a:p>
        </p:txBody>
      </p:sp>
      <p:sp>
        <p:nvSpPr>
          <p:cNvPr id="97283"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7284"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88371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11C3431D-A27D-4B86-B869-17000E164D3C}" type="slidenum">
              <a:rPr lang="en-GB" altLang="en-US" sz="1300">
                <a:ea typeface="Osaka" charset="-128"/>
              </a:rPr>
              <a:pPr>
                <a:spcBef>
                  <a:spcPct val="0"/>
                </a:spcBef>
                <a:buSzPct val="45000"/>
                <a:buFont typeface="Wingdings" panose="05000000000000000000" pitchFamily="2" charset="2"/>
                <a:buNone/>
              </a:pPr>
              <a:t>43</a:t>
            </a:fld>
            <a:endParaRPr lang="en-GB" altLang="en-US" sz="1300">
              <a:ea typeface="Osaka" charset="-128"/>
            </a:endParaRPr>
          </a:p>
        </p:txBody>
      </p:sp>
      <p:sp>
        <p:nvSpPr>
          <p:cNvPr id="99331"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9332"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77149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0CBD81D-81B5-4395-8D39-F5272E4B478F}" type="slidenum">
              <a:rPr lang="en-GB" altLang="en-US" sz="1300">
                <a:ea typeface="Osaka" charset="-128"/>
              </a:rPr>
              <a:pPr>
                <a:spcBef>
                  <a:spcPct val="0"/>
                </a:spcBef>
                <a:buSzPct val="45000"/>
                <a:buFont typeface="Wingdings" panose="05000000000000000000" pitchFamily="2" charset="2"/>
                <a:buNone/>
              </a:pPr>
              <a:t>44</a:t>
            </a:fld>
            <a:endParaRPr lang="en-GB" altLang="en-US" sz="1300">
              <a:ea typeface="Osaka" charset="-128"/>
            </a:endParaRPr>
          </a:p>
        </p:txBody>
      </p:sp>
      <p:sp>
        <p:nvSpPr>
          <p:cNvPr id="101379"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1380"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9715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8113212A-73DD-4375-8D07-32780C983D2E}" type="slidenum">
              <a:rPr lang="en-GB" altLang="en-US" sz="1300">
                <a:ea typeface="Osaka" charset="-128"/>
              </a:rPr>
              <a:pPr>
                <a:spcBef>
                  <a:spcPct val="0"/>
                </a:spcBef>
                <a:buSzPct val="45000"/>
                <a:buFont typeface="Wingdings" panose="05000000000000000000" pitchFamily="2" charset="2"/>
                <a:buNone/>
              </a:pPr>
              <a:t>5</a:t>
            </a:fld>
            <a:endParaRPr lang="en-GB" altLang="en-US" sz="1300">
              <a:ea typeface="Osaka" charset="-128"/>
            </a:endParaRPr>
          </a:p>
        </p:txBody>
      </p:sp>
      <p:sp>
        <p:nvSpPr>
          <p:cNvPr id="15363"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1E7E656B-A6B6-4639-A42F-42F4A1915716}"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5</a:t>
            </a:fld>
            <a:endParaRPr lang="en-GB" altLang="en-US" sz="1300">
              <a:solidFill>
                <a:srgbClr val="FFFF00"/>
              </a:solidFill>
              <a:latin typeface="Arial" panose="020B0604020202020204" pitchFamily="34" charset="0"/>
            </a:endParaRPr>
          </a:p>
        </p:txBody>
      </p:sp>
      <p:sp>
        <p:nvSpPr>
          <p:cNvPr id="15364"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5365"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panose="020B0604020202020204" pitchFamily="34" charset="0"/>
                <a:ea typeface="ＭＳ Ｐゴシック" panose="020B0600070205080204" pitchFamily="34" charset="-128"/>
              </a:rPr>
              <a:t>Example: Company that manages building projects</a:t>
            </a:r>
          </a:p>
          <a:p>
            <a:pPr marL="457200" lvl="1" indent="0"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panose="020B0604020202020204" pitchFamily="34" charset="0"/>
                <a:ea typeface="ＭＳ Ｐゴシック" panose="020B0600070205080204" pitchFamily="34" charset="-128"/>
              </a:rPr>
              <a:t>Charges its clients by billing hours spent on each contract</a:t>
            </a:r>
          </a:p>
          <a:p>
            <a:pPr marL="457200" lvl="1" indent="0"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panose="020B0604020202020204" pitchFamily="34" charset="0"/>
                <a:ea typeface="ＭＳ Ｐゴシック" panose="020B0600070205080204" pitchFamily="34" charset="-128"/>
              </a:rPr>
              <a:t>Hourly billing rate is dependent on employee’s position</a:t>
            </a:r>
          </a:p>
          <a:p>
            <a:pPr marL="457200" lvl="1" indent="0"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dirty="0" smtClean="0">
                <a:latin typeface="Arial" panose="020B0604020202020204" pitchFamily="34" charset="0"/>
                <a:ea typeface="ＭＳ Ｐゴシック" panose="020B0600070205080204" pitchFamily="34" charset="-128"/>
              </a:rPr>
              <a:t>Periodically, report is generated that contains information displayed in the</a:t>
            </a:r>
            <a:r>
              <a:rPr lang="en-GB" altLang="en-US" baseline="0" dirty="0" smtClean="0">
                <a:latin typeface="Arial" panose="020B0604020202020204" pitchFamily="34" charset="0"/>
                <a:ea typeface="ＭＳ Ｐゴシック" panose="020B0600070205080204" pitchFamily="34" charset="-128"/>
              </a:rPr>
              <a:t> table shown in next slide</a:t>
            </a:r>
            <a:endParaRPr lang="en-GB"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45692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AB020C46-A335-46CD-BE24-109D8D7C060D}" type="slidenum">
              <a:rPr lang="en-GB" altLang="en-US" sz="1300">
                <a:ea typeface="Osaka" charset="-128"/>
              </a:rPr>
              <a:pPr>
                <a:spcBef>
                  <a:spcPct val="0"/>
                </a:spcBef>
                <a:buSzPct val="45000"/>
                <a:buFont typeface="Wingdings" panose="05000000000000000000" pitchFamily="2" charset="2"/>
                <a:buNone/>
              </a:pPr>
              <a:t>45</a:t>
            </a:fld>
            <a:endParaRPr lang="en-GB" altLang="en-US" sz="1300">
              <a:ea typeface="Osaka" charset="-128"/>
            </a:endParaRPr>
          </a:p>
        </p:txBody>
      </p:sp>
      <p:sp>
        <p:nvSpPr>
          <p:cNvPr id="103427" name="Text Box 1"/>
          <p:cNvSpPr txBox="1">
            <a:spLocks noChangeArrowheads="1"/>
          </p:cNvSpPr>
          <p:nvPr/>
        </p:nvSpPr>
        <p:spPr bwMode="auto">
          <a:xfrm>
            <a:off x="990600" y="768350"/>
            <a:ext cx="5118100" cy="383857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3428" name="Rectangle 2"/>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59317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DA996ABF-1728-45A0-A804-4D84DBB32BB9}" type="slidenum">
              <a:rPr lang="en-GB" altLang="en-US" sz="1300">
                <a:ea typeface="Osaka" charset="-128"/>
              </a:rPr>
              <a:pPr>
                <a:spcBef>
                  <a:spcPct val="0"/>
                </a:spcBef>
                <a:buSzPct val="45000"/>
                <a:buFont typeface="Wingdings" panose="05000000000000000000" pitchFamily="2" charset="2"/>
                <a:buNone/>
              </a:pPr>
              <a:t>46</a:t>
            </a:fld>
            <a:endParaRPr lang="en-GB" altLang="en-US" sz="1300">
              <a:ea typeface="Osaka" charset="-128"/>
            </a:endParaRPr>
          </a:p>
        </p:txBody>
      </p:sp>
      <p:sp>
        <p:nvSpPr>
          <p:cNvPr id="113667"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531E9B1B-B1E2-49CF-B872-26554A971F5C}"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46</a:t>
            </a:fld>
            <a:endParaRPr lang="en-GB" altLang="en-US" sz="1300">
              <a:solidFill>
                <a:srgbClr val="FFFF00"/>
              </a:solidFill>
              <a:latin typeface="Arial" panose="020B0604020202020204" pitchFamily="34" charset="0"/>
            </a:endParaRPr>
          </a:p>
        </p:txBody>
      </p:sp>
      <p:sp>
        <p:nvSpPr>
          <p:cNvPr id="113668"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13669" name="Rectangle 3"/>
          <p:cNvSpPr>
            <a:spLocks noGrp="1" noChangeArrowheads="1"/>
          </p:cNvSpPr>
          <p:nvPr>
            <p:ph type="body"/>
          </p:nvPr>
        </p:nvSpPr>
        <p:spPr>
          <a:xfrm>
            <a:off x="946150" y="4860925"/>
            <a:ext cx="5205413"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4192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76E55C2E-BFA6-427B-A64D-0CA0518BC7AB}" type="slidenum">
              <a:rPr lang="en-GB" altLang="en-US" sz="1300">
                <a:ea typeface="Osaka" charset="-128"/>
              </a:rPr>
              <a:pPr>
                <a:spcBef>
                  <a:spcPct val="0"/>
                </a:spcBef>
                <a:buSzPct val="45000"/>
                <a:buFont typeface="Wingdings" panose="05000000000000000000" pitchFamily="2" charset="2"/>
                <a:buNone/>
              </a:pPr>
              <a:t>6</a:t>
            </a:fld>
            <a:endParaRPr lang="en-GB" altLang="en-US" sz="1300">
              <a:ea typeface="Osaka" charset="-128"/>
            </a:endParaRPr>
          </a:p>
        </p:txBody>
      </p:sp>
      <p:sp>
        <p:nvSpPr>
          <p:cNvPr id="17411"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37D13B8D-7371-41DC-B58B-234DC0B02A80}"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6</a:t>
            </a:fld>
            <a:endParaRPr lang="en-GB" altLang="en-US" sz="1300">
              <a:solidFill>
                <a:srgbClr val="FFFF00"/>
              </a:solidFill>
              <a:latin typeface="Arial" panose="020B0604020202020204" pitchFamily="34" charset="0"/>
            </a:endParaRPr>
          </a:p>
        </p:txBody>
      </p:sp>
      <p:sp>
        <p:nvSpPr>
          <p:cNvPr id="17412"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7413"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Structure of data set in Figure 5.1 does not handle data very well</a:t>
            </a:r>
          </a:p>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The table structure appears to work; report generated with ease</a:t>
            </a:r>
          </a:p>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mtClean="0">
                <a:latin typeface="Arial" panose="020B0604020202020204" pitchFamily="34" charset="0"/>
                <a:ea typeface="ＭＳ Ｐゴシック" panose="020B0600070205080204" pitchFamily="34" charset="-128"/>
              </a:rPr>
              <a:t>Unfortunately, report may yield different results depending on what data anomaly has occurred</a:t>
            </a:r>
          </a:p>
        </p:txBody>
      </p:sp>
    </p:spTree>
    <p:extLst>
      <p:ext uri="{BB962C8B-B14F-4D97-AF65-F5344CB8AC3E}">
        <p14:creationId xmlns:p14="http://schemas.microsoft.com/office/powerpoint/2010/main" val="34614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194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9F1AD16E-08AC-4A75-A33D-C7CF2077B047}" type="slidenum">
              <a:rPr lang="en-GB" altLang="en-US" sz="1300">
                <a:ea typeface="Osaka" charset="-128"/>
              </a:rPr>
              <a:pPr>
                <a:spcBef>
                  <a:spcPct val="0"/>
                </a:spcBef>
                <a:buSzPct val="45000"/>
                <a:buFont typeface="Wingdings" panose="05000000000000000000" pitchFamily="2" charset="2"/>
                <a:buNone/>
              </a:pPr>
              <a:t>7</a:t>
            </a:fld>
            <a:endParaRPr lang="en-GB" altLang="en-US" sz="1300">
              <a:ea typeface="Osaka" charset="-128"/>
            </a:endParaRPr>
          </a:p>
        </p:txBody>
      </p:sp>
    </p:spTree>
    <p:extLst>
      <p:ext uri="{BB962C8B-B14F-4D97-AF65-F5344CB8AC3E}">
        <p14:creationId xmlns:p14="http://schemas.microsoft.com/office/powerpoint/2010/main" val="258313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Times New Roman" panose="02020603050405020304" pitchFamily="18" charset="0"/>
              <a:ea typeface="ＭＳ Ｐゴシック" panose="020B0600070205080204" pitchFamily="34" charset="-128"/>
            </a:endParaRPr>
          </a:p>
        </p:txBody>
      </p:sp>
      <p:sp>
        <p:nvSpPr>
          <p:cNvPr id="215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6852E0A1-2B11-43F1-964A-C13B609635F2}" type="slidenum">
              <a:rPr lang="en-GB" altLang="en-US" sz="1300">
                <a:ea typeface="Osaka" charset="-128"/>
              </a:rPr>
              <a:pPr>
                <a:spcBef>
                  <a:spcPct val="0"/>
                </a:spcBef>
                <a:buSzPct val="45000"/>
                <a:buFont typeface="Wingdings" panose="05000000000000000000" pitchFamily="2" charset="2"/>
                <a:buNone/>
              </a:pPr>
              <a:t>8</a:t>
            </a:fld>
            <a:endParaRPr lang="en-GB" altLang="en-US" sz="1300">
              <a:ea typeface="Osaka" charset="-128"/>
            </a:endParaRPr>
          </a:p>
        </p:txBody>
      </p:sp>
    </p:spTree>
    <p:extLst>
      <p:ext uri="{BB962C8B-B14F-4D97-AF65-F5344CB8AC3E}">
        <p14:creationId xmlns:p14="http://schemas.microsoft.com/office/powerpoint/2010/main" val="299531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2F2E6F7-A5AD-4ABB-9862-2C7B2195C146}" type="slidenum">
              <a:rPr lang="en-GB" altLang="en-US" sz="1300">
                <a:ea typeface="Osaka" charset="-128"/>
              </a:rPr>
              <a:pPr>
                <a:spcBef>
                  <a:spcPct val="0"/>
                </a:spcBef>
                <a:buSzPct val="45000"/>
                <a:buFont typeface="Wingdings" panose="05000000000000000000" pitchFamily="2" charset="2"/>
                <a:buNone/>
              </a:pPr>
              <a:t>9</a:t>
            </a:fld>
            <a:endParaRPr lang="en-GB" altLang="en-US" sz="1300">
              <a:ea typeface="Osaka" charset="-128"/>
            </a:endParaRPr>
          </a:p>
        </p:txBody>
      </p:sp>
      <p:sp>
        <p:nvSpPr>
          <p:cNvPr id="23555"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B8EF5FA2-531A-4F24-8236-86B06B2E95EC}"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9</a:t>
            </a:fld>
            <a:endParaRPr lang="en-GB" altLang="en-US" sz="1300">
              <a:solidFill>
                <a:srgbClr val="FFFF00"/>
              </a:solidFill>
              <a:latin typeface="Arial" panose="020B0604020202020204" pitchFamily="34" charset="0"/>
            </a:endParaRPr>
          </a:p>
        </p:txBody>
      </p:sp>
      <p:sp>
        <p:nvSpPr>
          <p:cNvPr id="23556"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3557"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924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a:spcBef>
                <a:spcPct val="0"/>
              </a:spcBef>
              <a:buSzPct val="45000"/>
              <a:buFont typeface="Wingdings" panose="05000000000000000000" pitchFamily="2" charset="2"/>
              <a:buNone/>
            </a:pPr>
            <a:fld id="{E2F2E6F7-A5AD-4ABB-9862-2C7B2195C146}" type="slidenum">
              <a:rPr lang="en-GB" altLang="en-US" sz="1300">
                <a:ea typeface="Osaka" charset="-128"/>
              </a:rPr>
              <a:pPr>
                <a:spcBef>
                  <a:spcPct val="0"/>
                </a:spcBef>
                <a:buSzPct val="45000"/>
                <a:buFont typeface="Wingdings" panose="05000000000000000000" pitchFamily="2" charset="2"/>
                <a:buNone/>
              </a:pPr>
              <a:t>10</a:t>
            </a:fld>
            <a:endParaRPr lang="en-GB" altLang="en-US" sz="1300">
              <a:ea typeface="Osaka" charset="-128"/>
            </a:endParaRPr>
          </a:p>
        </p:txBody>
      </p:sp>
      <p:sp>
        <p:nvSpPr>
          <p:cNvPr id="23555"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ea typeface="ＭＳ Ｐゴシック" panose="020B0600070205080204" pitchFamily="34" charset="-128"/>
              </a:defRPr>
            </a:lvl9pPr>
          </a:lstStyle>
          <a:p>
            <a:pPr algn="r">
              <a:spcBef>
                <a:spcPct val="0"/>
              </a:spcBef>
              <a:buClr>
                <a:srgbClr val="FFFF00"/>
              </a:buClr>
              <a:buFont typeface="Arial" panose="020B0604020202020204" pitchFamily="34" charset="0"/>
              <a:buNone/>
            </a:pPr>
            <a:fld id="{B8EF5FA2-531A-4F24-8236-86B06B2E95EC}" type="slidenum">
              <a:rPr lang="en-GB" altLang="en-US" sz="1300">
                <a:solidFill>
                  <a:srgbClr val="FFFF00"/>
                </a:solidFill>
                <a:latin typeface="Arial" panose="020B0604020202020204" pitchFamily="34" charset="0"/>
              </a:rPr>
              <a:pPr algn="r">
                <a:spcBef>
                  <a:spcPct val="0"/>
                </a:spcBef>
                <a:buClr>
                  <a:srgbClr val="FFFF00"/>
                </a:buClr>
                <a:buFont typeface="Arial" panose="020B0604020202020204" pitchFamily="34" charset="0"/>
                <a:buNone/>
              </a:pPr>
              <a:t>10</a:t>
            </a:fld>
            <a:endParaRPr lang="en-GB" altLang="en-US" sz="1300">
              <a:solidFill>
                <a:srgbClr val="FFFF00"/>
              </a:solidFill>
              <a:latin typeface="Arial" panose="020B0604020202020204" pitchFamily="34" charset="0"/>
            </a:endParaRPr>
          </a:p>
        </p:txBody>
      </p:sp>
      <p:sp>
        <p:nvSpPr>
          <p:cNvPr id="23556" name="Text Box 2"/>
          <p:cNvSpPr txBox="1">
            <a:spLocks noChangeArrowheads="1"/>
          </p:cNvSpPr>
          <p:nvPr/>
        </p:nvSpPr>
        <p:spPr bwMode="auto">
          <a:xfrm>
            <a:off x="992188" y="768350"/>
            <a:ext cx="5114925" cy="383698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3557" name="Text Box 3"/>
          <p:cNvSpPr>
            <a:spLocks noGrp="1" noChangeArrowheads="1"/>
          </p:cNvSpPr>
          <p:nvPr>
            <p:ph type="body"/>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0339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ctr"/>
          <a:lstStyle>
            <a:lvl1pPr algn="ctr">
              <a:defRPr sz="4800" b="0" i="0">
                <a:latin typeface="Playfair Display" pitchFamily="2" charset="77"/>
              </a:defRPr>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nchor="ct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25704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445459"/>
            <a:ext cx="10931242" cy="5218812"/>
          </a:xfrm>
          <a:prstGeom prst="rect">
            <a:avLst/>
          </a:prstGeom>
        </p:spPr>
        <p:txBody>
          <a:bodyPr/>
          <a:lstStyle>
            <a:lvl1pPr>
              <a:lnSpc>
                <a:spcPct val="100000"/>
              </a:lnSpc>
              <a:spcAft>
                <a:spcPts val="0"/>
              </a:spcAft>
              <a:defRPr b="0" i="0">
                <a:latin typeface="Arial" panose="020B0604020202020204" pitchFamily="34" charset="0"/>
                <a:cs typeface="Arial" panose="020B0604020202020204" pitchFamily="34" charset="0"/>
              </a:defRPr>
            </a:lvl1pPr>
            <a:lvl2pPr>
              <a:lnSpc>
                <a:spcPct val="100000"/>
              </a:lnSpc>
              <a:spcAft>
                <a:spcPts val="0"/>
              </a:spcAft>
              <a:defRPr b="0" i="0">
                <a:latin typeface="Arial" panose="020B0604020202020204" pitchFamily="34" charset="0"/>
                <a:cs typeface="Arial" panose="020B0604020202020204" pitchFamily="34" charset="0"/>
              </a:defRPr>
            </a:lvl2pPr>
            <a:lvl3pPr>
              <a:lnSpc>
                <a:spcPct val="100000"/>
              </a:lnSpc>
              <a:spcAft>
                <a:spcPts val="0"/>
              </a:spcAft>
              <a:defRPr b="0" i="0">
                <a:latin typeface="Arial" panose="020B0604020202020204" pitchFamily="34" charset="0"/>
                <a:cs typeface="Arial" panose="020B0604020202020204" pitchFamily="34" charset="0"/>
              </a:defRPr>
            </a:lvl3pPr>
            <a:lvl4pPr>
              <a:lnSpc>
                <a:spcPct val="100000"/>
              </a:lnSpc>
              <a:spcAft>
                <a:spcPts val="0"/>
              </a:spcAft>
              <a:defRPr b="0" i="0">
                <a:latin typeface="Arial" panose="020B0604020202020204" pitchFamily="34" charset="0"/>
                <a:cs typeface="Arial" panose="020B0604020202020204" pitchFamily="34" charset="0"/>
              </a:defRPr>
            </a:lvl4pPr>
            <a:lvl5pPr>
              <a:lnSpc>
                <a:spcPct val="100000"/>
              </a:lnSpc>
              <a:spcAft>
                <a:spcPts val="0"/>
              </a:spcAft>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78273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US" smtClean="0"/>
              <a:t>Click to edit Master title style</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6694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74249"/>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691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261826"/>
            <a:ext cx="10738805" cy="1180889"/>
          </a:xfrm>
          <a:prstGeom prst="rect">
            <a:avLst/>
          </a:prstGeom>
        </p:spPr>
        <p:txBody>
          <a:bodyPr/>
          <a:lstStyle>
            <a:lvl1pPr>
              <a:defRPr sz="3600" b="0" i="0">
                <a:latin typeface="Playfair Display" pitchFamily="2" charset="77"/>
              </a:defRPr>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536074"/>
            <a:ext cx="5181600" cy="5118483"/>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153236" y="1536074"/>
            <a:ext cx="5211946" cy="5112699"/>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35389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CU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9E8-767A-4349-8079-16A425C49859}"/>
              </a:ext>
            </a:extLst>
          </p:cNvPr>
          <p:cNvSpPr>
            <a:spLocks noGrp="1"/>
          </p:cNvSpPr>
          <p:nvPr>
            <p:ph type="title"/>
          </p:nvPr>
        </p:nvSpPr>
        <p:spPr>
          <a:xfrm>
            <a:off x="6262653" y="59206"/>
            <a:ext cx="5881105" cy="2089191"/>
          </a:xfrm>
          <a:prstGeom prst="rect">
            <a:avLst/>
          </a:prstGeom>
        </p:spPr>
        <p:txBody>
          <a:bodyPr/>
          <a:lstStyle>
            <a:lvl1pPr algn="r">
              <a:defRPr b="1">
                <a:solidFill>
                  <a:srgbClr val="0072BC"/>
                </a:solidFill>
                <a:latin typeface="Playfair Display"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4457C99A-B6F2-FA4A-A481-DFC0A2EF7DAC}"/>
              </a:ext>
            </a:extLst>
          </p:cNvPr>
          <p:cNvSpPr>
            <a:spLocks noGrp="1"/>
          </p:cNvSpPr>
          <p:nvPr>
            <p:ph type="body" sz="quarter" idx="10"/>
          </p:nvPr>
        </p:nvSpPr>
        <p:spPr>
          <a:xfrm>
            <a:off x="6773662" y="2166152"/>
            <a:ext cx="5370095" cy="914400"/>
          </a:xfrm>
          <a:prstGeom prst="rect">
            <a:avLst/>
          </a:prstGeom>
        </p:spPr>
        <p:txBody>
          <a:bodyPr/>
          <a:lstStyle>
            <a:lvl1pPr marL="0" indent="0" algn="r">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67978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svg"/><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10983326" y="6470328"/>
            <a:ext cx="9565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658993"/>
            <a:ext cx="9006435"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0A8F343-C29C-EE4E-969B-E4F68C3196A0}"/>
              </a:ext>
            </a:extLst>
          </p:cNvPr>
          <p:cNvCxnSpPr>
            <a:cxnSpLocks/>
          </p:cNvCxnSpPr>
          <p:nvPr userDrawn="1"/>
        </p:nvCxnSpPr>
        <p:spPr>
          <a:xfrm>
            <a:off x="605608" y="227303"/>
            <a:ext cx="9889762"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0935843-A012-754F-9A66-D5108545A769}"/>
              </a:ext>
              <a:ext uri="{C183D7F6-B498-43B3-948B-1728B52AA6E4}">
                <adec:decorative xmlns="" xmlns:adec="http://schemas.microsoft.com/office/drawing/2017/decorative" val="1"/>
              </a:ext>
            </a:extLst>
          </p:cNvPr>
          <p:cNvPicPr>
            <a:picLocks noChangeAspect="1"/>
          </p:cNvPicPr>
          <p:nvPr userDrawn="1"/>
        </p:nvPicPr>
        <p:blipFill rotWithShape="1">
          <a:blip r:embed="rId7"/>
          <a:srcRect r="58615" b="39311"/>
          <a:stretch/>
        </p:blipFill>
        <p:spPr>
          <a:xfrm>
            <a:off x="0" y="5747657"/>
            <a:ext cx="668524" cy="1110343"/>
          </a:xfrm>
          <a:prstGeom prst="rect">
            <a:avLst/>
          </a:prstGeom>
        </p:spPr>
      </p:pic>
      <p:pic>
        <p:nvPicPr>
          <p:cNvPr id="6" name="Graphic 5">
            <a:extLst>
              <a:ext uri="{FF2B5EF4-FFF2-40B4-BE49-F238E27FC236}">
                <a16:creationId xmlns:a16="http://schemas.microsoft.com/office/drawing/2014/main" id="{E9A6AE0D-979C-064B-ABEF-1C37ED4BE385}"/>
              </a:ext>
              <a:ext uri="{C183D7F6-B498-43B3-948B-1728B52AA6E4}">
                <adec:decorative xmlns="" xmlns:adec="http://schemas.microsoft.com/office/drawing/2017/decorative" val="1"/>
              </a:ext>
            </a:extLst>
          </p:cNvPr>
          <p:cNvPicPr>
            <a:picLocks noChangeAspect="1"/>
          </p:cNvPicPr>
          <p:nvPr userDrawn="1"/>
        </p:nvPicPr>
        <p:blipFill rotWithShape="1">
          <a:blip r:embed="rId8">
            <a:extLst>
              <a:ext uri="{96DAC541-7B7A-43D3-8B79-37D633B846F1}">
                <asvg:svgBlip xmlns="" xmlns:asvg="http://schemas.microsoft.com/office/drawing/2016/SVG/main" r:embed="rId10"/>
              </a:ext>
            </a:extLst>
          </a:blip>
          <a:srcRect l="4388" t="34302" r="3600" b="33899"/>
          <a:stretch/>
        </p:blipFill>
        <p:spPr>
          <a:xfrm>
            <a:off x="11111948" y="41945"/>
            <a:ext cx="1046496" cy="361656"/>
          </a:xfrm>
          <a:prstGeom prst="rect">
            <a:avLst/>
          </a:prstGeom>
        </p:spPr>
      </p:pic>
    </p:spTree>
    <p:extLst>
      <p:ext uri="{BB962C8B-B14F-4D97-AF65-F5344CB8AC3E}">
        <p14:creationId xmlns:p14="http://schemas.microsoft.com/office/powerpoint/2010/main" val="387402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 uri="{C183D7F6-B498-43B3-948B-1728B52AA6E4}">
                <adec:decorative xmlns="" xmlns:adec="http://schemas.microsoft.com/office/drawing/2017/decorative" val="1"/>
              </a:ext>
            </a:extLst>
          </p:cNvPr>
          <p:cNvPicPr>
            <a:picLocks noChangeAspect="1"/>
          </p:cNvPicPr>
          <p:nvPr userDrawn="1"/>
        </p:nvPicPr>
        <p:blipFill>
          <a:blip r:embed="rId5"/>
          <a:stretch>
            <a:fillRect/>
          </a:stretch>
        </p:blipFill>
        <p:spPr>
          <a:xfrm>
            <a:off x="11137901" y="5695693"/>
            <a:ext cx="782006" cy="885681"/>
          </a:xfrm>
          <a:prstGeom prst="rect">
            <a:avLst/>
          </a:prstGeom>
        </p:spPr>
      </p:pic>
      <p:pic>
        <p:nvPicPr>
          <p:cNvPr id="4" name="Graphic 3">
            <a:extLst>
              <a:ext uri="{FF2B5EF4-FFF2-40B4-BE49-F238E27FC236}">
                <a16:creationId xmlns:a16="http://schemas.microsoft.com/office/drawing/2014/main" id="{FE1B345B-F1B9-B541-94E3-136F67E269C4}"/>
              </a:ext>
              <a:ext uri="{C183D7F6-B498-43B3-948B-1728B52AA6E4}">
                <adec:decorative xmlns="" xmlns:adec="http://schemas.microsoft.com/office/drawing/2017/decorative" val="1"/>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t="32903" b="32473"/>
          <a:stretch/>
        </p:blipFill>
        <p:spPr>
          <a:xfrm>
            <a:off x="-1" y="1"/>
            <a:ext cx="2150534" cy="744594"/>
          </a:xfrm>
          <a:prstGeom prst="rect">
            <a:avLst/>
          </a:prstGeom>
        </p:spPr>
      </p:pic>
    </p:spTree>
    <p:extLst>
      <p:ext uri="{BB962C8B-B14F-4D97-AF65-F5344CB8AC3E}">
        <p14:creationId xmlns:p14="http://schemas.microsoft.com/office/powerpoint/2010/main" val="3252297034"/>
      </p:ext>
    </p:extLst>
  </p:cSld>
  <p:clrMap bg1="lt1" tx1="dk1" bg2="lt2" tx2="dk2" accent1="accent1" accent2="accent2" accent3="accent3" accent4="accent4" accent5="accent5" accent6="accent6" hlink="hlink" folHlink="folHlink"/>
  <p:sldLayoutIdLst>
    <p:sldLayoutId id="2147483671" r:id="rId1"/>
    <p:sldLayoutId id="214748367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E4068-E8A1-BD4B-8910-E77B9D30CF78}"/>
              </a:ext>
            </a:extLst>
          </p:cNvPr>
          <p:cNvSpPr>
            <a:spLocks noGrp="1"/>
          </p:cNvSpPr>
          <p:nvPr>
            <p:ph type="title"/>
          </p:nvPr>
        </p:nvSpPr>
        <p:spPr>
          <a:xfrm>
            <a:off x="4740166" y="59206"/>
            <a:ext cx="7403593" cy="3177980"/>
          </a:xfrm>
        </p:spPr>
        <p:txBody>
          <a:bodyPr/>
          <a:lstStyle/>
          <a:p>
            <a:pPr>
              <a:lnSpc>
                <a:spcPct val="100000"/>
              </a:lnSpc>
              <a:spcAft>
                <a:spcPts val="600"/>
              </a:spcAft>
            </a:pPr>
            <a:r>
              <a:rPr lang="en-US" sz="4000" dirty="0" smtClean="0"/>
              <a:t>CP2404/CP5633 </a:t>
            </a:r>
            <a:br>
              <a:rPr lang="en-US" sz="4000" dirty="0" smtClean="0"/>
            </a:br>
            <a:r>
              <a:rPr lang="en-US" sz="4000" dirty="0" smtClean="0"/>
              <a:t>Database Modelling</a:t>
            </a:r>
            <a:r>
              <a:rPr lang="en-US" dirty="0" smtClean="0"/>
              <a:t/>
            </a:r>
            <a:br>
              <a:rPr lang="en-US" dirty="0" smtClean="0"/>
            </a:br>
            <a:r>
              <a:rPr lang="en-GB" dirty="0">
                <a:solidFill>
                  <a:srgbClr val="000099"/>
                </a:solidFill>
                <a:latin typeface="Stone Sans ITC TT-Bold" charset="0"/>
              </a:rPr>
              <a:t/>
            </a:r>
            <a:br>
              <a:rPr lang="en-GB" dirty="0">
                <a:solidFill>
                  <a:srgbClr val="000099"/>
                </a:solidFill>
                <a:latin typeface="Stone Sans ITC TT-Bold" charset="0"/>
              </a:rPr>
            </a:br>
            <a:endParaRPr lang="en-US" dirty="0"/>
          </a:p>
        </p:txBody>
      </p:sp>
      <p:sp>
        <p:nvSpPr>
          <p:cNvPr id="2" name="Text Placeholder 1"/>
          <p:cNvSpPr>
            <a:spLocks noGrp="1"/>
          </p:cNvSpPr>
          <p:nvPr>
            <p:ph type="body" sz="quarter" idx="10"/>
          </p:nvPr>
        </p:nvSpPr>
        <p:spPr/>
        <p:txBody>
          <a:bodyPr/>
          <a:lstStyle/>
          <a:p>
            <a:r>
              <a:rPr lang="en-US" sz="4400" b="1" dirty="0" smtClean="0"/>
              <a:t>Lecture </a:t>
            </a:r>
            <a:r>
              <a:rPr lang="en-US" sz="4400" b="1" dirty="0" smtClean="0"/>
              <a:t>04</a:t>
            </a:r>
            <a:endParaRPr lang="en-AU" sz="4400" b="1" dirty="0"/>
          </a:p>
        </p:txBody>
      </p:sp>
    </p:spTree>
    <p:extLst>
      <p:ext uri="{BB962C8B-B14F-4D97-AF65-F5344CB8AC3E}">
        <p14:creationId xmlns:p14="http://schemas.microsoft.com/office/powerpoint/2010/main" val="1201723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253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A19D1E9-5532-49F6-B3BA-DCDBD106972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10</a:t>
            </a:fld>
            <a:endParaRPr lang="en-GB" altLang="en-US" sz="1400">
              <a:solidFill>
                <a:srgbClr val="000000"/>
              </a:solidFill>
              <a:latin typeface="Trebuchet MS" panose="020B0603020202020204" pitchFamily="34" charset="0"/>
            </a:endParaRPr>
          </a:p>
        </p:txBody>
      </p:sp>
      <p:sp>
        <p:nvSpPr>
          <p:cNvPr id="22532" name="Text Box 3"/>
          <p:cNvSpPr txBox="1">
            <a:spLocks noChangeArrowheads="1"/>
          </p:cNvSpPr>
          <p:nvPr/>
        </p:nvSpPr>
        <p:spPr bwMode="auto">
          <a:xfrm>
            <a:off x="581025" y="312421"/>
            <a:ext cx="81343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SzPct val="10000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dirty="0">
                <a:solidFill>
                  <a:srgbClr val="0000CC"/>
                </a:solidFill>
                <a:latin typeface="Trebuchet MS" pitchFamily="34" charset="0"/>
              </a:rPr>
              <a:t>In a (well) normalized table structures:</a:t>
            </a:r>
          </a:p>
        </p:txBody>
      </p:sp>
      <p:pic>
        <p:nvPicPr>
          <p:cNvPr id="8" name="Picture 4" descr="Fig06-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1" y="2553422"/>
            <a:ext cx="6994865" cy="422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5"/>
          <p:cNvSpPr>
            <a:spLocks noChangeArrowheads="1"/>
          </p:cNvSpPr>
          <p:nvPr/>
        </p:nvSpPr>
        <p:spPr bwMode="auto">
          <a:xfrm>
            <a:off x="0" y="1024731"/>
            <a:ext cx="6502846" cy="2144713"/>
          </a:xfrm>
          <a:prstGeom prst="rect">
            <a:avLst/>
          </a:prstGeom>
          <a:solidFill>
            <a:schemeClr val="bg1"/>
          </a:solidFill>
          <a:ln>
            <a:noFill/>
          </a:ln>
        </p:spPr>
        <p:txBody>
          <a:bodyPr wrap="square">
            <a:spAutoFit/>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Each table represents a single subject</a:t>
            </a:r>
          </a:p>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No data item will be </a:t>
            </a:r>
            <a:r>
              <a:rPr lang="en-GB" altLang="en-US" sz="2400" dirty="0" smtClean="0">
                <a:solidFill>
                  <a:srgbClr val="000000"/>
                </a:solidFill>
                <a:latin typeface="Trebuchet MS" panose="020B0603020202020204" pitchFamily="34" charset="0"/>
              </a:rPr>
              <a:t>unnecessarily       </a:t>
            </a:r>
            <a:r>
              <a:rPr lang="en-GB" altLang="en-US" sz="2400" dirty="0">
                <a:solidFill>
                  <a:srgbClr val="000000"/>
                </a:solidFill>
                <a:latin typeface="Trebuchet MS" panose="020B0603020202020204" pitchFamily="34" charset="0"/>
              </a:rPr>
              <a:t>stored in more than one table</a:t>
            </a:r>
          </a:p>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All attributes in a table are </a:t>
            </a:r>
            <a:r>
              <a:rPr lang="en-GB" altLang="en-US" sz="2400" dirty="0" smtClean="0">
                <a:solidFill>
                  <a:srgbClr val="000000"/>
                </a:solidFill>
                <a:latin typeface="Trebuchet MS" panose="020B0603020202020204" pitchFamily="34" charset="0"/>
              </a:rPr>
              <a:t>                           dependent </a:t>
            </a:r>
            <a:r>
              <a:rPr lang="en-GB" altLang="en-US" sz="2400" dirty="0">
                <a:solidFill>
                  <a:srgbClr val="000000"/>
                </a:solidFill>
                <a:latin typeface="Trebuchet MS" panose="020B0603020202020204" pitchFamily="34" charset="0"/>
              </a:rPr>
              <a:t>on the primary key</a:t>
            </a:r>
          </a:p>
        </p:txBody>
      </p:sp>
      <p:pic>
        <p:nvPicPr>
          <p:cNvPr id="9" name="Picture 8" descr="C:\Joanne_HardDisk\Joanne\JCU-2010\CP1500\Textbook(9thEd) Materials\Figure_Files\Figure Files\C7046_06\Fig06-1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182" y="1915954"/>
            <a:ext cx="6765818" cy="46372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5295900" y="1537264"/>
            <a:ext cx="6896100" cy="748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425362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457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843969D-4A9E-4B8A-BC67-36C4416FD303}"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11</a:t>
            </a:fld>
            <a:endParaRPr lang="en-GB" altLang="en-US" sz="1400">
              <a:solidFill>
                <a:srgbClr val="000000"/>
              </a:solidFill>
              <a:latin typeface="Trebuchet MS" panose="020B0603020202020204" pitchFamily="34" charset="0"/>
            </a:endParaRPr>
          </a:p>
        </p:txBody>
      </p:sp>
      <p:sp>
        <p:nvSpPr>
          <p:cNvPr id="24580" name="Text Box 3"/>
          <p:cNvSpPr txBox="1">
            <a:spLocks noChangeArrowheads="1"/>
          </p:cNvSpPr>
          <p:nvPr/>
        </p:nvSpPr>
        <p:spPr bwMode="auto">
          <a:xfrm>
            <a:off x="552450" y="296862"/>
            <a:ext cx="81343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The Normalization Process</a:t>
            </a:r>
          </a:p>
        </p:txBody>
      </p:sp>
      <p:sp>
        <p:nvSpPr>
          <p:cNvPr id="24581" name="Text Box 4"/>
          <p:cNvSpPr txBox="1">
            <a:spLocks noChangeArrowheads="1"/>
          </p:cNvSpPr>
          <p:nvPr/>
        </p:nvSpPr>
        <p:spPr bwMode="auto">
          <a:xfrm>
            <a:off x="2209800" y="1687551"/>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6391" name="Rectangle 6"/>
          <p:cNvSpPr>
            <a:spLocks noChangeArrowheads="1"/>
          </p:cNvSpPr>
          <p:nvPr/>
        </p:nvSpPr>
        <p:spPr bwMode="auto">
          <a:xfrm>
            <a:off x="552450" y="1273622"/>
            <a:ext cx="8569325" cy="2831544"/>
          </a:xfrm>
          <a:prstGeom prst="rect">
            <a:avLst/>
          </a:prstGeom>
          <a:noFill/>
          <a:ln w="9525">
            <a:noFill/>
            <a:miter lim="800000"/>
            <a:headEnd/>
            <a:tailEnd/>
          </a:ln>
        </p:spPr>
        <p:txBody>
          <a:bodyPr>
            <a:spAutoFit/>
          </a:bodyPr>
          <a:lstStyle/>
          <a:p>
            <a:pPr marL="282575" indent="-282575">
              <a:lnSpc>
                <a:spcPct val="90000"/>
              </a:lnSpc>
              <a:spcBef>
                <a:spcPts val="700"/>
              </a:spcBef>
              <a:buClr>
                <a:srgbClr val="000000"/>
              </a:buClr>
              <a:buSzPct val="100000"/>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800" dirty="0">
                <a:solidFill>
                  <a:srgbClr val="000000"/>
                </a:solidFill>
                <a:latin typeface="Trebuchet MS" pitchFamily="34" charset="0"/>
                <a:ea typeface="ＭＳ Ｐゴシック" pitchFamily="34" charset="-128"/>
              </a:rPr>
              <a:t>Works through a series of stages : normal forms </a:t>
            </a:r>
          </a:p>
          <a:p>
            <a:pPr marL="1143000" lvl="2" indent="-228600">
              <a:lnSpc>
                <a:spcPct val="90000"/>
              </a:lnSpc>
              <a:spcBef>
                <a:spcPts val="600"/>
              </a:spcBef>
              <a:buClr>
                <a:srgbClr val="000000"/>
              </a:buClr>
              <a:buSzPct val="100000"/>
              <a:buFont typeface="Courier New" pitchFamily="49" charset="0"/>
              <a:buChar char="o"/>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solidFill>
                  <a:srgbClr val="000000"/>
                </a:solidFill>
                <a:latin typeface="Trebuchet MS" pitchFamily="34" charset="0"/>
                <a:ea typeface="ＭＳ Ｐゴシック" pitchFamily="34" charset="-128"/>
              </a:rPr>
              <a:t>First normal form (1NF)</a:t>
            </a:r>
            <a:r>
              <a:rPr lang="ar-SA" sz="2400" dirty="0">
                <a:solidFill>
                  <a:srgbClr val="000000"/>
                </a:solidFill>
                <a:latin typeface="Trebuchet MS" pitchFamily="34" charset="0"/>
                <a:ea typeface="ＭＳ Ｐゴシック" pitchFamily="34" charset="-128"/>
              </a:rPr>
              <a:t>‏</a:t>
            </a:r>
            <a:endParaRPr lang="en-GB" sz="2400" dirty="0">
              <a:solidFill>
                <a:srgbClr val="000000"/>
              </a:solidFill>
              <a:latin typeface="Trebuchet MS" pitchFamily="34" charset="0"/>
              <a:ea typeface="ＭＳ Ｐゴシック" pitchFamily="34" charset="-128"/>
            </a:endParaRPr>
          </a:p>
          <a:p>
            <a:pPr marL="1143000" lvl="2" indent="-228600">
              <a:lnSpc>
                <a:spcPct val="90000"/>
              </a:lnSpc>
              <a:spcBef>
                <a:spcPts val="600"/>
              </a:spcBef>
              <a:buClr>
                <a:srgbClr val="000000"/>
              </a:buClr>
              <a:buSzPct val="100000"/>
              <a:buFont typeface="Courier New" pitchFamily="49" charset="0"/>
              <a:buChar char="o"/>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solidFill>
                  <a:srgbClr val="000000"/>
                </a:solidFill>
                <a:latin typeface="Trebuchet MS" pitchFamily="34" charset="0"/>
                <a:ea typeface="ＭＳ Ｐゴシック" pitchFamily="34" charset="-128"/>
              </a:rPr>
              <a:t>Second normal form (2NF)</a:t>
            </a:r>
            <a:r>
              <a:rPr lang="ar-SA" sz="2400" dirty="0">
                <a:solidFill>
                  <a:srgbClr val="000000"/>
                </a:solidFill>
                <a:latin typeface="Trebuchet MS" pitchFamily="34" charset="0"/>
              </a:rPr>
              <a:t>‏</a:t>
            </a:r>
            <a:endParaRPr lang="en-GB" sz="2400" dirty="0">
              <a:solidFill>
                <a:srgbClr val="000000"/>
              </a:solidFill>
              <a:latin typeface="Trebuchet MS" pitchFamily="34" charset="0"/>
              <a:ea typeface="ＭＳ Ｐゴシック" pitchFamily="34" charset="-128"/>
            </a:endParaRPr>
          </a:p>
          <a:p>
            <a:pPr marL="1143000" lvl="2" indent="-228600">
              <a:lnSpc>
                <a:spcPct val="90000"/>
              </a:lnSpc>
              <a:spcBef>
                <a:spcPts val="600"/>
              </a:spcBef>
              <a:buClr>
                <a:srgbClr val="000000"/>
              </a:buClr>
              <a:buSzPct val="100000"/>
              <a:buFont typeface="Courier New" pitchFamily="49" charset="0"/>
              <a:buChar char="o"/>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solidFill>
                  <a:srgbClr val="000000"/>
                </a:solidFill>
                <a:latin typeface="Trebuchet MS" pitchFamily="34" charset="0"/>
                <a:ea typeface="ＭＳ Ｐゴシック" pitchFamily="34" charset="-128"/>
              </a:rPr>
              <a:t>Third normal form (3NF)</a:t>
            </a:r>
            <a:r>
              <a:rPr lang="ar-SA" sz="2400" dirty="0">
                <a:solidFill>
                  <a:srgbClr val="000000"/>
                </a:solidFill>
                <a:latin typeface="Trebuchet MS" pitchFamily="34" charset="0"/>
              </a:rPr>
              <a:t>‏</a:t>
            </a:r>
            <a:endParaRPr lang="en-US" sz="2400" dirty="0">
              <a:solidFill>
                <a:srgbClr val="000000"/>
              </a:solidFill>
              <a:latin typeface="Trebuchet MS" pitchFamily="34" charset="0"/>
            </a:endParaRPr>
          </a:p>
          <a:p>
            <a:pPr lvl="2">
              <a:lnSpc>
                <a:spcPct val="90000"/>
              </a:lnSpc>
              <a:spcBef>
                <a:spcPts val="600"/>
              </a:spcBef>
              <a:buClr>
                <a:srgbClr val="000000"/>
              </a:buClr>
              <a:buSzPct val="100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US" sz="1400" dirty="0">
              <a:solidFill>
                <a:srgbClr val="000000"/>
              </a:solidFill>
              <a:latin typeface="Trebuchet MS" pitchFamily="34" charset="0"/>
            </a:endParaRPr>
          </a:p>
          <a:p>
            <a:pPr marL="228600" indent="-228600">
              <a:lnSpc>
                <a:spcPct val="90000"/>
              </a:lnSpc>
              <a:spcBef>
                <a:spcPts val="600"/>
              </a:spcBef>
              <a:buClr>
                <a:srgbClr val="000000"/>
              </a:buClr>
              <a:buSzPct val="100000"/>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2800" dirty="0">
                <a:solidFill>
                  <a:srgbClr val="000000"/>
                </a:solidFill>
                <a:latin typeface="Trebuchet MS" pitchFamily="34" charset="0"/>
                <a:ea typeface="ＭＳ Ｐゴシック" pitchFamily="34" charset="-128"/>
              </a:rPr>
              <a:t>Higher normal forms are generally better than lower normal forms</a:t>
            </a:r>
          </a:p>
        </p:txBody>
      </p:sp>
      <p:sp>
        <p:nvSpPr>
          <p:cNvPr id="2" name="Down Arrow 1"/>
          <p:cNvSpPr/>
          <p:nvPr/>
        </p:nvSpPr>
        <p:spPr>
          <a:xfrm>
            <a:off x="5778190" y="1843668"/>
            <a:ext cx="635620" cy="932985"/>
          </a:xfrm>
          <a:prstGeom prst="down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54165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662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F767B6BA-A19E-41A1-BC58-5A06CF49C2E9}"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12</a:t>
            </a:fld>
            <a:endParaRPr lang="en-GB" altLang="en-US" sz="1400">
              <a:solidFill>
                <a:srgbClr val="000000"/>
              </a:solidFill>
              <a:latin typeface="Trebuchet MS" panose="020B0603020202020204" pitchFamily="34" charset="0"/>
            </a:endParaRPr>
          </a:p>
        </p:txBody>
      </p:sp>
      <p:sp>
        <p:nvSpPr>
          <p:cNvPr id="26628" name="Text Box 3"/>
          <p:cNvSpPr txBox="1">
            <a:spLocks noChangeArrowheads="1"/>
          </p:cNvSpPr>
          <p:nvPr/>
        </p:nvSpPr>
        <p:spPr bwMode="auto">
          <a:xfrm>
            <a:off x="581025" y="442915"/>
            <a:ext cx="81343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Need for Normalization</a:t>
            </a:r>
          </a:p>
        </p:txBody>
      </p:sp>
      <p:sp>
        <p:nvSpPr>
          <p:cNvPr id="26629"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6630" name="Rectangle 6"/>
          <p:cNvSpPr>
            <a:spLocks noChangeArrowheads="1"/>
          </p:cNvSpPr>
          <p:nvPr/>
        </p:nvSpPr>
        <p:spPr bwMode="auto">
          <a:xfrm>
            <a:off x="688124" y="1479395"/>
            <a:ext cx="8611993"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25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000000"/>
              </a:buClr>
            </a:pPr>
            <a:r>
              <a:rPr lang="en-US" altLang="en-US" sz="2800" dirty="0">
                <a:solidFill>
                  <a:srgbClr val="000000"/>
                </a:solidFill>
                <a:latin typeface="Trebuchet MS" panose="020B0603020202020204" pitchFamily="34" charset="0"/>
              </a:rPr>
              <a:t>An important part of designing a new database structure</a:t>
            </a:r>
          </a:p>
          <a:p>
            <a:pPr>
              <a:lnSpc>
                <a:spcPct val="90000"/>
              </a:lnSpc>
              <a:spcBef>
                <a:spcPts val="700"/>
              </a:spcBef>
              <a:buClr>
                <a:srgbClr val="000000"/>
              </a:buClr>
            </a:pPr>
            <a:r>
              <a:rPr lang="en-US" altLang="en-US" sz="2800" dirty="0">
                <a:solidFill>
                  <a:srgbClr val="000000"/>
                </a:solidFill>
                <a:latin typeface="Trebuchet MS" panose="020B0603020202020204" pitchFamily="34" charset="0"/>
              </a:rPr>
              <a:t>Analyses the relationship among the attributes within each entity</a:t>
            </a:r>
          </a:p>
          <a:p>
            <a:pPr>
              <a:lnSpc>
                <a:spcPct val="90000"/>
              </a:lnSpc>
              <a:spcBef>
                <a:spcPts val="700"/>
              </a:spcBef>
              <a:buClr>
                <a:srgbClr val="000000"/>
              </a:buClr>
            </a:pPr>
            <a:r>
              <a:rPr lang="en-US" altLang="en-US" sz="2800" dirty="0">
                <a:solidFill>
                  <a:srgbClr val="000000"/>
                </a:solidFill>
                <a:latin typeface="Trebuchet MS" panose="020B0603020202020204" pitchFamily="34" charset="0"/>
              </a:rPr>
              <a:t>Determines if the structure can be improved</a:t>
            </a:r>
          </a:p>
          <a:p>
            <a:pPr>
              <a:lnSpc>
                <a:spcPct val="90000"/>
              </a:lnSpc>
              <a:spcBef>
                <a:spcPts val="700"/>
              </a:spcBef>
              <a:buClr>
                <a:srgbClr val="000000"/>
              </a:buClr>
            </a:pPr>
            <a:r>
              <a:rPr lang="en-US" altLang="en-US" sz="2800" dirty="0">
                <a:solidFill>
                  <a:srgbClr val="000000"/>
                </a:solidFill>
                <a:latin typeface="Trebuchet MS" panose="020B0603020202020204" pitchFamily="34" charset="0"/>
              </a:rPr>
              <a:t>Improves the existing data structure and creates an appropriate database design</a:t>
            </a:r>
          </a:p>
          <a:p>
            <a:pPr>
              <a:lnSpc>
                <a:spcPct val="90000"/>
              </a:lnSpc>
              <a:spcBef>
                <a:spcPts val="700"/>
              </a:spcBef>
              <a:buClr>
                <a:srgbClr val="000000"/>
              </a:buClr>
              <a:buNone/>
            </a:pPr>
            <a:r>
              <a:rPr lang="en-US" altLang="en-US" sz="2800" dirty="0">
                <a:solidFill>
                  <a:srgbClr val="000000"/>
                </a:solidFill>
                <a:latin typeface="Trebuchet MS" panose="020B0603020202020204" pitchFamily="34" charset="0"/>
              </a:rPr>
              <a:t>   (Each table is free from anomalies of insertion, update, and deletion)</a:t>
            </a:r>
          </a:p>
        </p:txBody>
      </p:sp>
    </p:spTree>
    <p:extLst>
      <p:ext uri="{BB962C8B-B14F-4D97-AF65-F5344CB8AC3E}">
        <p14:creationId xmlns:p14="http://schemas.microsoft.com/office/powerpoint/2010/main" val="5570438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867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3CBA33D-88A8-4FA9-B8CB-29A5CC9EEA4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13</a:t>
            </a:fld>
            <a:endParaRPr lang="en-GB" altLang="en-US" sz="1400">
              <a:solidFill>
                <a:srgbClr val="000000"/>
              </a:solidFill>
              <a:latin typeface="Trebuchet MS" panose="020B0603020202020204" pitchFamily="34" charset="0"/>
            </a:endParaRPr>
          </a:p>
        </p:txBody>
      </p:sp>
      <p:sp>
        <p:nvSpPr>
          <p:cNvPr id="28676" name="Text Box 3"/>
          <p:cNvSpPr txBox="1">
            <a:spLocks noChangeArrowheads="1"/>
          </p:cNvSpPr>
          <p:nvPr/>
        </p:nvSpPr>
        <p:spPr bwMode="auto">
          <a:xfrm>
            <a:off x="602166" y="384969"/>
            <a:ext cx="9380034"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Guide for General Normalization Process</a:t>
            </a:r>
          </a:p>
        </p:txBody>
      </p:sp>
      <p:sp>
        <p:nvSpPr>
          <p:cNvPr id="28677"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8678" name="Rectangle 6"/>
          <p:cNvSpPr>
            <a:spLocks noChangeArrowheads="1"/>
          </p:cNvSpPr>
          <p:nvPr/>
        </p:nvSpPr>
        <p:spPr bwMode="auto">
          <a:xfrm>
            <a:off x="869795" y="1484313"/>
            <a:ext cx="9547381" cy="32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25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000000"/>
              </a:buClr>
            </a:pPr>
            <a:r>
              <a:rPr lang="en-US" altLang="en-US" sz="2800" dirty="0">
                <a:solidFill>
                  <a:srgbClr val="000000"/>
                </a:solidFill>
                <a:latin typeface="Trebuchet MS" panose="020B0603020202020204" pitchFamily="34" charset="0"/>
              </a:rPr>
              <a:t>Target to normalize all tables in at least 3NF</a:t>
            </a:r>
          </a:p>
          <a:p>
            <a:pPr>
              <a:lnSpc>
                <a:spcPct val="90000"/>
              </a:lnSpc>
              <a:spcBef>
                <a:spcPts val="700"/>
              </a:spcBef>
              <a:buClr>
                <a:srgbClr val="000000"/>
              </a:buClr>
            </a:pPr>
            <a:r>
              <a:rPr lang="en-US" altLang="en-US" sz="2800" dirty="0">
                <a:solidFill>
                  <a:srgbClr val="000000"/>
                </a:solidFill>
                <a:latin typeface="Trebuchet MS" panose="020B0603020202020204" pitchFamily="34" charset="0"/>
              </a:rPr>
              <a:t>Higher forms (4NF or BCNF) are not necessary in most business environment</a:t>
            </a:r>
          </a:p>
          <a:p>
            <a:pPr>
              <a:lnSpc>
                <a:spcPct val="90000"/>
              </a:lnSpc>
              <a:spcBef>
                <a:spcPts val="700"/>
              </a:spcBef>
              <a:buClr>
                <a:srgbClr val="000000"/>
              </a:buClr>
            </a:pPr>
            <a:r>
              <a:rPr lang="en-US" altLang="en-US" sz="2800" dirty="0">
                <a:solidFill>
                  <a:srgbClr val="000000"/>
                </a:solidFill>
                <a:latin typeface="Trebuchet MS" panose="020B0603020202020204" pitchFamily="34" charset="0"/>
              </a:rPr>
              <a:t>Work one </a:t>
            </a:r>
            <a:r>
              <a:rPr lang="en-US" altLang="en-US" sz="2800" dirty="0" smtClean="0">
                <a:solidFill>
                  <a:srgbClr val="000000"/>
                </a:solidFill>
                <a:latin typeface="Trebuchet MS" panose="020B0603020202020204" pitchFamily="34" charset="0"/>
              </a:rPr>
              <a:t>table </a:t>
            </a:r>
            <a:r>
              <a:rPr lang="en-US" altLang="en-US" sz="2800" dirty="0">
                <a:solidFill>
                  <a:srgbClr val="000000"/>
                </a:solidFill>
                <a:latin typeface="Trebuchet MS" panose="020B0603020202020204" pitchFamily="34" charset="0"/>
              </a:rPr>
              <a:t>at a time</a:t>
            </a:r>
          </a:p>
          <a:p>
            <a:pPr>
              <a:lnSpc>
                <a:spcPct val="90000"/>
              </a:lnSpc>
              <a:spcBef>
                <a:spcPts val="700"/>
              </a:spcBef>
              <a:buClr>
                <a:srgbClr val="000000"/>
              </a:buClr>
            </a:pPr>
            <a:r>
              <a:rPr lang="en-US" altLang="en-US" sz="2800" dirty="0" smtClean="0">
                <a:solidFill>
                  <a:srgbClr val="000000"/>
                </a:solidFill>
                <a:latin typeface="Trebuchet MS" panose="020B0603020202020204" pitchFamily="34" charset="0"/>
              </a:rPr>
              <a:t>How?</a:t>
            </a:r>
            <a:endParaRPr lang="en-US" altLang="en-US" sz="2800" dirty="0">
              <a:solidFill>
                <a:srgbClr val="000000"/>
              </a:solidFill>
              <a:latin typeface="Trebuchet MS" panose="020B0603020202020204" pitchFamily="34" charset="0"/>
            </a:endParaRPr>
          </a:p>
          <a:p>
            <a:pPr lvl="1">
              <a:lnSpc>
                <a:spcPct val="90000"/>
              </a:lnSpc>
              <a:spcBef>
                <a:spcPts val="700"/>
              </a:spcBef>
              <a:buClr>
                <a:srgbClr val="000000"/>
              </a:buClr>
              <a:buFont typeface="Wingdings" panose="05000000000000000000" pitchFamily="2" charset="2"/>
              <a:buChar char="§"/>
            </a:pPr>
            <a:r>
              <a:rPr lang="en-US" altLang="en-US" dirty="0" smtClean="0">
                <a:solidFill>
                  <a:srgbClr val="FF0000"/>
                </a:solidFill>
                <a:latin typeface="Trebuchet MS" panose="020B0603020202020204" pitchFamily="34" charset="0"/>
              </a:rPr>
              <a:t>Identify </a:t>
            </a:r>
            <a:r>
              <a:rPr lang="en-US" altLang="en-US" dirty="0">
                <a:solidFill>
                  <a:srgbClr val="FF0000"/>
                </a:solidFill>
                <a:latin typeface="Trebuchet MS" panose="020B0603020202020204" pitchFamily="34" charset="0"/>
              </a:rPr>
              <a:t>the dependencies </a:t>
            </a:r>
            <a:r>
              <a:rPr lang="en-US" altLang="en-US" dirty="0">
                <a:solidFill>
                  <a:srgbClr val="000000"/>
                </a:solidFill>
                <a:latin typeface="Trebuchet MS" panose="020B0603020202020204" pitchFamily="34" charset="0"/>
              </a:rPr>
              <a:t>of each table</a:t>
            </a:r>
          </a:p>
          <a:p>
            <a:pPr lvl="1">
              <a:lnSpc>
                <a:spcPct val="90000"/>
              </a:lnSpc>
              <a:spcBef>
                <a:spcPts val="700"/>
              </a:spcBef>
              <a:buClr>
                <a:srgbClr val="000000"/>
              </a:buClr>
              <a:buFont typeface="Wingdings" panose="05000000000000000000" pitchFamily="2" charset="2"/>
              <a:buChar char="§"/>
            </a:pPr>
            <a:r>
              <a:rPr lang="en-US" altLang="en-US" dirty="0" err="1">
                <a:solidFill>
                  <a:srgbClr val="000000"/>
                </a:solidFill>
                <a:latin typeface="Trebuchet MS" panose="020B0603020202020204" pitchFamily="34" charset="0"/>
              </a:rPr>
              <a:t>Progressivly</a:t>
            </a:r>
            <a:r>
              <a:rPr lang="en-US" altLang="en-US" dirty="0">
                <a:solidFill>
                  <a:srgbClr val="000000"/>
                </a:solidFill>
                <a:latin typeface="Trebuchet MS" panose="020B0603020202020204" pitchFamily="34" charset="0"/>
              </a:rPr>
              <a:t> </a:t>
            </a:r>
            <a:r>
              <a:rPr lang="en-US" altLang="en-US" dirty="0" smtClean="0">
                <a:solidFill>
                  <a:srgbClr val="000000"/>
                </a:solidFill>
                <a:latin typeface="Trebuchet MS" panose="020B0603020202020204" pitchFamily="34" charset="0"/>
              </a:rPr>
              <a:t>break </a:t>
            </a:r>
            <a:r>
              <a:rPr lang="en-US" altLang="en-US" dirty="0">
                <a:solidFill>
                  <a:srgbClr val="000000"/>
                </a:solidFill>
                <a:latin typeface="Trebuchet MS" panose="020B0603020202020204" pitchFamily="34" charset="0"/>
              </a:rPr>
              <a:t>the </a:t>
            </a:r>
            <a:r>
              <a:rPr lang="en-US" altLang="en-US" dirty="0" smtClean="0">
                <a:solidFill>
                  <a:srgbClr val="000000"/>
                </a:solidFill>
                <a:latin typeface="Trebuchet MS" panose="020B0603020202020204" pitchFamily="34" charset="0"/>
              </a:rPr>
              <a:t>table </a:t>
            </a:r>
            <a:r>
              <a:rPr lang="en-US" altLang="en-US" dirty="0">
                <a:solidFill>
                  <a:srgbClr val="000000"/>
                </a:solidFill>
                <a:latin typeface="Trebuchet MS" panose="020B0603020202020204" pitchFamily="34" charset="0"/>
              </a:rPr>
              <a:t>into new set of tables </a:t>
            </a:r>
          </a:p>
        </p:txBody>
      </p:sp>
    </p:spTree>
    <p:extLst>
      <p:ext uri="{BB962C8B-B14F-4D97-AF65-F5344CB8AC3E}">
        <p14:creationId xmlns:p14="http://schemas.microsoft.com/office/powerpoint/2010/main" val="11120299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867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3CBA33D-88A8-4FA9-B8CB-29A5CC9EEA4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14</a:t>
            </a:fld>
            <a:endParaRPr lang="en-GB" altLang="en-US" sz="1400">
              <a:solidFill>
                <a:srgbClr val="000000"/>
              </a:solidFill>
              <a:latin typeface="Trebuchet MS" panose="020B0603020202020204" pitchFamily="34" charset="0"/>
            </a:endParaRPr>
          </a:p>
        </p:txBody>
      </p:sp>
      <p:sp>
        <p:nvSpPr>
          <p:cNvPr id="28676" name="Text Box 3"/>
          <p:cNvSpPr txBox="1">
            <a:spLocks noChangeArrowheads="1"/>
          </p:cNvSpPr>
          <p:nvPr/>
        </p:nvSpPr>
        <p:spPr bwMode="auto">
          <a:xfrm>
            <a:off x="602166" y="384969"/>
            <a:ext cx="9380034"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smtClean="0">
                <a:solidFill>
                  <a:srgbClr val="000099"/>
                </a:solidFill>
                <a:latin typeface="Stone Sans ITC TT-Bold" charset="0"/>
              </a:rPr>
              <a:t>Normalization Process – How?</a:t>
            </a:r>
            <a:endParaRPr lang="en-GB" altLang="en-US" b="1" dirty="0">
              <a:solidFill>
                <a:srgbClr val="000099"/>
              </a:solidFill>
              <a:latin typeface="Stone Sans ITC TT-Bold" charset="0"/>
            </a:endParaRPr>
          </a:p>
        </p:txBody>
      </p:sp>
      <p:sp>
        <p:nvSpPr>
          <p:cNvPr id="28678" name="Rectangle 6"/>
          <p:cNvSpPr>
            <a:spLocks noChangeArrowheads="1"/>
          </p:cNvSpPr>
          <p:nvPr/>
        </p:nvSpPr>
        <p:spPr bwMode="auto">
          <a:xfrm>
            <a:off x="444191" y="1409500"/>
            <a:ext cx="8755565" cy="296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25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marL="0" indent="0">
              <a:lnSpc>
                <a:spcPct val="90000"/>
              </a:lnSpc>
              <a:spcBef>
                <a:spcPts val="700"/>
              </a:spcBef>
              <a:buClr>
                <a:srgbClr val="000000"/>
              </a:buClr>
              <a:buNone/>
            </a:pPr>
            <a:r>
              <a:rPr lang="en-US" altLang="en-US" dirty="0" smtClean="0">
                <a:solidFill>
                  <a:srgbClr val="000000"/>
                </a:solidFill>
                <a:latin typeface="Trebuchet MS" panose="020B0603020202020204" pitchFamily="34" charset="0"/>
              </a:rPr>
              <a:t>For each table:</a:t>
            </a:r>
          </a:p>
          <a:p>
            <a:pPr marL="0" indent="0">
              <a:lnSpc>
                <a:spcPct val="90000"/>
              </a:lnSpc>
              <a:spcBef>
                <a:spcPts val="700"/>
              </a:spcBef>
              <a:buClr>
                <a:srgbClr val="000000"/>
              </a:buClr>
              <a:buNone/>
            </a:pPr>
            <a:endParaRPr lang="en-US" altLang="en-US" sz="2800" dirty="0">
              <a:solidFill>
                <a:srgbClr val="000000"/>
              </a:solidFill>
              <a:latin typeface="Trebuchet MS" panose="020B0603020202020204" pitchFamily="34" charset="0"/>
            </a:endParaRPr>
          </a:p>
          <a:p>
            <a:pPr marL="514350" indent="-514350">
              <a:lnSpc>
                <a:spcPct val="90000"/>
              </a:lnSpc>
              <a:spcBef>
                <a:spcPts val="700"/>
              </a:spcBef>
              <a:buClr>
                <a:srgbClr val="000000"/>
              </a:buClr>
              <a:buFont typeface="+mj-lt"/>
              <a:buAutoNum type="arabicPeriod"/>
            </a:pPr>
            <a:r>
              <a:rPr lang="en-US" altLang="en-US" dirty="0" smtClean="0">
                <a:solidFill>
                  <a:srgbClr val="FF0000"/>
                </a:solidFill>
                <a:latin typeface="Trebuchet MS" panose="020B0603020202020204" pitchFamily="34" charset="0"/>
              </a:rPr>
              <a:t>Identify </a:t>
            </a:r>
            <a:r>
              <a:rPr lang="en-US" altLang="en-US" dirty="0">
                <a:solidFill>
                  <a:srgbClr val="FF0000"/>
                </a:solidFill>
                <a:latin typeface="Trebuchet MS" panose="020B0603020202020204" pitchFamily="34" charset="0"/>
              </a:rPr>
              <a:t>the dependencies </a:t>
            </a:r>
            <a:r>
              <a:rPr lang="en-US" altLang="en-US" dirty="0" smtClean="0">
                <a:solidFill>
                  <a:srgbClr val="FF0000"/>
                </a:solidFill>
                <a:latin typeface="Trebuchet MS" panose="020B0603020202020204" pitchFamily="34" charset="0"/>
              </a:rPr>
              <a:t>among attributes </a:t>
            </a:r>
            <a:r>
              <a:rPr lang="en-US" altLang="en-US" dirty="0" smtClean="0">
                <a:solidFill>
                  <a:srgbClr val="000000"/>
                </a:solidFill>
                <a:latin typeface="Trebuchet MS" panose="020B0603020202020204" pitchFamily="34" charset="0"/>
              </a:rPr>
              <a:t>in the table</a:t>
            </a:r>
          </a:p>
          <a:p>
            <a:pPr marL="514350" indent="-514350">
              <a:lnSpc>
                <a:spcPct val="90000"/>
              </a:lnSpc>
              <a:spcBef>
                <a:spcPts val="700"/>
              </a:spcBef>
              <a:buClr>
                <a:srgbClr val="000000"/>
              </a:buClr>
              <a:buFont typeface="+mj-lt"/>
              <a:buAutoNum type="arabicPeriod"/>
            </a:pPr>
            <a:r>
              <a:rPr lang="en-US" altLang="en-US" dirty="0" err="1" smtClean="0">
                <a:solidFill>
                  <a:srgbClr val="000000"/>
                </a:solidFill>
                <a:latin typeface="Trebuchet MS" panose="020B0603020202020204" pitchFamily="34" charset="0"/>
              </a:rPr>
              <a:t>Progressivly</a:t>
            </a:r>
            <a:r>
              <a:rPr lang="en-US" altLang="en-US" dirty="0" smtClean="0">
                <a:solidFill>
                  <a:srgbClr val="000000"/>
                </a:solidFill>
                <a:latin typeface="Trebuchet MS" panose="020B0603020202020204" pitchFamily="34" charset="0"/>
              </a:rPr>
              <a:t> break </a:t>
            </a:r>
            <a:r>
              <a:rPr lang="en-US" altLang="en-US" dirty="0">
                <a:solidFill>
                  <a:srgbClr val="000000"/>
                </a:solidFill>
                <a:latin typeface="Trebuchet MS" panose="020B0603020202020204" pitchFamily="34" charset="0"/>
              </a:rPr>
              <a:t>the </a:t>
            </a:r>
            <a:r>
              <a:rPr lang="en-US" altLang="en-US" dirty="0" smtClean="0">
                <a:solidFill>
                  <a:srgbClr val="000000"/>
                </a:solidFill>
                <a:latin typeface="Trebuchet MS" panose="020B0603020202020204" pitchFamily="34" charset="0"/>
              </a:rPr>
              <a:t>table </a:t>
            </a:r>
            <a:r>
              <a:rPr lang="en-US" altLang="en-US" dirty="0">
                <a:solidFill>
                  <a:srgbClr val="000000"/>
                </a:solidFill>
                <a:latin typeface="Trebuchet MS" panose="020B0603020202020204" pitchFamily="34" charset="0"/>
              </a:rPr>
              <a:t>into new set of tables </a:t>
            </a:r>
          </a:p>
        </p:txBody>
      </p:sp>
    </p:spTree>
    <p:extLst>
      <p:ext uri="{BB962C8B-B14F-4D97-AF65-F5344CB8AC3E}">
        <p14:creationId xmlns:p14="http://schemas.microsoft.com/office/powerpoint/2010/main" val="11636382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5429250"/>
            <a:ext cx="6648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3"/>
          <p:cNvSpPr txBox="1">
            <a:spLocks noChangeArrowheads="1"/>
          </p:cNvSpPr>
          <p:nvPr/>
        </p:nvSpPr>
        <p:spPr bwMode="auto">
          <a:xfrm>
            <a:off x="604838" y="421481"/>
            <a:ext cx="8134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Functional Dependence Concepts </a:t>
            </a:r>
          </a:p>
        </p:txBody>
      </p:sp>
      <p:sp>
        <p:nvSpPr>
          <p:cNvPr id="32772" name="Rectangle 3"/>
          <p:cNvSpPr>
            <a:spLocks noChangeArrowheads="1"/>
          </p:cNvSpPr>
          <p:nvPr/>
        </p:nvSpPr>
        <p:spPr bwMode="auto">
          <a:xfrm>
            <a:off x="604838" y="1247117"/>
            <a:ext cx="8462962" cy="387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lvl="1">
              <a:lnSpc>
                <a:spcPct val="90000"/>
              </a:lnSpc>
              <a:spcBef>
                <a:spcPts val="700"/>
              </a:spcBef>
              <a:buClr>
                <a:srgbClr val="000000"/>
              </a:buClr>
              <a:buNone/>
            </a:pPr>
            <a:r>
              <a:rPr lang="en-GB" altLang="en-US" dirty="0">
                <a:solidFill>
                  <a:srgbClr val="000000"/>
                </a:solidFill>
                <a:latin typeface="Trebuchet MS" panose="020B0603020202020204" pitchFamily="34" charset="0"/>
              </a:rPr>
              <a:t>a</a:t>
            </a:r>
            <a:r>
              <a:rPr lang="en-GB" altLang="en-US" dirty="0" smtClean="0">
                <a:solidFill>
                  <a:srgbClr val="000000"/>
                </a:solidFill>
                <a:latin typeface="Trebuchet MS" panose="020B0603020202020204" pitchFamily="34" charset="0"/>
              </a:rPr>
              <a:t>ttribute </a:t>
            </a:r>
            <a:r>
              <a:rPr lang="en-GB" altLang="en-US" dirty="0">
                <a:solidFill>
                  <a:srgbClr val="FF0000"/>
                </a:solidFill>
                <a:latin typeface="Trebuchet MS" panose="020B0603020202020204" pitchFamily="34" charset="0"/>
              </a:rPr>
              <a:t>A </a:t>
            </a:r>
            <a:r>
              <a:rPr lang="en-GB" altLang="en-US" dirty="0">
                <a:solidFill>
                  <a:srgbClr val="0000CC"/>
                </a:solidFill>
                <a:latin typeface="Trebuchet MS" panose="020B0603020202020204" pitchFamily="34" charset="0"/>
              </a:rPr>
              <a:t>determines</a:t>
            </a:r>
            <a:r>
              <a:rPr lang="en-GB" altLang="en-US" dirty="0">
                <a:solidFill>
                  <a:srgbClr val="FF0000"/>
                </a:solidFill>
                <a:latin typeface="Trebuchet MS" panose="020B0603020202020204" pitchFamily="34" charset="0"/>
              </a:rPr>
              <a:t> </a:t>
            </a:r>
            <a:r>
              <a:rPr lang="en-GB" altLang="en-US" dirty="0">
                <a:solidFill>
                  <a:srgbClr val="000000"/>
                </a:solidFill>
                <a:latin typeface="Trebuchet MS" panose="020B0603020202020204" pitchFamily="34" charset="0"/>
              </a:rPr>
              <a:t>attribute </a:t>
            </a:r>
            <a:r>
              <a:rPr lang="en-GB" altLang="en-US" dirty="0">
                <a:solidFill>
                  <a:srgbClr val="FF0000"/>
                </a:solidFill>
                <a:latin typeface="Trebuchet MS" panose="020B0603020202020204" pitchFamily="34" charset="0"/>
              </a:rPr>
              <a:t>B</a:t>
            </a:r>
            <a:r>
              <a:rPr lang="en-GB" altLang="en-US" dirty="0">
                <a:solidFill>
                  <a:srgbClr val="000000"/>
                </a:solidFill>
                <a:latin typeface="Trebuchet MS" panose="020B0603020202020204" pitchFamily="34" charset="0"/>
              </a:rPr>
              <a:t> </a:t>
            </a: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rPr>
              <a:t> B is </a:t>
            </a:r>
            <a:r>
              <a:rPr lang="en-GB" altLang="en-US" sz="2600" dirty="0">
                <a:solidFill>
                  <a:srgbClr val="0070C0"/>
                </a:solidFill>
                <a:latin typeface="Trebuchet MS" panose="020B0603020202020204" pitchFamily="34" charset="0"/>
              </a:rPr>
              <a:t>functionally dependent </a:t>
            </a:r>
            <a:r>
              <a:rPr lang="en-GB" altLang="en-US" sz="2600" dirty="0">
                <a:solidFill>
                  <a:srgbClr val="000000"/>
                </a:solidFill>
                <a:latin typeface="Trebuchet MS" panose="020B0603020202020204" pitchFamily="34" charset="0"/>
              </a:rPr>
              <a:t>on A</a:t>
            </a: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rPr>
              <a:t> Each value of </a:t>
            </a:r>
            <a:r>
              <a:rPr lang="en-GB" altLang="en-US" sz="2600" dirty="0">
                <a:solidFill>
                  <a:srgbClr val="0070C0"/>
                </a:solidFill>
                <a:latin typeface="Trebuchet MS" panose="020B0603020202020204" pitchFamily="34" charset="0"/>
              </a:rPr>
              <a:t>A determines one and only one   value of </a:t>
            </a:r>
            <a:r>
              <a:rPr lang="en-GB" altLang="en-US" sz="2600" dirty="0" smtClean="0">
                <a:solidFill>
                  <a:srgbClr val="0070C0"/>
                </a:solidFill>
                <a:latin typeface="Trebuchet MS" panose="020B0603020202020204" pitchFamily="34" charset="0"/>
              </a:rPr>
              <a:t>B</a:t>
            </a:r>
          </a:p>
          <a:p>
            <a:pPr lvl="1">
              <a:lnSpc>
                <a:spcPct val="90000"/>
              </a:lnSpc>
              <a:spcBef>
                <a:spcPts val="700"/>
              </a:spcBef>
              <a:buClr>
                <a:srgbClr val="000000"/>
              </a:buClr>
              <a:buFont typeface="Symbol" panose="05050102010706020507" pitchFamily="18" charset="2"/>
              <a:buChar char="Þ"/>
            </a:pPr>
            <a:r>
              <a:rPr lang="en-GB" altLang="en-US" sz="2600" dirty="0" smtClean="0">
                <a:latin typeface="Trebuchet MS" panose="020B0603020202020204" pitchFamily="34" charset="0"/>
              </a:rPr>
              <a:t> For one A value, only one B value exists</a:t>
            </a:r>
            <a:endParaRPr lang="en-GB" altLang="en-US" sz="2600" dirty="0">
              <a:solidFill>
                <a:srgbClr val="0070C0"/>
              </a:solidFill>
              <a:latin typeface="Trebuchet MS" panose="020B0603020202020204" pitchFamily="34" charset="0"/>
            </a:endParaRP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rPr>
              <a:t> A is a determinant attribute &amp; B is a dependant attribute</a:t>
            </a: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rPr>
              <a:t> A </a:t>
            </a:r>
            <a:r>
              <a:rPr lang="en-GB" altLang="en-US" sz="2600" dirty="0">
                <a:solidFill>
                  <a:srgbClr val="000000"/>
                </a:solidFill>
                <a:latin typeface="Trebuchet MS" panose="020B0603020202020204" pitchFamily="34" charset="0"/>
                <a:sym typeface="Wingdings" panose="05000000000000000000" pitchFamily="2" charset="2"/>
              </a:rPr>
              <a:t> B</a:t>
            </a:r>
            <a:endParaRPr lang="en-GB" altLang="en-US" sz="2600" dirty="0">
              <a:solidFill>
                <a:srgbClr val="000000"/>
              </a:solidFill>
              <a:latin typeface="Trebuchet MS" panose="020B0603020202020204" pitchFamily="34" charset="0"/>
            </a:endParaRPr>
          </a:p>
          <a:p>
            <a:pPr lvl="1">
              <a:lnSpc>
                <a:spcPct val="90000"/>
              </a:lnSpc>
              <a:spcBef>
                <a:spcPts val="700"/>
              </a:spcBef>
              <a:buClr>
                <a:srgbClr val="000000"/>
              </a:buClr>
              <a:buFont typeface="Symbol" panose="05050102010706020507" pitchFamily="18" charset="2"/>
              <a:buChar char="Þ"/>
            </a:pPr>
            <a:endParaRPr lang="en-GB" altLang="en-US" sz="2400" dirty="0">
              <a:solidFill>
                <a:srgbClr val="000000"/>
              </a:solidFill>
              <a:latin typeface="Trebuchet MS" panose="020B0603020202020204" pitchFamily="34" charset="0"/>
            </a:endParaRPr>
          </a:p>
        </p:txBody>
      </p:sp>
      <p:cxnSp>
        <p:nvCxnSpPr>
          <p:cNvPr id="17" name="Straight Connector 16"/>
          <p:cNvCxnSpPr>
            <a:cxnSpLocks noChangeShapeType="1"/>
          </p:cNvCxnSpPr>
          <p:nvPr/>
        </p:nvCxnSpPr>
        <p:spPr bwMode="auto">
          <a:xfrm rot="5400000" flipH="1" flipV="1">
            <a:off x="4166395" y="5215733"/>
            <a:ext cx="428625" cy="1587"/>
          </a:xfrm>
          <a:prstGeom prst="line">
            <a:avLst/>
          </a:prstGeom>
          <a:noFill/>
          <a:ln w="60325" cap="rnd">
            <a:solidFill>
              <a:srgbClr val="CC66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4381501" y="5000625"/>
            <a:ext cx="1000125" cy="1588"/>
          </a:xfrm>
          <a:prstGeom prst="line">
            <a:avLst/>
          </a:prstGeom>
          <a:noFill/>
          <a:ln w="60325" cap="rnd">
            <a:solidFill>
              <a:srgbClr val="CC6600"/>
            </a:solidFill>
            <a:round/>
            <a:headEnd/>
            <a:tailEnd/>
          </a:ln>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rot="5400000">
            <a:off x="5130801" y="5251451"/>
            <a:ext cx="500062" cy="1587"/>
          </a:xfrm>
          <a:prstGeom prst="straightConnector1">
            <a:avLst/>
          </a:prstGeom>
          <a:noFill/>
          <a:ln w="60325" cap="rnd">
            <a:solidFill>
              <a:srgbClr val="CC6600"/>
            </a:solidFill>
            <a:round/>
            <a:headEnd/>
            <a:tailEnd type="triangle" w="med" len="med"/>
          </a:ln>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5400000" flipH="1" flipV="1">
            <a:off x="3772695" y="5036345"/>
            <a:ext cx="644525" cy="1587"/>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a:off x="4095750" y="4714875"/>
            <a:ext cx="3214688" cy="1588"/>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6954045" y="5072858"/>
            <a:ext cx="714375" cy="1587"/>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30" name="Straight Connector 29"/>
          <p:cNvCxnSpPr/>
          <p:nvPr/>
        </p:nvCxnSpPr>
        <p:spPr bwMode="auto">
          <a:xfrm rot="5400000" flipH="1" flipV="1">
            <a:off x="6025357" y="5214144"/>
            <a:ext cx="428625"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31" name="Straight Connector 30"/>
          <p:cNvCxnSpPr/>
          <p:nvPr/>
        </p:nvCxnSpPr>
        <p:spPr bwMode="auto">
          <a:xfrm>
            <a:off x="6240463" y="5000625"/>
            <a:ext cx="855662" cy="0"/>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32" name="Straight Arrow Connector 31"/>
          <p:cNvCxnSpPr/>
          <p:nvPr/>
        </p:nvCxnSpPr>
        <p:spPr bwMode="auto">
          <a:xfrm rot="5400000">
            <a:off x="6846888" y="5249863"/>
            <a:ext cx="500063" cy="1588"/>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sp>
        <p:nvSpPr>
          <p:cNvPr id="35" name="Freeform 34"/>
          <p:cNvSpPr>
            <a:spLocks noChangeArrowheads="1"/>
          </p:cNvSpPr>
          <p:nvPr/>
        </p:nvSpPr>
        <p:spPr bwMode="auto">
          <a:xfrm>
            <a:off x="4443414" y="5945188"/>
            <a:ext cx="2003425" cy="215900"/>
          </a:xfrm>
          <a:custGeom>
            <a:avLst/>
            <a:gdLst>
              <a:gd name="T0" fmla="*/ 0 w 2002971"/>
              <a:gd name="T1" fmla="*/ 5875 h 224972"/>
              <a:gd name="T2" fmla="*/ 316694 w 2002971"/>
              <a:gd name="T3" fmla="*/ 93982 h 224972"/>
              <a:gd name="T4" fmla="*/ 1703568 w 2002971"/>
              <a:gd name="T5" fmla="*/ 105729 h 224972"/>
              <a:gd name="T6" fmla="*/ 2009336 w 2002971"/>
              <a:gd name="T7" fmla="*/ 0 h 224972"/>
              <a:gd name="T8" fmla="*/ 2009336 w 2002971"/>
              <a:gd name="T9" fmla="*/ 0 h 224972"/>
              <a:gd name="T10" fmla="*/ 0 60000 65536"/>
              <a:gd name="T11" fmla="*/ 0 60000 65536"/>
              <a:gd name="T12" fmla="*/ 0 60000 65536"/>
              <a:gd name="T13" fmla="*/ 0 60000 65536"/>
              <a:gd name="T14" fmla="*/ 0 60000 65536"/>
              <a:gd name="T15" fmla="*/ 0 w 2002971"/>
              <a:gd name="T16" fmla="*/ 0 h 224972"/>
              <a:gd name="T17" fmla="*/ 2002971 w 2002971"/>
              <a:gd name="T18" fmla="*/ 224972 h 224972"/>
            </a:gdLst>
            <a:ahLst/>
            <a:cxnLst>
              <a:cxn ang="T10">
                <a:pos x="T0" y="T1"/>
              </a:cxn>
              <a:cxn ang="T11">
                <a:pos x="T2" y="T3"/>
              </a:cxn>
              <a:cxn ang="T12">
                <a:pos x="T4" y="T5"/>
              </a:cxn>
              <a:cxn ang="T13">
                <a:pos x="T6" y="T7"/>
              </a:cxn>
              <a:cxn ang="T14">
                <a:pos x="T8" y="T9"/>
              </a:cxn>
            </a:cxnLst>
            <a:rect l="T15" t="T16" r="T17" b="T18"/>
            <a:pathLst>
              <a:path w="2002971" h="224972">
                <a:moveTo>
                  <a:pt x="0" y="10885"/>
                </a:moveTo>
                <a:cubicBezTo>
                  <a:pt x="16329" y="77106"/>
                  <a:pt x="32658" y="143328"/>
                  <a:pt x="315686" y="174171"/>
                </a:cubicBezTo>
                <a:cubicBezTo>
                  <a:pt x="598715" y="205014"/>
                  <a:pt x="1416957" y="224972"/>
                  <a:pt x="1698171" y="195943"/>
                </a:cubicBezTo>
                <a:cubicBezTo>
                  <a:pt x="1979385" y="166915"/>
                  <a:pt x="2002971" y="0"/>
                  <a:pt x="2002971"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36" name="Straight Connector 35"/>
          <p:cNvCxnSpPr>
            <a:cxnSpLocks noChangeShapeType="1"/>
          </p:cNvCxnSpPr>
          <p:nvPr/>
        </p:nvCxnSpPr>
        <p:spPr bwMode="auto">
          <a:xfrm rot="5400000" flipH="1" flipV="1">
            <a:off x="5096669" y="6287294"/>
            <a:ext cx="284162" cy="0"/>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a:off x="5238751" y="6429375"/>
            <a:ext cx="2143125"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38" name="Straight Arrow Connector 37"/>
          <p:cNvCxnSpPr>
            <a:cxnSpLocks noChangeShapeType="1"/>
          </p:cNvCxnSpPr>
          <p:nvPr/>
        </p:nvCxnSpPr>
        <p:spPr bwMode="auto">
          <a:xfrm rot="5400000" flipH="1" flipV="1">
            <a:off x="7132638" y="6178550"/>
            <a:ext cx="500062"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rot="5400000" flipH="1" flipV="1">
            <a:off x="4953795" y="6215857"/>
            <a:ext cx="141287" cy="0"/>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5024438" y="6286500"/>
            <a:ext cx="500062"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rot="5400000" flipH="1" flipV="1">
            <a:off x="5346701" y="6107113"/>
            <a:ext cx="357187"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rot="5400000" flipH="1" flipV="1">
            <a:off x="5596732" y="6215857"/>
            <a:ext cx="141287" cy="0"/>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a:off x="5667376" y="6286500"/>
            <a:ext cx="2500313"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rot="5400000" flipH="1" flipV="1">
            <a:off x="7989889" y="6107114"/>
            <a:ext cx="357187" cy="1587"/>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4" name="Straight Connector 53"/>
          <p:cNvCxnSpPr>
            <a:cxnSpLocks noChangeShapeType="1"/>
          </p:cNvCxnSpPr>
          <p:nvPr/>
        </p:nvCxnSpPr>
        <p:spPr bwMode="auto">
          <a:xfrm rot="5400000" flipH="1" flipV="1">
            <a:off x="5811045" y="6358732"/>
            <a:ext cx="427037" cy="0"/>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a:off x="6024563" y="6572250"/>
            <a:ext cx="3143250"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rot="5400000" flipH="1" flipV="1">
            <a:off x="8847139" y="6249989"/>
            <a:ext cx="642937" cy="1587"/>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rot="5400000" flipH="1" flipV="1">
            <a:off x="4596607" y="6430169"/>
            <a:ext cx="569912" cy="0"/>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61" name="Straight Connector 60"/>
          <p:cNvCxnSpPr>
            <a:cxnSpLocks noChangeShapeType="1"/>
          </p:cNvCxnSpPr>
          <p:nvPr/>
        </p:nvCxnSpPr>
        <p:spPr bwMode="auto">
          <a:xfrm>
            <a:off x="4881563" y="6715125"/>
            <a:ext cx="5357812"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62" name="Straight Arrow Connector 61"/>
          <p:cNvCxnSpPr>
            <a:cxnSpLocks noChangeShapeType="1"/>
          </p:cNvCxnSpPr>
          <p:nvPr/>
        </p:nvCxnSpPr>
        <p:spPr bwMode="auto">
          <a:xfrm rot="5400000" flipH="1" flipV="1">
            <a:off x="9847263" y="6321425"/>
            <a:ext cx="785812"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7" name="Straight Connector 66"/>
          <p:cNvCxnSpPr>
            <a:cxnSpLocks noChangeShapeType="1"/>
          </p:cNvCxnSpPr>
          <p:nvPr/>
        </p:nvCxnSpPr>
        <p:spPr bwMode="auto">
          <a:xfrm rot="5400000" flipH="1" flipV="1">
            <a:off x="5952332" y="5215732"/>
            <a:ext cx="430213" cy="0"/>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68" name="Straight Connector 67"/>
          <p:cNvCxnSpPr>
            <a:cxnSpLocks noChangeShapeType="1"/>
          </p:cNvCxnSpPr>
          <p:nvPr/>
        </p:nvCxnSpPr>
        <p:spPr bwMode="auto">
          <a:xfrm>
            <a:off x="5667376" y="5000625"/>
            <a:ext cx="500063" cy="1588"/>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5400000">
            <a:off x="5416551" y="5251451"/>
            <a:ext cx="500062" cy="1587"/>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73" name="Straight Connector 72"/>
          <p:cNvCxnSpPr>
            <a:cxnSpLocks noChangeShapeType="1"/>
          </p:cNvCxnSpPr>
          <p:nvPr/>
        </p:nvCxnSpPr>
        <p:spPr bwMode="auto">
          <a:xfrm rot="5400000" flipH="1" flipV="1">
            <a:off x="6203157" y="5107782"/>
            <a:ext cx="644525" cy="1588"/>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74" name="Straight Connector 73"/>
          <p:cNvCxnSpPr>
            <a:cxnSpLocks noChangeShapeType="1"/>
          </p:cNvCxnSpPr>
          <p:nvPr/>
        </p:nvCxnSpPr>
        <p:spPr bwMode="auto">
          <a:xfrm>
            <a:off x="6524626" y="4786314"/>
            <a:ext cx="3573463" cy="1587"/>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75" name="Straight Arrow Connector 74"/>
          <p:cNvCxnSpPr>
            <a:cxnSpLocks noChangeShapeType="1"/>
          </p:cNvCxnSpPr>
          <p:nvPr/>
        </p:nvCxnSpPr>
        <p:spPr bwMode="auto">
          <a:xfrm rot="5400000">
            <a:off x="9740107" y="5142707"/>
            <a:ext cx="714375" cy="1588"/>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77" name="Straight Connector 76"/>
          <p:cNvCxnSpPr/>
          <p:nvPr/>
        </p:nvCxnSpPr>
        <p:spPr bwMode="auto">
          <a:xfrm rot="5400000" flipH="1" flipV="1">
            <a:off x="6130925" y="5180013"/>
            <a:ext cx="501650" cy="0"/>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78" name="Straight Connector 77"/>
          <p:cNvCxnSpPr/>
          <p:nvPr/>
        </p:nvCxnSpPr>
        <p:spPr bwMode="auto">
          <a:xfrm>
            <a:off x="6381751" y="4929189"/>
            <a:ext cx="1857375" cy="1587"/>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79" name="Straight Arrow Connector 78"/>
          <p:cNvCxnSpPr/>
          <p:nvPr/>
        </p:nvCxnSpPr>
        <p:spPr bwMode="auto">
          <a:xfrm rot="5400000">
            <a:off x="7953376" y="5214938"/>
            <a:ext cx="573087" cy="1588"/>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cxnSp>
        <p:nvCxnSpPr>
          <p:cNvPr id="82" name="Straight Connector 81"/>
          <p:cNvCxnSpPr/>
          <p:nvPr/>
        </p:nvCxnSpPr>
        <p:spPr bwMode="auto">
          <a:xfrm rot="5400000" flipH="1" flipV="1">
            <a:off x="6382544" y="5285581"/>
            <a:ext cx="285750"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83" name="Straight Connector 82"/>
          <p:cNvCxnSpPr/>
          <p:nvPr/>
        </p:nvCxnSpPr>
        <p:spPr bwMode="auto">
          <a:xfrm>
            <a:off x="6524626" y="5143500"/>
            <a:ext cx="2786063"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84" name="Straight Arrow Connector 83"/>
          <p:cNvCxnSpPr/>
          <p:nvPr/>
        </p:nvCxnSpPr>
        <p:spPr bwMode="auto">
          <a:xfrm rot="5400000">
            <a:off x="9132889" y="5322889"/>
            <a:ext cx="357187" cy="1587"/>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cxnSp>
        <p:nvCxnSpPr>
          <p:cNvPr id="89" name="Straight Connector 88"/>
          <p:cNvCxnSpPr>
            <a:cxnSpLocks noChangeShapeType="1"/>
          </p:cNvCxnSpPr>
          <p:nvPr/>
        </p:nvCxnSpPr>
        <p:spPr bwMode="auto">
          <a:xfrm rot="5400000" flipH="1" flipV="1">
            <a:off x="3987007" y="5107782"/>
            <a:ext cx="644525" cy="1588"/>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90" name="Straight Connector 89"/>
          <p:cNvCxnSpPr>
            <a:cxnSpLocks noChangeShapeType="1"/>
          </p:cNvCxnSpPr>
          <p:nvPr/>
        </p:nvCxnSpPr>
        <p:spPr bwMode="auto">
          <a:xfrm>
            <a:off x="4310063" y="4786314"/>
            <a:ext cx="1928812" cy="1587"/>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91" name="Straight Arrow Connector 90"/>
          <p:cNvCxnSpPr>
            <a:cxnSpLocks noChangeShapeType="1"/>
          </p:cNvCxnSpPr>
          <p:nvPr/>
        </p:nvCxnSpPr>
        <p:spPr bwMode="auto">
          <a:xfrm rot="5400000">
            <a:off x="5882482" y="5142707"/>
            <a:ext cx="714375" cy="1588"/>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93" name="Straight Connector 92"/>
          <p:cNvCxnSpPr/>
          <p:nvPr/>
        </p:nvCxnSpPr>
        <p:spPr bwMode="auto">
          <a:xfrm rot="5400000" flipH="1" flipV="1">
            <a:off x="8308978" y="5207188"/>
            <a:ext cx="428625" cy="1587"/>
          </a:xfrm>
          <a:prstGeom prst="line">
            <a:avLst/>
          </a:prstGeom>
          <a:solidFill>
            <a:srgbClr val="00B8FF"/>
          </a:solidFill>
          <a:ln w="60325" cap="rnd" cmpd="sng" algn="ctr">
            <a:solidFill>
              <a:schemeClr val="accent6">
                <a:lumMod val="50000"/>
              </a:schemeClr>
            </a:solidFill>
            <a:prstDash val="solid"/>
            <a:round/>
            <a:headEnd type="none" w="med" len="med"/>
            <a:tailEnd type="none" w="med" len="med"/>
          </a:ln>
          <a:effectLst/>
        </p:spPr>
      </p:cxnSp>
      <p:cxnSp>
        <p:nvCxnSpPr>
          <p:cNvPr id="94" name="Straight Connector 93"/>
          <p:cNvCxnSpPr/>
          <p:nvPr/>
        </p:nvCxnSpPr>
        <p:spPr bwMode="auto">
          <a:xfrm>
            <a:off x="8522497" y="4987554"/>
            <a:ext cx="645316" cy="14659"/>
          </a:xfrm>
          <a:prstGeom prst="line">
            <a:avLst/>
          </a:prstGeom>
          <a:solidFill>
            <a:srgbClr val="00B8FF"/>
          </a:solidFill>
          <a:ln w="60325" cap="rnd" cmpd="sng" algn="ctr">
            <a:solidFill>
              <a:schemeClr val="accent6">
                <a:lumMod val="50000"/>
              </a:schemeClr>
            </a:solidFill>
            <a:prstDash val="solid"/>
            <a:round/>
            <a:headEnd type="none" w="med" len="med"/>
            <a:tailEnd type="none" w="med" len="med"/>
          </a:ln>
          <a:effectLst/>
        </p:spPr>
      </p:cxnSp>
      <p:cxnSp>
        <p:nvCxnSpPr>
          <p:cNvPr id="95" name="Straight Arrow Connector 94"/>
          <p:cNvCxnSpPr/>
          <p:nvPr/>
        </p:nvCxnSpPr>
        <p:spPr bwMode="auto">
          <a:xfrm rot="5400000">
            <a:off x="8918576" y="5251451"/>
            <a:ext cx="500062" cy="1587"/>
          </a:xfrm>
          <a:prstGeom prst="straightConnector1">
            <a:avLst/>
          </a:prstGeom>
          <a:solidFill>
            <a:srgbClr val="00B8FF"/>
          </a:solidFill>
          <a:ln w="60325" cap="rnd" cmpd="sng" algn="ctr">
            <a:solidFill>
              <a:schemeClr val="accent6">
                <a:lumMod val="50000"/>
              </a:schemeClr>
            </a:solidFill>
            <a:prstDash val="solid"/>
            <a:round/>
            <a:headEnd type="none" w="med" len="med"/>
            <a:tailEnd type="triangle"/>
          </a:ln>
          <a:effectLst/>
        </p:spPr>
      </p:cxnSp>
      <p:cxnSp>
        <p:nvCxnSpPr>
          <p:cNvPr id="51" name="Straight Connector 50"/>
          <p:cNvCxnSpPr>
            <a:cxnSpLocks noChangeShapeType="1"/>
          </p:cNvCxnSpPr>
          <p:nvPr/>
        </p:nvCxnSpPr>
        <p:spPr bwMode="auto">
          <a:xfrm flipV="1">
            <a:off x="7167563" y="4361443"/>
            <a:ext cx="4957" cy="1069395"/>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a:off x="6730209" y="4357687"/>
            <a:ext cx="437354" cy="0"/>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53" name="Straight Arrow Connector 52"/>
          <p:cNvCxnSpPr>
            <a:cxnSpLocks noChangeShapeType="1"/>
          </p:cNvCxnSpPr>
          <p:nvPr/>
        </p:nvCxnSpPr>
        <p:spPr bwMode="auto">
          <a:xfrm flipH="1">
            <a:off x="6665916" y="4361442"/>
            <a:ext cx="30160" cy="1140834"/>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45758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left)">
                                      <p:cBhvr>
                                        <p:cTn id="18"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19" presetID="22" presetClass="entr" presetSubtype="8"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left)">
                                      <p:cBhvr>
                                        <p:cTn id="21"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par>
                                <p:cTn id="22" presetID="22" presetClass="entr" presetSubtype="8"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left)">
                                      <p:cBhvr>
                                        <p:cTn id="24"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33" presetID="22" presetClass="entr" presetSubtype="8"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par>
                                <p:cTn id="44" presetID="22" presetClass="entr" presetSubtype="8"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right)">
                                      <p:cBhvr>
                                        <p:cTn id="51"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52" presetID="22" presetClass="entr" presetSubtype="2"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right)">
                                      <p:cBhvr>
                                        <p:cTn id="54"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par>
                                <p:cTn id="55" presetID="22" presetClass="entr" presetSubtype="2"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right)">
                                      <p:cBhvr>
                                        <p:cTn id="57"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wipe(left)">
                                      <p:cBhvr>
                                        <p:cTn id="62" dur="500"/>
                                        <p:tgtEl>
                                          <p:spTgt spid="77"/>
                                        </p:tgtEl>
                                      </p:cBhvr>
                                    </p:animEffect>
                                  </p:childTnLst>
                                </p:cTn>
                              </p:par>
                              <p:par>
                                <p:cTn id="63" presetID="22" presetClass="entr" presetSubtype="8" fill="hold"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wipe(left)">
                                      <p:cBhvr>
                                        <p:cTn id="65" dur="500"/>
                                        <p:tgtEl>
                                          <p:spTgt spid="78"/>
                                        </p:tgtEl>
                                      </p:cBhvr>
                                    </p:animEffect>
                                  </p:childTnLst>
                                </p:cTn>
                              </p:par>
                              <p:par>
                                <p:cTn id="66" presetID="22" presetClass="entr" presetSubtype="8"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wipe(left)">
                                      <p:cBhvr>
                                        <p:cTn id="68" dur="500"/>
                                        <p:tgtEl>
                                          <p:spTgt spid="7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wipe(left)">
                                      <p:cBhvr>
                                        <p:cTn id="73" dur="500"/>
                                        <p:tgtEl>
                                          <p:spTgt spid="82"/>
                                        </p:tgtEl>
                                      </p:cBhvr>
                                    </p:animEffect>
                                  </p:childTnLst>
                                </p:cTn>
                              </p:par>
                              <p:par>
                                <p:cTn id="74" presetID="22" presetClass="entr" presetSubtype="8" fill="hold" nodeType="with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wipe(left)">
                                      <p:cBhvr>
                                        <p:cTn id="76" dur="500"/>
                                        <p:tgtEl>
                                          <p:spTgt spid="83"/>
                                        </p:tgtEl>
                                      </p:cBhvr>
                                    </p:animEffect>
                                  </p:childTnLst>
                                </p:cTn>
                              </p:par>
                              <p:par>
                                <p:cTn id="77" presetID="22" presetClass="entr" presetSubtype="8"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left)">
                                      <p:cBhvr>
                                        <p:cTn id="84"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par>
                                <p:cTn id="85" presetID="22" presetClass="entr" presetSubtype="8"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wipe(left)">
                                      <p:cBhvr>
                                        <p:cTn id="87"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par>
                                <p:cTn id="88" presetID="22" presetClass="entr" presetSubtype="8"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left)">
                                      <p:cBhvr>
                                        <p:cTn id="90"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2"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right)">
                                      <p:cBhvr>
                                        <p:cTn id="95"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par>
                                <p:cTn id="96" presetID="22" presetClass="entr" presetSubtype="2" fill="hold"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right)">
                                      <p:cBhvr>
                                        <p:cTn id="98"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par>
                                <p:cTn id="99" presetID="22" presetClass="entr" presetSubtype="2"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wipe(right)">
                                      <p:cBhvr>
                                        <p:cTn id="101"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93"/>
                                        </p:tgtEl>
                                        <p:attrNameLst>
                                          <p:attrName>style.visibility</p:attrName>
                                        </p:attrNameLst>
                                      </p:cBhvr>
                                      <p:to>
                                        <p:strVal val="visible"/>
                                      </p:to>
                                    </p:set>
                                    <p:animEffect transition="in" filter="wipe(left)">
                                      <p:cBhvr>
                                        <p:cTn id="106" dur="500"/>
                                        <p:tgtEl>
                                          <p:spTgt spid="93"/>
                                        </p:tgtEl>
                                      </p:cBhvr>
                                    </p:animEffect>
                                  </p:childTnLst>
                                </p:cTn>
                              </p:par>
                              <p:par>
                                <p:cTn id="107" presetID="22" presetClass="entr" presetSubtype="8" fill="hold" nodeType="with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wipe(left)">
                                      <p:cBhvr>
                                        <p:cTn id="109" dur="500"/>
                                        <p:tgtEl>
                                          <p:spTgt spid="94"/>
                                        </p:tgtEl>
                                      </p:cBhvr>
                                    </p:animEffect>
                                  </p:childTnLst>
                                </p:cTn>
                              </p:par>
                              <p:par>
                                <p:cTn id="110" presetID="22" presetClass="entr" presetSubtype="8" fill="hold" nodeType="with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wipe(left)">
                                      <p:cBhvr>
                                        <p:cTn id="112" dur="500"/>
                                        <p:tgtEl>
                                          <p:spTgt spid="9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down)">
                                      <p:cBhvr>
                                        <p:cTn id="117" dur="500"/>
                                        <p:tgtEl>
                                          <p:spTgt spid="3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wipe(left)">
                                      <p:cBhvr>
                                        <p:cTn id="122" dur="500"/>
                                        <p:tgtEl>
                                          <p:spTgt spid="36"/>
                                        </p:tgtEl>
                                      </p:cBhvr>
                                    </p:animEffect>
                                  </p:childTnLst>
                                </p:cTn>
                              </p:par>
                              <p:par>
                                <p:cTn id="123" presetID="22" presetClass="entr" presetSubtype="8" fill="hold" nodeType="with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wipe(left)">
                                      <p:cBhvr>
                                        <p:cTn id="125" dur="500"/>
                                        <p:tgtEl>
                                          <p:spTgt spid="37"/>
                                        </p:tgtEl>
                                      </p:cBhvr>
                                    </p:animEffect>
                                  </p:childTnLst>
                                </p:cTn>
                              </p:par>
                              <p:par>
                                <p:cTn id="126" presetID="22" presetClass="entr" presetSubtype="8" fill="hold"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wipe(left)">
                                      <p:cBhvr>
                                        <p:cTn id="128" dur="500"/>
                                        <p:tgtEl>
                                          <p:spTgt spid="3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wipe(left)">
                                      <p:cBhvr>
                                        <p:cTn id="133" dur="500"/>
                                        <p:tgtEl>
                                          <p:spTgt spid="43"/>
                                        </p:tgtEl>
                                      </p:cBhvr>
                                    </p:animEffect>
                                  </p:childTnLst>
                                </p:cTn>
                              </p:par>
                              <p:par>
                                <p:cTn id="134" presetID="22" presetClass="entr" presetSubtype="8" fill="hold" nodeType="with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par>
                                <p:cTn id="137" presetID="22" presetClass="entr" presetSubtype="8" fill="hold" nodeType="with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wipe(left)">
                                      <p:cBhvr>
                                        <p:cTn id="139" dur="500"/>
                                        <p:tgtEl>
                                          <p:spTgt spid="4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48"/>
                                        </p:tgtEl>
                                        <p:attrNameLst>
                                          <p:attrName>style.visibility</p:attrName>
                                        </p:attrNameLst>
                                      </p:cBhvr>
                                      <p:to>
                                        <p:strVal val="visible"/>
                                      </p:to>
                                    </p:set>
                                    <p:animEffect transition="in" filter="wipe(left)">
                                      <p:cBhvr>
                                        <p:cTn id="144" dur="500"/>
                                        <p:tgtEl>
                                          <p:spTgt spid="48"/>
                                        </p:tgtEl>
                                      </p:cBhvr>
                                    </p:animEffect>
                                  </p:childTnLst>
                                </p:cTn>
                              </p:par>
                              <p:par>
                                <p:cTn id="145" presetID="22" presetClass="entr" presetSubtype="8" fill="hold" nodeType="withEffect">
                                  <p:stCondLst>
                                    <p:cond delay="0"/>
                                  </p:stCondLst>
                                  <p:childTnLst>
                                    <p:set>
                                      <p:cBhvr>
                                        <p:cTn id="146" dur="1" fill="hold">
                                          <p:stCondLst>
                                            <p:cond delay="0"/>
                                          </p:stCondLst>
                                        </p:cTn>
                                        <p:tgtEl>
                                          <p:spTgt spid="49"/>
                                        </p:tgtEl>
                                        <p:attrNameLst>
                                          <p:attrName>style.visibility</p:attrName>
                                        </p:attrNameLst>
                                      </p:cBhvr>
                                      <p:to>
                                        <p:strVal val="visible"/>
                                      </p:to>
                                    </p:set>
                                    <p:animEffect transition="in" filter="wipe(left)">
                                      <p:cBhvr>
                                        <p:cTn id="147" dur="500"/>
                                        <p:tgtEl>
                                          <p:spTgt spid="49"/>
                                        </p:tgtEl>
                                      </p:cBhvr>
                                    </p:animEffect>
                                  </p:childTnLst>
                                </p:cTn>
                              </p:par>
                              <p:par>
                                <p:cTn id="148" presetID="22" presetClass="entr" presetSubtype="8" fill="hold" nodeType="with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wipe(left)">
                                      <p:cBhvr>
                                        <p:cTn id="150" dur="500"/>
                                        <p:tgtEl>
                                          <p:spTgt spid="5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wipe(left)">
                                      <p:cBhvr>
                                        <p:cTn id="155" dur="500"/>
                                        <p:tgtEl>
                                          <p:spTgt spid="54"/>
                                        </p:tgtEl>
                                      </p:cBhvr>
                                    </p:animEffect>
                                  </p:childTnLst>
                                </p:cTn>
                              </p:par>
                              <p:par>
                                <p:cTn id="156" presetID="22" presetClass="entr" presetSubtype="8" fill="hold" nodeType="with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wipe(left)">
                                      <p:cBhvr>
                                        <p:cTn id="158" dur="500"/>
                                        <p:tgtEl>
                                          <p:spTgt spid="55"/>
                                        </p:tgtEl>
                                      </p:cBhvr>
                                    </p:animEffect>
                                  </p:childTnLst>
                                </p:cTn>
                              </p:par>
                              <p:par>
                                <p:cTn id="159" presetID="22" presetClass="entr" presetSubtype="8" fill="hold" nodeType="with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wipe(left)">
                                      <p:cBhvr>
                                        <p:cTn id="161" dur="500"/>
                                        <p:tgtEl>
                                          <p:spTgt spid="56"/>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wipe(left)">
                                      <p:cBhvr>
                                        <p:cTn id="166" dur="500"/>
                                        <p:tgtEl>
                                          <p:spTgt spid="60"/>
                                        </p:tgtEl>
                                      </p:cBhvr>
                                    </p:animEffect>
                                  </p:childTnLst>
                                </p:cTn>
                              </p:par>
                              <p:par>
                                <p:cTn id="167" presetID="22" presetClass="entr" presetSubtype="8" fill="hold" nodeType="withEffect">
                                  <p:stCondLst>
                                    <p:cond delay="0"/>
                                  </p:stCondLst>
                                  <p:childTnLst>
                                    <p:set>
                                      <p:cBhvr>
                                        <p:cTn id="168" dur="1" fill="hold">
                                          <p:stCondLst>
                                            <p:cond delay="0"/>
                                          </p:stCondLst>
                                        </p:cTn>
                                        <p:tgtEl>
                                          <p:spTgt spid="61"/>
                                        </p:tgtEl>
                                        <p:attrNameLst>
                                          <p:attrName>style.visibility</p:attrName>
                                        </p:attrNameLst>
                                      </p:cBhvr>
                                      <p:to>
                                        <p:strVal val="visible"/>
                                      </p:to>
                                    </p:set>
                                    <p:animEffect transition="in" filter="wipe(left)">
                                      <p:cBhvr>
                                        <p:cTn id="169" dur="500"/>
                                        <p:tgtEl>
                                          <p:spTgt spid="61"/>
                                        </p:tgtEl>
                                      </p:cBhvr>
                                    </p:animEffect>
                                  </p:childTnLst>
                                </p:cTn>
                              </p:par>
                              <p:par>
                                <p:cTn id="170" presetID="22" presetClass="entr" presetSubtype="8" fill="hold" nodeType="withEffect">
                                  <p:stCondLst>
                                    <p:cond delay="0"/>
                                  </p:stCondLst>
                                  <p:childTnLst>
                                    <p:set>
                                      <p:cBhvr>
                                        <p:cTn id="171" dur="1" fill="hold">
                                          <p:stCondLst>
                                            <p:cond delay="0"/>
                                          </p:stCondLst>
                                        </p:cTn>
                                        <p:tgtEl>
                                          <p:spTgt spid="62"/>
                                        </p:tgtEl>
                                        <p:attrNameLst>
                                          <p:attrName>style.visibility</p:attrName>
                                        </p:attrNameLst>
                                      </p:cBhvr>
                                      <p:to>
                                        <p:strVal val="visible"/>
                                      </p:to>
                                    </p:set>
                                    <p:animEffect transition="in" filter="wipe(left)">
                                      <p:cBhvr>
                                        <p:cTn id="17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538" y="4930775"/>
            <a:ext cx="6648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p:cNvSpPr txBox="1">
            <a:spLocks noChangeArrowheads="1"/>
          </p:cNvSpPr>
          <p:nvPr/>
        </p:nvSpPr>
        <p:spPr bwMode="auto">
          <a:xfrm>
            <a:off x="594519" y="374649"/>
            <a:ext cx="87137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Partial Dependency / Transitive Dependency</a:t>
            </a:r>
          </a:p>
        </p:txBody>
      </p:sp>
      <p:sp>
        <p:nvSpPr>
          <p:cNvPr id="34820" name="Rectangle 3"/>
          <p:cNvSpPr>
            <a:spLocks noChangeArrowheads="1"/>
          </p:cNvSpPr>
          <p:nvPr/>
        </p:nvSpPr>
        <p:spPr bwMode="auto">
          <a:xfrm>
            <a:off x="685006" y="1337468"/>
            <a:ext cx="8532812"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000000"/>
              </a:buClr>
              <a:buNone/>
            </a:pPr>
            <a:r>
              <a:rPr lang="en-GB" altLang="en-US" sz="2800" dirty="0">
                <a:solidFill>
                  <a:srgbClr val="000000"/>
                </a:solidFill>
                <a:latin typeface="Trebuchet MS" panose="020B0603020202020204" pitchFamily="34" charset="0"/>
              </a:rPr>
              <a:t>If (A+B)</a:t>
            </a:r>
            <a:r>
              <a:rPr lang="en-GB" altLang="en-US" sz="2800" dirty="0">
                <a:solidFill>
                  <a:srgbClr val="000000"/>
                </a:solidFill>
                <a:latin typeface="Trebuchet MS" panose="020B0603020202020204" pitchFamily="34" charset="0"/>
                <a:sym typeface="Wingdings" panose="05000000000000000000" pitchFamily="2" charset="2"/>
              </a:rPr>
              <a:t>(C,D,…) and (A+B) is the primary key</a:t>
            </a:r>
          </a:p>
          <a:p>
            <a:pPr>
              <a:lnSpc>
                <a:spcPct val="90000"/>
              </a:lnSpc>
              <a:spcBef>
                <a:spcPts val="700"/>
              </a:spcBef>
              <a:buClr>
                <a:srgbClr val="000000"/>
              </a:buClr>
              <a:buNone/>
            </a:pPr>
            <a:endParaRPr lang="en-GB" altLang="en-US" sz="1100" dirty="0">
              <a:solidFill>
                <a:srgbClr val="000000"/>
              </a:solidFill>
              <a:latin typeface="Trebuchet MS" panose="020B0603020202020204" pitchFamily="34" charset="0"/>
            </a:endParaRP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rPr>
              <a:t> if B</a:t>
            </a:r>
            <a:r>
              <a:rPr lang="en-GB" altLang="en-US" sz="2600" dirty="0">
                <a:solidFill>
                  <a:srgbClr val="000000"/>
                </a:solidFill>
                <a:latin typeface="Trebuchet MS" panose="020B0603020202020204" pitchFamily="34" charset="0"/>
                <a:sym typeface="Wingdings" panose="05000000000000000000" pitchFamily="2" charset="2"/>
              </a:rPr>
              <a:t>C, this functional dependence (</a:t>
            </a:r>
            <a:r>
              <a:rPr lang="en-GB" altLang="en-US" sz="2600" dirty="0">
                <a:solidFill>
                  <a:srgbClr val="000000"/>
                </a:solidFill>
                <a:latin typeface="Trebuchet MS" panose="020B0603020202020204" pitchFamily="34" charset="0"/>
              </a:rPr>
              <a:t>B</a:t>
            </a:r>
            <a:r>
              <a:rPr lang="en-GB" altLang="en-US" sz="2600" dirty="0">
                <a:solidFill>
                  <a:srgbClr val="000000"/>
                </a:solidFill>
                <a:latin typeface="Trebuchet MS" panose="020B0603020202020204" pitchFamily="34" charset="0"/>
                <a:sym typeface="Wingdings" panose="05000000000000000000" pitchFamily="2" charset="2"/>
              </a:rPr>
              <a:t>C) is a </a:t>
            </a:r>
            <a:r>
              <a:rPr lang="en-GB" altLang="en-US" sz="2600" dirty="0">
                <a:solidFill>
                  <a:srgbClr val="00664D"/>
                </a:solidFill>
                <a:latin typeface="Trebuchet MS" panose="020B0603020202020204" pitchFamily="34" charset="0"/>
                <a:sym typeface="Wingdings" panose="05000000000000000000" pitchFamily="2" charset="2"/>
              </a:rPr>
              <a:t>partial dependency</a:t>
            </a:r>
          </a:p>
          <a:p>
            <a:pPr lvl="1">
              <a:lnSpc>
                <a:spcPct val="90000"/>
              </a:lnSpc>
              <a:spcBef>
                <a:spcPts val="700"/>
              </a:spcBef>
              <a:buClr>
                <a:srgbClr val="000000"/>
              </a:buClr>
              <a:buFont typeface="Symbol" panose="05050102010706020507" pitchFamily="18" charset="2"/>
              <a:buChar char="Þ"/>
            </a:pPr>
            <a:r>
              <a:rPr lang="en-GB" altLang="en-US" sz="2600" dirty="0">
                <a:solidFill>
                  <a:srgbClr val="000000"/>
                </a:solidFill>
                <a:latin typeface="Trebuchet MS" panose="020B0603020202020204" pitchFamily="34" charset="0"/>
                <a:sym typeface="Wingdings" panose="05000000000000000000" pitchFamily="2" charset="2"/>
              </a:rPr>
              <a:t> if CD, this functional dependence (CD) causes a </a:t>
            </a:r>
            <a:r>
              <a:rPr lang="en-GB" altLang="en-US" sz="2600" dirty="0">
                <a:solidFill>
                  <a:srgbClr val="7030A0"/>
                </a:solidFill>
                <a:latin typeface="Trebuchet MS" panose="020B0603020202020204" pitchFamily="34" charset="0"/>
                <a:sym typeface="Wingdings" panose="05000000000000000000" pitchFamily="2" charset="2"/>
              </a:rPr>
              <a:t>transitive dependency  </a:t>
            </a:r>
          </a:p>
          <a:p>
            <a:pPr>
              <a:lnSpc>
                <a:spcPct val="90000"/>
              </a:lnSpc>
              <a:spcBef>
                <a:spcPts val="700"/>
              </a:spcBef>
              <a:buClr>
                <a:srgbClr val="000000"/>
              </a:buClr>
              <a:buNone/>
            </a:pPr>
            <a:endParaRPr lang="en-GB" altLang="en-US" sz="2400" dirty="0">
              <a:solidFill>
                <a:srgbClr val="000000"/>
              </a:solidFill>
              <a:latin typeface="Trebuchet MS" panose="020B0603020202020204" pitchFamily="34" charset="0"/>
            </a:endParaRPr>
          </a:p>
        </p:txBody>
      </p:sp>
      <p:cxnSp>
        <p:nvCxnSpPr>
          <p:cNvPr id="17" name="Straight Connector 16"/>
          <p:cNvCxnSpPr/>
          <p:nvPr/>
        </p:nvCxnSpPr>
        <p:spPr bwMode="auto">
          <a:xfrm rot="5400000" flipH="1" flipV="1">
            <a:off x="2809082" y="4715669"/>
            <a:ext cx="428625"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20" name="Straight Connector 19"/>
          <p:cNvCxnSpPr/>
          <p:nvPr/>
        </p:nvCxnSpPr>
        <p:spPr bwMode="auto">
          <a:xfrm>
            <a:off x="3022601" y="4502150"/>
            <a:ext cx="1000125"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22" name="Straight Arrow Connector 21"/>
          <p:cNvCxnSpPr/>
          <p:nvPr/>
        </p:nvCxnSpPr>
        <p:spPr bwMode="auto">
          <a:xfrm rot="5400000">
            <a:off x="3773488" y="4751388"/>
            <a:ext cx="500063" cy="1588"/>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cxnSp>
        <p:nvCxnSpPr>
          <p:cNvPr id="30" name="Straight Connector 29"/>
          <p:cNvCxnSpPr/>
          <p:nvPr/>
        </p:nvCxnSpPr>
        <p:spPr bwMode="auto">
          <a:xfrm rot="5400000" flipH="1" flipV="1">
            <a:off x="4666457" y="4715669"/>
            <a:ext cx="428625"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31" name="Straight Connector 30"/>
          <p:cNvCxnSpPr/>
          <p:nvPr/>
        </p:nvCxnSpPr>
        <p:spPr bwMode="auto">
          <a:xfrm>
            <a:off x="4881563" y="4500564"/>
            <a:ext cx="855662" cy="1587"/>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32" name="Straight Arrow Connector 31"/>
          <p:cNvCxnSpPr/>
          <p:nvPr/>
        </p:nvCxnSpPr>
        <p:spPr bwMode="auto">
          <a:xfrm rot="5400000">
            <a:off x="5487988" y="4751388"/>
            <a:ext cx="500063" cy="1588"/>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sp>
        <p:nvSpPr>
          <p:cNvPr id="35" name="Freeform 34"/>
          <p:cNvSpPr>
            <a:spLocks noChangeArrowheads="1"/>
          </p:cNvSpPr>
          <p:nvPr/>
        </p:nvSpPr>
        <p:spPr bwMode="auto">
          <a:xfrm>
            <a:off x="3086101" y="5445125"/>
            <a:ext cx="2003425" cy="215900"/>
          </a:xfrm>
          <a:custGeom>
            <a:avLst/>
            <a:gdLst>
              <a:gd name="T0" fmla="*/ 0 w 2002971"/>
              <a:gd name="T1" fmla="*/ 5875 h 224972"/>
              <a:gd name="T2" fmla="*/ 316694 w 2002971"/>
              <a:gd name="T3" fmla="*/ 93982 h 224972"/>
              <a:gd name="T4" fmla="*/ 1703568 w 2002971"/>
              <a:gd name="T5" fmla="*/ 105729 h 224972"/>
              <a:gd name="T6" fmla="*/ 2009336 w 2002971"/>
              <a:gd name="T7" fmla="*/ 0 h 224972"/>
              <a:gd name="T8" fmla="*/ 2009336 w 2002971"/>
              <a:gd name="T9" fmla="*/ 0 h 224972"/>
              <a:gd name="T10" fmla="*/ 0 60000 65536"/>
              <a:gd name="T11" fmla="*/ 0 60000 65536"/>
              <a:gd name="T12" fmla="*/ 0 60000 65536"/>
              <a:gd name="T13" fmla="*/ 0 60000 65536"/>
              <a:gd name="T14" fmla="*/ 0 60000 65536"/>
              <a:gd name="T15" fmla="*/ 0 w 2002971"/>
              <a:gd name="T16" fmla="*/ 0 h 224972"/>
              <a:gd name="T17" fmla="*/ 2002971 w 2002971"/>
              <a:gd name="T18" fmla="*/ 224972 h 224972"/>
            </a:gdLst>
            <a:ahLst/>
            <a:cxnLst>
              <a:cxn ang="T10">
                <a:pos x="T0" y="T1"/>
              </a:cxn>
              <a:cxn ang="T11">
                <a:pos x="T2" y="T3"/>
              </a:cxn>
              <a:cxn ang="T12">
                <a:pos x="T4" y="T5"/>
              </a:cxn>
              <a:cxn ang="T13">
                <a:pos x="T6" y="T7"/>
              </a:cxn>
              <a:cxn ang="T14">
                <a:pos x="T8" y="T9"/>
              </a:cxn>
            </a:cxnLst>
            <a:rect l="T15" t="T16" r="T17" b="T18"/>
            <a:pathLst>
              <a:path w="2002971" h="224972">
                <a:moveTo>
                  <a:pt x="0" y="10885"/>
                </a:moveTo>
                <a:cubicBezTo>
                  <a:pt x="16329" y="77106"/>
                  <a:pt x="32658" y="143328"/>
                  <a:pt x="315686" y="174171"/>
                </a:cubicBezTo>
                <a:cubicBezTo>
                  <a:pt x="598715" y="205014"/>
                  <a:pt x="1416957" y="224972"/>
                  <a:pt x="1698171" y="195943"/>
                </a:cubicBezTo>
                <a:cubicBezTo>
                  <a:pt x="1979385" y="166915"/>
                  <a:pt x="2002971" y="0"/>
                  <a:pt x="2002971"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cxnSp>
        <p:nvCxnSpPr>
          <p:cNvPr id="36" name="Straight Connector 35"/>
          <p:cNvCxnSpPr>
            <a:cxnSpLocks noChangeShapeType="1"/>
          </p:cNvCxnSpPr>
          <p:nvPr/>
        </p:nvCxnSpPr>
        <p:spPr bwMode="auto">
          <a:xfrm rot="5400000" flipH="1" flipV="1">
            <a:off x="3737769" y="5787231"/>
            <a:ext cx="285750"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a:off x="3879851" y="5930900"/>
            <a:ext cx="2143125"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38" name="Straight Arrow Connector 37"/>
          <p:cNvCxnSpPr>
            <a:cxnSpLocks noChangeShapeType="1"/>
          </p:cNvCxnSpPr>
          <p:nvPr/>
        </p:nvCxnSpPr>
        <p:spPr bwMode="auto">
          <a:xfrm rot="5400000" flipH="1" flipV="1">
            <a:off x="5773738" y="5680075"/>
            <a:ext cx="500062"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rot="5400000" flipH="1" flipV="1">
            <a:off x="3594895" y="5715795"/>
            <a:ext cx="142875" cy="1587"/>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3665538" y="5788025"/>
            <a:ext cx="500062"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rot="5400000" flipH="1" flipV="1">
            <a:off x="3987801" y="5608638"/>
            <a:ext cx="357187"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rot="5400000" flipH="1" flipV="1">
            <a:off x="4237832" y="5715794"/>
            <a:ext cx="142875"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a:off x="4308475" y="5788025"/>
            <a:ext cx="2501900"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rot="5400000" flipH="1" flipV="1">
            <a:off x="6632576" y="5608638"/>
            <a:ext cx="357187"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4" name="Straight Connector 53"/>
          <p:cNvCxnSpPr>
            <a:cxnSpLocks noChangeShapeType="1"/>
          </p:cNvCxnSpPr>
          <p:nvPr/>
        </p:nvCxnSpPr>
        <p:spPr bwMode="auto">
          <a:xfrm rot="5400000" flipH="1" flipV="1">
            <a:off x="4452145" y="5858670"/>
            <a:ext cx="428625" cy="1587"/>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a:off x="4665664" y="6073775"/>
            <a:ext cx="3144837"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rot="5400000" flipH="1" flipV="1">
            <a:off x="7489826" y="5751513"/>
            <a:ext cx="642937" cy="1588"/>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0" name="Straight Connector 59"/>
          <p:cNvCxnSpPr>
            <a:cxnSpLocks noChangeShapeType="1"/>
          </p:cNvCxnSpPr>
          <p:nvPr/>
        </p:nvCxnSpPr>
        <p:spPr bwMode="auto">
          <a:xfrm rot="5400000" flipH="1" flipV="1">
            <a:off x="3237707" y="5930107"/>
            <a:ext cx="571500" cy="1587"/>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61" name="Straight Connector 60"/>
          <p:cNvCxnSpPr>
            <a:cxnSpLocks noChangeShapeType="1"/>
          </p:cNvCxnSpPr>
          <p:nvPr/>
        </p:nvCxnSpPr>
        <p:spPr bwMode="auto">
          <a:xfrm>
            <a:off x="3522663" y="6216650"/>
            <a:ext cx="5359400" cy="1588"/>
          </a:xfrm>
          <a:prstGeom prst="line">
            <a:avLst/>
          </a:prstGeom>
          <a:noFill/>
          <a:ln w="38100" cap="rnd">
            <a:solidFill>
              <a:srgbClr val="FF0000"/>
            </a:solidFill>
            <a:round/>
            <a:headEnd/>
            <a:tailEnd/>
          </a:ln>
          <a:extLst>
            <a:ext uri="{909E8E84-426E-40DD-AFC4-6F175D3DCCD1}">
              <a14:hiddenFill xmlns:a14="http://schemas.microsoft.com/office/drawing/2010/main">
                <a:noFill/>
              </a14:hiddenFill>
            </a:ext>
          </a:extLst>
        </p:spPr>
      </p:cxnSp>
      <p:cxnSp>
        <p:nvCxnSpPr>
          <p:cNvPr id="62" name="Straight Arrow Connector 61"/>
          <p:cNvCxnSpPr>
            <a:cxnSpLocks noChangeShapeType="1"/>
          </p:cNvCxnSpPr>
          <p:nvPr/>
        </p:nvCxnSpPr>
        <p:spPr bwMode="auto">
          <a:xfrm rot="5400000" flipH="1" flipV="1">
            <a:off x="8489951" y="5822951"/>
            <a:ext cx="785812" cy="1587"/>
          </a:xfrm>
          <a:prstGeom prst="straightConnector1">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rot="5400000" flipH="1" flipV="1">
            <a:off x="6738145" y="4715670"/>
            <a:ext cx="428625" cy="1587"/>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34" name="Straight Connector 33"/>
          <p:cNvCxnSpPr>
            <a:cxnSpLocks noChangeShapeType="1"/>
          </p:cNvCxnSpPr>
          <p:nvPr/>
        </p:nvCxnSpPr>
        <p:spPr bwMode="auto">
          <a:xfrm>
            <a:off x="6953251" y="4502150"/>
            <a:ext cx="855663" cy="0"/>
          </a:xfrm>
          <a:prstGeom prst="line">
            <a:avLst/>
          </a:prstGeom>
          <a:noFill/>
          <a:ln w="60325" cap="rnd">
            <a:solidFill>
              <a:srgbClr val="7030A0"/>
            </a:solidFill>
            <a:round/>
            <a:headEnd/>
            <a:tailEnd/>
          </a:ln>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rot="5400000">
            <a:off x="7559676" y="4751389"/>
            <a:ext cx="500063" cy="1587"/>
          </a:xfrm>
          <a:prstGeom prst="straightConnector1">
            <a:avLst/>
          </a:prstGeom>
          <a:noFill/>
          <a:ln w="60325" cap="rnd">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40" name="Straight Connector 39"/>
          <p:cNvCxnSpPr/>
          <p:nvPr/>
        </p:nvCxnSpPr>
        <p:spPr bwMode="auto">
          <a:xfrm rot="5400000" flipH="1" flipV="1">
            <a:off x="5094289" y="4786314"/>
            <a:ext cx="287337" cy="1587"/>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41" name="Straight Connector 40"/>
          <p:cNvCxnSpPr/>
          <p:nvPr/>
        </p:nvCxnSpPr>
        <p:spPr bwMode="auto">
          <a:xfrm>
            <a:off x="5238750" y="4643439"/>
            <a:ext cx="1500188" cy="1587"/>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42" name="Straight Arrow Connector 41"/>
          <p:cNvCxnSpPr/>
          <p:nvPr/>
        </p:nvCxnSpPr>
        <p:spPr bwMode="auto">
          <a:xfrm rot="5400000">
            <a:off x="6560345" y="4822033"/>
            <a:ext cx="358775" cy="1587"/>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cxnSp>
        <p:nvCxnSpPr>
          <p:cNvPr id="51" name="Straight Connector 50"/>
          <p:cNvCxnSpPr/>
          <p:nvPr/>
        </p:nvCxnSpPr>
        <p:spPr bwMode="auto">
          <a:xfrm rot="5400000" flipH="1" flipV="1">
            <a:off x="4772820" y="4607720"/>
            <a:ext cx="644525" cy="1587"/>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52" name="Straight Connector 51"/>
          <p:cNvCxnSpPr/>
          <p:nvPr/>
        </p:nvCxnSpPr>
        <p:spPr bwMode="auto">
          <a:xfrm>
            <a:off x="5095876" y="4286250"/>
            <a:ext cx="3000375" cy="1588"/>
          </a:xfrm>
          <a:prstGeom prst="line">
            <a:avLst/>
          </a:prstGeom>
          <a:solidFill>
            <a:srgbClr val="00B8FF"/>
          </a:solidFill>
          <a:ln w="60325" cap="rnd" cmpd="sng" algn="ctr">
            <a:solidFill>
              <a:schemeClr val="accent1">
                <a:lumMod val="75000"/>
              </a:schemeClr>
            </a:solidFill>
            <a:prstDash val="solid"/>
            <a:round/>
            <a:headEnd type="none" w="med" len="med"/>
            <a:tailEnd type="none" w="med" len="med"/>
          </a:ln>
          <a:effectLst/>
        </p:spPr>
      </p:cxnSp>
      <p:cxnSp>
        <p:nvCxnSpPr>
          <p:cNvPr id="53" name="Straight Arrow Connector 52"/>
          <p:cNvCxnSpPr/>
          <p:nvPr/>
        </p:nvCxnSpPr>
        <p:spPr bwMode="auto">
          <a:xfrm rot="5400000">
            <a:off x="7738269" y="4644232"/>
            <a:ext cx="715963" cy="0"/>
          </a:xfrm>
          <a:prstGeom prst="straightConnector1">
            <a:avLst/>
          </a:prstGeom>
          <a:solidFill>
            <a:srgbClr val="00B8FF"/>
          </a:solidFill>
          <a:ln w="60325" cap="rnd" cmpd="sng" algn="ctr">
            <a:solidFill>
              <a:schemeClr val="accent1">
                <a:lumMod val="75000"/>
              </a:schemeClr>
            </a:solidFill>
            <a:prstDash val="solid"/>
            <a:round/>
            <a:headEnd type="none" w="med" len="med"/>
            <a:tailEnd type="triangle"/>
          </a:ln>
          <a:effectLst/>
        </p:spPr>
      </p:cxnSp>
    </p:spTree>
    <p:extLst>
      <p:ext uri="{BB962C8B-B14F-4D97-AF65-F5344CB8AC3E}">
        <p14:creationId xmlns:p14="http://schemas.microsoft.com/office/powerpoint/2010/main" val="2342792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2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500"/>
                                        <p:tgtEl>
                                          <p:spTgt spid="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par>
                                <p:cTn id="24" presetID="2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500"/>
                                        <p:tgtEl>
                                          <p:spTgt spid="49"/>
                                        </p:tgtEl>
                                      </p:cBhvr>
                                    </p:animEffect>
                                  </p:childTnLst>
                                </p:cTn>
                              </p:par>
                              <p:par>
                                <p:cTn id="38" presetID="22" presetClass="entr" presetSubtype="8"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left)">
                                      <p:cBhvr>
                                        <p:cTn id="45" dur="500"/>
                                        <p:tgtEl>
                                          <p:spTgt spid="54"/>
                                        </p:tgtEl>
                                      </p:cBhvr>
                                    </p:animEffect>
                                  </p:childTnLst>
                                </p:cTn>
                              </p:par>
                              <p:par>
                                <p:cTn id="46" presetID="22" presetClass="entr" presetSubtype="8"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left)">
                                      <p:cBhvr>
                                        <p:cTn id="48" dur="500"/>
                                        <p:tgtEl>
                                          <p:spTgt spid="55"/>
                                        </p:tgtEl>
                                      </p:cBhvr>
                                    </p:animEffect>
                                  </p:childTnLst>
                                </p:cTn>
                              </p:par>
                              <p:par>
                                <p:cTn id="49" presetID="22" presetClass="entr" presetSubtype="8"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500"/>
                                        <p:tgtEl>
                                          <p:spTgt spid="60"/>
                                        </p:tgtEl>
                                      </p:cBhvr>
                                    </p:animEffect>
                                  </p:childTnLst>
                                </p:cTn>
                              </p:par>
                              <p:par>
                                <p:cTn id="57" presetID="22" presetClass="entr" presetSubtype="8"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wipe(left)">
                                      <p:cBhvr>
                                        <p:cTn id="59" dur="500"/>
                                        <p:tgtEl>
                                          <p:spTgt spid="61"/>
                                        </p:tgtEl>
                                      </p:cBhvr>
                                    </p:animEffect>
                                  </p:childTnLst>
                                </p:cTn>
                              </p:par>
                              <p:par>
                                <p:cTn id="60" presetID="22" presetClass="entr" presetSubtype="8"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par>
                                <p:cTn id="68" presetID="22" presetClass="entr" presetSubtype="8"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par>
                                <p:cTn id="71" presetID="22" presetClass="entr" presetSubtype="8"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wipe(left)">
                                      <p:cBhvr>
                                        <p:cTn id="89" dur="500"/>
                                        <p:tgtEl>
                                          <p:spTgt spid="40"/>
                                        </p:tgtEl>
                                      </p:cBhvr>
                                    </p:animEffect>
                                  </p:childTnLst>
                                </p:cTn>
                              </p:par>
                              <p:par>
                                <p:cTn id="90" presetID="22" presetClass="entr" presetSubtype="8"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500"/>
                                        <p:tgtEl>
                                          <p:spTgt spid="41"/>
                                        </p:tgtEl>
                                      </p:cBhvr>
                                    </p:animEffect>
                                  </p:childTnLst>
                                </p:cTn>
                              </p:par>
                              <p:par>
                                <p:cTn id="93" presetID="22" presetClass="entr" presetSubtype="8"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left)">
                                      <p:cBhvr>
                                        <p:cTn id="95" dur="500"/>
                                        <p:tgtEl>
                                          <p:spTgt spid="4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left)">
                                      <p:cBhvr>
                                        <p:cTn id="100" dur="500"/>
                                        <p:tgtEl>
                                          <p:spTgt spid="51"/>
                                        </p:tgtEl>
                                      </p:cBhvr>
                                    </p:animEffect>
                                  </p:childTnLst>
                                </p:cTn>
                              </p:par>
                              <p:par>
                                <p:cTn id="101" presetID="22"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par>
                                <p:cTn id="104" presetID="22" presetClass="entr" presetSubtype="8"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left)">
                                      <p:cBhvr>
                                        <p:cTn id="106" dur="500"/>
                                        <p:tgtEl>
                                          <p:spTgt spid="5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left)">
                                      <p:cBhvr>
                                        <p:cTn id="111" dur="500"/>
                                        <p:tgtEl>
                                          <p:spTgt spid="33"/>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686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7F08D76-A70C-4BD0-9883-6F0FE1C31177}"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17</a:t>
            </a:fld>
            <a:endParaRPr lang="en-GB" altLang="en-US" sz="1400">
              <a:solidFill>
                <a:srgbClr val="000000"/>
              </a:solidFill>
              <a:latin typeface="Trebuchet MS" panose="020B0603020202020204" pitchFamily="34" charset="0"/>
            </a:endParaRPr>
          </a:p>
        </p:txBody>
      </p:sp>
      <p:sp>
        <p:nvSpPr>
          <p:cNvPr id="36868" name="Text Box 3"/>
          <p:cNvSpPr txBox="1">
            <a:spLocks noChangeArrowheads="1"/>
          </p:cNvSpPr>
          <p:nvPr/>
        </p:nvSpPr>
        <p:spPr bwMode="auto">
          <a:xfrm>
            <a:off x="626327" y="275065"/>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Dependency Diagram</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t="14343"/>
          <a:stretch>
            <a:fillRect/>
          </a:stretch>
        </p:blipFill>
        <p:spPr bwMode="auto">
          <a:xfrm>
            <a:off x="932986" y="1508844"/>
            <a:ext cx="85344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p:cNvSpPr txBox="1"/>
          <p:nvPr/>
        </p:nvSpPr>
        <p:spPr>
          <a:xfrm>
            <a:off x="1516566" y="4128495"/>
            <a:ext cx="7036420" cy="323165"/>
          </a:xfrm>
          <a:prstGeom prst="rect">
            <a:avLst/>
          </a:prstGeom>
          <a:solidFill>
            <a:schemeClr val="accent1">
              <a:lumMod val="20000"/>
              <a:lumOff val="80000"/>
            </a:schemeClr>
          </a:solidFill>
        </p:spPr>
        <p:txBody>
          <a:bodyPr wrap="square" rtlCol="0">
            <a:spAutoFit/>
          </a:bodyPr>
          <a:lstStyle/>
          <a:p>
            <a:r>
              <a:rPr lang="en-US" sz="1500" b="1" dirty="0" smtClean="0">
                <a:latin typeface="Arial Narrow" panose="020B0606020202030204" pitchFamily="34" charset="0"/>
              </a:rPr>
              <a:t>(</a:t>
            </a:r>
            <a:r>
              <a:rPr lang="en-US" sz="1500" b="1" dirty="0" smtClean="0">
                <a:latin typeface="Arial Narrow" panose="020B0606020202030204" pitchFamily="34" charset="0"/>
              </a:rPr>
              <a:t>PROJ_NUM, EMP_NUM) </a:t>
            </a:r>
            <a:r>
              <a:rPr lang="en-US" sz="1500" b="1" dirty="0" smtClean="0">
                <a:latin typeface="Arial Narrow" panose="020B0606020202030204" pitchFamily="34" charset="0"/>
                <a:sym typeface="Wingdings" panose="05000000000000000000" pitchFamily="2" charset="2"/>
              </a:rPr>
              <a:t> PROJ_NAME, EMP_NAME, JOB_CLASS, CHG_HOUR, HOURS</a:t>
            </a:r>
            <a:endParaRPr lang="en-AU" sz="1500" b="1" dirty="0">
              <a:latin typeface="Arial Narrow" panose="020B0606020202030204" pitchFamily="34" charset="0"/>
            </a:endParaRPr>
          </a:p>
        </p:txBody>
      </p:sp>
      <p:sp>
        <p:nvSpPr>
          <p:cNvPr id="4" name="Rectangle 3"/>
          <p:cNvSpPr/>
          <p:nvPr/>
        </p:nvSpPr>
        <p:spPr>
          <a:xfrm>
            <a:off x="1516566" y="4468100"/>
            <a:ext cx="4850780" cy="628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1516566" y="5128987"/>
            <a:ext cx="4850780" cy="628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1516566" y="3805330"/>
            <a:ext cx="2445834" cy="323165"/>
          </a:xfrm>
          <a:prstGeom prst="rect">
            <a:avLst/>
          </a:prstGeom>
          <a:solidFill>
            <a:schemeClr val="accent1">
              <a:lumMod val="20000"/>
              <a:lumOff val="80000"/>
            </a:schemeClr>
          </a:solidFill>
        </p:spPr>
        <p:txBody>
          <a:bodyPr wrap="square" rtlCol="0">
            <a:spAutoFit/>
          </a:bodyPr>
          <a:lstStyle/>
          <a:p>
            <a:r>
              <a:rPr lang="en-US" sz="1500" b="1" dirty="0" smtClean="0">
                <a:latin typeface="Arial Narrow" panose="020B0606020202030204" pitchFamily="34" charset="0"/>
              </a:rPr>
              <a:t>REGULAR </a:t>
            </a:r>
            <a:r>
              <a:rPr lang="en-US" sz="1500" b="1" dirty="0" smtClean="0">
                <a:latin typeface="Arial Narrow" panose="020B0606020202030204" pitchFamily="34" charset="0"/>
              </a:rPr>
              <a:t>DEPENDENCY</a:t>
            </a:r>
            <a:endParaRPr lang="en-US" sz="1500" b="1" dirty="0" smtClean="0">
              <a:latin typeface="Arial Narrow" panose="020B0606020202030204" pitchFamily="34" charset="0"/>
            </a:endParaRPr>
          </a:p>
        </p:txBody>
      </p:sp>
    </p:spTree>
    <p:extLst>
      <p:ext uri="{BB962C8B-B14F-4D97-AF65-F5344CB8AC3E}">
        <p14:creationId xmlns:p14="http://schemas.microsoft.com/office/powerpoint/2010/main" val="29975788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891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879522D-BAD3-4C08-9547-0317D0CA3A16}"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18</a:t>
            </a:fld>
            <a:endParaRPr lang="en-GB" altLang="en-US" sz="1400">
              <a:solidFill>
                <a:srgbClr val="000000"/>
              </a:solidFill>
              <a:latin typeface="Trebuchet MS" panose="020B0603020202020204" pitchFamily="34" charset="0"/>
            </a:endParaRPr>
          </a:p>
        </p:txBody>
      </p:sp>
      <p:sp>
        <p:nvSpPr>
          <p:cNvPr id="38916" name="Text Box 3"/>
          <p:cNvSpPr txBox="1">
            <a:spLocks noChangeArrowheads="1"/>
          </p:cNvSpPr>
          <p:nvPr/>
        </p:nvSpPr>
        <p:spPr bwMode="auto">
          <a:xfrm>
            <a:off x="559420" y="330819"/>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Dependency Diagram</a:t>
            </a:r>
          </a:p>
        </p:txBody>
      </p:sp>
      <p:sp>
        <p:nvSpPr>
          <p:cNvPr id="38917" name="Text Box 4"/>
          <p:cNvSpPr txBox="1">
            <a:spLocks noChangeArrowheads="1"/>
          </p:cNvSpPr>
          <p:nvPr/>
        </p:nvSpPr>
        <p:spPr bwMode="auto">
          <a:xfrm>
            <a:off x="691376" y="1304693"/>
            <a:ext cx="9290824" cy="47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3366CC"/>
              </a:buClr>
              <a:buFont typeface="Trebuchet MS" panose="020B0603020202020204" pitchFamily="34" charset="0"/>
              <a:buChar char="•"/>
            </a:pPr>
            <a:r>
              <a:rPr lang="en-GB" altLang="en-US" sz="2800" dirty="0">
                <a:solidFill>
                  <a:srgbClr val="3366CC"/>
                </a:solidFill>
                <a:latin typeface="Trebuchet MS" panose="020B0603020202020204" pitchFamily="34" charset="0"/>
              </a:rPr>
              <a:t>Desirable dependencies</a:t>
            </a:r>
            <a:r>
              <a:rPr lang="en-GB" altLang="en-US" sz="2800" dirty="0">
                <a:solidFill>
                  <a:srgbClr val="000000"/>
                </a:solidFill>
                <a:latin typeface="Trebuchet MS" panose="020B0603020202020204" pitchFamily="34" charset="0"/>
              </a:rPr>
              <a:t> based on primary key (above the diagram)</a:t>
            </a:r>
            <a:r>
              <a:rPr lang="ar-SA" altLang="en-US" sz="2800" dirty="0">
                <a:solidFill>
                  <a:srgbClr val="000000"/>
                </a:solidFill>
                <a:latin typeface="Trebuchet MS" panose="020B0603020202020204" pitchFamily="34" charset="0"/>
              </a:rPr>
              <a:t>‏</a:t>
            </a:r>
            <a:endParaRPr lang="en-GB" altLang="en-US" sz="2800" dirty="0">
              <a:solidFill>
                <a:srgbClr val="000000"/>
              </a:solidFill>
              <a:latin typeface="Trebuchet MS" panose="020B0603020202020204" pitchFamily="34" charset="0"/>
              <a:cs typeface="Arial" panose="020B0604020202020204" pitchFamily="34" charset="0"/>
            </a:endParaRPr>
          </a:p>
          <a:p>
            <a:pPr>
              <a:spcBef>
                <a:spcPts val="700"/>
              </a:spcBef>
              <a:buClr>
                <a:srgbClr val="3366CC"/>
              </a:buClr>
              <a:buNone/>
            </a:pPr>
            <a:endParaRPr lang="en-GB" altLang="en-US" sz="1000" dirty="0">
              <a:solidFill>
                <a:srgbClr val="000000"/>
              </a:solidFill>
              <a:latin typeface="Trebuchet MS" panose="020B0603020202020204" pitchFamily="34" charset="0"/>
              <a:cs typeface="Arial" panose="020B0604020202020204" pitchFamily="34" charset="0"/>
            </a:endParaRPr>
          </a:p>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cs typeface="Arial" panose="020B0604020202020204" pitchFamily="34" charset="0"/>
              </a:rPr>
              <a:t>Less desirable dependencies (below the diagram):</a:t>
            </a:r>
          </a:p>
          <a:p>
            <a:pPr lvl="1">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Partial dependencies</a:t>
            </a:r>
            <a:r>
              <a:rPr lang="en-GB" altLang="en-US" sz="2000" dirty="0">
                <a:solidFill>
                  <a:srgbClr val="000000"/>
                </a:solidFill>
                <a:latin typeface="Trebuchet MS" panose="020B0603020202020204" pitchFamily="34" charset="0"/>
              </a:rPr>
              <a:t> (</a:t>
            </a:r>
            <a:r>
              <a:rPr lang="en-GB" altLang="en-US" sz="2400" dirty="0">
                <a:solidFill>
                  <a:srgbClr val="000000"/>
                </a:solidFill>
                <a:latin typeface="Trebuchet MS" panose="020B0603020202020204" pitchFamily="34" charset="0"/>
              </a:rPr>
              <a:t>based on part of composite primary key)</a:t>
            </a:r>
            <a:r>
              <a:rPr lang="ar-SA" altLang="en-US" sz="2400" dirty="0">
                <a:solidFill>
                  <a:srgbClr val="000000"/>
                </a:solidFill>
                <a:latin typeface="Trebuchet MS" panose="020B0603020202020204" pitchFamily="34" charset="0"/>
                <a:ea typeface="Osaka" charset="-128"/>
              </a:rPr>
              <a:t>‏</a:t>
            </a:r>
            <a:endParaRPr lang="en-GB" altLang="en-US" sz="2400" dirty="0">
              <a:solidFill>
                <a:srgbClr val="000000"/>
              </a:solidFill>
              <a:latin typeface="Trebuchet MS" panose="020B0603020202020204" pitchFamily="34" charset="0"/>
            </a:endParaRPr>
          </a:p>
          <a:p>
            <a:pPr lvl="1">
              <a:spcBef>
                <a:spcPts val="600"/>
              </a:spcBef>
              <a:buClr>
                <a:srgbClr val="3366CC"/>
              </a:buClr>
              <a:buFont typeface="Trebuchet MS" panose="020B0603020202020204" pitchFamily="34" charset="0"/>
              <a:buChar char="–"/>
            </a:pPr>
            <a:r>
              <a:rPr lang="en-GB" altLang="en-US" sz="2400" dirty="0">
                <a:solidFill>
                  <a:srgbClr val="3366CC"/>
                </a:solidFill>
                <a:latin typeface="Trebuchet MS" panose="020B0603020202020204" pitchFamily="34" charset="0"/>
              </a:rPr>
              <a:t>Transitive dependencies </a:t>
            </a:r>
            <a:r>
              <a:rPr lang="en-GB" altLang="en-US" sz="2400" dirty="0">
                <a:solidFill>
                  <a:srgbClr val="000000"/>
                </a:solidFill>
                <a:latin typeface="Trebuchet MS" panose="020B0603020202020204" pitchFamily="34" charset="0"/>
              </a:rPr>
              <a:t>(one nonprime attribute depends on another nonprime attribute)</a:t>
            </a:r>
            <a:r>
              <a:rPr lang="ar-SA" altLang="en-US" sz="2400" dirty="0">
                <a:solidFill>
                  <a:srgbClr val="000000"/>
                </a:solidFill>
                <a:latin typeface="Trebuchet MS" panose="020B0603020202020204" pitchFamily="34" charset="0"/>
              </a:rPr>
              <a:t>‏</a:t>
            </a:r>
            <a:endParaRPr lang="en-GB" altLang="en-US" sz="2400" dirty="0">
              <a:solidFill>
                <a:srgbClr val="000000"/>
              </a:solidFill>
              <a:latin typeface="Trebuchet MS" panose="020B0603020202020204" pitchFamily="34" charset="0"/>
            </a:endParaRPr>
          </a:p>
          <a:p>
            <a:pPr>
              <a:spcBef>
                <a:spcPts val="600"/>
              </a:spcBef>
              <a:buClr>
                <a:srgbClr val="000000"/>
              </a:buClr>
              <a:buNone/>
            </a:pPr>
            <a:endParaRPr lang="en-GB" altLang="en-US" sz="2400" dirty="0">
              <a:solidFill>
                <a:srgbClr val="000000"/>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12157498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581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838450" y="2684319"/>
            <a:ext cx="6096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Normalization</a:t>
            </a:r>
          </a:p>
        </p:txBody>
      </p:sp>
      <p:sp>
        <p:nvSpPr>
          <p:cNvPr id="4" name="Rectangle 3"/>
          <p:cNvSpPr/>
          <p:nvPr/>
        </p:nvSpPr>
        <p:spPr>
          <a:xfrm>
            <a:off x="4727576" y="1989138"/>
            <a:ext cx="2522229" cy="545406"/>
          </a:xfrm>
          <a:prstGeom prst="rect">
            <a:avLst/>
          </a:prstGeom>
        </p:spPr>
        <p:txBody>
          <a:bodyPr wrap="square">
            <a:spAutoFit/>
          </a:bodyPr>
          <a:lstStyle/>
          <a:p>
            <a:pPr>
              <a:lnSpc>
                <a:spcPct val="92000"/>
              </a:lnSpc>
              <a:buClr>
                <a:srgbClr val="000099"/>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u="sng" dirty="0">
                <a:solidFill>
                  <a:schemeClr val="tx2">
                    <a:lumMod val="50000"/>
                  </a:schemeClr>
                </a:solidFill>
                <a:latin typeface="Stone Sans ITC TT-Bold" charset="0"/>
              </a:rPr>
              <a:t>Lecture  4</a:t>
            </a:r>
            <a:r>
              <a:rPr lang="en-GB" sz="3200" b="1" u="sng" dirty="0" smtClean="0">
                <a:solidFill>
                  <a:schemeClr val="tx2">
                    <a:lumMod val="50000"/>
                  </a:schemeClr>
                </a:solidFill>
                <a:latin typeface="Stone Sans ITC TT-Bold" charset="0"/>
              </a:rPr>
              <a:t> </a:t>
            </a:r>
            <a:endParaRPr lang="en-GB" sz="3200" b="1" u="sng" dirty="0">
              <a:solidFill>
                <a:schemeClr val="tx2">
                  <a:lumMod val="50000"/>
                </a:schemeClr>
              </a:solidFill>
              <a:latin typeface="Stone Sans ITC TT-Bold" charset="0"/>
            </a:endParaRPr>
          </a:p>
        </p:txBody>
      </p:sp>
      <p:sp>
        <p:nvSpPr>
          <p:cNvPr id="10244" name="Text Box 2"/>
          <p:cNvSpPr txBox="1">
            <a:spLocks noChangeArrowheads="1"/>
          </p:cNvSpPr>
          <p:nvPr/>
        </p:nvSpPr>
        <p:spPr bwMode="auto">
          <a:xfrm>
            <a:off x="4727576" y="5661025"/>
            <a:ext cx="559117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00"/>
              </a:buClr>
              <a:buFont typeface="Monotype Sorts" charset="2"/>
              <a:buNone/>
            </a:pPr>
            <a:r>
              <a:rPr lang="en-GB" altLang="en-US" sz="2400">
                <a:solidFill>
                  <a:srgbClr val="000000"/>
                </a:solidFill>
                <a:latin typeface="Trebuchet MS" panose="020B0603020202020204" pitchFamily="34" charset="0"/>
                <a:ea typeface="Osaka" charset="-128"/>
              </a:rPr>
              <a:t>Reading: Coronel’s Chapter 6</a:t>
            </a:r>
          </a:p>
        </p:txBody>
      </p:sp>
    </p:spTree>
    <p:extLst>
      <p:ext uri="{BB962C8B-B14F-4D97-AF65-F5344CB8AC3E}">
        <p14:creationId xmlns:p14="http://schemas.microsoft.com/office/powerpoint/2010/main" val="13956362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096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2EF9B1F7-E200-46A5-8BC5-E65725C9A051}"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20</a:t>
            </a:fld>
            <a:endParaRPr lang="en-GB" altLang="en-US" sz="1400">
              <a:solidFill>
                <a:srgbClr val="000000"/>
              </a:solidFill>
              <a:latin typeface="Trebuchet MS" panose="020B0603020202020204" pitchFamily="34" charset="0"/>
            </a:endParaRPr>
          </a:p>
        </p:txBody>
      </p:sp>
      <p:sp>
        <p:nvSpPr>
          <p:cNvPr id="40964" name="Text Box 3"/>
          <p:cNvSpPr txBox="1">
            <a:spLocks noChangeArrowheads="1"/>
          </p:cNvSpPr>
          <p:nvPr/>
        </p:nvSpPr>
        <p:spPr bwMode="auto">
          <a:xfrm>
            <a:off x="581722" y="431181"/>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The Normalization Process</a:t>
            </a:r>
          </a:p>
        </p:txBody>
      </p:sp>
      <p:pic>
        <p:nvPicPr>
          <p:cNvPr id="4096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722" y="1676400"/>
            <a:ext cx="8991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a:xfrm>
            <a:off x="8248999" y="1784196"/>
            <a:ext cx="1223962" cy="1248936"/>
          </a:xfrm>
          <a:prstGeom prst="downArrow">
            <a:avLst/>
          </a:prstGeom>
          <a:solidFill>
            <a:srgbClr val="FF0066">
              <a:alpha val="36863"/>
            </a:srgbClr>
          </a:solidFill>
        </p:spPr>
        <p:style>
          <a:lnRef idx="1">
            <a:schemeClr val="accent6"/>
          </a:lnRef>
          <a:fillRef idx="2">
            <a:schemeClr val="accent6"/>
          </a:fillRef>
          <a:effectRef idx="1">
            <a:schemeClr val="accent6"/>
          </a:effectRef>
          <a:fontRef idx="minor">
            <a:schemeClr val="dk1"/>
          </a:fontRef>
        </p:style>
        <p:txBody>
          <a:bodyPr anchor="ctr"/>
          <a:lstStyle/>
          <a:p>
            <a:pPr algn="ctr">
              <a:lnSpc>
                <a:spcPct val="92000"/>
              </a:lnSpc>
              <a:buClr>
                <a:srgbClr val="FFFF00"/>
              </a:buClr>
              <a:buSzPct val="100000"/>
              <a:buFont typeface="Arial" charset="0"/>
              <a:buNone/>
              <a:defRPr/>
            </a:pPr>
            <a:endParaRPr lang="en-AU"/>
          </a:p>
        </p:txBody>
      </p:sp>
      <p:sp>
        <p:nvSpPr>
          <p:cNvPr id="9" name="Rectangle 8"/>
          <p:cNvSpPr/>
          <p:nvPr/>
        </p:nvSpPr>
        <p:spPr>
          <a:xfrm>
            <a:off x="581722" y="3810282"/>
            <a:ext cx="6896100" cy="748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690949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30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273AF9A-0FE8-4D5D-B69B-3BE414AC3A7B}"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21</a:t>
            </a:fld>
            <a:endParaRPr lang="en-GB" altLang="en-US" sz="1400">
              <a:solidFill>
                <a:srgbClr val="000000"/>
              </a:solidFill>
              <a:latin typeface="Trebuchet MS" panose="020B0603020202020204" pitchFamily="34" charset="0"/>
            </a:endParaRPr>
          </a:p>
        </p:txBody>
      </p:sp>
      <p:sp>
        <p:nvSpPr>
          <p:cNvPr id="43012" name="Text Box 3"/>
          <p:cNvSpPr txBox="1">
            <a:spLocks noChangeArrowheads="1"/>
          </p:cNvSpPr>
          <p:nvPr/>
        </p:nvSpPr>
        <p:spPr bwMode="auto">
          <a:xfrm>
            <a:off x="685917" y="290513"/>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First Normal </a:t>
            </a:r>
            <a:r>
              <a:rPr lang="en-GB" altLang="en-US" b="1" dirty="0" smtClean="0">
                <a:solidFill>
                  <a:srgbClr val="000099"/>
                </a:solidFill>
                <a:latin typeface="Stone Sans ITC TT-Bold" charset="0"/>
              </a:rPr>
              <a:t>Form (1NF)</a:t>
            </a:r>
            <a:endParaRPr lang="en-GB" altLang="en-US" b="1" dirty="0">
              <a:solidFill>
                <a:srgbClr val="000099"/>
              </a:solidFill>
              <a:latin typeface="Stone Sans ITC TT-Bold" charset="0"/>
            </a:endParaRPr>
          </a:p>
        </p:txBody>
      </p:sp>
      <p:sp>
        <p:nvSpPr>
          <p:cNvPr id="43013" name="Text Box 4"/>
          <p:cNvSpPr txBox="1">
            <a:spLocks noChangeArrowheads="1"/>
          </p:cNvSpPr>
          <p:nvPr/>
        </p:nvSpPr>
        <p:spPr bwMode="auto">
          <a:xfrm>
            <a:off x="685917" y="903288"/>
            <a:ext cx="9316727"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None/>
            </a:pPr>
            <a:endParaRPr lang="en-GB" altLang="en-US" dirty="0">
              <a:solidFill>
                <a:srgbClr val="000000"/>
              </a:solidFill>
              <a:latin typeface="Trebuchet MS" panose="020B0603020202020204" pitchFamily="34" charset="0"/>
            </a:endParaRP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There are </a:t>
            </a:r>
            <a:r>
              <a:rPr lang="en-GB" altLang="en-US" dirty="0">
                <a:solidFill>
                  <a:srgbClr val="FF0000"/>
                </a:solidFill>
                <a:latin typeface="Trebuchet MS" panose="020B0603020202020204" pitchFamily="34" charset="0"/>
              </a:rPr>
              <a:t>no repeating groups </a:t>
            </a:r>
            <a:r>
              <a:rPr lang="en-GB" altLang="en-US" dirty="0">
                <a:solidFill>
                  <a:srgbClr val="000000"/>
                </a:solidFill>
                <a:latin typeface="Trebuchet MS" panose="020B0603020202020204" pitchFamily="34" charset="0"/>
              </a:rPr>
              <a:t>in the table</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All the </a:t>
            </a:r>
            <a:r>
              <a:rPr lang="en-GB" altLang="en-US" dirty="0">
                <a:solidFill>
                  <a:srgbClr val="FF0000"/>
                </a:solidFill>
                <a:latin typeface="Trebuchet MS" panose="020B0603020202020204" pitchFamily="34" charset="0"/>
              </a:rPr>
              <a:t>key</a:t>
            </a:r>
            <a:r>
              <a:rPr lang="en-GB" altLang="en-US" dirty="0">
                <a:solidFill>
                  <a:srgbClr val="000000"/>
                </a:solidFill>
                <a:latin typeface="Trebuchet MS" panose="020B0603020202020204" pitchFamily="34" charset="0"/>
              </a:rPr>
              <a:t> attributes are </a:t>
            </a:r>
            <a:r>
              <a:rPr lang="en-GB" altLang="en-US" dirty="0">
                <a:solidFill>
                  <a:srgbClr val="FF0000"/>
                </a:solidFill>
                <a:latin typeface="Trebuchet MS" panose="020B0603020202020204" pitchFamily="34" charset="0"/>
              </a:rPr>
              <a:t>defined</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All attributes are dependent on the primary key</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All relational tables satisfy 1NF requirements</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May contain other (partial or transitive) dependencies thus subject to data redundancies and various anomalies</a:t>
            </a:r>
          </a:p>
        </p:txBody>
      </p:sp>
    </p:spTree>
    <p:extLst>
      <p:ext uri="{BB962C8B-B14F-4D97-AF65-F5344CB8AC3E}">
        <p14:creationId xmlns:p14="http://schemas.microsoft.com/office/powerpoint/2010/main" val="33308538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505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EA76B157-AFDD-4732-8DDA-171004AEAA09}"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22</a:t>
            </a:fld>
            <a:endParaRPr lang="en-GB" altLang="en-US" sz="1400">
              <a:solidFill>
                <a:srgbClr val="000000"/>
              </a:solidFill>
              <a:latin typeface="Trebuchet MS" panose="020B0603020202020204" pitchFamily="34" charset="0"/>
            </a:endParaRPr>
          </a:p>
        </p:txBody>
      </p:sp>
      <p:sp>
        <p:nvSpPr>
          <p:cNvPr id="45060" name="Text Box 3"/>
          <p:cNvSpPr txBox="1">
            <a:spLocks noChangeArrowheads="1"/>
          </p:cNvSpPr>
          <p:nvPr/>
        </p:nvSpPr>
        <p:spPr bwMode="auto">
          <a:xfrm>
            <a:off x="505522" y="275064"/>
            <a:ext cx="958633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Conversion to First Normal </a:t>
            </a:r>
            <a:r>
              <a:rPr lang="en-GB" altLang="en-US" b="1" dirty="0" smtClean="0">
                <a:solidFill>
                  <a:srgbClr val="000099"/>
                </a:solidFill>
                <a:latin typeface="Stone Sans ITC TT-Bold" charset="0"/>
              </a:rPr>
              <a:t>Form (NNF </a:t>
            </a:r>
            <a:r>
              <a:rPr lang="en-GB" altLang="en-US" b="1" dirty="0" smtClean="0">
                <a:solidFill>
                  <a:srgbClr val="000099"/>
                </a:solidFill>
                <a:latin typeface="Stone Sans ITC TT-Bold" charset="0"/>
                <a:sym typeface="Wingdings" panose="05000000000000000000" pitchFamily="2" charset="2"/>
              </a:rPr>
              <a:t> 1NF)</a:t>
            </a:r>
            <a:endParaRPr lang="en-GB" altLang="en-US" b="1" dirty="0">
              <a:solidFill>
                <a:srgbClr val="000099"/>
              </a:solidFill>
              <a:latin typeface="Stone Sans ITC TT-Bold" charset="0"/>
            </a:endParaRPr>
          </a:p>
        </p:txBody>
      </p:sp>
      <p:sp>
        <p:nvSpPr>
          <p:cNvPr id="45061" name="Text Box 4"/>
          <p:cNvSpPr txBox="1">
            <a:spLocks noChangeArrowheads="1"/>
          </p:cNvSpPr>
          <p:nvPr/>
        </p:nvSpPr>
        <p:spPr bwMode="auto">
          <a:xfrm>
            <a:off x="482116" y="1447800"/>
            <a:ext cx="4840935" cy="451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Step 1: Eliminate the Repeating Groups</a:t>
            </a:r>
          </a:p>
          <a:p>
            <a:pPr lvl="1">
              <a:spcBef>
                <a:spcPts val="7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Fill the empty cells with appropriate values</a:t>
            </a:r>
          </a:p>
          <a:p>
            <a:pPr>
              <a:spcBef>
                <a:spcPts val="8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Step 2: Identify the Primary Key</a:t>
            </a:r>
          </a:p>
          <a:p>
            <a:pPr lvl="1">
              <a:spcBef>
                <a:spcPts val="7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New key must be composed</a:t>
            </a:r>
          </a:p>
          <a:p>
            <a:pPr>
              <a:spcBef>
                <a:spcPts val="8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Step 3: Identify All Dependencies</a:t>
            </a:r>
          </a:p>
        </p:txBody>
      </p:sp>
      <p:sp>
        <p:nvSpPr>
          <p:cNvPr id="6" name="Text Box 1"/>
          <p:cNvSpPr txBox="1">
            <a:spLocks noChangeArrowheads="1"/>
          </p:cNvSpPr>
          <p:nvPr/>
        </p:nvSpPr>
        <p:spPr bwMode="auto">
          <a:xfrm>
            <a:off x="60960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 name="Text Box 2"/>
          <p:cNvSpPr txBox="1">
            <a:spLocks noChangeArrowheads="1"/>
          </p:cNvSpPr>
          <p:nvPr/>
        </p:nvSpPr>
        <p:spPr bwMode="auto">
          <a:xfrm>
            <a:off x="101346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6EF4FB7-060B-4A92-8731-998CB1A7286C}"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22</a:t>
            </a:fld>
            <a:endParaRPr lang="en-GB" altLang="en-US" sz="1400">
              <a:solidFill>
                <a:srgbClr val="000000"/>
              </a:solidFill>
              <a:latin typeface="Trebuchet MS" panose="020B0603020202020204" pitchFamily="34" charset="0"/>
            </a:endParaRPr>
          </a:p>
        </p:txBody>
      </p:sp>
      <p:sp>
        <p:nvSpPr>
          <p:cNvPr id="8" name="Text Box 4"/>
          <p:cNvSpPr txBox="1">
            <a:spLocks noChangeArrowheads="1"/>
          </p:cNvSpPr>
          <p:nvPr/>
        </p:nvSpPr>
        <p:spPr bwMode="auto">
          <a:xfrm>
            <a:off x="36576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9" name="Picture 4" descr="Fig06-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8783" y="1091039"/>
            <a:ext cx="484505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Fig06-02.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10288" y="3157538"/>
            <a:ext cx="6005512"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p:cNvSpPr txBox="1">
            <a:spLocks noChangeArrowheads="1"/>
          </p:cNvSpPr>
          <p:nvPr/>
        </p:nvSpPr>
        <p:spPr bwMode="auto">
          <a:xfrm>
            <a:off x="5510377" y="1079133"/>
            <a:ext cx="4929188" cy="376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r>
              <a:rPr lang="en-AU" altLang="en-US" sz="2000" b="1" dirty="0">
                <a:solidFill>
                  <a:schemeClr val="accent2"/>
                </a:solidFill>
                <a:latin typeface="Arial" panose="020B0604020202020204" pitchFamily="34" charset="0"/>
              </a:rPr>
              <a:t>      &lt; Non-Normal Form &gt;</a:t>
            </a:r>
          </a:p>
        </p:txBody>
      </p:sp>
      <p:sp>
        <p:nvSpPr>
          <p:cNvPr id="12" name="Bent Arrow 11"/>
          <p:cNvSpPr/>
          <p:nvPr/>
        </p:nvSpPr>
        <p:spPr bwMode="auto">
          <a:xfrm rot="5400000">
            <a:off x="9875508" y="2338387"/>
            <a:ext cx="1071563" cy="714375"/>
          </a:xfrm>
          <a:prstGeom prst="bentArrow">
            <a:avLst>
              <a:gd name="adj1" fmla="val 25000"/>
              <a:gd name="adj2" fmla="val 25000"/>
              <a:gd name="adj3" fmla="val 25000"/>
              <a:gd name="adj4" fmla="val 43750"/>
            </a:avLst>
          </a:prstGeom>
          <a:solidFill>
            <a:schemeClr val="accent1">
              <a:lumMod val="75000"/>
            </a:schemeClr>
          </a:solidFill>
          <a:ln w="9525" cap="flat" cmpd="sng" algn="ctr">
            <a:noFill/>
            <a:prstDash val="solid"/>
            <a:round/>
            <a:headEnd type="none" w="med" len="med"/>
            <a:tailEnd type="none" w="med" len="med"/>
          </a:ln>
          <a:effectLst/>
        </p:spPr>
        <p:txBody>
          <a:bodyPr/>
          <a:lstStyle/>
          <a:p>
            <a:pPr>
              <a:lnSpc>
                <a:spcPct val="92000"/>
              </a:lnSpc>
              <a:buClr>
                <a:srgbClr val="FFFF00"/>
              </a:buClr>
              <a:buSzPct val="100000"/>
              <a:buFont typeface="Arial" charset="0"/>
              <a:buNone/>
              <a:defRPr/>
            </a:pPr>
            <a:endParaRPr lang="en-AU">
              <a:latin typeface="Arial" charset="0"/>
              <a:ea typeface="ＭＳ Ｐゴシック" charset="-128"/>
            </a:endParaRPr>
          </a:p>
        </p:txBody>
      </p:sp>
      <p:sp>
        <p:nvSpPr>
          <p:cNvPr id="13" name="TextBox 12"/>
          <p:cNvSpPr txBox="1">
            <a:spLocks noChangeArrowheads="1"/>
          </p:cNvSpPr>
          <p:nvPr/>
        </p:nvSpPr>
        <p:spPr bwMode="auto">
          <a:xfrm>
            <a:off x="6103938" y="3141663"/>
            <a:ext cx="3143250" cy="374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ts val="600"/>
              </a:spcBef>
              <a:buClr>
                <a:srgbClr val="FFFF00"/>
              </a:buClr>
              <a:buNone/>
            </a:pPr>
            <a:r>
              <a:rPr lang="en-AU" altLang="en-US" sz="2000" b="1">
                <a:solidFill>
                  <a:schemeClr val="accent2"/>
                </a:solidFill>
                <a:latin typeface="Arial" panose="020B0604020202020204" pitchFamily="34" charset="0"/>
              </a:rPr>
              <a:t>      </a:t>
            </a:r>
            <a:r>
              <a:rPr lang="en-AU" altLang="en-US" sz="2000" b="1">
                <a:solidFill>
                  <a:srgbClr val="C00000"/>
                </a:solidFill>
                <a:latin typeface="Arial" panose="020B0604020202020204" pitchFamily="34" charset="0"/>
              </a:rPr>
              <a:t>&lt; 1st Normal Form &gt;</a:t>
            </a: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926" y="4619625"/>
            <a:ext cx="539591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890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915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37EC1DAF-D334-4610-929F-8FA3DDB31DF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23</a:t>
            </a:fld>
            <a:endParaRPr lang="en-GB" altLang="en-US" sz="1400">
              <a:solidFill>
                <a:srgbClr val="000000"/>
              </a:solidFill>
              <a:latin typeface="Trebuchet MS" panose="020B0603020202020204" pitchFamily="34" charset="0"/>
            </a:endParaRPr>
          </a:p>
        </p:txBody>
      </p:sp>
      <p:sp>
        <p:nvSpPr>
          <p:cNvPr id="49156" name="Text Box 3"/>
          <p:cNvSpPr txBox="1">
            <a:spLocks noChangeArrowheads="1"/>
          </p:cNvSpPr>
          <p:nvPr/>
        </p:nvSpPr>
        <p:spPr bwMode="auto">
          <a:xfrm>
            <a:off x="688123" y="386576"/>
            <a:ext cx="8134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Second Normal </a:t>
            </a:r>
            <a:r>
              <a:rPr lang="en-GB" altLang="en-US" b="1" dirty="0" smtClean="0">
                <a:solidFill>
                  <a:srgbClr val="000099"/>
                </a:solidFill>
                <a:latin typeface="Stone Sans ITC TT-Bold" charset="0"/>
              </a:rPr>
              <a:t>Form (2NF)</a:t>
            </a:r>
            <a:endParaRPr lang="en-GB" altLang="en-US" b="1" dirty="0">
              <a:solidFill>
                <a:srgbClr val="000099"/>
              </a:solidFill>
              <a:latin typeface="Stone Sans ITC TT-Bold" charset="0"/>
            </a:endParaRPr>
          </a:p>
        </p:txBody>
      </p:sp>
      <p:sp>
        <p:nvSpPr>
          <p:cNvPr id="49157" name="Text Box 4"/>
          <p:cNvSpPr txBox="1">
            <a:spLocks noChangeArrowheads="1"/>
          </p:cNvSpPr>
          <p:nvPr/>
        </p:nvSpPr>
        <p:spPr bwMode="auto">
          <a:xfrm>
            <a:off x="914400" y="1308409"/>
            <a:ext cx="851953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Table is in second normal form (2NF) when:</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It is in 1NF and </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It includes </a:t>
            </a:r>
            <a:r>
              <a:rPr lang="en-GB" altLang="en-US" dirty="0">
                <a:solidFill>
                  <a:srgbClr val="C00000"/>
                </a:solidFill>
                <a:latin typeface="Trebuchet MS" panose="020B0603020202020204" pitchFamily="34" charset="0"/>
              </a:rPr>
              <a:t>no partial dependencies</a:t>
            </a:r>
            <a:r>
              <a:rPr lang="en-GB" altLang="en-US" dirty="0">
                <a:solidFill>
                  <a:srgbClr val="000000"/>
                </a:solidFill>
                <a:latin typeface="Trebuchet MS" panose="020B0603020202020204" pitchFamily="34" charset="0"/>
              </a:rPr>
              <a:t>:</a:t>
            </a:r>
          </a:p>
          <a:p>
            <a:pPr lvl="2">
              <a:spcBef>
                <a:spcPts val="6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No attribute is dependent on only portion of primary key</a:t>
            </a:r>
          </a:p>
        </p:txBody>
      </p:sp>
    </p:spTree>
    <p:extLst>
      <p:ext uri="{BB962C8B-B14F-4D97-AF65-F5344CB8AC3E}">
        <p14:creationId xmlns:p14="http://schemas.microsoft.com/office/powerpoint/2010/main" val="30710364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915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37EC1DAF-D334-4610-929F-8FA3DDB31DF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24</a:t>
            </a:fld>
            <a:endParaRPr lang="en-GB" altLang="en-US" sz="1400">
              <a:solidFill>
                <a:srgbClr val="000000"/>
              </a:solidFill>
              <a:latin typeface="Trebuchet MS" panose="020B0603020202020204" pitchFamily="34" charset="0"/>
            </a:endParaRPr>
          </a:p>
        </p:txBody>
      </p:sp>
      <p:sp>
        <p:nvSpPr>
          <p:cNvPr id="19" name="Text Box 3"/>
          <p:cNvSpPr txBox="1">
            <a:spLocks noChangeArrowheads="1"/>
          </p:cNvSpPr>
          <p:nvPr/>
        </p:nvSpPr>
        <p:spPr bwMode="auto">
          <a:xfrm>
            <a:off x="581025" y="246992"/>
            <a:ext cx="10010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Conversion to Second Normal </a:t>
            </a:r>
            <a:r>
              <a:rPr lang="en-GB" altLang="en-US" b="1" dirty="0" smtClean="0">
                <a:solidFill>
                  <a:srgbClr val="000099"/>
                </a:solidFill>
                <a:latin typeface="Stone Sans ITC TT-Bold" charset="0"/>
              </a:rPr>
              <a:t>Form (1NF </a:t>
            </a:r>
            <a:r>
              <a:rPr lang="en-GB" altLang="en-US" b="1" dirty="0" smtClean="0">
                <a:solidFill>
                  <a:srgbClr val="000099"/>
                </a:solidFill>
                <a:latin typeface="Stone Sans ITC TT-Bold" charset="0"/>
                <a:sym typeface="Wingdings" panose="05000000000000000000" pitchFamily="2" charset="2"/>
              </a:rPr>
              <a:t> 2NF)</a:t>
            </a:r>
            <a:endParaRPr lang="en-GB" altLang="en-US" b="1" dirty="0">
              <a:solidFill>
                <a:srgbClr val="000099"/>
              </a:solidFill>
              <a:latin typeface="Stone Sans ITC TT-Bold" charset="0"/>
            </a:endParaRPr>
          </a:p>
        </p:txBody>
      </p:sp>
      <p:sp>
        <p:nvSpPr>
          <p:cNvPr id="20" name="Text Box 4"/>
          <p:cNvSpPr txBox="1">
            <a:spLocks noChangeArrowheads="1"/>
          </p:cNvSpPr>
          <p:nvPr/>
        </p:nvSpPr>
        <p:spPr bwMode="auto">
          <a:xfrm>
            <a:off x="581025" y="1085386"/>
            <a:ext cx="6466546" cy="306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1200"/>
              </a:spcBef>
              <a:buClr>
                <a:srgbClr val="000000"/>
              </a:buClr>
              <a:buFont typeface="Trebuchet MS" panose="020B0603020202020204" pitchFamily="34" charset="0"/>
              <a:buChar char="•"/>
            </a:pPr>
            <a:r>
              <a:rPr lang="en-GB" altLang="en-US" sz="2600" dirty="0">
                <a:solidFill>
                  <a:srgbClr val="000000"/>
                </a:solidFill>
                <a:latin typeface="Trebuchet MS" panose="020B0603020202020204" pitchFamily="34" charset="0"/>
              </a:rPr>
              <a:t>Step 1: Identify Each New Determinant </a:t>
            </a:r>
          </a:p>
          <a:p>
            <a:pPr>
              <a:spcBef>
                <a:spcPts val="1200"/>
              </a:spcBef>
              <a:buClr>
                <a:srgbClr val="000000"/>
              </a:buClr>
              <a:buFont typeface="Trebuchet MS" panose="020B0603020202020204" pitchFamily="34" charset="0"/>
              <a:buChar char="•"/>
            </a:pPr>
            <a:r>
              <a:rPr lang="en-GB" altLang="en-US" sz="2600" dirty="0">
                <a:solidFill>
                  <a:srgbClr val="000000"/>
                </a:solidFill>
                <a:latin typeface="Trebuchet MS" panose="020B0603020202020204" pitchFamily="34" charset="0"/>
              </a:rPr>
              <a:t>Step 2: Identify the Dependent Attributes </a:t>
            </a:r>
          </a:p>
          <a:p>
            <a:pPr>
              <a:spcBef>
                <a:spcPts val="1200"/>
              </a:spcBef>
              <a:buClr>
                <a:srgbClr val="000000"/>
              </a:buClr>
              <a:buFont typeface="Trebuchet MS" panose="020B0603020202020204" pitchFamily="34" charset="0"/>
              <a:buChar char="•"/>
            </a:pPr>
            <a:r>
              <a:rPr lang="en-GB" altLang="en-US" sz="2600" dirty="0">
                <a:solidFill>
                  <a:srgbClr val="000000"/>
                </a:solidFill>
                <a:latin typeface="Trebuchet MS" panose="020B0603020202020204" pitchFamily="34" charset="0"/>
              </a:rPr>
              <a:t>Step 3: Remove the Dependent Attributes from </a:t>
            </a:r>
            <a:r>
              <a:rPr lang="en-GB" altLang="en-US" sz="2600" dirty="0" smtClean="0">
                <a:solidFill>
                  <a:srgbClr val="000000"/>
                </a:solidFill>
                <a:latin typeface="Trebuchet MS" panose="020B0603020202020204" pitchFamily="34" charset="0"/>
              </a:rPr>
              <a:t>Partial </a:t>
            </a:r>
            <a:r>
              <a:rPr lang="en-GB" altLang="en-US" sz="2600" dirty="0">
                <a:solidFill>
                  <a:srgbClr val="000000"/>
                </a:solidFill>
                <a:latin typeface="Trebuchet MS" panose="020B0603020202020204" pitchFamily="34" charset="0"/>
              </a:rPr>
              <a:t>Dependencies by Creating a New Table</a:t>
            </a:r>
          </a:p>
        </p:txBody>
      </p:sp>
    </p:spTree>
    <p:extLst>
      <p:ext uri="{BB962C8B-B14F-4D97-AF65-F5344CB8AC3E}">
        <p14:creationId xmlns:p14="http://schemas.microsoft.com/office/powerpoint/2010/main" val="37196480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5319403" y="57114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1204" name="Text Box 3"/>
          <p:cNvSpPr txBox="1">
            <a:spLocks noChangeArrowheads="1"/>
          </p:cNvSpPr>
          <p:nvPr/>
        </p:nvSpPr>
        <p:spPr bwMode="auto">
          <a:xfrm>
            <a:off x="491815" y="-20637"/>
            <a:ext cx="10010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Conversion to Second Normal </a:t>
            </a:r>
            <a:r>
              <a:rPr lang="en-GB" altLang="en-US" b="1" dirty="0" smtClean="0">
                <a:solidFill>
                  <a:srgbClr val="000099"/>
                </a:solidFill>
                <a:latin typeface="Stone Sans ITC TT-Bold" charset="0"/>
              </a:rPr>
              <a:t>Form (1NF </a:t>
            </a:r>
            <a:r>
              <a:rPr lang="en-GB" altLang="en-US" b="1" dirty="0" smtClean="0">
                <a:solidFill>
                  <a:srgbClr val="000099"/>
                </a:solidFill>
                <a:latin typeface="Stone Sans ITC TT-Bold" charset="0"/>
                <a:sym typeface="Wingdings" panose="05000000000000000000" pitchFamily="2" charset="2"/>
              </a:rPr>
              <a:t> 2NF)</a:t>
            </a:r>
            <a:endParaRPr lang="en-GB" altLang="en-US" b="1" dirty="0">
              <a:solidFill>
                <a:srgbClr val="000099"/>
              </a:solidFill>
              <a:latin typeface="Stone Sans ITC TT-Bold" charset="0"/>
            </a:endParaRPr>
          </a:p>
        </p:txBody>
      </p:sp>
      <p:sp>
        <p:nvSpPr>
          <p:cNvPr id="6" name="Text Box 1"/>
          <p:cNvSpPr txBox="1">
            <a:spLocks noChangeArrowheads="1"/>
          </p:cNvSpPr>
          <p:nvPr/>
        </p:nvSpPr>
        <p:spPr bwMode="auto">
          <a:xfrm>
            <a:off x="4376428" y="656272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 name="Text Box 2"/>
          <p:cNvSpPr txBox="1">
            <a:spLocks noChangeArrowheads="1"/>
          </p:cNvSpPr>
          <p:nvPr/>
        </p:nvSpPr>
        <p:spPr bwMode="auto">
          <a:xfrm>
            <a:off x="8415028" y="656272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A83E59F-A22F-4ACC-AC1A-BBE6C3AF08CE}"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25</a:t>
            </a:fld>
            <a:endParaRPr lang="en-GB" altLang="en-US" sz="1400">
              <a:solidFill>
                <a:srgbClr val="000000"/>
              </a:solidFill>
              <a:latin typeface="Trebuchet MS" panose="020B0603020202020204" pitchFamily="34" charset="0"/>
            </a:endParaRPr>
          </a:p>
        </p:txBody>
      </p:sp>
      <p:sp>
        <p:nvSpPr>
          <p:cNvPr id="8" name="Text Box 3"/>
          <p:cNvSpPr txBox="1">
            <a:spLocks noChangeArrowheads="1"/>
          </p:cNvSpPr>
          <p:nvPr/>
        </p:nvSpPr>
        <p:spPr bwMode="auto">
          <a:xfrm>
            <a:off x="5109853" y="2381252"/>
            <a:ext cx="4572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r>
              <a:rPr lang="en-GB" altLang="en-US" sz="2800" b="1">
                <a:solidFill>
                  <a:srgbClr val="C00000"/>
                </a:solidFill>
                <a:latin typeface="Stone Sans ITC TT-Bold" charset="0"/>
              </a:rPr>
              <a:t>&lt; 2nd Normal Form &gt;</a:t>
            </a:r>
          </a:p>
        </p:txBody>
      </p:sp>
      <p:sp>
        <p:nvSpPr>
          <p:cNvPr id="9" name="Text Box 4"/>
          <p:cNvSpPr txBox="1">
            <a:spLocks noChangeArrowheads="1"/>
          </p:cNvSpPr>
          <p:nvPr/>
        </p:nvSpPr>
        <p:spPr bwMode="auto">
          <a:xfrm>
            <a:off x="1938028" y="1919289"/>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t="11491"/>
          <a:stretch>
            <a:fillRect/>
          </a:stretch>
        </p:blipFill>
        <p:spPr bwMode="auto">
          <a:xfrm>
            <a:off x="3995428" y="2952751"/>
            <a:ext cx="6400800"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16" y="885826"/>
            <a:ext cx="5635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
          <p:cNvSpPr txBox="1">
            <a:spLocks noChangeArrowheads="1"/>
          </p:cNvSpPr>
          <p:nvPr/>
        </p:nvSpPr>
        <p:spPr bwMode="auto">
          <a:xfrm>
            <a:off x="491815" y="566738"/>
            <a:ext cx="3857625" cy="390526"/>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r>
              <a:rPr lang="en-GB" altLang="en-US" sz="2800" b="1" dirty="0">
                <a:solidFill>
                  <a:schemeClr val="accent2"/>
                </a:solidFill>
                <a:latin typeface="Stone Sans ITC TT-Bold" charset="0"/>
              </a:rPr>
              <a:t>&lt; 1st Normal Form &gt;</a:t>
            </a:r>
          </a:p>
        </p:txBody>
      </p:sp>
      <p:sp>
        <p:nvSpPr>
          <p:cNvPr id="13" name="Bent Arrow 12"/>
          <p:cNvSpPr/>
          <p:nvPr/>
        </p:nvSpPr>
        <p:spPr bwMode="auto">
          <a:xfrm rot="5400000">
            <a:off x="6206816" y="1528763"/>
            <a:ext cx="1071562" cy="1071563"/>
          </a:xfrm>
          <a:prstGeom prst="bentArrow">
            <a:avLst>
              <a:gd name="adj1" fmla="val 25000"/>
              <a:gd name="adj2" fmla="val 25000"/>
              <a:gd name="adj3" fmla="val 25000"/>
              <a:gd name="adj4" fmla="val 43750"/>
            </a:avLst>
          </a:prstGeom>
          <a:solidFill>
            <a:schemeClr val="accent1">
              <a:lumMod val="75000"/>
            </a:schemeClr>
          </a:solidFill>
          <a:ln w="9525" cap="flat" cmpd="sng" algn="ctr">
            <a:noFill/>
            <a:prstDash val="solid"/>
            <a:round/>
            <a:headEnd type="none" w="med" len="med"/>
            <a:tailEnd type="none" w="med" len="med"/>
          </a:ln>
          <a:effectLst/>
        </p:spPr>
        <p:txBody>
          <a:bodyPr/>
          <a:lstStyle/>
          <a:p>
            <a:pPr>
              <a:lnSpc>
                <a:spcPct val="92000"/>
              </a:lnSpc>
              <a:buClr>
                <a:srgbClr val="FFFF00"/>
              </a:buClr>
              <a:buSzPct val="100000"/>
              <a:buFont typeface="Arial" charset="0"/>
              <a:buNone/>
              <a:defRPr/>
            </a:pPr>
            <a:endParaRPr lang="en-AU">
              <a:latin typeface="Arial" charset="0"/>
              <a:ea typeface="ＭＳ Ｐゴシック" charset="-128"/>
            </a:endParaRPr>
          </a:p>
        </p:txBody>
      </p:sp>
      <p:sp>
        <p:nvSpPr>
          <p:cNvPr id="14" name="Text Box 3"/>
          <p:cNvSpPr txBox="1">
            <a:spLocks noChangeArrowheads="1"/>
          </p:cNvSpPr>
          <p:nvPr/>
        </p:nvSpPr>
        <p:spPr bwMode="auto">
          <a:xfrm>
            <a:off x="4252604" y="5024439"/>
            <a:ext cx="7143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sz="2400" b="1">
                <a:solidFill>
                  <a:srgbClr val="7030A0"/>
                </a:solidFill>
                <a:latin typeface="Stone Sans ITC TT-Bold" charset="0"/>
              </a:rPr>
              <a:t>FK</a:t>
            </a:r>
          </a:p>
        </p:txBody>
      </p:sp>
      <p:cxnSp>
        <p:nvCxnSpPr>
          <p:cNvPr id="15" name="Straight Arrow Connector 14"/>
          <p:cNvCxnSpPr>
            <a:cxnSpLocks noChangeShapeType="1"/>
          </p:cNvCxnSpPr>
          <p:nvPr/>
        </p:nvCxnSpPr>
        <p:spPr bwMode="auto">
          <a:xfrm rot="16200000" flipH="1">
            <a:off x="3288198" y="5131596"/>
            <a:ext cx="2428875" cy="71437"/>
          </a:xfrm>
          <a:prstGeom prst="straightConnector1">
            <a:avLst/>
          </a:prstGeom>
          <a:noFill/>
          <a:ln w="22225">
            <a:solidFill>
              <a:srgbClr val="7030A0"/>
            </a:solidFill>
            <a:prstDash val="sysDash"/>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16200000" flipH="1">
            <a:off x="4216884" y="5417345"/>
            <a:ext cx="1500188" cy="571500"/>
          </a:xfrm>
          <a:prstGeom prst="straightConnector1">
            <a:avLst/>
          </a:prstGeom>
          <a:noFill/>
          <a:ln w="22225">
            <a:solidFill>
              <a:srgbClr val="7030A0"/>
            </a:solidFill>
            <a:prstDash val="sysDash"/>
            <a:round/>
            <a:headEnd/>
            <a:tailEnd type="arrow" w="med" len="med"/>
          </a:ln>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966854" y="2952752"/>
            <a:ext cx="6429375" cy="2714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8" name="Rectangle 17"/>
          <p:cNvSpPr>
            <a:spLocks noChangeArrowheads="1"/>
          </p:cNvSpPr>
          <p:nvPr/>
        </p:nvSpPr>
        <p:spPr bwMode="auto">
          <a:xfrm>
            <a:off x="3966854" y="5667376"/>
            <a:ext cx="6429375" cy="1428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3" name="Text Box 4"/>
          <p:cNvSpPr txBox="1">
            <a:spLocks noChangeArrowheads="1"/>
          </p:cNvSpPr>
          <p:nvPr/>
        </p:nvSpPr>
        <p:spPr bwMode="auto">
          <a:xfrm>
            <a:off x="45069" y="3271258"/>
            <a:ext cx="4237696" cy="306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1: Identify Each New Determinant </a:t>
            </a:r>
          </a:p>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2: Identify the Dependent Attributes </a:t>
            </a:r>
          </a:p>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3: Remove the Dependent Attributes from </a:t>
            </a:r>
            <a:r>
              <a:rPr lang="en-GB" altLang="en-US" sz="2200" dirty="0" smtClean="0">
                <a:solidFill>
                  <a:srgbClr val="000000"/>
                </a:solidFill>
                <a:latin typeface="Trebuchet MS" panose="020B0603020202020204" pitchFamily="34" charset="0"/>
              </a:rPr>
              <a:t>Partial </a:t>
            </a:r>
            <a:r>
              <a:rPr lang="en-GB" altLang="en-US" sz="2200" dirty="0">
                <a:solidFill>
                  <a:srgbClr val="000000"/>
                </a:solidFill>
                <a:latin typeface="Trebuchet MS" panose="020B0603020202020204" pitchFamily="34" charset="0"/>
              </a:rPr>
              <a:t>Dependencies by Creating a New Table</a:t>
            </a:r>
          </a:p>
        </p:txBody>
      </p:sp>
    </p:spTree>
    <p:extLst>
      <p:ext uri="{BB962C8B-B14F-4D97-AF65-F5344CB8AC3E}">
        <p14:creationId xmlns:p14="http://schemas.microsoft.com/office/powerpoint/2010/main" val="420523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par>
                                <p:cTn id="18" presetID="5"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heckerboard(across)">
                                      <p:cBhvr>
                                        <p:cTn id="20" dur="500"/>
                                        <p:tgtEl>
                                          <p:spTgt spid="16"/>
                                        </p:tgtEl>
                                      </p:cBhvr>
                                    </p:animEffect>
                                  </p:childTnLst>
                                </p:cTn>
                              </p:par>
                              <p:par>
                                <p:cTn id="21" presetID="5"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529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DB49A815-7A0E-4C70-A1EA-7406ED4C6682}"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26</a:t>
            </a:fld>
            <a:endParaRPr lang="en-GB" altLang="en-US" sz="1400">
              <a:solidFill>
                <a:srgbClr val="000000"/>
              </a:solidFill>
              <a:latin typeface="Trebuchet MS" panose="020B0603020202020204" pitchFamily="34" charset="0"/>
            </a:endParaRPr>
          </a:p>
        </p:txBody>
      </p:sp>
      <p:sp>
        <p:nvSpPr>
          <p:cNvPr id="55300" name="Text Box 3"/>
          <p:cNvSpPr txBox="1">
            <a:spLocks noChangeArrowheads="1"/>
          </p:cNvSpPr>
          <p:nvPr/>
        </p:nvSpPr>
        <p:spPr bwMode="auto">
          <a:xfrm>
            <a:off x="552450" y="341971"/>
            <a:ext cx="8134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Third Normal </a:t>
            </a:r>
            <a:r>
              <a:rPr lang="en-GB" altLang="en-US" b="1" dirty="0" smtClean="0">
                <a:solidFill>
                  <a:srgbClr val="000099"/>
                </a:solidFill>
                <a:latin typeface="Stone Sans ITC TT-Bold" charset="0"/>
              </a:rPr>
              <a:t>Form (3NF)</a:t>
            </a:r>
            <a:endParaRPr lang="en-GB" altLang="en-US" b="1" dirty="0">
              <a:solidFill>
                <a:srgbClr val="000099"/>
              </a:solidFill>
              <a:latin typeface="Stone Sans ITC TT-Bold" charset="0"/>
            </a:endParaRPr>
          </a:p>
        </p:txBody>
      </p:sp>
      <p:sp>
        <p:nvSpPr>
          <p:cNvPr id="55301" name="Text Box 4"/>
          <p:cNvSpPr txBox="1">
            <a:spLocks noChangeArrowheads="1"/>
          </p:cNvSpPr>
          <p:nvPr/>
        </p:nvSpPr>
        <p:spPr bwMode="auto">
          <a:xfrm>
            <a:off x="914400" y="1381454"/>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A table is in third normal form (3NF) when both of the following are true:</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It is in 2NF</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It contains </a:t>
            </a:r>
            <a:r>
              <a:rPr lang="en-GB" altLang="en-US" dirty="0">
                <a:solidFill>
                  <a:srgbClr val="C00000"/>
                </a:solidFill>
                <a:latin typeface="Trebuchet MS" panose="020B0603020202020204" pitchFamily="34" charset="0"/>
              </a:rPr>
              <a:t>no transitive dependencies</a:t>
            </a:r>
          </a:p>
        </p:txBody>
      </p:sp>
    </p:spTree>
    <p:extLst>
      <p:ext uri="{BB962C8B-B14F-4D97-AF65-F5344CB8AC3E}">
        <p14:creationId xmlns:p14="http://schemas.microsoft.com/office/powerpoint/2010/main" val="25556643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5734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337DFC1-2FD0-4133-A0BD-DCDDF5E9518B}"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27</a:t>
            </a:fld>
            <a:endParaRPr lang="en-GB" altLang="en-US" sz="1400">
              <a:solidFill>
                <a:srgbClr val="000000"/>
              </a:solidFill>
              <a:latin typeface="Trebuchet MS" panose="020B0603020202020204" pitchFamily="34" charset="0"/>
            </a:endParaRPr>
          </a:p>
        </p:txBody>
      </p:sp>
      <p:sp>
        <p:nvSpPr>
          <p:cNvPr id="57348" name="Text Box 3"/>
          <p:cNvSpPr txBox="1">
            <a:spLocks noChangeArrowheads="1"/>
          </p:cNvSpPr>
          <p:nvPr/>
        </p:nvSpPr>
        <p:spPr bwMode="auto">
          <a:xfrm>
            <a:off x="616744" y="0"/>
            <a:ext cx="80629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Conversion to Third Normal Form</a:t>
            </a:r>
          </a:p>
        </p:txBody>
      </p:sp>
      <p:sp>
        <p:nvSpPr>
          <p:cNvPr id="57349" name="Text Box 4"/>
          <p:cNvSpPr txBox="1">
            <a:spLocks noChangeArrowheads="1"/>
          </p:cNvSpPr>
          <p:nvPr/>
        </p:nvSpPr>
        <p:spPr bwMode="auto">
          <a:xfrm>
            <a:off x="50009" y="3679902"/>
            <a:ext cx="4552542" cy="413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1: Identify </a:t>
            </a:r>
            <a:r>
              <a:rPr lang="en-GB" altLang="en-US" sz="2200" dirty="0" smtClean="0">
                <a:solidFill>
                  <a:srgbClr val="000000"/>
                </a:solidFill>
                <a:latin typeface="Trebuchet MS" panose="020B0603020202020204" pitchFamily="34" charset="0"/>
              </a:rPr>
              <a:t>                   Each </a:t>
            </a:r>
            <a:r>
              <a:rPr lang="en-GB" altLang="en-US" sz="2200" dirty="0">
                <a:solidFill>
                  <a:srgbClr val="000000"/>
                </a:solidFill>
                <a:latin typeface="Trebuchet MS" panose="020B0603020202020204" pitchFamily="34" charset="0"/>
              </a:rPr>
              <a:t>New Determinant </a:t>
            </a:r>
          </a:p>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2: Identify the Dependent Attributes </a:t>
            </a:r>
          </a:p>
          <a:p>
            <a:pPr>
              <a:spcBef>
                <a:spcPts val="120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Step 3: Remove the Dependent Attributes from Transitive Dependencies by Creating a New Table</a:t>
            </a:r>
          </a:p>
        </p:txBody>
      </p:sp>
      <p:sp>
        <p:nvSpPr>
          <p:cNvPr id="6" name="Text Box 1"/>
          <p:cNvSpPr txBox="1">
            <a:spLocks noChangeArrowheads="1"/>
          </p:cNvSpPr>
          <p:nvPr/>
        </p:nvSpPr>
        <p:spPr bwMode="auto">
          <a:xfrm>
            <a:off x="5674112"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 name="Text Box 2"/>
          <p:cNvSpPr txBox="1">
            <a:spLocks noChangeArrowheads="1"/>
          </p:cNvSpPr>
          <p:nvPr/>
        </p:nvSpPr>
        <p:spPr bwMode="auto">
          <a:xfrm>
            <a:off x="9712712"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9EA99EE8-07EA-4889-A1EF-F6DDE768CBA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27</a:t>
            </a:fld>
            <a:endParaRPr lang="en-GB" altLang="en-US" sz="1400">
              <a:solidFill>
                <a:srgbClr val="000000"/>
              </a:solidFill>
              <a:latin typeface="Trebuchet MS" panose="020B0603020202020204" pitchFamily="34" charset="0"/>
            </a:endParaRPr>
          </a:p>
        </p:txBody>
      </p:sp>
      <p:sp>
        <p:nvSpPr>
          <p:cNvPr id="8" name="Text Box 4"/>
          <p:cNvSpPr txBox="1">
            <a:spLocks noChangeArrowheads="1"/>
          </p:cNvSpPr>
          <p:nvPr/>
        </p:nvSpPr>
        <p:spPr bwMode="auto">
          <a:xfrm>
            <a:off x="3235712" y="16002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t="15582"/>
          <a:stretch>
            <a:fillRect/>
          </a:stretch>
        </p:blipFill>
        <p:spPr bwMode="auto">
          <a:xfrm>
            <a:off x="5264538" y="3995738"/>
            <a:ext cx="64293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t="11491"/>
          <a:stretch>
            <a:fillRect/>
          </a:stretch>
        </p:blipFill>
        <p:spPr bwMode="auto">
          <a:xfrm>
            <a:off x="2549913" y="495301"/>
            <a:ext cx="56435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3"/>
          <p:cNvSpPr txBox="1">
            <a:spLocks noChangeArrowheads="1"/>
          </p:cNvSpPr>
          <p:nvPr/>
        </p:nvSpPr>
        <p:spPr bwMode="auto">
          <a:xfrm>
            <a:off x="5264538" y="3495676"/>
            <a:ext cx="6429375" cy="5572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b="1">
                <a:solidFill>
                  <a:srgbClr val="C00000"/>
                </a:solidFill>
                <a:latin typeface="Stone Sans ITC TT-Bold" charset="0"/>
              </a:rPr>
              <a:t>&lt; 3rd Normal Form&gt;</a:t>
            </a:r>
          </a:p>
        </p:txBody>
      </p:sp>
      <p:sp>
        <p:nvSpPr>
          <p:cNvPr id="12" name="Bent Arrow 11"/>
          <p:cNvSpPr/>
          <p:nvPr/>
        </p:nvSpPr>
        <p:spPr bwMode="auto">
          <a:xfrm rot="5400000">
            <a:off x="7621975" y="1495426"/>
            <a:ext cx="2643188" cy="1500187"/>
          </a:xfrm>
          <a:prstGeom prst="bentArrow">
            <a:avLst>
              <a:gd name="adj1" fmla="val 25000"/>
              <a:gd name="adj2" fmla="val 25000"/>
              <a:gd name="adj3" fmla="val 25000"/>
              <a:gd name="adj4" fmla="val 43750"/>
            </a:avLst>
          </a:prstGeom>
          <a:solidFill>
            <a:schemeClr val="accent1">
              <a:lumMod val="75000"/>
            </a:schemeClr>
          </a:solidFill>
          <a:ln w="9525" cap="flat" cmpd="sng" algn="ctr">
            <a:noFill/>
            <a:prstDash val="solid"/>
            <a:round/>
            <a:headEnd type="none" w="med" len="med"/>
            <a:tailEnd type="none" w="med" len="med"/>
          </a:ln>
          <a:effectLst/>
        </p:spPr>
        <p:txBody>
          <a:bodyPr/>
          <a:lstStyle/>
          <a:p>
            <a:pPr>
              <a:lnSpc>
                <a:spcPct val="92000"/>
              </a:lnSpc>
              <a:buClr>
                <a:srgbClr val="FFFF00"/>
              </a:buClr>
              <a:buSzPct val="100000"/>
              <a:buFont typeface="Arial" charset="0"/>
              <a:buNone/>
              <a:defRPr/>
            </a:pPr>
            <a:endParaRPr lang="en-AU">
              <a:latin typeface="Arial" charset="0"/>
              <a:ea typeface="ＭＳ Ｐゴシック" charset="-128"/>
            </a:endParaRPr>
          </a:p>
        </p:txBody>
      </p:sp>
      <p:sp>
        <p:nvSpPr>
          <p:cNvPr id="13" name="Text Box 3"/>
          <p:cNvSpPr txBox="1">
            <a:spLocks noChangeArrowheads="1"/>
          </p:cNvSpPr>
          <p:nvPr/>
        </p:nvSpPr>
        <p:spPr bwMode="auto">
          <a:xfrm>
            <a:off x="7621976" y="4995863"/>
            <a:ext cx="7143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sz="2400" b="1">
                <a:solidFill>
                  <a:srgbClr val="7030A0"/>
                </a:solidFill>
                <a:latin typeface="Stone Sans ITC TT-Bold" charset="0"/>
              </a:rPr>
              <a:t>FK</a:t>
            </a:r>
          </a:p>
        </p:txBody>
      </p:sp>
      <p:cxnSp>
        <p:nvCxnSpPr>
          <p:cNvPr id="14" name="Straight Arrow Connector 13"/>
          <p:cNvCxnSpPr>
            <a:cxnSpLocks noChangeShapeType="1"/>
          </p:cNvCxnSpPr>
          <p:nvPr/>
        </p:nvCxnSpPr>
        <p:spPr bwMode="auto">
          <a:xfrm>
            <a:off x="5978913" y="4781550"/>
            <a:ext cx="2428875" cy="1143000"/>
          </a:xfrm>
          <a:prstGeom prst="straightConnector1">
            <a:avLst/>
          </a:prstGeom>
          <a:noFill/>
          <a:ln w="22225">
            <a:solidFill>
              <a:srgbClr val="7030A0"/>
            </a:solidFill>
            <a:prstDash val="sysDash"/>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flipV="1">
            <a:off x="6050351" y="4710113"/>
            <a:ext cx="4071937" cy="1071562"/>
          </a:xfrm>
          <a:prstGeom prst="straightConnector1">
            <a:avLst/>
          </a:prstGeom>
          <a:noFill/>
          <a:ln w="22225">
            <a:solidFill>
              <a:srgbClr val="7030A0"/>
            </a:solidFill>
            <a:prstDash val="sysDash"/>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16200000" flipH="1">
            <a:off x="8372070" y="4960145"/>
            <a:ext cx="1214437" cy="714375"/>
          </a:xfrm>
          <a:prstGeom prst="straightConnector1">
            <a:avLst/>
          </a:prstGeom>
          <a:noFill/>
          <a:ln w="22225">
            <a:solidFill>
              <a:srgbClr val="7030A0"/>
            </a:solidFill>
            <a:prstDash val="sysDash"/>
            <a:round/>
            <a:headEnd/>
            <a:tailEnd type="arrow" w="med" len="med"/>
          </a:ln>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8050600" y="3995739"/>
            <a:ext cx="3643312" cy="128587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8" name="Rectangle 17"/>
          <p:cNvSpPr>
            <a:spLocks noChangeArrowheads="1"/>
          </p:cNvSpPr>
          <p:nvPr/>
        </p:nvSpPr>
        <p:spPr bwMode="auto">
          <a:xfrm>
            <a:off x="5193100" y="5353050"/>
            <a:ext cx="2786062" cy="1428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9" name="Rectangle 18"/>
          <p:cNvSpPr>
            <a:spLocks noChangeArrowheads="1"/>
          </p:cNvSpPr>
          <p:nvPr/>
        </p:nvSpPr>
        <p:spPr bwMode="auto">
          <a:xfrm>
            <a:off x="5193100" y="3995738"/>
            <a:ext cx="6500812" cy="2786062"/>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0" name="Text Box 3"/>
          <p:cNvSpPr txBox="1">
            <a:spLocks noChangeArrowheads="1"/>
          </p:cNvSpPr>
          <p:nvPr/>
        </p:nvSpPr>
        <p:spPr bwMode="auto">
          <a:xfrm>
            <a:off x="447474" y="480217"/>
            <a:ext cx="1994644" cy="5903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r>
              <a:rPr lang="en-GB" altLang="en-US" sz="2800" b="1" dirty="0" smtClean="0">
                <a:solidFill>
                  <a:schemeClr val="accent2"/>
                </a:solidFill>
                <a:latin typeface="Stone Sans ITC TT-Bold" charset="0"/>
              </a:rPr>
              <a:t>&lt;2NF&gt;</a:t>
            </a:r>
            <a:endParaRPr lang="en-GB" altLang="en-US" sz="2800" b="1" dirty="0">
              <a:solidFill>
                <a:schemeClr val="accent2"/>
              </a:solidFill>
              <a:latin typeface="Stone Sans ITC TT-Bold" charset="0"/>
            </a:endParaRPr>
          </a:p>
        </p:txBody>
      </p:sp>
    </p:spTree>
    <p:extLst>
      <p:ext uri="{BB962C8B-B14F-4D97-AF65-F5344CB8AC3E}">
        <p14:creationId xmlns:p14="http://schemas.microsoft.com/office/powerpoint/2010/main" val="2662077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heckerboard(across)">
                                      <p:cBhvr>
                                        <p:cTn id="25" dur="500"/>
                                        <p:tgtEl>
                                          <p:spTgt spid="15"/>
                                        </p:tgtEl>
                                      </p:cBhvr>
                                    </p:animEffect>
                                  </p:childTnLst>
                                </p:cTn>
                              </p:par>
                              <p:par>
                                <p:cTn id="26" presetID="5"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1981200" y="549276"/>
            <a:ext cx="8229600" cy="576263"/>
          </a:xfrm>
        </p:spPr>
        <p:txBody>
          <a:bodyPr/>
          <a:lstStyle/>
          <a:p>
            <a:pPr algn="l" eaLnBrk="1" hangingPunct="1"/>
            <a:r>
              <a:rPr lang="en-AU" altLang="en-US">
                <a:ea typeface="ＭＳ Ｐゴシック" panose="020B0600070205080204" pitchFamily="34" charset="-128"/>
              </a:rPr>
              <a:t>What normal forms?</a:t>
            </a:r>
          </a:p>
        </p:txBody>
      </p:sp>
      <p:sp>
        <p:nvSpPr>
          <p:cNvPr id="304131" name="Rectangle 3"/>
          <p:cNvSpPr>
            <a:spLocks noGrp="1" noChangeArrowheads="1"/>
          </p:cNvSpPr>
          <p:nvPr>
            <p:ph type="body" idx="1"/>
          </p:nvPr>
        </p:nvSpPr>
        <p:spPr>
          <a:xfrm>
            <a:off x="861825" y="2025380"/>
            <a:ext cx="10032916" cy="4281487"/>
          </a:xfrm>
        </p:spPr>
        <p:txBody>
          <a:bodyPr/>
          <a:lstStyle/>
          <a:p>
            <a:pPr eaLnBrk="1" hangingPunct="1">
              <a:lnSpc>
                <a:spcPct val="80000"/>
              </a:lnSpc>
              <a:buFontTx/>
              <a:buNone/>
            </a:pPr>
            <a:r>
              <a:rPr lang="en-AU" altLang="en-US" sz="2600" b="1" u="sng" dirty="0">
                <a:ea typeface="ＭＳ Ｐゴシック" panose="020B0600070205080204" pitchFamily="34" charset="-128"/>
              </a:rPr>
              <a:t>stud-id</a:t>
            </a:r>
            <a:r>
              <a:rPr lang="en-AU" altLang="en-US" sz="2600" b="1" dirty="0">
                <a:ea typeface="ＭＳ Ｐゴシック" panose="020B0600070205080204" pitchFamily="34" charset="-128"/>
              </a:rPr>
              <a:t>, lecturer-name, grade  </a:t>
            </a: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r>
              <a:rPr lang="en-AU" altLang="en-US" sz="2600" b="1" u="sng" dirty="0">
                <a:ea typeface="ＭＳ Ｐゴシック" panose="020B0600070205080204" pitchFamily="34" charset="-128"/>
              </a:rPr>
              <a:t>stud-id</a:t>
            </a:r>
            <a:r>
              <a:rPr lang="en-AU" altLang="en-US" sz="2600" b="1" dirty="0">
                <a:ea typeface="ＭＳ Ｐゴシック" panose="020B0600070205080204" pitchFamily="34" charset="-128"/>
              </a:rPr>
              <a:t>,  </a:t>
            </a:r>
            <a:r>
              <a:rPr lang="en-AU" altLang="en-US" sz="2600" b="1" u="sng" dirty="0">
                <a:ea typeface="ＭＳ Ｐゴシック" panose="020B0600070205080204" pitchFamily="34" charset="-128"/>
              </a:rPr>
              <a:t>subject-code</a:t>
            </a:r>
            <a:r>
              <a:rPr lang="en-AU" altLang="en-US" sz="2600" b="1" dirty="0">
                <a:ea typeface="ＭＳ Ｐゴシック" panose="020B0600070205080204" pitchFamily="34" charset="-128"/>
              </a:rPr>
              <a:t>,  </a:t>
            </a:r>
            <a:r>
              <a:rPr lang="en-AU" altLang="en-US" sz="2600" b="1" u="sng" dirty="0">
                <a:ea typeface="ＭＳ Ｐゴシック" panose="020B0600070205080204" pitchFamily="34" charset="-128"/>
              </a:rPr>
              <a:t>semester</a:t>
            </a:r>
            <a:r>
              <a:rPr lang="en-AU" altLang="en-US" sz="2600" b="1" dirty="0">
                <a:ea typeface="ＭＳ Ｐゴシック" panose="020B0600070205080204" pitchFamily="34" charset="-128"/>
              </a:rPr>
              <a:t>,  stud-name, text-</a:t>
            </a:r>
            <a:r>
              <a:rPr lang="en-AU" altLang="en-US" sz="2600" b="1" dirty="0" err="1">
                <a:ea typeface="ＭＳ Ｐゴシック" panose="020B0600070205080204" pitchFamily="34" charset="-128"/>
              </a:rPr>
              <a:t>isbn</a:t>
            </a:r>
            <a:r>
              <a:rPr lang="en-AU" altLang="en-US" sz="2600" b="1" dirty="0">
                <a:ea typeface="ＭＳ Ｐゴシック" panose="020B0600070205080204" pitchFamily="34" charset="-128"/>
              </a:rPr>
              <a:t>, grade</a:t>
            </a: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endParaRPr lang="en-AU" altLang="en-US" sz="2600" u="sng" dirty="0">
              <a:ea typeface="ＭＳ Ｐゴシック" panose="020B0600070205080204" pitchFamily="34" charset="-128"/>
            </a:endParaRPr>
          </a:p>
          <a:p>
            <a:pPr eaLnBrk="1" hangingPunct="1">
              <a:lnSpc>
                <a:spcPct val="80000"/>
              </a:lnSpc>
              <a:buFontTx/>
              <a:buNone/>
            </a:pPr>
            <a:r>
              <a:rPr lang="en-AU" altLang="en-US" sz="2600" b="1" u="sng" dirty="0">
                <a:ea typeface="ＭＳ Ｐゴシック" panose="020B0600070205080204" pitchFamily="34" charset="-128"/>
              </a:rPr>
              <a:t> bike-no, date-hire,  </a:t>
            </a:r>
            <a:r>
              <a:rPr lang="en-AU" altLang="en-US" sz="2600" b="1" dirty="0">
                <a:ea typeface="ＭＳ Ｐゴシック" panose="020B0600070205080204" pitchFamily="34" charset="-128"/>
              </a:rPr>
              <a:t>date-return, </a:t>
            </a:r>
            <a:r>
              <a:rPr lang="en-AU" altLang="en-US" sz="2600" b="1" dirty="0" err="1">
                <a:ea typeface="ＭＳ Ｐゴシック" panose="020B0600070205080204" pitchFamily="34" charset="-128"/>
              </a:rPr>
              <a:t>cust</a:t>
            </a:r>
            <a:r>
              <a:rPr lang="en-AU" altLang="en-US" sz="2600" b="1" dirty="0">
                <a:ea typeface="ＭＳ Ｐゴシック" panose="020B0600070205080204" pitchFamily="34" charset="-128"/>
              </a:rPr>
              <a:t>-no, </a:t>
            </a:r>
            <a:r>
              <a:rPr lang="en-AU" altLang="en-US" sz="2600" b="1" dirty="0" err="1">
                <a:ea typeface="ＭＳ Ｐゴシック" panose="020B0600070205080204" pitchFamily="34" charset="-128"/>
              </a:rPr>
              <a:t>cust</a:t>
            </a:r>
            <a:r>
              <a:rPr lang="en-AU" altLang="en-US" sz="2600" b="1" dirty="0">
                <a:ea typeface="ＭＳ Ｐゴシック" panose="020B0600070205080204" pitchFamily="34" charset="-128"/>
              </a:rPr>
              <a:t>-name</a:t>
            </a:r>
          </a:p>
        </p:txBody>
      </p:sp>
      <p:pic>
        <p:nvPicPr>
          <p:cNvPr id="83" name="Picture 82"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2948000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9BA6F528-5FD8-2D4C-A50E-2D0CF89D053C}" type="slidenum">
              <a:rPr lang="en-US" smtClean="0"/>
              <a:pPr/>
              <a:t>29</a:t>
            </a:fld>
            <a:endParaRPr lang="en-US"/>
          </a:p>
        </p:txBody>
      </p:sp>
    </p:spTree>
    <p:extLst>
      <p:ext uri="{BB962C8B-B14F-4D97-AF65-F5344CB8AC3E}">
        <p14:creationId xmlns:p14="http://schemas.microsoft.com/office/powerpoint/2010/main" val="2737841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61049"/>
            <a:ext cx="10997597" cy="745464"/>
          </a:xfrm>
        </p:spPr>
        <p:txBody>
          <a:bodyPr/>
          <a:lstStyle/>
          <a:p>
            <a:r>
              <a:rPr lang="en-US" sz="3200" b="1" dirty="0" smtClean="0"/>
              <a:t>DB Modelling (ERD)</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endParaRPr lang="en-AU" dirty="0"/>
          </a:p>
        </p:txBody>
      </p:sp>
      <p:sp>
        <p:nvSpPr>
          <p:cNvPr id="3" name="Rectangle 2"/>
          <p:cNvSpPr/>
          <p:nvPr/>
        </p:nvSpPr>
        <p:spPr>
          <a:xfrm>
            <a:off x="1095374" y="2333510"/>
            <a:ext cx="3572531" cy="335476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1400" dirty="0" smtClean="0"/>
              <a:t>…</a:t>
            </a:r>
          </a:p>
          <a:p>
            <a:r>
              <a:rPr lang="en-US" sz="1400" dirty="0" smtClean="0"/>
              <a:t>FNQVC </a:t>
            </a:r>
            <a:r>
              <a:rPr lang="en-US" sz="1400" dirty="0"/>
              <a:t>runs a head office in Cairns while the chain of vet clinics are located in multiple places including Cairns and other regional towns. The central database keeps information about branches, staff, equipment, customers and their pets, and visit information. Each branch has an ID number that uniquely identifies the branch and the authorized users of the database should be able to track the branch’s name, location, and details of employees (staff) who currently works for the specific branch.</a:t>
            </a:r>
            <a:endParaRPr lang="en-AU" sz="1400" dirty="0"/>
          </a:p>
          <a:p>
            <a:r>
              <a:rPr lang="en-US" sz="1600" dirty="0"/>
              <a:t> </a:t>
            </a:r>
            <a:r>
              <a:rPr lang="en-US" sz="1600" dirty="0" smtClean="0"/>
              <a:t>…</a:t>
            </a:r>
            <a:endParaRPr lang="en-AU" sz="1600" dirty="0"/>
          </a:p>
        </p:txBody>
      </p:sp>
      <p:sp>
        <p:nvSpPr>
          <p:cNvPr id="4" name="Down Arrow 2"/>
          <p:cNvSpPr>
            <a:spLocks noChangeArrowheads="1"/>
          </p:cNvSpPr>
          <p:nvPr/>
        </p:nvSpPr>
        <p:spPr bwMode="auto">
          <a:xfrm rot="16200000">
            <a:off x="4703625" y="2629823"/>
            <a:ext cx="571500" cy="642937"/>
          </a:xfrm>
          <a:prstGeom prst="downArrow">
            <a:avLst>
              <a:gd name="adj1" fmla="val 50000"/>
              <a:gd name="adj2" fmla="val 50000"/>
            </a:avLst>
          </a:prstGeom>
          <a:solidFill>
            <a:srgbClr val="00B8FF"/>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 name="TextBox 5"/>
          <p:cNvSpPr txBox="1"/>
          <p:nvPr/>
        </p:nvSpPr>
        <p:spPr>
          <a:xfrm>
            <a:off x="2082800" y="1574929"/>
            <a:ext cx="1564482" cy="801501"/>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a:spAutoFit/>
          </a:bodyPr>
          <a:lstStyle/>
          <a:p>
            <a:pPr>
              <a:lnSpc>
                <a:spcPct val="96000"/>
              </a:lnSpc>
              <a:buClr>
                <a:srgbClr val="FFFF00"/>
              </a:buClr>
              <a:buSzPct val="100000"/>
              <a:buFont typeface="Arial" panose="020B0604020202020204" pitchFamily="34" charset="0"/>
              <a:buNone/>
              <a:defRPr/>
            </a:pPr>
            <a:r>
              <a:rPr lang="en-US" sz="2400" b="1" dirty="0">
                <a:solidFill>
                  <a:srgbClr val="0033CC"/>
                </a:solidFill>
              </a:rPr>
              <a:t>Business Rules</a:t>
            </a:r>
            <a:endParaRPr lang="en-AU" sz="2400" b="1" dirty="0">
              <a:solidFill>
                <a:srgbClr val="0033CC"/>
              </a:solidFill>
            </a:endParaRPr>
          </a:p>
        </p:txBody>
      </p:sp>
      <p:sp>
        <p:nvSpPr>
          <p:cNvPr id="5" name="Rectangle 4"/>
          <p:cNvSpPr/>
          <p:nvPr/>
        </p:nvSpPr>
        <p:spPr>
          <a:xfrm>
            <a:off x="6096000" y="1507924"/>
            <a:ext cx="2042160" cy="757130"/>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341313" indent="-341313" algn="ctr">
              <a:lnSpc>
                <a:spcPct val="90000"/>
              </a:lnSpc>
              <a:spcBef>
                <a:spcPts val="6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b="1" dirty="0">
                <a:solidFill>
                  <a:srgbClr val="000000"/>
                </a:solidFill>
              </a:rPr>
              <a:t>Database Model</a:t>
            </a:r>
          </a:p>
        </p:txBody>
      </p:sp>
      <p:pic>
        <p:nvPicPr>
          <p:cNvPr id="8" name="Picture 7"/>
          <p:cNvPicPr>
            <a:picLocks noChangeAspect="1"/>
          </p:cNvPicPr>
          <p:nvPr/>
        </p:nvPicPr>
        <p:blipFill>
          <a:blip r:embed="rId2"/>
          <a:stretch>
            <a:fillRect/>
          </a:stretch>
        </p:blipFill>
        <p:spPr>
          <a:xfrm>
            <a:off x="5556845" y="2466465"/>
            <a:ext cx="4617442" cy="4010025"/>
          </a:xfrm>
          <a:prstGeom prst="rect">
            <a:avLst/>
          </a:prstGeom>
        </p:spPr>
      </p:pic>
      <p:pic>
        <p:nvPicPr>
          <p:cNvPr id="9" name="Picture 5" descr="Tbl06-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648" y="2685948"/>
            <a:ext cx="4215257" cy="261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6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p:cNvPicPr>
            <a:picLocks noChangeAspect="1" noChangeArrowheads="1"/>
          </p:cNvPicPr>
          <p:nvPr/>
        </p:nvPicPr>
        <p:blipFill>
          <a:blip r:embed="rId3">
            <a:extLst>
              <a:ext uri="{28A0092B-C50C-407E-A947-70E740481C1C}">
                <a14:useLocalDpi xmlns:a14="http://schemas.microsoft.com/office/drawing/2010/main" val="0"/>
              </a:ext>
            </a:extLst>
          </a:blip>
          <a:srcRect t="15582"/>
          <a:stretch>
            <a:fillRect/>
          </a:stretch>
        </p:blipFill>
        <p:spPr bwMode="auto">
          <a:xfrm>
            <a:off x="928416" y="1212657"/>
            <a:ext cx="69786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7587" name="Text Box 3"/>
          <p:cNvSpPr txBox="1">
            <a:spLocks noChangeArrowheads="1"/>
          </p:cNvSpPr>
          <p:nvPr/>
        </p:nvSpPr>
        <p:spPr bwMode="auto">
          <a:xfrm>
            <a:off x="758555" y="493519"/>
            <a:ext cx="679608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b="1">
                <a:solidFill>
                  <a:schemeClr val="accent2"/>
                </a:solidFill>
                <a:latin typeface="Stone Sans ITC TT-Bold" charset="0"/>
              </a:rPr>
              <a:t>Current - 3rd Normal Form</a:t>
            </a:r>
          </a:p>
        </p:txBody>
      </p:sp>
      <p:sp>
        <p:nvSpPr>
          <p:cNvPr id="67588" name="Right Arrow 3"/>
          <p:cNvSpPr>
            <a:spLocks noChangeArrowheads="1"/>
          </p:cNvSpPr>
          <p:nvPr/>
        </p:nvSpPr>
        <p:spPr bwMode="auto">
          <a:xfrm>
            <a:off x="1431654" y="4748019"/>
            <a:ext cx="785812" cy="500063"/>
          </a:xfrm>
          <a:prstGeom prst="rightArrow">
            <a:avLst>
              <a:gd name="adj1" fmla="val 50000"/>
              <a:gd name="adj2" fmla="val 50002"/>
            </a:avLst>
          </a:prstGeom>
          <a:solidFill>
            <a:srgbClr val="00B8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7589" name="Text Box 3"/>
          <p:cNvSpPr txBox="1">
            <a:spLocks noChangeArrowheads="1"/>
          </p:cNvSpPr>
          <p:nvPr/>
        </p:nvSpPr>
        <p:spPr bwMode="auto">
          <a:xfrm>
            <a:off x="2360341" y="4390831"/>
            <a:ext cx="6858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a:solidFill>
                  <a:schemeClr val="accent2"/>
                </a:solidFill>
                <a:latin typeface="Stone Sans ITC TT-Bold" charset="0"/>
              </a:rPr>
              <a:t> What’s next ?</a:t>
            </a:r>
            <a:endParaRPr lang="en-GB" altLang="en-US" b="1">
              <a:solidFill>
                <a:srgbClr val="7030A0"/>
              </a:solidFill>
              <a:latin typeface="Stone Sans ITC TT-Bold" charset="0"/>
            </a:endParaRPr>
          </a:p>
        </p:txBody>
      </p:sp>
      <p:sp>
        <p:nvSpPr>
          <p:cNvPr id="6" name="Text Box 3"/>
          <p:cNvSpPr txBox="1">
            <a:spLocks noChangeArrowheads="1"/>
          </p:cNvSpPr>
          <p:nvPr/>
        </p:nvSpPr>
        <p:spPr bwMode="auto">
          <a:xfrm>
            <a:off x="1503091" y="5533831"/>
            <a:ext cx="7500938" cy="785812"/>
          </a:xfrm>
          <a:prstGeom prst="rect">
            <a:avLst/>
          </a:prstGeom>
          <a:solidFill>
            <a:schemeClr val="accent5">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anchor="ctr"/>
          <a:lstStyle/>
          <a:p>
            <a:pPr algn="ctr">
              <a:buClr>
                <a:srgbClr val="000099"/>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200" b="1" dirty="0">
                <a:solidFill>
                  <a:srgbClr val="7030A0"/>
                </a:solidFill>
                <a:latin typeface="Stone Sans ITC TT-Bold" charset="0"/>
              </a:rPr>
              <a:t>Try to improve this current version</a:t>
            </a:r>
          </a:p>
        </p:txBody>
      </p:sp>
    </p:spTree>
    <p:extLst>
      <p:ext uri="{BB962C8B-B14F-4D97-AF65-F5344CB8AC3E}">
        <p14:creationId xmlns:p14="http://schemas.microsoft.com/office/powerpoint/2010/main" val="541022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6963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7B47E934-9DF6-4132-B609-5A9A2845014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31</a:t>
            </a:fld>
            <a:endParaRPr lang="en-GB" altLang="en-US" sz="1400">
              <a:solidFill>
                <a:srgbClr val="000000"/>
              </a:solidFill>
              <a:latin typeface="Trebuchet MS" panose="020B0603020202020204" pitchFamily="34" charset="0"/>
            </a:endParaRPr>
          </a:p>
        </p:txBody>
      </p:sp>
      <p:sp>
        <p:nvSpPr>
          <p:cNvPr id="69636" name="Text Box 3"/>
          <p:cNvSpPr txBox="1">
            <a:spLocks noChangeArrowheads="1"/>
          </p:cNvSpPr>
          <p:nvPr/>
        </p:nvSpPr>
        <p:spPr bwMode="auto">
          <a:xfrm>
            <a:off x="517526" y="116681"/>
            <a:ext cx="43640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r>
              <a:rPr lang="en-GB" altLang="en-US" b="1">
                <a:solidFill>
                  <a:srgbClr val="000099"/>
                </a:solidFill>
                <a:latin typeface="Stone Sans ITC TT-Bold" charset="0"/>
              </a:rPr>
              <a:t>Improving the Design</a:t>
            </a:r>
          </a:p>
        </p:txBody>
      </p:sp>
      <p:sp>
        <p:nvSpPr>
          <p:cNvPr id="69637"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317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500189"/>
            <a:ext cx="35718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642938"/>
            <a:ext cx="62865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4" y="5865814"/>
            <a:ext cx="7215187"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4843463"/>
            <a:ext cx="30718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2" name="Picture 5"/>
          <p:cNvPicPr>
            <a:picLocks noChangeAspect="1" noChangeArrowheads="1"/>
          </p:cNvPicPr>
          <p:nvPr/>
        </p:nvPicPr>
        <p:blipFill>
          <a:blip r:embed="rId7">
            <a:extLst>
              <a:ext uri="{28A0092B-C50C-407E-A947-70E740481C1C}">
                <a14:useLocalDpi xmlns:a14="http://schemas.microsoft.com/office/drawing/2010/main" val="0"/>
              </a:ext>
            </a:extLst>
          </a:blip>
          <a:srcRect t="15582"/>
          <a:stretch>
            <a:fillRect/>
          </a:stretch>
        </p:blipFill>
        <p:spPr bwMode="auto">
          <a:xfrm>
            <a:off x="4403726" y="2428876"/>
            <a:ext cx="6264275" cy="2714625"/>
          </a:xfrm>
          <a:prstGeom prst="rect">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pic>
      <p:cxnSp>
        <p:nvCxnSpPr>
          <p:cNvPr id="20" name="Straight Arrow Connector 19"/>
          <p:cNvCxnSpPr>
            <a:cxnSpLocks noChangeShapeType="1"/>
          </p:cNvCxnSpPr>
          <p:nvPr/>
        </p:nvCxnSpPr>
        <p:spPr bwMode="auto">
          <a:xfrm rot="10800000">
            <a:off x="6096000" y="1500188"/>
            <a:ext cx="2286000" cy="1357312"/>
          </a:xfrm>
          <a:prstGeom prst="straightConnector1">
            <a:avLst/>
          </a:prstGeom>
          <a:noFill/>
          <a:ln w="28575">
            <a:solidFill>
              <a:srgbClr val="FF0066"/>
            </a:solidFill>
            <a:prstDash val="sysDash"/>
            <a:round/>
            <a:headEnd/>
            <a:tailEnd type="arrow"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rot="10800000">
            <a:off x="6881814" y="1428750"/>
            <a:ext cx="1571625" cy="1428750"/>
          </a:xfrm>
          <a:prstGeom prst="straightConnector1">
            <a:avLst/>
          </a:prstGeom>
          <a:noFill/>
          <a:ln w="28575">
            <a:solidFill>
              <a:srgbClr val="FF0066"/>
            </a:solidFill>
            <a:prstDash val="sysDash"/>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16200000" flipV="1">
            <a:off x="7524751" y="1857376"/>
            <a:ext cx="1357312" cy="642937"/>
          </a:xfrm>
          <a:prstGeom prst="straightConnector1">
            <a:avLst/>
          </a:prstGeom>
          <a:noFill/>
          <a:ln w="28575">
            <a:solidFill>
              <a:srgbClr val="FF0066"/>
            </a:solidFill>
            <a:prstDash val="sysDash"/>
            <a:round/>
            <a:headEnd/>
            <a:tailEnd type="arrow" w="med" len="med"/>
          </a:ln>
          <a:extLst>
            <a:ext uri="{909E8E84-426E-40DD-AFC4-6F175D3DCCD1}">
              <a14:hiddenFill xmlns:a14="http://schemas.microsoft.com/office/drawing/2010/main">
                <a:noFill/>
              </a14:hiddenFill>
            </a:ext>
          </a:extLst>
        </p:spPr>
      </p:cxnSp>
      <p:cxnSp>
        <p:nvCxnSpPr>
          <p:cNvPr id="30" name="Straight Arrow Connector 29"/>
          <p:cNvCxnSpPr/>
          <p:nvPr/>
        </p:nvCxnSpPr>
        <p:spPr bwMode="auto">
          <a:xfrm rot="16200000" flipV="1">
            <a:off x="3059907" y="2393157"/>
            <a:ext cx="2071688" cy="1571625"/>
          </a:xfrm>
          <a:prstGeom prst="straightConnector1">
            <a:avLst/>
          </a:prstGeom>
          <a:solidFill>
            <a:srgbClr val="00B8FF"/>
          </a:solidFill>
          <a:ln w="28575" cap="flat" cmpd="sng" algn="ctr">
            <a:solidFill>
              <a:schemeClr val="accent1">
                <a:lumMod val="75000"/>
              </a:schemeClr>
            </a:solidFill>
            <a:prstDash val="sysDash"/>
            <a:round/>
            <a:headEnd type="none" w="med" len="med"/>
            <a:tailEnd type="arrow"/>
          </a:ln>
          <a:effectLst/>
        </p:spPr>
      </p:cxnSp>
      <p:cxnSp>
        <p:nvCxnSpPr>
          <p:cNvPr id="32" name="Straight Arrow Connector 31"/>
          <p:cNvCxnSpPr/>
          <p:nvPr/>
        </p:nvCxnSpPr>
        <p:spPr bwMode="auto">
          <a:xfrm rot="10800000">
            <a:off x="2166939" y="2143125"/>
            <a:ext cx="2714625" cy="2071688"/>
          </a:xfrm>
          <a:prstGeom prst="straightConnector1">
            <a:avLst/>
          </a:prstGeom>
          <a:solidFill>
            <a:srgbClr val="00B8FF"/>
          </a:solidFill>
          <a:ln w="28575" cap="flat" cmpd="sng" algn="ctr">
            <a:solidFill>
              <a:schemeClr val="accent1">
                <a:lumMod val="75000"/>
              </a:schemeClr>
            </a:solidFill>
            <a:prstDash val="sysDash"/>
            <a:round/>
            <a:headEnd type="none" w="med" len="med"/>
            <a:tailEnd type="arrow"/>
          </a:ln>
          <a:effectLst/>
        </p:spPr>
      </p:cxnSp>
      <p:cxnSp>
        <p:nvCxnSpPr>
          <p:cNvPr id="34" name="Straight Arrow Connector 33"/>
          <p:cNvCxnSpPr/>
          <p:nvPr/>
        </p:nvCxnSpPr>
        <p:spPr bwMode="auto">
          <a:xfrm rot="16200000" flipV="1">
            <a:off x="4024313" y="2428876"/>
            <a:ext cx="2071688" cy="1500187"/>
          </a:xfrm>
          <a:prstGeom prst="straightConnector1">
            <a:avLst/>
          </a:prstGeom>
          <a:solidFill>
            <a:srgbClr val="00B8FF"/>
          </a:solidFill>
          <a:ln w="28575" cap="flat" cmpd="sng" algn="ctr">
            <a:solidFill>
              <a:schemeClr val="accent2">
                <a:lumMod val="60000"/>
                <a:lumOff val="40000"/>
              </a:schemeClr>
            </a:solidFill>
            <a:prstDash val="sysDash"/>
            <a:round/>
            <a:headEnd type="none" w="med" len="med"/>
            <a:tailEnd type="arrow"/>
          </a:ln>
          <a:effectLst/>
        </p:spPr>
      </p:cxnSp>
      <p:cxnSp>
        <p:nvCxnSpPr>
          <p:cNvPr id="36" name="Straight Arrow Connector 35"/>
          <p:cNvCxnSpPr>
            <a:cxnSpLocks noChangeShapeType="1"/>
          </p:cNvCxnSpPr>
          <p:nvPr/>
        </p:nvCxnSpPr>
        <p:spPr bwMode="auto">
          <a:xfrm rot="10800000" flipV="1">
            <a:off x="4167188" y="4643438"/>
            <a:ext cx="3929062" cy="1714500"/>
          </a:xfrm>
          <a:prstGeom prst="straightConnector1">
            <a:avLst/>
          </a:prstGeom>
          <a:noFill/>
          <a:ln w="28575">
            <a:solidFill>
              <a:srgbClr val="CC6600"/>
            </a:solidFill>
            <a:prstDash val="sysDash"/>
            <a:round/>
            <a:headEnd/>
            <a:tailEnd type="arrow" w="med" len="med"/>
          </a:ln>
          <a:extLst>
            <a:ext uri="{909E8E84-426E-40DD-AFC4-6F175D3DCCD1}">
              <a14:hiddenFill xmlns:a14="http://schemas.microsoft.com/office/drawing/2010/main">
                <a:noFill/>
              </a14:hiddenFill>
            </a:ext>
          </a:extLst>
        </p:spPr>
      </p:cxnSp>
      <p:sp>
        <p:nvSpPr>
          <p:cNvPr id="41" name="Oval 40"/>
          <p:cNvSpPr>
            <a:spLocks noChangeArrowheads="1"/>
          </p:cNvSpPr>
          <p:nvPr/>
        </p:nvSpPr>
        <p:spPr bwMode="auto">
          <a:xfrm>
            <a:off x="4524375" y="6357939"/>
            <a:ext cx="928688" cy="357187"/>
          </a:xfrm>
          <a:prstGeom prst="ellipse">
            <a:avLst/>
          </a:prstGeom>
          <a:noFill/>
          <a:ln w="19050">
            <a:solidFill>
              <a:srgbClr val="FF0066"/>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4" name="Oval 43"/>
          <p:cNvSpPr>
            <a:spLocks noChangeArrowheads="1"/>
          </p:cNvSpPr>
          <p:nvPr/>
        </p:nvSpPr>
        <p:spPr bwMode="auto">
          <a:xfrm>
            <a:off x="8167689" y="6357939"/>
            <a:ext cx="1285875" cy="357187"/>
          </a:xfrm>
          <a:prstGeom prst="ellipse">
            <a:avLst/>
          </a:prstGeom>
          <a:noFill/>
          <a:ln w="19050">
            <a:solidFill>
              <a:srgbClr val="FF0066"/>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6" name="Oval 45"/>
          <p:cNvSpPr>
            <a:spLocks noChangeArrowheads="1"/>
          </p:cNvSpPr>
          <p:nvPr/>
        </p:nvSpPr>
        <p:spPr bwMode="auto">
          <a:xfrm>
            <a:off x="9525001" y="6357939"/>
            <a:ext cx="1071563" cy="357187"/>
          </a:xfrm>
          <a:prstGeom prst="ellipse">
            <a:avLst/>
          </a:prstGeom>
          <a:noFill/>
          <a:ln w="19050">
            <a:solidFill>
              <a:srgbClr val="FF0066"/>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7" name="Oval 46"/>
          <p:cNvSpPr>
            <a:spLocks noChangeArrowheads="1"/>
          </p:cNvSpPr>
          <p:nvPr/>
        </p:nvSpPr>
        <p:spPr bwMode="auto">
          <a:xfrm>
            <a:off x="3595689" y="5286376"/>
            <a:ext cx="928687" cy="428625"/>
          </a:xfrm>
          <a:prstGeom prst="ellipse">
            <a:avLst/>
          </a:prstGeom>
          <a:noFill/>
          <a:ln w="38100">
            <a:solidFill>
              <a:srgbClr val="FFC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48" name="Oval 47"/>
          <p:cNvSpPr>
            <a:spLocks noChangeArrowheads="1"/>
          </p:cNvSpPr>
          <p:nvPr/>
        </p:nvSpPr>
        <p:spPr bwMode="auto">
          <a:xfrm>
            <a:off x="8382001" y="1071564"/>
            <a:ext cx="1285875" cy="357187"/>
          </a:xfrm>
          <a:prstGeom prst="ellipse">
            <a:avLst/>
          </a:prstGeom>
          <a:noFill/>
          <a:ln w="19050">
            <a:solidFill>
              <a:srgbClr val="FF0066"/>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cxnSp>
        <p:nvCxnSpPr>
          <p:cNvPr id="49" name="Straight Arrow Connector 48"/>
          <p:cNvCxnSpPr>
            <a:cxnSpLocks noChangeShapeType="1"/>
          </p:cNvCxnSpPr>
          <p:nvPr/>
        </p:nvCxnSpPr>
        <p:spPr bwMode="auto">
          <a:xfrm rot="10800000" flipV="1">
            <a:off x="5810250" y="4643438"/>
            <a:ext cx="2286000" cy="1714500"/>
          </a:xfrm>
          <a:prstGeom prst="straightConnector1">
            <a:avLst/>
          </a:prstGeom>
          <a:noFill/>
          <a:ln w="28575">
            <a:solidFill>
              <a:srgbClr val="CC6600"/>
            </a:solidFill>
            <a:prstDash val="sysDash"/>
            <a:round/>
            <a:headEnd/>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rot="5400000">
            <a:off x="6524625" y="4786313"/>
            <a:ext cx="1714500" cy="1428750"/>
          </a:xfrm>
          <a:prstGeom prst="straightConnector1">
            <a:avLst/>
          </a:prstGeom>
          <a:noFill/>
          <a:ln w="28575">
            <a:solidFill>
              <a:srgbClr val="CC6600"/>
            </a:solidFill>
            <a:prstDash val="sysDash"/>
            <a:round/>
            <a:headEnd/>
            <a:tailEnd type="arrow" w="med" len="med"/>
          </a:ln>
          <a:extLst>
            <a:ext uri="{909E8E84-426E-40DD-AFC4-6F175D3DCCD1}">
              <a14:hiddenFill xmlns:a14="http://schemas.microsoft.com/office/drawing/2010/main">
                <a:noFill/>
              </a14:hiddenFill>
            </a:ext>
          </a:extLst>
        </p:spPr>
      </p:cxnSp>
      <p:cxnSp>
        <p:nvCxnSpPr>
          <p:cNvPr id="55" name="Straight Arrow Connector 54"/>
          <p:cNvCxnSpPr>
            <a:endCxn id="31754" idx="0"/>
          </p:cNvCxnSpPr>
          <p:nvPr/>
        </p:nvCxnSpPr>
        <p:spPr bwMode="auto">
          <a:xfrm rot="5400000">
            <a:off x="2905919" y="3225007"/>
            <a:ext cx="1771650" cy="1465262"/>
          </a:xfrm>
          <a:prstGeom prst="straightConnector1">
            <a:avLst/>
          </a:prstGeom>
          <a:ln w="19050">
            <a:headEnd type="non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3177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7875" y="1143000"/>
            <a:ext cx="8572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26"/>
          <p:cNvCxnSpPr/>
          <p:nvPr/>
        </p:nvCxnSpPr>
        <p:spPr bwMode="auto">
          <a:xfrm flipV="1">
            <a:off x="2095501" y="1428751"/>
            <a:ext cx="7929563" cy="500063"/>
          </a:xfrm>
          <a:prstGeom prst="straightConnector1">
            <a:avLst/>
          </a:prstGeom>
          <a:ln w="19050">
            <a:prstDash val="sysDash"/>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9" name="Oval 28"/>
          <p:cNvSpPr>
            <a:spLocks noChangeArrowheads="1"/>
          </p:cNvSpPr>
          <p:nvPr/>
        </p:nvSpPr>
        <p:spPr bwMode="auto">
          <a:xfrm>
            <a:off x="9596438" y="1143000"/>
            <a:ext cx="1071562" cy="357188"/>
          </a:xfrm>
          <a:prstGeom prst="ellipse">
            <a:avLst/>
          </a:prstGeom>
          <a:noFill/>
          <a:ln w="19050">
            <a:solidFill>
              <a:srgbClr val="00B0F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 name="Oval 1"/>
          <p:cNvSpPr/>
          <p:nvPr/>
        </p:nvSpPr>
        <p:spPr>
          <a:xfrm>
            <a:off x="6906323" y="2323675"/>
            <a:ext cx="3066585" cy="1371600"/>
          </a:xfrm>
          <a:prstGeom prst="ellipse">
            <a:avLst/>
          </a:prstGeom>
          <a:solidFill>
            <a:srgbClr val="00B0F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p:cNvSpPr/>
          <p:nvPr/>
        </p:nvSpPr>
        <p:spPr>
          <a:xfrm>
            <a:off x="4134085" y="3727026"/>
            <a:ext cx="2533416" cy="1371600"/>
          </a:xfrm>
          <a:prstGeom prst="ellipse">
            <a:avLst/>
          </a:prstGeom>
          <a:solidFill>
            <a:srgbClr val="00B0F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6958477" y="3643312"/>
            <a:ext cx="3709522" cy="1531939"/>
          </a:xfrm>
          <a:prstGeom prst="ellipse">
            <a:avLst/>
          </a:prstGeom>
          <a:solidFill>
            <a:srgbClr val="00B0F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p:cNvSpPr/>
          <p:nvPr/>
        </p:nvSpPr>
        <p:spPr>
          <a:xfrm>
            <a:off x="4115267" y="2397126"/>
            <a:ext cx="2623672" cy="1329900"/>
          </a:xfrm>
          <a:prstGeom prst="ellipse">
            <a:avLst/>
          </a:prstGeom>
          <a:solidFill>
            <a:srgbClr val="00B0F0">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020716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7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75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par>
                                <p:cTn id="42" presetID="22" presetClass="entr" presetSubtype="4"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3" presetClass="exit" presetSubtype="10" fill="hold" nodeType="withEffect">
                                  <p:stCondLst>
                                    <p:cond delay="0"/>
                                  </p:stCondLst>
                                  <p:childTnLst>
                                    <p:animEffect transition="out" filter="blinds(horizontal)">
                                      <p:cBhvr>
                                        <p:cTn id="56" dur="500"/>
                                        <p:tgtEl>
                                          <p:spTgt spid="31770"/>
                                        </p:tgtEl>
                                      </p:cBhvr>
                                    </p:animEffect>
                                    <p:set>
                                      <p:cBhvr>
                                        <p:cTn id="57" dur="1" fill="hold">
                                          <p:stCondLst>
                                            <p:cond delay="499"/>
                                          </p:stCondLst>
                                        </p:cTn>
                                        <p:tgtEl>
                                          <p:spTgt spid="31770"/>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17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up)">
                                      <p:cBhvr>
                                        <p:cTn id="75" dur="500"/>
                                        <p:tgtEl>
                                          <p:spTgt spid="36"/>
                                        </p:tgtEl>
                                      </p:cBhvr>
                                    </p:animEffect>
                                  </p:childTnLst>
                                </p:cTn>
                              </p:par>
                              <p:par>
                                <p:cTn id="76" presetID="22" presetClass="entr" presetSubtype="1"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up)">
                                      <p:cBhvr>
                                        <p:cTn id="78" dur="500"/>
                                        <p:tgtEl>
                                          <p:spTgt spid="49"/>
                                        </p:tgtEl>
                                      </p:cBhvr>
                                    </p:animEffect>
                                  </p:childTnLst>
                                </p:cTn>
                              </p:par>
                              <p:par>
                                <p:cTn id="79" presetID="22" presetClass="entr" presetSubtype="1"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500"/>
                                        <p:tgtEl>
                                          <p:spTgt spid="5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down)">
                                      <p:cBhvr>
                                        <p:cTn id="86" dur="500"/>
                                        <p:tgtEl>
                                          <p:spTgt spid="41"/>
                                        </p:tgtEl>
                                      </p:cBhvr>
                                    </p:animEffect>
                                  </p:childTnLst>
                                </p:cTn>
                              </p:par>
                            </p:childTnLst>
                          </p:cTn>
                        </p:par>
                        <p:par>
                          <p:cTn id="87" fill="hold" nodeType="afterGroup">
                            <p:stCondLst>
                              <p:cond delay="500"/>
                            </p:stCondLst>
                            <p:childTnLst>
                              <p:par>
                                <p:cTn id="88" presetID="22" presetClass="entr" presetSubtype="4"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down)">
                                      <p:cBhvr>
                                        <p:cTn id="90" dur="500"/>
                                        <p:tgtEl>
                                          <p:spTgt spid="44"/>
                                        </p:tgtEl>
                                      </p:cBhvr>
                                    </p:animEffect>
                                  </p:childTnLst>
                                </p:cTn>
                              </p:par>
                            </p:childTnLst>
                          </p:cTn>
                        </p:par>
                        <p:par>
                          <p:cTn id="91" fill="hold" nodeType="afterGroup">
                            <p:stCondLst>
                              <p:cond delay="1000"/>
                            </p:stCondLst>
                            <p:childTnLst>
                              <p:par>
                                <p:cTn id="92" presetID="22" presetClass="entr" presetSubtype="4" fill="hold" grpId="0" nodeType="after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down)">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3175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55"/>
                                        </p:tgtEl>
                                        <p:attrNameLst>
                                          <p:attrName>style.visibility</p:attrName>
                                        </p:attrNameLst>
                                      </p:cBhvr>
                                      <p:to>
                                        <p:strVal val="visible"/>
                                      </p:to>
                                    </p:set>
                                    <p:animEffect transition="in" filter="wipe(down)">
                                      <p:cBhvr>
                                        <p:cTn id="107" dur="500"/>
                                        <p:tgtEl>
                                          <p:spTgt spid="55"/>
                                        </p:tgtEl>
                                      </p:cBhvr>
                                    </p:animEffect>
                                  </p:childTnLst>
                                </p:cTn>
                              </p:par>
                              <p:par>
                                <p:cTn id="108" presetID="22" presetClass="entr" presetSubtype="1" fill="hold"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up)">
                                      <p:cBhvr>
                                        <p:cTn id="110" dur="500"/>
                                        <p:tgtEl>
                                          <p:spTgt spid="5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down)">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6" grpId="0" animBg="1"/>
      <p:bldP spid="47" grpId="0" animBg="1"/>
      <p:bldP spid="48" grpId="0" animBg="1"/>
      <p:bldP spid="29" grpId="0" animBg="1"/>
      <p:bldP spid="2" grpId="0" animBg="1"/>
      <p:bldP spid="31" grpId="0" animBg="1"/>
      <p:bldP spid="33"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168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272515A-5D51-48EF-A320-E53167E055C6}"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32</a:t>
            </a:fld>
            <a:endParaRPr lang="en-GB" altLang="en-US" sz="1400">
              <a:solidFill>
                <a:srgbClr val="000000"/>
              </a:solidFill>
              <a:latin typeface="Trebuchet MS" panose="020B0603020202020204" pitchFamily="34" charset="0"/>
            </a:endParaRPr>
          </a:p>
        </p:txBody>
      </p:sp>
      <p:sp>
        <p:nvSpPr>
          <p:cNvPr id="71684" name="Text Box 3"/>
          <p:cNvSpPr txBox="1">
            <a:spLocks noChangeArrowheads="1"/>
          </p:cNvSpPr>
          <p:nvPr/>
        </p:nvSpPr>
        <p:spPr bwMode="auto">
          <a:xfrm>
            <a:off x="552450" y="263912"/>
            <a:ext cx="8134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Improving the Design</a:t>
            </a:r>
          </a:p>
        </p:txBody>
      </p:sp>
      <p:sp>
        <p:nvSpPr>
          <p:cNvPr id="71685" name="Text Box 4"/>
          <p:cNvSpPr txBox="1">
            <a:spLocks noChangeArrowheads="1"/>
          </p:cNvSpPr>
          <p:nvPr/>
        </p:nvSpPr>
        <p:spPr bwMode="auto">
          <a:xfrm>
            <a:off x="552449" y="1241504"/>
            <a:ext cx="863615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000000"/>
              </a:buClr>
              <a:buFont typeface="Trebuchet MS" panose="020B0603020202020204" pitchFamily="34" charset="0"/>
              <a:buChar char="•"/>
            </a:pPr>
            <a:r>
              <a:rPr lang="en-GB" altLang="en-US" sz="2600" dirty="0">
                <a:solidFill>
                  <a:srgbClr val="000000"/>
                </a:solidFill>
                <a:latin typeface="Trebuchet MS" panose="020B0603020202020204" pitchFamily="34" charset="0"/>
              </a:rPr>
              <a:t>Issues to address in order to produce a</a:t>
            </a:r>
            <a:r>
              <a:rPr lang="en-GB" altLang="en-US" sz="2600" dirty="0">
                <a:solidFill>
                  <a:srgbClr val="FF0000"/>
                </a:solidFill>
                <a:latin typeface="Trebuchet MS" panose="020B0603020202020204" pitchFamily="34" charset="0"/>
              </a:rPr>
              <a:t> good normalized set of tables</a:t>
            </a:r>
            <a:r>
              <a:rPr lang="en-GB" altLang="en-US" sz="2600" dirty="0">
                <a:solidFill>
                  <a:srgbClr val="000000"/>
                </a:solidFill>
                <a:latin typeface="Trebuchet MS" panose="020B0603020202020204" pitchFamily="34" charset="0"/>
              </a:rPr>
              <a:t>: </a:t>
            </a:r>
          </a:p>
          <a:p>
            <a:pPr>
              <a:lnSpc>
                <a:spcPct val="90000"/>
              </a:lnSpc>
              <a:spcBef>
                <a:spcPts val="700"/>
              </a:spcBef>
              <a:buClr>
                <a:srgbClr val="000000"/>
              </a:buClr>
              <a:buNone/>
            </a:pPr>
            <a:endParaRPr lang="en-GB" altLang="en-US" sz="600" dirty="0">
              <a:solidFill>
                <a:srgbClr val="000000"/>
              </a:solidFill>
              <a:latin typeface="Trebuchet MS" panose="020B0603020202020204" pitchFamily="34" charset="0"/>
            </a:endParaRP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Evaluate </a:t>
            </a:r>
            <a:r>
              <a:rPr lang="en-GB" altLang="en-US" sz="2400" dirty="0">
                <a:solidFill>
                  <a:schemeClr val="tx2"/>
                </a:solidFill>
                <a:latin typeface="Trebuchet MS" panose="020B0603020202020204" pitchFamily="34" charset="0"/>
              </a:rPr>
              <a:t>PK</a:t>
            </a:r>
            <a:r>
              <a:rPr lang="en-GB" altLang="en-US" sz="2400" dirty="0">
                <a:solidFill>
                  <a:srgbClr val="000000"/>
                </a:solidFill>
                <a:latin typeface="Trebuchet MS" panose="020B0603020202020204" pitchFamily="34" charset="0"/>
              </a:rPr>
              <a:t> assignments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Evaluate </a:t>
            </a:r>
            <a:r>
              <a:rPr lang="en-GB" altLang="en-US" sz="2400" dirty="0">
                <a:solidFill>
                  <a:schemeClr val="tx2"/>
                </a:solidFill>
                <a:latin typeface="Trebuchet MS" panose="020B0603020202020204" pitchFamily="34" charset="0"/>
              </a:rPr>
              <a:t>naming</a:t>
            </a:r>
            <a:r>
              <a:rPr lang="en-GB" altLang="en-US" sz="2400" dirty="0">
                <a:solidFill>
                  <a:srgbClr val="000000"/>
                </a:solidFill>
                <a:latin typeface="Trebuchet MS" panose="020B0603020202020204" pitchFamily="34" charset="0"/>
              </a:rPr>
              <a:t> conventions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Refine </a:t>
            </a:r>
            <a:r>
              <a:rPr lang="en-GB" altLang="en-US" sz="2400" dirty="0">
                <a:solidFill>
                  <a:schemeClr val="tx2"/>
                </a:solidFill>
                <a:latin typeface="Trebuchet MS" panose="020B0603020202020204" pitchFamily="34" charset="0"/>
              </a:rPr>
              <a:t>attribute atomicity </a:t>
            </a:r>
            <a:r>
              <a:rPr lang="en-GB" altLang="en-US" sz="2400" dirty="0">
                <a:solidFill>
                  <a:srgbClr val="000000"/>
                </a:solidFill>
                <a:latin typeface="Trebuchet MS" panose="020B0603020202020204" pitchFamily="34" charset="0"/>
              </a:rPr>
              <a:t>(not further subdivided)</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Identify </a:t>
            </a:r>
            <a:r>
              <a:rPr lang="en-GB" altLang="en-US" sz="2400" dirty="0">
                <a:solidFill>
                  <a:schemeClr val="tx2"/>
                </a:solidFill>
                <a:latin typeface="Trebuchet MS" panose="020B0603020202020204" pitchFamily="34" charset="0"/>
              </a:rPr>
              <a:t>new attributes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Identify </a:t>
            </a:r>
            <a:r>
              <a:rPr lang="en-GB" altLang="en-US" sz="2400" dirty="0">
                <a:solidFill>
                  <a:schemeClr val="tx2"/>
                </a:solidFill>
                <a:latin typeface="Trebuchet MS" panose="020B0603020202020204" pitchFamily="34" charset="0"/>
              </a:rPr>
              <a:t>new relationships</a:t>
            </a:r>
          </a:p>
          <a:p>
            <a:pPr lvl="1">
              <a:lnSpc>
                <a:spcPct val="90000"/>
              </a:lnSpc>
              <a:spcBef>
                <a:spcPts val="600"/>
              </a:spcBef>
              <a:buClr>
                <a:srgbClr val="000000"/>
              </a:buClr>
              <a:buFont typeface="Trebuchet MS" panose="020B0603020202020204" pitchFamily="34" charset="0"/>
              <a:buChar char="–"/>
            </a:pPr>
            <a:r>
              <a:rPr lang="en-GB" altLang="en-US" sz="2400" dirty="0">
                <a:solidFill>
                  <a:schemeClr val="tx2"/>
                </a:solidFill>
                <a:latin typeface="Trebuchet MS" panose="020B0603020202020204" pitchFamily="34" charset="0"/>
              </a:rPr>
              <a:t>Refine PKs </a:t>
            </a:r>
            <a:r>
              <a:rPr lang="en-GB" altLang="en-US" sz="2400" dirty="0">
                <a:solidFill>
                  <a:srgbClr val="000000"/>
                </a:solidFill>
                <a:latin typeface="Trebuchet MS" panose="020B0603020202020204" pitchFamily="34" charset="0"/>
              </a:rPr>
              <a:t>as required for data granularity</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Maintain </a:t>
            </a:r>
            <a:r>
              <a:rPr lang="en-GB" altLang="en-US" sz="2400" dirty="0">
                <a:solidFill>
                  <a:schemeClr val="tx2"/>
                </a:solidFill>
                <a:latin typeface="Trebuchet MS" panose="020B0603020202020204" pitchFamily="34" charset="0"/>
              </a:rPr>
              <a:t>historical accuracy</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Evaluate using </a:t>
            </a:r>
            <a:r>
              <a:rPr lang="en-GB" altLang="en-US" sz="2400" dirty="0">
                <a:solidFill>
                  <a:schemeClr val="tx2"/>
                </a:solidFill>
                <a:latin typeface="Trebuchet MS" panose="020B0603020202020204" pitchFamily="34" charset="0"/>
              </a:rPr>
              <a:t>derived attributes</a:t>
            </a:r>
          </a:p>
        </p:txBody>
      </p:sp>
    </p:spTree>
    <p:extLst>
      <p:ext uri="{BB962C8B-B14F-4D97-AF65-F5344CB8AC3E}">
        <p14:creationId xmlns:p14="http://schemas.microsoft.com/office/powerpoint/2010/main" val="1515108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373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F39CE227-2E9F-43DC-A4F1-367E698EBDA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33</a:t>
            </a:fld>
            <a:endParaRPr lang="en-GB" altLang="en-US" sz="1400">
              <a:solidFill>
                <a:srgbClr val="000000"/>
              </a:solidFill>
              <a:latin typeface="Trebuchet MS" panose="020B0603020202020204" pitchFamily="34" charset="0"/>
            </a:endParaRPr>
          </a:p>
        </p:txBody>
      </p:sp>
      <p:sp>
        <p:nvSpPr>
          <p:cNvPr id="73732" name="Text Box 3"/>
          <p:cNvSpPr txBox="1">
            <a:spLocks noChangeArrowheads="1"/>
          </p:cNvSpPr>
          <p:nvPr/>
        </p:nvSpPr>
        <p:spPr bwMode="auto">
          <a:xfrm>
            <a:off x="615176" y="286214"/>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Surrogate Key Considerations</a:t>
            </a:r>
          </a:p>
        </p:txBody>
      </p:sp>
      <p:sp>
        <p:nvSpPr>
          <p:cNvPr id="73733" name="Text Box 4"/>
          <p:cNvSpPr txBox="1">
            <a:spLocks noChangeArrowheads="1"/>
          </p:cNvSpPr>
          <p:nvPr/>
        </p:nvSpPr>
        <p:spPr bwMode="auto">
          <a:xfrm>
            <a:off x="615176" y="1509132"/>
            <a:ext cx="856227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When primary key is considered to be unsuitable, designers use </a:t>
            </a:r>
            <a:r>
              <a:rPr lang="en-GB" altLang="en-US" sz="2800" dirty="0">
                <a:solidFill>
                  <a:schemeClr val="accent2"/>
                </a:solidFill>
                <a:latin typeface="Trebuchet MS" panose="020B0603020202020204" pitchFamily="34" charset="0"/>
              </a:rPr>
              <a:t>surrogate keys</a:t>
            </a:r>
          </a:p>
          <a:p>
            <a:pPr>
              <a:spcBef>
                <a:spcPts val="700"/>
              </a:spcBef>
              <a:buClr>
                <a:srgbClr val="000000"/>
              </a:buClr>
              <a:buFont typeface="Trebuchet MS" panose="020B0603020202020204" pitchFamily="34" charset="0"/>
              <a:buChar char="•"/>
            </a:pPr>
            <a:r>
              <a:rPr lang="en-GB" altLang="en-US" sz="2800" dirty="0">
                <a:latin typeface="Trebuchet MS" panose="020B0603020202020204" pitchFamily="34" charset="0"/>
              </a:rPr>
              <a:t>System-defined attribute</a:t>
            </a:r>
          </a:p>
          <a:p>
            <a:pPr>
              <a:spcBef>
                <a:spcPts val="700"/>
              </a:spcBef>
              <a:buClr>
                <a:srgbClr val="000000"/>
              </a:buClr>
              <a:buFont typeface="Trebuchet MS" panose="020B0603020202020204" pitchFamily="34" charset="0"/>
              <a:buChar char="•"/>
            </a:pPr>
            <a:r>
              <a:rPr lang="en-GB" altLang="en-US" sz="2800" dirty="0">
                <a:latin typeface="Trebuchet MS" panose="020B0603020202020204" pitchFamily="34" charset="0"/>
              </a:rPr>
              <a:t>Created and managed via the DBMS</a:t>
            </a:r>
          </a:p>
          <a:p>
            <a:pPr>
              <a:spcBef>
                <a:spcPts val="700"/>
              </a:spcBef>
              <a:buClr>
                <a:srgbClr val="000000"/>
              </a:buClr>
              <a:buFont typeface="Trebuchet MS" panose="020B0603020202020204" pitchFamily="34" charset="0"/>
              <a:buChar char="•"/>
            </a:pPr>
            <a:r>
              <a:rPr lang="en-GB" altLang="en-US" sz="2800" dirty="0">
                <a:latin typeface="Trebuchet MS" panose="020B0603020202020204" pitchFamily="34" charset="0"/>
              </a:rPr>
              <a:t>Have a numeric value which is automatically incremented for each new row</a:t>
            </a:r>
          </a:p>
        </p:txBody>
      </p:sp>
    </p:spTree>
    <p:extLst>
      <p:ext uri="{BB962C8B-B14F-4D97-AF65-F5344CB8AC3E}">
        <p14:creationId xmlns:p14="http://schemas.microsoft.com/office/powerpoint/2010/main" val="48693701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4648200" y="56769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577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4F160A83-96DA-4DB3-96FE-C44B46353D24}"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34</a:t>
            </a:fld>
            <a:endParaRPr lang="en-GB" altLang="en-US" sz="1400">
              <a:solidFill>
                <a:srgbClr val="000000"/>
              </a:solidFill>
              <a:latin typeface="Trebuchet MS" panose="020B0603020202020204" pitchFamily="34" charset="0"/>
            </a:endParaRPr>
          </a:p>
        </p:txBody>
      </p:sp>
      <p:sp>
        <p:nvSpPr>
          <p:cNvPr id="75780" name="Text Box 3"/>
          <p:cNvSpPr txBox="1">
            <a:spLocks noChangeArrowheads="1"/>
          </p:cNvSpPr>
          <p:nvPr/>
        </p:nvSpPr>
        <p:spPr bwMode="auto">
          <a:xfrm>
            <a:off x="1130920" y="377826"/>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Surrogate Key Considerations</a:t>
            </a:r>
          </a:p>
        </p:txBody>
      </p:sp>
      <p:sp>
        <p:nvSpPr>
          <p:cNvPr id="75781" name="Text Box 4"/>
          <p:cNvSpPr txBox="1">
            <a:spLocks noChangeArrowheads="1"/>
          </p:cNvSpPr>
          <p:nvPr/>
        </p:nvSpPr>
        <p:spPr bwMode="auto">
          <a:xfrm>
            <a:off x="670932" y="1257300"/>
            <a:ext cx="849537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Data entries in the table below are inappropriate because they duplicate existing records</a:t>
            </a:r>
          </a:p>
          <a:p>
            <a:pPr lvl="1">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Yet there has been no violation of either entity integrity or referential integrity</a:t>
            </a:r>
          </a:p>
        </p:txBody>
      </p:sp>
      <p:pic>
        <p:nvPicPr>
          <p:cNvPr id="75782" name="Picture 6" descr="Tbl06-04.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3860801"/>
            <a:ext cx="7845425"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a:cxnSpLocks noChangeShapeType="1"/>
          </p:cNvCxnSpPr>
          <p:nvPr/>
        </p:nvCxnSpPr>
        <p:spPr bwMode="auto">
          <a:xfrm>
            <a:off x="2238376" y="4781550"/>
            <a:ext cx="785813" cy="1588"/>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9" name="Straight Connector 8"/>
          <p:cNvCxnSpPr/>
          <p:nvPr/>
        </p:nvCxnSpPr>
        <p:spPr bwMode="auto">
          <a:xfrm>
            <a:off x="4381501" y="4781550"/>
            <a:ext cx="3857625" cy="1588"/>
          </a:xfrm>
          <a:prstGeom prst="line">
            <a:avLst/>
          </a:prstGeom>
          <a:solidFill>
            <a:srgbClr val="00B8FF"/>
          </a:solidFill>
          <a:ln w="31750" cap="flat" cmpd="sng" algn="ctr">
            <a:solidFill>
              <a:schemeClr val="accent1">
                <a:lumMod val="75000"/>
              </a:schemeClr>
            </a:solidFill>
            <a:prstDash val="solid"/>
            <a:round/>
            <a:headEnd type="none" w="med" len="med"/>
            <a:tailEnd type="none" w="med" len="med"/>
          </a:ln>
          <a:effectLst/>
        </p:spPr>
      </p:cxnSp>
      <p:sp>
        <p:nvSpPr>
          <p:cNvPr id="11" name="Text Box 3"/>
          <p:cNvSpPr txBox="1">
            <a:spLocks noChangeArrowheads="1"/>
          </p:cNvSpPr>
          <p:nvPr/>
        </p:nvSpPr>
        <p:spPr bwMode="auto">
          <a:xfrm>
            <a:off x="3167063" y="5495925"/>
            <a:ext cx="4857750" cy="571500"/>
          </a:xfrm>
          <a:prstGeom prst="rect">
            <a:avLst/>
          </a:prstGeom>
          <a:solidFill>
            <a:schemeClr val="accent5">
              <a:lumMod val="60000"/>
              <a:lumOff val="40000"/>
            </a:schemeClr>
          </a:solidFill>
          <a:ln>
            <a:headEnd/>
            <a:tailEnd/>
          </a:ln>
        </p:spPr>
        <p:style>
          <a:lnRef idx="2">
            <a:schemeClr val="accent1"/>
          </a:lnRef>
          <a:fillRef idx="1">
            <a:schemeClr val="lt1"/>
          </a:fillRef>
          <a:effectRef idx="0">
            <a:schemeClr val="accent1"/>
          </a:effectRef>
          <a:fontRef idx="minor">
            <a:schemeClr val="dk1"/>
          </a:fontRef>
        </p:style>
        <p:txBody>
          <a:bodyPr anchor="ctr"/>
          <a:lstStyle/>
          <a:p>
            <a:pPr>
              <a:buClr>
                <a:srgbClr val="000099"/>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3200" b="1">
                <a:solidFill>
                  <a:schemeClr val="accent2"/>
                </a:solidFill>
                <a:latin typeface="Stone Sans ITC TT-Bold" charset="0"/>
                <a:ea typeface="ＭＳ Ｐゴシック" charset="-128"/>
              </a:rPr>
              <a:t> Which PK is better?</a:t>
            </a:r>
            <a:endParaRPr lang="en-GB" sz="3200" b="1">
              <a:solidFill>
                <a:srgbClr val="7030A0"/>
              </a:solidFill>
              <a:latin typeface="Stone Sans ITC TT-Bold" charset="0"/>
              <a:ea typeface="ＭＳ Ｐゴシック" charset="-128"/>
            </a:endParaRPr>
          </a:p>
        </p:txBody>
      </p:sp>
      <p:pic>
        <p:nvPicPr>
          <p:cNvPr id="10" name="Picture 9" descr="Pencil">
            <a:extLst>
              <a:ext uri="{FF2B5EF4-FFF2-40B4-BE49-F238E27FC236}">
                <a16:creationId xmlns:a16="http://schemas.microsoft.com/office/drawing/2014/main" id="{BC657534-CADA-F747-8627-F419CC4E7251}"/>
              </a:ext>
            </a:extLst>
          </p:cNvPr>
          <p:cNvPicPr>
            <a:picLocks noChangeAspect="1"/>
          </p:cNvPicPr>
          <p:nvPr/>
        </p:nvPicPr>
        <p:blipFill>
          <a:blip r:embed="rId4"/>
          <a:stretch>
            <a:fillRect/>
          </a:stretch>
        </p:blipFill>
        <p:spPr>
          <a:xfrm>
            <a:off x="0" y="0"/>
            <a:ext cx="861825" cy="1108061"/>
          </a:xfrm>
          <a:prstGeom prst="rect">
            <a:avLst/>
          </a:prstGeom>
        </p:spPr>
      </p:pic>
    </p:spTree>
    <p:extLst>
      <p:ext uri="{BB962C8B-B14F-4D97-AF65-F5344CB8AC3E}">
        <p14:creationId xmlns:p14="http://schemas.microsoft.com/office/powerpoint/2010/main" val="24153040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7782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551A3991-B408-4BB3-B2AE-C8FBB34E00C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35</a:t>
            </a:fld>
            <a:endParaRPr lang="en-GB" altLang="en-US" sz="1400">
              <a:solidFill>
                <a:srgbClr val="000000"/>
              </a:solidFill>
              <a:latin typeface="Trebuchet MS" panose="020B0603020202020204" pitchFamily="34" charset="0"/>
            </a:endParaRPr>
          </a:p>
        </p:txBody>
      </p:sp>
      <p:sp>
        <p:nvSpPr>
          <p:cNvPr id="77828" name="Text Box 3"/>
          <p:cNvSpPr txBox="1">
            <a:spLocks noChangeArrowheads="1"/>
          </p:cNvSpPr>
          <p:nvPr/>
        </p:nvSpPr>
        <p:spPr bwMode="auto">
          <a:xfrm>
            <a:off x="525966" y="343829"/>
            <a:ext cx="77724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sz="2800" b="1" dirty="0">
                <a:solidFill>
                  <a:srgbClr val="000099"/>
                </a:solidFill>
                <a:latin typeface="Stone Sans ITC TT-Bold" charset="0"/>
              </a:rPr>
              <a:t>The Boyce-</a:t>
            </a:r>
            <a:r>
              <a:rPr lang="en-GB" altLang="en-US" sz="2800" b="1" dirty="0" err="1">
                <a:solidFill>
                  <a:srgbClr val="000099"/>
                </a:solidFill>
                <a:latin typeface="Stone Sans ITC TT-Bold" charset="0"/>
              </a:rPr>
              <a:t>Codd</a:t>
            </a:r>
            <a:r>
              <a:rPr lang="en-GB" altLang="en-US" sz="2800" b="1" dirty="0">
                <a:solidFill>
                  <a:srgbClr val="000099"/>
                </a:solidFill>
                <a:latin typeface="Stone Sans ITC TT-Bold" charset="0"/>
              </a:rPr>
              <a:t> Normal Form (BCNF)</a:t>
            </a:r>
            <a:r>
              <a:rPr lang="ar-SA" altLang="en-US" sz="2800" b="1" dirty="0">
                <a:solidFill>
                  <a:srgbClr val="000099"/>
                </a:solidFill>
                <a:latin typeface="Stone Sans ITC TT-Bold" charset="0"/>
              </a:rPr>
              <a:t>‏</a:t>
            </a:r>
            <a:endParaRPr lang="en-GB" altLang="en-US" sz="2800" b="1" dirty="0">
              <a:solidFill>
                <a:srgbClr val="000099"/>
              </a:solidFill>
              <a:latin typeface="Stone Sans ITC TT-Bold" charset="0"/>
              <a:cs typeface="Arial" panose="020B0604020202020204" pitchFamily="34" charset="0"/>
            </a:endParaRPr>
          </a:p>
        </p:txBody>
      </p:sp>
      <p:sp>
        <p:nvSpPr>
          <p:cNvPr id="77829" name="Text Box 4"/>
          <p:cNvSpPr txBox="1">
            <a:spLocks noChangeArrowheads="1"/>
          </p:cNvSpPr>
          <p:nvPr/>
        </p:nvSpPr>
        <p:spPr bwMode="auto">
          <a:xfrm>
            <a:off x="925551" y="1687551"/>
            <a:ext cx="9056649"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2175"/>
              </a:spcBef>
              <a:buClr>
                <a:srgbClr val="000000"/>
              </a:buClr>
              <a:buFont typeface="Trebuchet MS" panose="020B0603020202020204" pitchFamily="34" charset="0"/>
              <a:buChar char="•"/>
            </a:pPr>
            <a:r>
              <a:rPr lang="en-GB" altLang="en-US" sz="2900" dirty="0">
                <a:solidFill>
                  <a:srgbClr val="000000"/>
                </a:solidFill>
                <a:latin typeface="Trebuchet MS" panose="020B0603020202020204" pitchFamily="34" charset="0"/>
              </a:rPr>
              <a:t>BCNF is a special case of 3NF.</a:t>
            </a:r>
          </a:p>
          <a:p>
            <a:pPr>
              <a:lnSpc>
                <a:spcPct val="90000"/>
              </a:lnSpc>
              <a:spcBef>
                <a:spcPts val="2175"/>
              </a:spcBef>
              <a:buClr>
                <a:srgbClr val="000000"/>
              </a:buClr>
              <a:buFont typeface="Trebuchet MS" panose="020B0603020202020204" pitchFamily="34" charset="0"/>
              <a:buChar char="•"/>
            </a:pPr>
            <a:r>
              <a:rPr lang="en-GB" altLang="en-US" sz="2900" dirty="0">
                <a:solidFill>
                  <a:srgbClr val="000000"/>
                </a:solidFill>
                <a:latin typeface="Trebuchet MS" panose="020B0603020202020204" pitchFamily="34" charset="0"/>
              </a:rPr>
              <a:t>A table is in </a:t>
            </a:r>
            <a:r>
              <a:rPr lang="en-GB" altLang="en-US" sz="2900" dirty="0">
                <a:solidFill>
                  <a:srgbClr val="3366CC"/>
                </a:solidFill>
                <a:latin typeface="Trebuchet MS" panose="020B0603020202020204" pitchFamily="34" charset="0"/>
              </a:rPr>
              <a:t>Boyce-</a:t>
            </a:r>
            <a:r>
              <a:rPr lang="en-GB" altLang="en-US" sz="2900" dirty="0" err="1">
                <a:solidFill>
                  <a:srgbClr val="3366CC"/>
                </a:solidFill>
                <a:latin typeface="Trebuchet MS" panose="020B0603020202020204" pitchFamily="34" charset="0"/>
              </a:rPr>
              <a:t>Codd</a:t>
            </a:r>
            <a:r>
              <a:rPr lang="en-GB" altLang="en-US" sz="2900" dirty="0">
                <a:solidFill>
                  <a:srgbClr val="3366CC"/>
                </a:solidFill>
                <a:latin typeface="Trebuchet MS" panose="020B0603020202020204" pitchFamily="34" charset="0"/>
              </a:rPr>
              <a:t> normal form</a:t>
            </a:r>
            <a:r>
              <a:rPr lang="en-GB" altLang="en-US" sz="2900" dirty="0">
                <a:solidFill>
                  <a:srgbClr val="000000"/>
                </a:solidFill>
                <a:latin typeface="Trebuchet MS" panose="020B0603020202020204" pitchFamily="34" charset="0"/>
              </a:rPr>
              <a:t> (</a:t>
            </a:r>
            <a:r>
              <a:rPr lang="en-GB" altLang="en-US" sz="2900" dirty="0">
                <a:solidFill>
                  <a:srgbClr val="3366CC"/>
                </a:solidFill>
                <a:latin typeface="Trebuchet MS" panose="020B0603020202020204" pitchFamily="34" charset="0"/>
              </a:rPr>
              <a:t>BCNF</a:t>
            </a:r>
            <a:r>
              <a:rPr lang="en-GB" altLang="en-US" sz="2900" dirty="0">
                <a:solidFill>
                  <a:srgbClr val="000000"/>
                </a:solidFill>
                <a:latin typeface="Trebuchet MS" panose="020B0603020202020204" pitchFamily="34" charset="0"/>
              </a:rPr>
              <a:t>) if every determinant in the table is a candidate key.</a:t>
            </a:r>
          </a:p>
          <a:p>
            <a:pPr lvl="1">
              <a:lnSpc>
                <a:spcPct val="90000"/>
              </a:lnSpc>
              <a:spcBef>
                <a:spcPts val="165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A determinant is any attribute whose value determines other values within a row.</a:t>
            </a:r>
          </a:p>
          <a:p>
            <a:pPr>
              <a:lnSpc>
                <a:spcPct val="90000"/>
              </a:lnSpc>
              <a:spcBef>
                <a:spcPts val="2175"/>
              </a:spcBef>
              <a:buClr>
                <a:srgbClr val="000000"/>
              </a:buClr>
              <a:buFont typeface="Trebuchet MS" panose="020B0603020202020204" pitchFamily="34" charset="0"/>
              <a:buChar char="•"/>
            </a:pPr>
            <a:r>
              <a:rPr lang="en-GB" altLang="en-US" sz="2900" dirty="0">
                <a:solidFill>
                  <a:srgbClr val="000000"/>
                </a:solidFill>
                <a:latin typeface="Trebuchet MS" panose="020B0603020202020204" pitchFamily="34" charset="0"/>
              </a:rPr>
              <a:t>If a table contains only one candidate key, the 3NF and the BCNF are equivalent.</a:t>
            </a:r>
          </a:p>
          <a:p>
            <a:pPr>
              <a:lnSpc>
                <a:spcPct val="90000"/>
              </a:lnSpc>
              <a:spcBef>
                <a:spcPts val="725"/>
              </a:spcBef>
              <a:buClr>
                <a:srgbClr val="000000"/>
              </a:buClr>
              <a:buNone/>
            </a:pPr>
            <a:endParaRPr lang="en-GB" altLang="en-US" sz="29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27035705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5"/>
          <p:cNvPicPr>
            <a:picLocks noChangeAspect="1" noChangeArrowheads="1"/>
          </p:cNvPicPr>
          <p:nvPr/>
        </p:nvPicPr>
        <p:blipFill>
          <a:blip r:embed="rId3">
            <a:extLst>
              <a:ext uri="{28A0092B-C50C-407E-A947-70E740481C1C}">
                <a14:useLocalDpi xmlns:a14="http://schemas.microsoft.com/office/drawing/2010/main" val="0"/>
              </a:ext>
            </a:extLst>
          </a:blip>
          <a:srcRect t="15582"/>
          <a:stretch>
            <a:fillRect/>
          </a:stretch>
        </p:blipFill>
        <p:spPr bwMode="auto">
          <a:xfrm>
            <a:off x="884547" y="1596369"/>
            <a:ext cx="80772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9875" name="Text Box 3"/>
          <p:cNvSpPr txBox="1">
            <a:spLocks noChangeArrowheads="1"/>
          </p:cNvSpPr>
          <p:nvPr/>
        </p:nvSpPr>
        <p:spPr bwMode="auto">
          <a:xfrm>
            <a:off x="748990" y="399585"/>
            <a:ext cx="77724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3NF and BCNF (equivalent)</a:t>
            </a:r>
            <a:r>
              <a:rPr lang="ar-SA" altLang="en-US" b="1" dirty="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sp>
        <p:nvSpPr>
          <p:cNvPr id="79876" name="Rectangle 3"/>
          <p:cNvSpPr>
            <a:spLocks noChangeArrowheads="1"/>
          </p:cNvSpPr>
          <p:nvPr/>
        </p:nvSpPr>
        <p:spPr bwMode="auto">
          <a:xfrm>
            <a:off x="889310" y="5317738"/>
            <a:ext cx="80724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2175"/>
              </a:spcBef>
              <a:buClr>
                <a:srgbClr val="000000"/>
              </a:buClr>
              <a:buNone/>
            </a:pPr>
            <a:r>
              <a:rPr lang="en-GB" altLang="en-US" sz="2800" dirty="0">
                <a:solidFill>
                  <a:srgbClr val="000000"/>
                </a:solidFill>
                <a:latin typeface="Trebuchet MS" panose="020B0603020202020204" pitchFamily="34" charset="0"/>
              </a:rPr>
              <a:t>All tables above contain only one candidate key</a:t>
            </a:r>
          </a:p>
        </p:txBody>
      </p:sp>
    </p:spTree>
    <p:extLst>
      <p:ext uri="{BB962C8B-B14F-4D97-AF65-F5344CB8AC3E}">
        <p14:creationId xmlns:p14="http://schemas.microsoft.com/office/powerpoint/2010/main" val="4181991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881188" y="6324600"/>
            <a:ext cx="566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192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8FDE9783-29C7-466C-947A-426E25989FF6}"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37</a:t>
            </a:fld>
            <a:endParaRPr lang="en-GB" altLang="en-US" sz="1400">
              <a:solidFill>
                <a:srgbClr val="000000"/>
              </a:solidFill>
              <a:latin typeface="Trebuchet MS" panose="020B0603020202020204" pitchFamily="34" charset="0"/>
            </a:endParaRPr>
          </a:p>
        </p:txBody>
      </p:sp>
      <p:sp>
        <p:nvSpPr>
          <p:cNvPr id="81924" name="Text Box 3"/>
          <p:cNvSpPr txBox="1">
            <a:spLocks noChangeArrowheads="1"/>
          </p:cNvSpPr>
          <p:nvPr/>
        </p:nvSpPr>
        <p:spPr bwMode="auto">
          <a:xfrm>
            <a:off x="537117" y="374650"/>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3NF But Not BCNF</a:t>
            </a:r>
          </a:p>
        </p:txBody>
      </p:sp>
      <p:pic>
        <p:nvPicPr>
          <p:cNvPr id="81925" name="Picture 4"/>
          <p:cNvPicPr>
            <a:picLocks noChangeAspect="1" noChangeArrowheads="1"/>
          </p:cNvPicPr>
          <p:nvPr/>
        </p:nvPicPr>
        <p:blipFill>
          <a:blip r:embed="rId3">
            <a:extLst>
              <a:ext uri="{28A0092B-C50C-407E-A947-70E740481C1C}">
                <a14:useLocalDpi xmlns:a14="http://schemas.microsoft.com/office/drawing/2010/main" val="0"/>
              </a:ext>
            </a:extLst>
          </a:blip>
          <a:srcRect l="8704" t="27109" r="7248"/>
          <a:stretch>
            <a:fillRect/>
          </a:stretch>
        </p:blipFill>
        <p:spPr bwMode="auto">
          <a:xfrm>
            <a:off x="962026" y="1258887"/>
            <a:ext cx="44196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1926" name="Rectangle 5"/>
          <p:cNvSpPr>
            <a:spLocks noChangeArrowheads="1"/>
          </p:cNvSpPr>
          <p:nvPr/>
        </p:nvSpPr>
        <p:spPr bwMode="auto">
          <a:xfrm>
            <a:off x="5600700" y="1295402"/>
            <a:ext cx="4038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25"/>
              </a:spcBef>
              <a:buClr>
                <a:srgbClr val="000000"/>
              </a:buClr>
              <a:buFont typeface="Trebuchet MS" panose="020B0603020202020204" pitchFamily="34" charset="0"/>
              <a:buChar char="•"/>
            </a:pPr>
            <a:r>
              <a:rPr lang="en-GB" altLang="en-US" sz="2500" dirty="0">
                <a:solidFill>
                  <a:srgbClr val="000000"/>
                </a:solidFill>
                <a:latin typeface="Trebuchet MS" panose="020B0603020202020204" pitchFamily="34" charset="0"/>
              </a:rPr>
              <a:t>A </a:t>
            </a:r>
            <a:r>
              <a:rPr lang="en-GB" altLang="en-US" sz="2500" dirty="0" err="1">
                <a:solidFill>
                  <a:srgbClr val="000000"/>
                </a:solidFill>
                <a:latin typeface="Trebuchet MS" panose="020B0603020202020204" pitchFamily="34" charset="0"/>
              </a:rPr>
              <a:t>nonkey</a:t>
            </a:r>
            <a:r>
              <a:rPr lang="en-GB" altLang="en-US" sz="2500" dirty="0">
                <a:solidFill>
                  <a:srgbClr val="000000"/>
                </a:solidFill>
                <a:latin typeface="Trebuchet MS" panose="020B0603020202020204" pitchFamily="34" charset="0"/>
              </a:rPr>
              <a:t> attribute is the determinant of a key attribute!</a:t>
            </a:r>
          </a:p>
          <a:p>
            <a:pPr lvl="1">
              <a:spcBef>
                <a:spcPts val="55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A + B -&gt; C, D</a:t>
            </a:r>
          </a:p>
          <a:p>
            <a:pPr lvl="1">
              <a:spcBef>
                <a:spcPts val="550"/>
              </a:spcBef>
              <a:buClr>
                <a:srgbClr val="000000"/>
              </a:buClr>
              <a:buFont typeface="Trebuchet MS" panose="020B0603020202020204" pitchFamily="34" charset="0"/>
              <a:buChar char="–"/>
            </a:pPr>
            <a:r>
              <a:rPr lang="en-GB" altLang="en-US" sz="2200" dirty="0">
                <a:solidFill>
                  <a:srgbClr val="000000"/>
                </a:solidFill>
                <a:latin typeface="Trebuchet MS" panose="020B0603020202020204" pitchFamily="34" charset="0"/>
              </a:rPr>
              <a:t>C -&gt; B </a:t>
            </a:r>
            <a:br>
              <a:rPr lang="en-GB" altLang="en-US" sz="2200" dirty="0">
                <a:solidFill>
                  <a:srgbClr val="000000"/>
                </a:solidFill>
                <a:latin typeface="Trebuchet MS" panose="020B0603020202020204" pitchFamily="34" charset="0"/>
              </a:rPr>
            </a:br>
            <a:r>
              <a:rPr lang="en-GB" altLang="en-US" sz="2200" dirty="0">
                <a:solidFill>
                  <a:srgbClr val="000000"/>
                </a:solidFill>
                <a:latin typeface="Trebuchet MS" panose="020B0603020202020204" pitchFamily="34" charset="0"/>
              </a:rPr>
              <a:t>(This dependency is </a:t>
            </a:r>
            <a:r>
              <a:rPr lang="en-GB" altLang="en-US" sz="2200" i="1" dirty="0">
                <a:solidFill>
                  <a:srgbClr val="000000"/>
                </a:solidFill>
                <a:latin typeface="Trebuchet MS" panose="020B0603020202020204" pitchFamily="34" charset="0"/>
              </a:rPr>
              <a:t>NOT</a:t>
            </a:r>
            <a:r>
              <a:rPr lang="en-GB" altLang="en-US" sz="2200" dirty="0">
                <a:solidFill>
                  <a:srgbClr val="000000"/>
                </a:solidFill>
                <a:latin typeface="Trebuchet MS" panose="020B0603020202020204" pitchFamily="34" charset="0"/>
              </a:rPr>
              <a:t> transitive!)</a:t>
            </a:r>
            <a:r>
              <a:rPr lang="ar-SA" altLang="en-US" sz="2200" dirty="0">
                <a:solidFill>
                  <a:srgbClr val="000000"/>
                </a:solidFill>
                <a:latin typeface="Trebuchet MS" panose="020B0603020202020204" pitchFamily="34" charset="0"/>
              </a:rPr>
              <a:t>‏</a:t>
            </a:r>
            <a:endParaRPr lang="en-GB" altLang="en-US" sz="2200" dirty="0">
              <a:solidFill>
                <a:srgbClr val="000000"/>
              </a:solidFill>
              <a:latin typeface="Trebuchet MS" panose="020B0603020202020204" pitchFamily="34" charset="0"/>
            </a:endParaRPr>
          </a:p>
        </p:txBody>
      </p:sp>
      <p:pic>
        <p:nvPicPr>
          <p:cNvPr id="81927" name="Picture 6"/>
          <p:cNvPicPr>
            <a:picLocks noChangeAspect="1" noChangeArrowheads="1"/>
          </p:cNvPicPr>
          <p:nvPr/>
        </p:nvPicPr>
        <p:blipFill>
          <a:blip r:embed="rId4">
            <a:extLst>
              <a:ext uri="{28A0092B-C50C-407E-A947-70E740481C1C}">
                <a14:useLocalDpi xmlns:a14="http://schemas.microsoft.com/office/drawing/2010/main" val="0"/>
              </a:ext>
            </a:extLst>
          </a:blip>
          <a:srcRect t="28250"/>
          <a:stretch>
            <a:fillRect/>
          </a:stretch>
        </p:blipFill>
        <p:spPr bwMode="auto">
          <a:xfrm>
            <a:off x="1905001" y="4724401"/>
            <a:ext cx="82264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8" name="Straight Connector 7"/>
          <p:cNvCxnSpPr>
            <a:cxnSpLocks noChangeShapeType="1"/>
          </p:cNvCxnSpPr>
          <p:nvPr/>
        </p:nvCxnSpPr>
        <p:spPr bwMode="auto">
          <a:xfrm>
            <a:off x="1952625" y="5000625"/>
            <a:ext cx="2571750" cy="1588"/>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a:off x="5381626" y="4929189"/>
            <a:ext cx="1071563" cy="1587"/>
          </a:xfrm>
          <a:prstGeom prst="line">
            <a:avLst/>
          </a:prstGeom>
          <a:noFill/>
          <a:ln w="31750" algn="ctr">
            <a:solidFill>
              <a:schemeClr val="accent1">
                <a:lumMod val="75000"/>
              </a:schemeClr>
            </a:solidFill>
            <a:round/>
            <a:headEnd/>
            <a:tailEnd/>
          </a:ln>
        </p:spPr>
      </p:cxnSp>
      <p:sp>
        <p:nvSpPr>
          <p:cNvPr id="81930" name="Rectangle 14"/>
          <p:cNvSpPr>
            <a:spLocks noChangeArrowheads="1"/>
          </p:cNvSpPr>
          <p:nvPr/>
        </p:nvSpPr>
        <p:spPr bwMode="auto">
          <a:xfrm>
            <a:off x="1881189" y="6143625"/>
            <a:ext cx="80724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2175"/>
              </a:spcBef>
              <a:buClr>
                <a:srgbClr val="000000"/>
              </a:buClr>
              <a:buNone/>
            </a:pPr>
            <a:r>
              <a:rPr lang="en-GB" altLang="en-US" sz="2400">
                <a:solidFill>
                  <a:srgbClr val="7030A0"/>
                </a:solidFill>
                <a:latin typeface="Trebuchet MS" panose="020B0603020202020204" pitchFamily="34" charset="0"/>
              </a:rPr>
              <a:t>CLASS CODE is not a candidate key !!</a:t>
            </a:r>
          </a:p>
        </p:txBody>
      </p:sp>
    </p:spTree>
    <p:extLst>
      <p:ext uri="{BB962C8B-B14F-4D97-AF65-F5344CB8AC3E}">
        <p14:creationId xmlns:p14="http://schemas.microsoft.com/office/powerpoint/2010/main" val="167921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397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115CE88D-B7C5-4642-A845-0E554040152A}"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38</a:t>
            </a:fld>
            <a:endParaRPr lang="en-GB" altLang="en-US" sz="1400">
              <a:solidFill>
                <a:srgbClr val="000000"/>
              </a:solidFill>
              <a:latin typeface="Trebuchet MS" panose="020B0603020202020204" pitchFamily="34" charset="0"/>
            </a:endParaRPr>
          </a:p>
        </p:txBody>
      </p:sp>
      <p:sp>
        <p:nvSpPr>
          <p:cNvPr id="83972" name="Text Box 3"/>
          <p:cNvSpPr txBox="1">
            <a:spLocks noChangeArrowheads="1"/>
          </p:cNvSpPr>
          <p:nvPr/>
        </p:nvSpPr>
        <p:spPr bwMode="auto">
          <a:xfrm>
            <a:off x="659780" y="388940"/>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Decomposition to BCNF</a:t>
            </a:r>
          </a:p>
        </p:txBody>
      </p:sp>
      <p:sp>
        <p:nvSpPr>
          <p:cNvPr id="83973" name="Text Box 4"/>
          <p:cNvSpPr txBox="1">
            <a:spLocks noChangeArrowheads="1"/>
          </p:cNvSpPr>
          <p:nvPr/>
        </p:nvSpPr>
        <p:spPr bwMode="auto">
          <a:xfrm>
            <a:off x="914400" y="1665249"/>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83974" name="Picture 5"/>
          <p:cNvPicPr>
            <a:picLocks noChangeAspect="1" noChangeArrowheads="1"/>
          </p:cNvPicPr>
          <p:nvPr/>
        </p:nvPicPr>
        <p:blipFill>
          <a:blip r:embed="rId3">
            <a:extLst>
              <a:ext uri="{28A0092B-C50C-407E-A947-70E740481C1C}">
                <a14:useLocalDpi xmlns:a14="http://schemas.microsoft.com/office/drawing/2010/main" val="0"/>
              </a:ext>
            </a:extLst>
          </a:blip>
          <a:srcRect l="15192" t="11415" r="4271" b="15"/>
          <a:stretch>
            <a:fillRect/>
          </a:stretch>
        </p:blipFill>
        <p:spPr bwMode="auto">
          <a:xfrm>
            <a:off x="2133600" y="1427125"/>
            <a:ext cx="5456238"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6"/>
          <p:cNvSpPr>
            <a:spLocks noChangeArrowheads="1"/>
          </p:cNvSpPr>
          <p:nvPr/>
        </p:nvSpPr>
        <p:spPr bwMode="auto">
          <a:xfrm>
            <a:off x="1943101" y="2846350"/>
            <a:ext cx="6500813" cy="13573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8" name="Rectangle 7"/>
          <p:cNvSpPr>
            <a:spLocks noChangeArrowheads="1"/>
          </p:cNvSpPr>
          <p:nvPr/>
        </p:nvSpPr>
        <p:spPr bwMode="auto">
          <a:xfrm>
            <a:off x="1943100" y="4060787"/>
            <a:ext cx="6357938" cy="20002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Tree>
    <p:extLst>
      <p:ext uri="{BB962C8B-B14F-4D97-AF65-F5344CB8AC3E}">
        <p14:creationId xmlns:p14="http://schemas.microsoft.com/office/powerpoint/2010/main" val="41654368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208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US" altLang="en-US" sz="2400">
              <a:solidFill>
                <a:schemeClr val="bg1"/>
              </a:solidFill>
              <a:latin typeface="Arial" panose="020B0604020202020204" pitchFamily="34" charset="0"/>
              <a:ea typeface="Osaka" charset="-128"/>
            </a:endParaRPr>
          </a:p>
        </p:txBody>
      </p:sp>
      <p:sp>
        <p:nvSpPr>
          <p:cNvPr id="11267" name="Text Box 3"/>
          <p:cNvSpPr txBox="1">
            <a:spLocks noChangeArrowheads="1"/>
          </p:cNvSpPr>
          <p:nvPr/>
        </p:nvSpPr>
        <p:spPr bwMode="auto">
          <a:xfrm>
            <a:off x="655983" y="549276"/>
            <a:ext cx="781650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6000"/>
              </a:lnSpc>
              <a:spcBef>
                <a:spcPct val="0"/>
              </a:spcBef>
              <a:buClr>
                <a:srgbClr val="000099"/>
              </a:buClr>
              <a:buFont typeface="Stone Sans ITC TT-Bold" charset="0"/>
              <a:buNone/>
            </a:pPr>
            <a:r>
              <a:rPr lang="en-GB" altLang="en-US" b="1" dirty="0">
                <a:solidFill>
                  <a:srgbClr val="000099"/>
                </a:solidFill>
                <a:latin typeface="Stone Sans ITC TT-Bold" charset="0"/>
                <a:ea typeface="Osaka" charset="-128"/>
              </a:rPr>
              <a:t>Learning Objectives</a:t>
            </a:r>
          </a:p>
        </p:txBody>
      </p:sp>
      <p:sp>
        <p:nvSpPr>
          <p:cNvPr id="11269" name="Slide Number Placeholder 5"/>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SzTx/>
              <a:buFont typeface="Arial" panose="020B0604020202020204" pitchFamily="34" charset="0"/>
              <a:buNone/>
            </a:pPr>
            <a:fld id="{4099422A-8755-4487-894F-3D93AEF37D8B}" type="slidenum">
              <a:rPr lang="en-GB" altLang="en-US" sz="1200">
                <a:solidFill>
                  <a:srgbClr val="898989"/>
                </a:solidFill>
              </a:rPr>
              <a:pPr>
                <a:spcBef>
                  <a:spcPct val="0"/>
                </a:spcBef>
                <a:buSzTx/>
                <a:buFont typeface="Arial" panose="020B0604020202020204" pitchFamily="34" charset="0"/>
                <a:buNone/>
              </a:pPr>
              <a:t>4</a:t>
            </a:fld>
            <a:endParaRPr lang="en-GB" altLang="en-US" sz="1200">
              <a:solidFill>
                <a:srgbClr val="898989"/>
              </a:solidFill>
            </a:endParaRPr>
          </a:p>
        </p:txBody>
      </p:sp>
      <p:sp>
        <p:nvSpPr>
          <p:cNvPr id="7" name="Text Box 4"/>
          <p:cNvSpPr txBox="1">
            <a:spLocks noChangeArrowheads="1"/>
          </p:cNvSpPr>
          <p:nvPr/>
        </p:nvSpPr>
        <p:spPr bwMode="auto">
          <a:xfrm>
            <a:off x="655983" y="1496290"/>
            <a:ext cx="9337963" cy="469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600"/>
              </a:spcBef>
              <a:spcAft>
                <a:spcPts val="1800"/>
              </a:spcAft>
              <a:buClr>
                <a:srgbClr val="000000"/>
              </a:buClr>
              <a:buNone/>
            </a:pPr>
            <a:r>
              <a:rPr lang="en-GB" altLang="en-US" sz="2400" dirty="0">
                <a:solidFill>
                  <a:srgbClr val="000000"/>
                </a:solidFill>
                <a:latin typeface="Trebuchet MS" panose="020B0603020202020204" pitchFamily="34" charset="0"/>
              </a:rPr>
              <a:t>In this lecture, you will learn:</a:t>
            </a:r>
          </a:p>
          <a:p>
            <a:pPr>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What normalization is and what role it plays in the database design process</a:t>
            </a:r>
          </a:p>
          <a:p>
            <a:pPr>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About the normal forms 1NF, 2NF, 3NF, </a:t>
            </a:r>
            <a:r>
              <a:rPr lang="en-GB" altLang="en-US" sz="2400" dirty="0" smtClean="0">
                <a:solidFill>
                  <a:srgbClr val="000000"/>
                </a:solidFill>
                <a:latin typeface="Trebuchet MS" panose="020B0603020202020204" pitchFamily="34" charset="0"/>
              </a:rPr>
              <a:t>and BCNF</a:t>
            </a:r>
          </a:p>
          <a:p>
            <a:pPr>
              <a:spcBef>
                <a:spcPts val="600"/>
              </a:spcBef>
              <a:buClr>
                <a:srgbClr val="000000"/>
              </a:buClr>
              <a:buFont typeface="Trebuchet MS" panose="020B0603020202020204" pitchFamily="34" charset="0"/>
              <a:buChar char="•"/>
            </a:pPr>
            <a:r>
              <a:rPr lang="en-GB" altLang="en-US" sz="2400" dirty="0" smtClean="0">
                <a:solidFill>
                  <a:srgbClr val="000000"/>
                </a:solidFill>
                <a:latin typeface="Trebuchet MS" panose="020B0603020202020204" pitchFamily="34" charset="0"/>
              </a:rPr>
              <a:t>How </a:t>
            </a:r>
            <a:r>
              <a:rPr lang="en-GB" altLang="en-US" sz="2400" dirty="0">
                <a:solidFill>
                  <a:srgbClr val="000000"/>
                </a:solidFill>
                <a:latin typeface="Trebuchet MS" panose="020B0603020202020204" pitchFamily="34" charset="0"/>
              </a:rPr>
              <a:t>normal forms can be transformed from lower normal forms to higher normal forms</a:t>
            </a:r>
          </a:p>
          <a:p>
            <a:pPr>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That normalization and ER </a:t>
            </a:r>
            <a:r>
              <a:rPr lang="en-GB" altLang="en-US" sz="2400" dirty="0" err="1">
                <a:solidFill>
                  <a:srgbClr val="000000"/>
                </a:solidFill>
                <a:latin typeface="Trebuchet MS" panose="020B0603020202020204" pitchFamily="34" charset="0"/>
              </a:rPr>
              <a:t>modeling</a:t>
            </a:r>
            <a:r>
              <a:rPr lang="en-GB" altLang="en-US" sz="2400" dirty="0">
                <a:solidFill>
                  <a:srgbClr val="000000"/>
                </a:solidFill>
                <a:latin typeface="Trebuchet MS" panose="020B0603020202020204" pitchFamily="34" charset="0"/>
              </a:rPr>
              <a:t> are used concurrently to produce a good database design</a:t>
            </a:r>
          </a:p>
          <a:p>
            <a:pPr>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That some situations require </a:t>
            </a:r>
            <a:r>
              <a:rPr lang="en-GB" altLang="en-US" sz="2400" dirty="0" err="1">
                <a:solidFill>
                  <a:srgbClr val="000000"/>
                </a:solidFill>
                <a:latin typeface="Trebuchet MS" panose="020B0603020202020204" pitchFamily="34" charset="0"/>
              </a:rPr>
              <a:t>denormalization</a:t>
            </a:r>
            <a:r>
              <a:rPr lang="en-GB" altLang="en-US" sz="2400" dirty="0">
                <a:solidFill>
                  <a:srgbClr val="000000"/>
                </a:solidFill>
                <a:latin typeface="Trebuchet MS" panose="020B0603020202020204" pitchFamily="34" charset="0"/>
              </a:rPr>
              <a:t> to generate information efficiently </a:t>
            </a:r>
          </a:p>
          <a:p>
            <a:pPr>
              <a:spcBef>
                <a:spcPts val="600"/>
              </a:spcBef>
              <a:buClr>
                <a:srgbClr val="000000"/>
              </a:buClr>
              <a:buNone/>
            </a:pPr>
            <a:endParaRPr lang="en-GB" altLang="en-US" sz="2400" dirty="0">
              <a:solidFill>
                <a:srgbClr val="000000"/>
              </a:solidFill>
              <a:latin typeface="Trebuchet MS" panose="020B0603020202020204" pitchFamily="34" charset="0"/>
            </a:endParaRPr>
          </a:p>
          <a:p>
            <a:pPr>
              <a:spcBef>
                <a:spcPts val="600"/>
              </a:spcBef>
              <a:buClr>
                <a:srgbClr val="000000"/>
              </a:buClr>
              <a:buNone/>
            </a:pPr>
            <a:endParaRPr lang="en-GB" altLang="en-US" sz="24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34626844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421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897C51D-5B10-474C-87E6-1928585729E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40</a:t>
            </a:fld>
            <a:endParaRPr lang="en-GB" altLang="en-US" sz="1400">
              <a:solidFill>
                <a:srgbClr val="000000"/>
              </a:solidFill>
              <a:latin typeface="Trebuchet MS" panose="020B0603020202020204" pitchFamily="34" charset="0"/>
            </a:endParaRPr>
          </a:p>
        </p:txBody>
      </p:sp>
      <p:sp>
        <p:nvSpPr>
          <p:cNvPr id="94212" name="Text Box 3"/>
          <p:cNvSpPr txBox="1">
            <a:spLocks noChangeArrowheads="1"/>
          </p:cNvSpPr>
          <p:nvPr/>
        </p:nvSpPr>
        <p:spPr bwMode="auto">
          <a:xfrm>
            <a:off x="670932" y="408879"/>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sz="2800" b="1" dirty="0">
                <a:solidFill>
                  <a:srgbClr val="000099"/>
                </a:solidFill>
                <a:latin typeface="Stone Sans ITC TT-Bold" charset="0"/>
              </a:rPr>
              <a:t>Normalization and Database Design</a:t>
            </a:r>
          </a:p>
        </p:txBody>
      </p:sp>
      <p:sp>
        <p:nvSpPr>
          <p:cNvPr id="94213" name="Text Box 4"/>
          <p:cNvSpPr txBox="1">
            <a:spLocks noChangeArrowheads="1"/>
          </p:cNvSpPr>
          <p:nvPr/>
        </p:nvSpPr>
        <p:spPr bwMode="auto">
          <a:xfrm>
            <a:off x="1217340" y="1419923"/>
            <a:ext cx="841731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Normalization should be part of the design process</a:t>
            </a:r>
          </a:p>
          <a:p>
            <a:pPr>
              <a:lnSpc>
                <a:spcPct val="90000"/>
              </a:lnSpc>
              <a:spcBef>
                <a:spcPts val="700"/>
              </a:spcBef>
              <a:buClr>
                <a:srgbClr val="3366CC"/>
              </a:buClr>
              <a:buFont typeface="Trebuchet MS" panose="020B0603020202020204" pitchFamily="34" charset="0"/>
              <a:buChar char="•"/>
            </a:pPr>
            <a:r>
              <a:rPr lang="en-GB" altLang="en-US" sz="2800" dirty="0">
                <a:solidFill>
                  <a:srgbClr val="3366CC"/>
                </a:solidFill>
                <a:latin typeface="Trebuchet MS" panose="020B0603020202020204" pitchFamily="34" charset="0"/>
              </a:rPr>
              <a:t>E-R Diagram</a:t>
            </a:r>
            <a:r>
              <a:rPr lang="en-GB" altLang="en-US" sz="2800" dirty="0">
                <a:solidFill>
                  <a:srgbClr val="000000"/>
                </a:solidFill>
                <a:latin typeface="Trebuchet MS" panose="020B0603020202020204" pitchFamily="34" charset="0"/>
              </a:rPr>
              <a:t> provides </a:t>
            </a:r>
            <a:r>
              <a:rPr lang="en-GB" altLang="en-US" sz="2800" dirty="0">
                <a:solidFill>
                  <a:srgbClr val="FF33CC"/>
                </a:solidFill>
                <a:latin typeface="Trebuchet MS" panose="020B0603020202020204" pitchFamily="34" charset="0"/>
              </a:rPr>
              <a:t>macro</a:t>
            </a:r>
            <a:r>
              <a:rPr lang="en-GB" altLang="en-US" sz="2800" dirty="0">
                <a:solidFill>
                  <a:srgbClr val="000000"/>
                </a:solidFill>
                <a:latin typeface="Trebuchet MS" panose="020B0603020202020204" pitchFamily="34" charset="0"/>
              </a:rPr>
              <a:t> view</a:t>
            </a:r>
          </a:p>
          <a:p>
            <a:pPr>
              <a:lnSpc>
                <a:spcPct val="90000"/>
              </a:lnSpc>
              <a:spcBef>
                <a:spcPts val="700"/>
              </a:spcBef>
              <a:buClr>
                <a:srgbClr val="3366CC"/>
              </a:buClr>
              <a:buFont typeface="Trebuchet MS" panose="020B0603020202020204" pitchFamily="34" charset="0"/>
              <a:buChar char="•"/>
            </a:pPr>
            <a:r>
              <a:rPr lang="en-GB" altLang="en-US" sz="2800" dirty="0">
                <a:solidFill>
                  <a:srgbClr val="3366CC"/>
                </a:solidFill>
                <a:latin typeface="Trebuchet MS" panose="020B0603020202020204" pitchFamily="34" charset="0"/>
              </a:rPr>
              <a:t>Normalization</a:t>
            </a:r>
            <a:r>
              <a:rPr lang="en-GB" altLang="en-US" sz="2800" dirty="0">
                <a:solidFill>
                  <a:srgbClr val="000000"/>
                </a:solidFill>
                <a:latin typeface="Trebuchet MS" panose="020B0603020202020204" pitchFamily="34" charset="0"/>
              </a:rPr>
              <a:t> provides </a:t>
            </a:r>
            <a:r>
              <a:rPr lang="en-GB" altLang="en-US" sz="2800" dirty="0">
                <a:solidFill>
                  <a:srgbClr val="FF33CC"/>
                </a:solidFill>
                <a:latin typeface="Trebuchet MS" panose="020B0603020202020204" pitchFamily="34" charset="0"/>
              </a:rPr>
              <a:t>micro</a:t>
            </a:r>
            <a:r>
              <a:rPr lang="en-GB" altLang="en-US" sz="2800" dirty="0">
                <a:solidFill>
                  <a:srgbClr val="000000"/>
                </a:solidFill>
                <a:latin typeface="Trebuchet MS" panose="020B0603020202020204" pitchFamily="34" charset="0"/>
              </a:rPr>
              <a:t> view of entities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Focuses on characteristics of specific entities</a:t>
            </a:r>
          </a:p>
          <a:p>
            <a:pPr lvl="1">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May yield additional entities</a:t>
            </a:r>
          </a:p>
          <a:p>
            <a:pPr>
              <a:lnSpc>
                <a:spcPct val="90000"/>
              </a:lnSpc>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Difficult to separate normalization from E-R diagramming</a:t>
            </a:r>
          </a:p>
          <a:p>
            <a:pPr>
              <a:lnSpc>
                <a:spcPct val="90000"/>
              </a:lnSpc>
              <a:spcBef>
                <a:spcPts val="700"/>
              </a:spcBef>
              <a:buClr>
                <a:srgbClr val="000000"/>
              </a:buClr>
              <a:buFont typeface="Trebuchet MS" panose="020B0603020202020204" pitchFamily="34" charset="0"/>
              <a:buChar char="•"/>
            </a:pPr>
            <a:r>
              <a:rPr lang="en-GB" altLang="en-US" sz="2800" dirty="0">
                <a:solidFill>
                  <a:srgbClr val="000000"/>
                </a:solidFill>
                <a:latin typeface="Trebuchet MS" panose="020B0603020202020204" pitchFamily="34" charset="0"/>
              </a:rPr>
              <a:t>Business rules must be determined</a:t>
            </a:r>
          </a:p>
          <a:p>
            <a:pPr>
              <a:lnSpc>
                <a:spcPct val="90000"/>
              </a:lnSpc>
              <a:spcBef>
                <a:spcPts val="700"/>
              </a:spcBef>
              <a:buClr>
                <a:srgbClr val="000000"/>
              </a:buClr>
              <a:buNone/>
            </a:pPr>
            <a:endParaRPr lang="en-GB" altLang="en-US" sz="28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38453321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825" y="286412"/>
            <a:ext cx="10997597" cy="745464"/>
          </a:xfrm>
        </p:spPr>
        <p:txBody>
          <a:bodyPr/>
          <a:lstStyle/>
          <a:p>
            <a:r>
              <a:rPr lang="en-US" sz="3200" b="1" dirty="0" smtClean="0"/>
              <a:t>DB Modelling</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endParaRPr lang="en-AU" dirty="0"/>
          </a:p>
        </p:txBody>
      </p:sp>
      <p:sp>
        <p:nvSpPr>
          <p:cNvPr id="3" name="Rectangle 2"/>
          <p:cNvSpPr/>
          <p:nvPr/>
        </p:nvSpPr>
        <p:spPr>
          <a:xfrm>
            <a:off x="1081665" y="1107174"/>
            <a:ext cx="3033132" cy="2100575"/>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000" dirty="0" smtClean="0"/>
              <a:t>…</a:t>
            </a:r>
          </a:p>
          <a:p>
            <a:r>
              <a:rPr lang="en-US" sz="1000" dirty="0" smtClean="0"/>
              <a:t>FNQVC </a:t>
            </a:r>
            <a:r>
              <a:rPr lang="en-US" sz="1000" dirty="0"/>
              <a:t>runs a head office in Cairns while the chain of vet clinics are located in multiple places including Cairns and other regional towns. The central database keeps information about branches, staff, equipment, customers and their pets, and visit information. Each branch has an ID number that uniquely identifies the branch and the authorized users of the database should be able to track the branch’s name, location, and details of employees (staff) who currently works for the specific branch.</a:t>
            </a:r>
            <a:endParaRPr lang="en-AU" sz="1000" dirty="0"/>
          </a:p>
          <a:p>
            <a:r>
              <a:rPr lang="en-US" sz="1050" dirty="0"/>
              <a:t> </a:t>
            </a:r>
            <a:r>
              <a:rPr lang="en-US" sz="1050" dirty="0" smtClean="0"/>
              <a:t>…</a:t>
            </a:r>
            <a:endParaRPr lang="en-AU" sz="1050" dirty="0"/>
          </a:p>
        </p:txBody>
      </p:sp>
      <p:sp>
        <p:nvSpPr>
          <p:cNvPr id="4" name="Down Arrow 2"/>
          <p:cNvSpPr>
            <a:spLocks noChangeArrowheads="1"/>
          </p:cNvSpPr>
          <p:nvPr/>
        </p:nvSpPr>
        <p:spPr bwMode="auto">
          <a:xfrm rot="17481362">
            <a:off x="4534341" y="1492731"/>
            <a:ext cx="522772" cy="1215597"/>
          </a:xfrm>
          <a:prstGeom prst="downArrow">
            <a:avLst>
              <a:gd name="adj1" fmla="val 50000"/>
              <a:gd name="adj2" fmla="val 50000"/>
            </a:avLst>
          </a:prstGeom>
          <a:solidFill>
            <a:srgbClr val="00B8FF"/>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5445333" y="1485157"/>
            <a:ext cx="4617442" cy="4010025"/>
          </a:xfrm>
          <a:prstGeom prst="rect">
            <a:avLst/>
          </a:prstGeom>
        </p:spPr>
      </p:pic>
      <p:sp>
        <p:nvSpPr>
          <p:cNvPr id="7" name="Rectangle 6"/>
          <p:cNvSpPr/>
          <p:nvPr/>
        </p:nvSpPr>
        <p:spPr>
          <a:xfrm>
            <a:off x="5539772" y="3066585"/>
            <a:ext cx="2321837" cy="2420340"/>
          </a:xfrm>
          <a:prstGeom prst="rect">
            <a:avLst/>
          </a:prstGeom>
          <a:solidFill>
            <a:srgbClr val="66A277">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Down Arrow 2"/>
          <p:cNvSpPr>
            <a:spLocks noChangeArrowheads="1"/>
          </p:cNvSpPr>
          <p:nvPr/>
        </p:nvSpPr>
        <p:spPr bwMode="auto">
          <a:xfrm rot="15192767">
            <a:off x="4588755" y="3785571"/>
            <a:ext cx="571500" cy="1229786"/>
          </a:xfrm>
          <a:prstGeom prst="downArrow">
            <a:avLst>
              <a:gd name="adj1" fmla="val 50000"/>
              <a:gd name="adj2" fmla="val 50000"/>
            </a:avLst>
          </a:prstGeom>
          <a:solidFill>
            <a:srgbClr val="00B8FF"/>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2" name="Rectangle 11"/>
          <p:cNvSpPr/>
          <p:nvPr/>
        </p:nvSpPr>
        <p:spPr>
          <a:xfrm>
            <a:off x="9249412" y="1463819"/>
            <a:ext cx="813364" cy="877937"/>
          </a:xfrm>
          <a:prstGeom prst="rect">
            <a:avLst/>
          </a:prstGeom>
          <a:solidFill>
            <a:srgbClr val="A2669C">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Down Arrow 2"/>
          <p:cNvSpPr>
            <a:spLocks noChangeArrowheads="1"/>
          </p:cNvSpPr>
          <p:nvPr/>
        </p:nvSpPr>
        <p:spPr bwMode="auto">
          <a:xfrm rot="15028896">
            <a:off x="10028637" y="799204"/>
            <a:ext cx="427758" cy="793217"/>
          </a:xfrm>
          <a:prstGeom prst="downArrow">
            <a:avLst>
              <a:gd name="adj1" fmla="val 50000"/>
              <a:gd name="adj2" fmla="val 50000"/>
            </a:avLst>
          </a:prstGeom>
          <a:solidFill>
            <a:srgbClr val="00B8FF"/>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10671357" y="53395"/>
            <a:ext cx="1460980" cy="1431761"/>
          </a:xfrm>
          <a:prstGeom prst="rect">
            <a:avLst/>
          </a:prstGeom>
          <a:ln>
            <a:solidFill>
              <a:schemeClr val="tx1"/>
            </a:solidFill>
          </a:ln>
        </p:spPr>
      </p:pic>
      <p:pic>
        <p:nvPicPr>
          <p:cNvPr id="15" name="Picture 4" descr="Fig06-01.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079" y="3736329"/>
            <a:ext cx="3224213" cy="194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Down Arrow 2"/>
          <p:cNvSpPr>
            <a:spLocks noChangeArrowheads="1"/>
          </p:cNvSpPr>
          <p:nvPr/>
        </p:nvSpPr>
        <p:spPr bwMode="auto">
          <a:xfrm rot="15192767">
            <a:off x="4587758" y="3787428"/>
            <a:ext cx="571500" cy="1229786"/>
          </a:xfrm>
          <a:prstGeom prst="downArrow">
            <a:avLst>
              <a:gd name="adj1" fmla="val 50000"/>
              <a:gd name="adj2" fmla="val 50000"/>
            </a:avLst>
          </a:prstGeom>
          <a:solidFill>
            <a:srgbClr val="00B8FF"/>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Tree>
    <p:extLst>
      <p:ext uri="{BB962C8B-B14F-4D97-AF65-F5344CB8AC3E}">
        <p14:creationId xmlns:p14="http://schemas.microsoft.com/office/powerpoint/2010/main" val="3032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1" grpId="0" animBg="1"/>
      <p:bldP spid="12" grpId="0" animBg="1"/>
      <p:bldP spid="13"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625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E1646F2B-EC6D-4571-ADE5-C428B51BC283}"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42</a:t>
            </a:fld>
            <a:endParaRPr lang="en-GB" altLang="en-US" sz="1400">
              <a:solidFill>
                <a:srgbClr val="000000"/>
              </a:solidFill>
              <a:latin typeface="Trebuchet MS" panose="020B0603020202020204" pitchFamily="34" charset="0"/>
            </a:endParaRPr>
          </a:p>
        </p:txBody>
      </p:sp>
      <p:sp>
        <p:nvSpPr>
          <p:cNvPr id="96260" name="Text Box 3"/>
          <p:cNvSpPr txBox="1">
            <a:spLocks noChangeArrowheads="1"/>
          </p:cNvSpPr>
          <p:nvPr/>
        </p:nvSpPr>
        <p:spPr bwMode="auto">
          <a:xfrm>
            <a:off x="2209800" y="609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endParaRPr lang="en-US" altLang="en-US" b="1">
              <a:solidFill>
                <a:srgbClr val="000099"/>
              </a:solidFill>
              <a:latin typeface="Stone Sans ITC TT-Bold" charset="0"/>
            </a:endParaRPr>
          </a:p>
        </p:txBody>
      </p:sp>
      <p:pic>
        <p:nvPicPr>
          <p:cNvPr id="962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688" y="733426"/>
            <a:ext cx="5635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5"/>
          <p:cNvPicPr>
            <a:picLocks noChangeAspect="1" noChangeArrowheads="1"/>
          </p:cNvPicPr>
          <p:nvPr/>
        </p:nvPicPr>
        <p:blipFill>
          <a:blip r:embed="rId4">
            <a:extLst>
              <a:ext uri="{28A0092B-C50C-407E-A947-70E740481C1C}">
                <a14:useLocalDpi xmlns:a14="http://schemas.microsoft.com/office/drawing/2010/main" val="0"/>
              </a:ext>
            </a:extLst>
          </a:blip>
          <a:srcRect t="15582"/>
          <a:stretch>
            <a:fillRect/>
          </a:stretch>
        </p:blipFill>
        <p:spPr bwMode="auto">
          <a:xfrm>
            <a:off x="2971413" y="3055938"/>
            <a:ext cx="754380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6263" name="TextBox 10"/>
          <p:cNvSpPr txBox="1">
            <a:spLocks noChangeArrowheads="1"/>
          </p:cNvSpPr>
          <p:nvPr/>
        </p:nvSpPr>
        <p:spPr bwMode="auto">
          <a:xfrm>
            <a:off x="7194395" y="2128044"/>
            <a:ext cx="16002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r>
              <a:rPr lang="en-US" altLang="en-US" sz="4200" b="1" i="1" dirty="0">
                <a:solidFill>
                  <a:srgbClr val="000000"/>
                </a:solidFill>
                <a:latin typeface="Arial" panose="020B0604020202020204" pitchFamily="34" charset="0"/>
                <a:ea typeface="Osaka" charset="-128"/>
              </a:rPr>
              <a:t>VS.</a:t>
            </a:r>
          </a:p>
        </p:txBody>
      </p:sp>
      <p:pic>
        <p:nvPicPr>
          <p:cNvPr id="8" name="Picture 7" descr="Pencil">
            <a:extLst>
              <a:ext uri="{FF2B5EF4-FFF2-40B4-BE49-F238E27FC236}">
                <a16:creationId xmlns:a16="http://schemas.microsoft.com/office/drawing/2014/main" id="{BC657534-CADA-F747-8627-F419CC4E7251}"/>
              </a:ext>
            </a:extLst>
          </p:cNvPr>
          <p:cNvPicPr>
            <a:picLocks noChangeAspect="1"/>
          </p:cNvPicPr>
          <p:nvPr/>
        </p:nvPicPr>
        <p:blipFill>
          <a:blip r:embed="rId5"/>
          <a:stretch>
            <a:fillRect/>
          </a:stretch>
        </p:blipFill>
        <p:spPr>
          <a:xfrm>
            <a:off x="0" y="0"/>
            <a:ext cx="861825" cy="1108061"/>
          </a:xfrm>
          <a:prstGeom prst="rect">
            <a:avLst/>
          </a:prstGeom>
        </p:spPr>
      </p:pic>
    </p:spTree>
    <p:extLst>
      <p:ext uri="{BB962C8B-B14F-4D97-AF65-F5344CB8AC3E}">
        <p14:creationId xmlns:p14="http://schemas.microsoft.com/office/powerpoint/2010/main" val="409395626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9830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6DA0FE70-4B5F-4B06-885C-DFD3951C2745}"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43</a:t>
            </a:fld>
            <a:endParaRPr lang="en-GB" altLang="en-US" sz="1400">
              <a:solidFill>
                <a:srgbClr val="000000"/>
              </a:solidFill>
              <a:latin typeface="Trebuchet MS" panose="020B0603020202020204" pitchFamily="34" charset="0"/>
            </a:endParaRPr>
          </a:p>
        </p:txBody>
      </p:sp>
      <p:sp>
        <p:nvSpPr>
          <p:cNvPr id="98308" name="Text Box 3"/>
          <p:cNvSpPr txBox="1">
            <a:spLocks noChangeArrowheads="1"/>
          </p:cNvSpPr>
          <p:nvPr/>
        </p:nvSpPr>
        <p:spPr bwMode="auto">
          <a:xfrm>
            <a:off x="570571" y="294155"/>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err="1">
                <a:solidFill>
                  <a:srgbClr val="000099"/>
                </a:solidFill>
                <a:latin typeface="Stone Sans ITC TT-Bold" charset="0"/>
              </a:rPr>
              <a:t>Denormalization</a:t>
            </a:r>
            <a:endParaRPr lang="en-GB" altLang="en-US" b="1" dirty="0">
              <a:solidFill>
                <a:srgbClr val="000099"/>
              </a:solidFill>
              <a:latin typeface="Stone Sans ITC TT-Bold" charset="0"/>
            </a:endParaRPr>
          </a:p>
        </p:txBody>
      </p:sp>
      <p:sp>
        <p:nvSpPr>
          <p:cNvPr id="98309" name="Text Box 4"/>
          <p:cNvSpPr txBox="1">
            <a:spLocks noChangeArrowheads="1"/>
          </p:cNvSpPr>
          <p:nvPr/>
        </p:nvSpPr>
        <p:spPr bwMode="auto">
          <a:xfrm>
            <a:off x="756423" y="2720897"/>
            <a:ext cx="9000893" cy="425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Normalization is one of many database design goals </a:t>
            </a:r>
          </a:p>
          <a:p>
            <a:pPr>
              <a:lnSpc>
                <a:spcPct val="90000"/>
              </a:lnSpc>
              <a:spcBef>
                <a:spcPts val="600"/>
              </a:spcBef>
              <a:buClr>
                <a:srgbClr val="000000"/>
              </a:buClr>
              <a:buNone/>
            </a:pPr>
            <a:r>
              <a:rPr lang="en-GB" altLang="en-US" sz="2400" dirty="0" smtClean="0">
                <a:solidFill>
                  <a:srgbClr val="000000"/>
                </a:solidFill>
                <a:latin typeface="Trebuchet MS" panose="020B0603020202020204" pitchFamily="34" charset="0"/>
              </a:rPr>
              <a:t>BUT,</a:t>
            </a:r>
            <a:endParaRPr lang="en-GB" altLang="en-US" sz="2400" dirty="0">
              <a:solidFill>
                <a:srgbClr val="000000"/>
              </a:solidFill>
              <a:latin typeface="Trebuchet MS" panose="020B0603020202020204" pitchFamily="34" charset="0"/>
            </a:endParaRPr>
          </a:p>
          <a:p>
            <a:pPr>
              <a:lnSpc>
                <a:spcPct val="90000"/>
              </a:lnSpc>
              <a:spcBef>
                <a:spcPts val="525"/>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Normalized table requirements</a:t>
            </a:r>
            <a:r>
              <a:rPr lang="en-GB" altLang="en-US" sz="2100" dirty="0">
                <a:solidFill>
                  <a:srgbClr val="000000"/>
                </a:solidFill>
                <a:latin typeface="Trebuchet MS" panose="020B0603020202020204" pitchFamily="34" charset="0"/>
              </a:rPr>
              <a:t> </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Additional processing</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Loss of system speed</a:t>
            </a:r>
          </a:p>
          <a:p>
            <a:pPr lvl="1">
              <a:lnSpc>
                <a:spcPct val="90000"/>
              </a:lnSpc>
              <a:spcBef>
                <a:spcPts val="500"/>
              </a:spcBef>
              <a:buClr>
                <a:srgbClr val="000000"/>
              </a:buClr>
              <a:buNone/>
            </a:pPr>
            <a:endParaRPr lang="en-GB" altLang="en-US" sz="1400" dirty="0">
              <a:solidFill>
                <a:srgbClr val="000000"/>
              </a:solidFill>
              <a:latin typeface="Trebuchet MS" panose="020B0603020202020204" pitchFamily="34" charset="0"/>
            </a:endParaRPr>
          </a:p>
          <a:p>
            <a:pPr>
              <a:lnSpc>
                <a:spcPct val="90000"/>
              </a:lnSpc>
              <a:spcBef>
                <a:spcPts val="600"/>
              </a:spcBef>
              <a:buClr>
                <a:srgbClr val="000000"/>
              </a:buClr>
              <a:buFont typeface="Trebuchet MS" panose="020B0603020202020204" pitchFamily="34" charset="0"/>
              <a:buChar char="•"/>
            </a:pPr>
            <a:r>
              <a:rPr lang="en-GB" altLang="en-US" sz="2400" dirty="0">
                <a:solidFill>
                  <a:srgbClr val="000000"/>
                </a:solidFill>
                <a:latin typeface="Trebuchet MS" panose="020B0603020202020204" pitchFamily="34" charset="0"/>
              </a:rPr>
              <a:t>Normalization purity is difficult to sustain due to conflict in</a:t>
            </a:r>
            <a:r>
              <a:rPr lang="en-GB" altLang="en-US" sz="2400" dirty="0" smtClean="0">
                <a:solidFill>
                  <a:srgbClr val="000000"/>
                </a:solidFill>
                <a:latin typeface="Trebuchet MS" panose="020B0603020202020204" pitchFamily="34" charset="0"/>
              </a:rPr>
              <a:t>:</a:t>
            </a:r>
          </a:p>
          <a:p>
            <a:pPr marL="0" indent="0">
              <a:lnSpc>
                <a:spcPct val="90000"/>
              </a:lnSpc>
              <a:spcBef>
                <a:spcPts val="600"/>
              </a:spcBef>
              <a:buClr>
                <a:srgbClr val="000000"/>
              </a:buClr>
              <a:buNone/>
            </a:pPr>
            <a:endParaRPr lang="en-GB" altLang="en-US" sz="600" dirty="0">
              <a:solidFill>
                <a:srgbClr val="000000"/>
              </a:solidFill>
              <a:latin typeface="Trebuchet MS" panose="020B0603020202020204" pitchFamily="34" charset="0"/>
            </a:endParaRP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Design efficiency</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Information requirements</a:t>
            </a:r>
          </a:p>
          <a:p>
            <a:pPr lvl="1">
              <a:lnSpc>
                <a:spcPct val="90000"/>
              </a:lnSpc>
              <a:spcBef>
                <a:spcPts val="500"/>
              </a:spcBef>
              <a:buClr>
                <a:srgbClr val="000000"/>
              </a:buClr>
              <a:buFont typeface="Trebuchet MS" panose="020B0603020202020204" pitchFamily="34" charset="0"/>
              <a:buChar char="–"/>
            </a:pPr>
            <a:r>
              <a:rPr lang="en-GB" altLang="en-US" sz="2000" dirty="0">
                <a:solidFill>
                  <a:srgbClr val="000000"/>
                </a:solidFill>
                <a:latin typeface="Trebuchet MS" panose="020B0603020202020204" pitchFamily="34" charset="0"/>
              </a:rPr>
              <a:t>Processing speed</a:t>
            </a:r>
          </a:p>
          <a:p>
            <a:pPr>
              <a:lnSpc>
                <a:spcPct val="90000"/>
              </a:lnSpc>
              <a:spcBef>
                <a:spcPts val="500"/>
              </a:spcBef>
              <a:buClr>
                <a:srgbClr val="000000"/>
              </a:buClr>
              <a:buNone/>
            </a:pPr>
            <a:endParaRPr lang="en-GB" altLang="en-US" sz="2000" dirty="0">
              <a:solidFill>
                <a:srgbClr val="000000"/>
              </a:solidFill>
              <a:latin typeface="Trebuchet MS" panose="020B0603020202020204" pitchFamily="34" charset="0"/>
            </a:endParaRPr>
          </a:p>
        </p:txBody>
      </p:sp>
      <p:sp>
        <p:nvSpPr>
          <p:cNvPr id="8" name="Rectangle 6"/>
          <p:cNvSpPr>
            <a:spLocks noChangeArrowheads="1"/>
          </p:cNvSpPr>
          <p:nvPr/>
        </p:nvSpPr>
        <p:spPr bwMode="auto">
          <a:xfrm>
            <a:off x="651417" y="838421"/>
            <a:ext cx="8987883" cy="757130"/>
          </a:xfrm>
          <a:prstGeom prst="rect">
            <a:avLst/>
          </a:prstGeom>
          <a:solidFill>
            <a:schemeClr val="bg2"/>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739775" lvl="1" indent="-282575">
              <a:lnSpc>
                <a:spcPct val="90000"/>
              </a:lnSpc>
              <a:buClr>
                <a:srgbClr val="000000"/>
              </a:buClr>
              <a:buSzPct val="100000"/>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2400" dirty="0" smtClean="0">
                <a:solidFill>
                  <a:srgbClr val="000000"/>
                </a:solidFill>
                <a:latin typeface="Trebuchet MS" pitchFamily="34" charset="0"/>
                <a:ea typeface="ＭＳ Ｐゴシック" pitchFamily="34" charset="-128"/>
              </a:rPr>
              <a:t>Produces </a:t>
            </a:r>
            <a:r>
              <a:rPr lang="en-US" sz="2400" dirty="0">
                <a:solidFill>
                  <a:srgbClr val="000000"/>
                </a:solidFill>
                <a:latin typeface="Trebuchet MS" pitchFamily="34" charset="0"/>
                <a:ea typeface="ＭＳ Ｐゴシック" pitchFamily="34" charset="-128"/>
              </a:rPr>
              <a:t>a lower normal form</a:t>
            </a:r>
          </a:p>
          <a:p>
            <a:pPr marL="739775" lvl="1" indent="-282575">
              <a:lnSpc>
                <a:spcPct val="90000"/>
              </a:lnSpc>
              <a:buClr>
                <a:srgbClr val="000000"/>
              </a:buClr>
              <a:buSzPct val="100000"/>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2400" dirty="0">
                <a:solidFill>
                  <a:srgbClr val="000000"/>
                </a:solidFill>
                <a:latin typeface="Trebuchet MS" pitchFamily="34" charset="0"/>
                <a:ea typeface="ＭＳ Ｐゴシック" pitchFamily="34" charset="-128"/>
              </a:rPr>
              <a:t>Increases performance but increases data redundancy too</a:t>
            </a:r>
          </a:p>
        </p:txBody>
      </p:sp>
      <p:sp>
        <p:nvSpPr>
          <p:cNvPr id="9" name="Text Box 3"/>
          <p:cNvSpPr txBox="1">
            <a:spLocks noChangeArrowheads="1"/>
          </p:cNvSpPr>
          <p:nvPr/>
        </p:nvSpPr>
        <p:spPr bwMode="auto">
          <a:xfrm>
            <a:off x="570571" y="2109495"/>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smtClean="0">
                <a:solidFill>
                  <a:srgbClr val="000099"/>
                </a:solidFill>
                <a:latin typeface="Stone Sans ITC TT-Bold" charset="0"/>
              </a:rPr>
              <a:t>Why </a:t>
            </a:r>
            <a:r>
              <a:rPr lang="en-GB" altLang="en-US" b="1" dirty="0" err="1" smtClean="0">
                <a:solidFill>
                  <a:srgbClr val="000099"/>
                </a:solidFill>
                <a:latin typeface="Stone Sans ITC TT-Bold" charset="0"/>
              </a:rPr>
              <a:t>Denormalize</a:t>
            </a:r>
            <a:r>
              <a:rPr lang="en-GB" altLang="en-US" b="1" dirty="0" smtClean="0">
                <a:solidFill>
                  <a:srgbClr val="000099"/>
                </a:solidFill>
                <a:latin typeface="Stone Sans ITC TT-Bold" charset="0"/>
              </a:rPr>
              <a:t>?</a:t>
            </a:r>
            <a:endParaRPr lang="en-GB" altLang="en-US" b="1" dirty="0">
              <a:solidFill>
                <a:srgbClr val="000099"/>
              </a:solidFill>
              <a:latin typeface="Stone Sans ITC TT-Bold" charset="0"/>
            </a:endParaRPr>
          </a:p>
        </p:txBody>
      </p:sp>
      <p:sp>
        <p:nvSpPr>
          <p:cNvPr id="10" name="AutoShape 5"/>
          <p:cNvSpPr>
            <a:spLocks/>
          </p:cNvSpPr>
          <p:nvPr/>
        </p:nvSpPr>
        <p:spPr bwMode="auto">
          <a:xfrm>
            <a:off x="5023508" y="5300233"/>
            <a:ext cx="76200" cy="1143000"/>
          </a:xfrm>
          <a:prstGeom prst="rightBrace">
            <a:avLst>
              <a:gd name="adj1" fmla="val 125000"/>
              <a:gd name="adj2" fmla="val 50000"/>
            </a:avLst>
          </a:prstGeom>
          <a:noFill/>
          <a:ln w="9360">
            <a:solidFill>
              <a:srgbClr val="33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1" name="Text Box 6"/>
          <p:cNvSpPr txBox="1">
            <a:spLocks noChangeArrowheads="1"/>
          </p:cNvSpPr>
          <p:nvPr/>
        </p:nvSpPr>
        <p:spPr bwMode="auto">
          <a:xfrm>
            <a:off x="5310846" y="5732033"/>
            <a:ext cx="3032125" cy="401638"/>
          </a:xfrm>
          <a:prstGeom prst="rect">
            <a:avLst/>
          </a:prstGeom>
          <a:noFill/>
          <a:ln w="9525">
            <a:noFill/>
            <a:round/>
            <a:headEnd/>
            <a:tailEnd/>
          </a:ln>
          <a:effectLst/>
        </p:spPr>
        <p:txBody>
          <a:bodyPr wrap="none" lIns="90000" tIns="46800" rIns="90000" bIns="46800">
            <a:spAutoFit/>
          </a:bodyPr>
          <a:lstStyle/>
          <a:p>
            <a:pPr>
              <a:buClr>
                <a:srgbClr val="3366CC"/>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000" b="1" i="1" dirty="0">
                <a:solidFill>
                  <a:srgbClr val="3366CC"/>
                </a:solidFill>
                <a:effectLst>
                  <a:outerShdw blurRad="38100" dist="38100" dir="2700000" algn="tl">
                    <a:srgbClr val="C0C0C0"/>
                  </a:outerShdw>
                </a:effectLst>
                <a:latin typeface="Arial" charset="0"/>
                <a:ea typeface="ＭＳ Ｐゴシック" charset="-128"/>
              </a:rPr>
              <a:t>Need </a:t>
            </a:r>
            <a:r>
              <a:rPr lang="en-GB" sz="2000" b="1" i="1" dirty="0" err="1">
                <a:solidFill>
                  <a:srgbClr val="3366CC"/>
                </a:solidFill>
                <a:effectLst>
                  <a:outerShdw blurRad="38100" dist="38100" dir="2700000" algn="tl">
                    <a:srgbClr val="C0C0C0"/>
                  </a:outerShdw>
                </a:effectLst>
                <a:latin typeface="Arial" charset="0"/>
                <a:ea typeface="ＭＳ Ｐゴシック" charset="-128"/>
              </a:rPr>
              <a:t>Denormalization</a:t>
            </a:r>
            <a:r>
              <a:rPr lang="en-GB" sz="2000" b="1" i="1" dirty="0">
                <a:solidFill>
                  <a:srgbClr val="3366CC"/>
                </a:solidFill>
                <a:effectLst>
                  <a:outerShdw blurRad="38100" dist="38100" dir="2700000" algn="tl">
                    <a:srgbClr val="C0C0C0"/>
                  </a:outerShdw>
                </a:effectLst>
                <a:latin typeface="Arial" charset="0"/>
                <a:ea typeface="ＭＳ Ｐゴシック" charset="-128"/>
              </a:rPr>
              <a:t>?</a:t>
            </a:r>
          </a:p>
        </p:txBody>
      </p:sp>
    </p:spTree>
    <p:extLst>
      <p:ext uri="{BB962C8B-B14F-4D97-AF65-F5344CB8AC3E}">
        <p14:creationId xmlns:p14="http://schemas.microsoft.com/office/powerpoint/2010/main" val="22818736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10" presetClass="entr"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8" grpId="0" animBg="1"/>
      <p:bldP spid="9" grpId="0"/>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0355"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9A61FF5F-F2B2-4AC1-90F9-2AB7A8B3C668}"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44</a:t>
            </a:fld>
            <a:endParaRPr lang="en-GB" altLang="en-US" sz="1400">
              <a:solidFill>
                <a:srgbClr val="000000"/>
              </a:solidFill>
              <a:latin typeface="Trebuchet MS" panose="020B0603020202020204" pitchFamily="34" charset="0"/>
            </a:endParaRPr>
          </a:p>
        </p:txBody>
      </p:sp>
      <p:sp>
        <p:nvSpPr>
          <p:cNvPr id="100356" name="Text Box 3"/>
          <p:cNvSpPr txBox="1">
            <a:spLocks noChangeArrowheads="1"/>
          </p:cNvSpPr>
          <p:nvPr/>
        </p:nvSpPr>
        <p:spPr bwMode="auto">
          <a:xfrm>
            <a:off x="604025" y="353123"/>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err="1">
                <a:solidFill>
                  <a:srgbClr val="000099"/>
                </a:solidFill>
                <a:latin typeface="Stone Sans ITC TT-Bold" charset="0"/>
              </a:rPr>
              <a:t>Denormalization</a:t>
            </a:r>
            <a:r>
              <a:rPr lang="en-GB" altLang="en-US" b="1" dirty="0">
                <a:solidFill>
                  <a:srgbClr val="000099"/>
                </a:solidFill>
                <a:latin typeface="Stone Sans ITC TT-Bold" charset="0"/>
              </a:rPr>
              <a:t> (Example)</a:t>
            </a:r>
            <a:r>
              <a:rPr lang="ar-SA" altLang="en-US" b="1" dirty="0">
                <a:solidFill>
                  <a:srgbClr val="000099"/>
                </a:solidFill>
                <a:latin typeface="Stone Sans ITC TT-Bold" charset="0"/>
              </a:rPr>
              <a:t>‏</a:t>
            </a:r>
            <a:endParaRPr lang="en-GB" altLang="en-US" b="1" dirty="0">
              <a:solidFill>
                <a:srgbClr val="000099"/>
              </a:solidFill>
              <a:latin typeface="Stone Sans ITC TT-Bold" charset="0"/>
              <a:cs typeface="Arial" panose="020B0604020202020204" pitchFamily="34" charset="0"/>
            </a:endParaRPr>
          </a:p>
        </p:txBody>
      </p:sp>
      <p:sp>
        <p:nvSpPr>
          <p:cNvPr id="100357" name="Line 4"/>
          <p:cNvSpPr>
            <a:spLocks noChangeShapeType="1"/>
          </p:cNvSpPr>
          <p:nvPr/>
        </p:nvSpPr>
        <p:spPr bwMode="auto">
          <a:xfrm flipV="1">
            <a:off x="1681976" y="2411761"/>
            <a:ext cx="6163716" cy="46355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100358" name="Line 5"/>
          <p:cNvSpPr>
            <a:spLocks noChangeShapeType="1"/>
          </p:cNvSpPr>
          <p:nvPr/>
        </p:nvSpPr>
        <p:spPr bwMode="auto">
          <a:xfrm flipH="1">
            <a:off x="4345800" y="2643536"/>
            <a:ext cx="468699" cy="3810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100359" name="Line 6"/>
          <p:cNvSpPr>
            <a:spLocks noChangeShapeType="1"/>
          </p:cNvSpPr>
          <p:nvPr/>
        </p:nvSpPr>
        <p:spPr bwMode="auto">
          <a:xfrm>
            <a:off x="4348975" y="3024536"/>
            <a:ext cx="77046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100360" name="Line 7"/>
          <p:cNvSpPr>
            <a:spLocks noChangeShapeType="1"/>
          </p:cNvSpPr>
          <p:nvPr/>
        </p:nvSpPr>
        <p:spPr bwMode="auto">
          <a:xfrm flipH="1" flipV="1">
            <a:off x="4726800" y="2640361"/>
            <a:ext cx="391653" cy="38735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AU"/>
          </a:p>
        </p:txBody>
      </p:sp>
      <p:sp>
        <p:nvSpPr>
          <p:cNvPr id="100361" name="Text Box 8"/>
          <p:cNvSpPr txBox="1">
            <a:spLocks noChangeArrowheads="1"/>
          </p:cNvSpPr>
          <p:nvPr/>
        </p:nvSpPr>
        <p:spPr bwMode="auto">
          <a:xfrm>
            <a:off x="1696263" y="2045049"/>
            <a:ext cx="1250399" cy="704850"/>
          </a:xfrm>
          <a:prstGeom prst="rect">
            <a:avLst/>
          </a:prstGeom>
          <a:solidFill>
            <a:srgbClr val="CCFFCC"/>
          </a:solidFill>
          <a:ln w="9360">
            <a:solidFill>
              <a:srgbClr val="3366CC"/>
            </a:solidFill>
            <a:miter lim="800000"/>
            <a:headEnd/>
            <a:tailEnd/>
          </a:ln>
        </p:spPr>
        <p:txBody>
          <a:bodyPr wrap="square" lIns="90000" tIns="46800" rIns="90000" bIns="46800">
            <a:spAutoFit/>
          </a:bodyP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Clr>
                <a:srgbClr val="000000"/>
              </a:buClr>
              <a:buFont typeface="Arial Narrow" panose="020B0606020202030204" pitchFamily="34" charset="0"/>
              <a:buNone/>
            </a:pPr>
            <a:r>
              <a:rPr lang="en-GB" altLang="en-US" sz="2000" b="1">
                <a:solidFill>
                  <a:srgbClr val="000000"/>
                </a:solidFill>
                <a:latin typeface="Arial Narrow" panose="020B0606020202030204" pitchFamily="34" charset="0"/>
              </a:rPr>
              <a:t>Data </a:t>
            </a:r>
          </a:p>
          <a:p>
            <a:pPr algn="ctr">
              <a:spcBef>
                <a:spcPct val="0"/>
              </a:spcBef>
              <a:buClr>
                <a:srgbClr val="000000"/>
              </a:buClr>
              <a:buFont typeface="Arial Narrow" panose="020B0606020202030204" pitchFamily="34" charset="0"/>
              <a:buNone/>
            </a:pPr>
            <a:r>
              <a:rPr lang="en-GB" altLang="en-US" sz="2000" b="1">
                <a:solidFill>
                  <a:srgbClr val="000000"/>
                </a:solidFill>
                <a:latin typeface="Arial Narrow" panose="020B0606020202030204" pitchFamily="34" charset="0"/>
              </a:rPr>
              <a:t>Anomalies</a:t>
            </a:r>
          </a:p>
        </p:txBody>
      </p:sp>
      <p:sp>
        <p:nvSpPr>
          <p:cNvPr id="100362" name="Text Box 9"/>
          <p:cNvSpPr txBox="1">
            <a:spLocks noChangeArrowheads="1"/>
          </p:cNvSpPr>
          <p:nvPr/>
        </p:nvSpPr>
        <p:spPr bwMode="auto">
          <a:xfrm>
            <a:off x="6868339" y="1652936"/>
            <a:ext cx="1378810" cy="704850"/>
          </a:xfrm>
          <a:prstGeom prst="rect">
            <a:avLst/>
          </a:prstGeom>
          <a:solidFill>
            <a:srgbClr val="CCFFCC"/>
          </a:solidFill>
          <a:ln w="9360">
            <a:solidFill>
              <a:srgbClr val="3366CC"/>
            </a:solidFill>
            <a:miter lim="800000"/>
            <a:headEnd/>
            <a:tailEnd/>
          </a:ln>
        </p:spPr>
        <p:txBody>
          <a:bodyPr wrap="square" lIns="90000" tIns="46800" rIns="90000" bIns="46800">
            <a:spAutoFit/>
          </a:bodyP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Clr>
                <a:srgbClr val="000000"/>
              </a:buClr>
              <a:buFont typeface="Arial Narrow" panose="020B0606020202030204" pitchFamily="34" charset="0"/>
              <a:buNone/>
            </a:pPr>
            <a:r>
              <a:rPr lang="en-GB" altLang="en-US" sz="2000" b="1" dirty="0">
                <a:solidFill>
                  <a:srgbClr val="000000"/>
                </a:solidFill>
                <a:latin typeface="Arial Narrow" panose="020B0606020202030204" pitchFamily="34" charset="0"/>
              </a:rPr>
              <a:t>Processing </a:t>
            </a:r>
          </a:p>
          <a:p>
            <a:pPr algn="ctr">
              <a:spcBef>
                <a:spcPct val="0"/>
              </a:spcBef>
              <a:buClr>
                <a:srgbClr val="000000"/>
              </a:buClr>
              <a:buFont typeface="Arial Narrow" panose="020B0606020202030204" pitchFamily="34" charset="0"/>
              <a:buNone/>
            </a:pPr>
            <a:r>
              <a:rPr lang="en-GB" altLang="en-US" sz="2000" b="1" dirty="0">
                <a:solidFill>
                  <a:srgbClr val="000000"/>
                </a:solidFill>
                <a:latin typeface="Arial Narrow" panose="020B0606020202030204" pitchFamily="34" charset="0"/>
              </a:rPr>
              <a:t>Speed</a:t>
            </a:r>
          </a:p>
        </p:txBody>
      </p:sp>
      <p:sp>
        <p:nvSpPr>
          <p:cNvPr id="100363" name="Text Box 10"/>
          <p:cNvSpPr txBox="1">
            <a:spLocks noChangeArrowheads="1"/>
          </p:cNvSpPr>
          <p:nvPr/>
        </p:nvSpPr>
        <p:spPr bwMode="auto">
          <a:xfrm>
            <a:off x="4426764" y="1881537"/>
            <a:ext cx="473514"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
                <a:srgbClr val="000000"/>
              </a:buClr>
              <a:buFont typeface="Comic Sans MS" panose="030F0702030302020204" pitchFamily="66" charset="0"/>
              <a:buNone/>
            </a:pPr>
            <a:r>
              <a:rPr lang="en-GB" altLang="en-US" sz="4000" b="1">
                <a:solidFill>
                  <a:srgbClr val="000000"/>
                </a:solidFill>
                <a:latin typeface="Comic Sans MS" panose="030F0702030302020204" pitchFamily="66" charset="0"/>
              </a:rPr>
              <a:t>?</a:t>
            </a:r>
          </a:p>
        </p:txBody>
      </p:sp>
      <p:sp>
        <p:nvSpPr>
          <p:cNvPr id="2" name="Rectangle 11"/>
          <p:cNvSpPr>
            <a:spLocks noChangeArrowheads="1"/>
          </p:cNvSpPr>
          <p:nvPr/>
        </p:nvSpPr>
        <p:spPr bwMode="auto">
          <a:xfrm>
            <a:off x="1605775" y="1957736"/>
            <a:ext cx="1463883" cy="838200"/>
          </a:xfrm>
          <a:prstGeom prst="rect">
            <a:avLst/>
          </a:prstGeom>
          <a:noFill/>
          <a:ln w="28440">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34828" name="Rectangle 12"/>
          <p:cNvSpPr>
            <a:spLocks noChangeArrowheads="1"/>
          </p:cNvSpPr>
          <p:nvPr/>
        </p:nvSpPr>
        <p:spPr bwMode="auto">
          <a:xfrm>
            <a:off x="1072375" y="3557937"/>
            <a:ext cx="9342863"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a:spcBef>
                <a:spcPct val="20000"/>
              </a:spcBef>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spcBef>
                <a:spcPts val="625"/>
              </a:spcBef>
              <a:buClr>
                <a:srgbClr val="000000"/>
              </a:buClr>
              <a:buFont typeface="Trebuchet MS" panose="020B0603020202020204" pitchFamily="34" charset="0"/>
              <a:buChar char="•"/>
            </a:pPr>
            <a:r>
              <a:rPr lang="en-GB" altLang="en-US" sz="2500" dirty="0">
                <a:solidFill>
                  <a:srgbClr val="000000"/>
                </a:solidFill>
                <a:latin typeface="Trebuchet MS" panose="020B0603020202020204" pitchFamily="34" charset="0"/>
              </a:rPr>
              <a:t>Shall we produce a separate table: 		       </a:t>
            </a:r>
            <a:br>
              <a:rPr lang="en-GB" altLang="en-US" sz="2500" dirty="0">
                <a:solidFill>
                  <a:srgbClr val="000000"/>
                </a:solidFill>
                <a:latin typeface="Trebuchet MS" panose="020B0603020202020204" pitchFamily="34" charset="0"/>
              </a:rPr>
            </a:br>
            <a:r>
              <a:rPr lang="en-GB" altLang="en-US" sz="2500" dirty="0">
                <a:solidFill>
                  <a:srgbClr val="000000"/>
                </a:solidFill>
                <a:latin typeface="Trebuchet MS" panose="020B0603020202020204" pitchFamily="34" charset="0"/>
              </a:rPr>
              <a:t>ZIP (</a:t>
            </a:r>
            <a:r>
              <a:rPr lang="en-GB" altLang="en-US" sz="2500" u="sng" dirty="0">
                <a:solidFill>
                  <a:srgbClr val="FF33CC"/>
                </a:solidFill>
                <a:latin typeface="Trebuchet MS" panose="020B0603020202020204" pitchFamily="34" charset="0"/>
              </a:rPr>
              <a:t>ZIP_CODE</a:t>
            </a:r>
            <a:r>
              <a:rPr lang="en-GB" altLang="en-US" sz="2500" dirty="0">
                <a:solidFill>
                  <a:srgbClr val="000000"/>
                </a:solidFill>
                <a:latin typeface="Trebuchet MS" panose="020B0603020202020204" pitchFamily="34" charset="0"/>
              </a:rPr>
              <a:t>, CITY), to remove the transitive dependency in a customer address table? </a:t>
            </a:r>
            <a:endParaRPr lang="en-GB" altLang="en-US" sz="2500" dirty="0" smtClean="0">
              <a:solidFill>
                <a:srgbClr val="000000"/>
              </a:solidFill>
              <a:latin typeface="Trebuchet MS" panose="020B0603020202020204" pitchFamily="34" charset="0"/>
            </a:endParaRPr>
          </a:p>
          <a:p>
            <a:pPr marL="0" indent="0">
              <a:lnSpc>
                <a:spcPct val="90000"/>
              </a:lnSpc>
              <a:spcBef>
                <a:spcPts val="625"/>
              </a:spcBef>
              <a:buClr>
                <a:srgbClr val="000000"/>
              </a:buClr>
              <a:buNone/>
            </a:pPr>
            <a:endParaRPr lang="en-GB" altLang="en-US" sz="2500" dirty="0">
              <a:solidFill>
                <a:srgbClr val="000000"/>
              </a:solidFill>
              <a:latin typeface="Trebuchet MS" panose="020B0603020202020204" pitchFamily="34" charset="0"/>
            </a:endParaRPr>
          </a:p>
          <a:p>
            <a:pPr>
              <a:lnSpc>
                <a:spcPct val="90000"/>
              </a:lnSpc>
              <a:spcBef>
                <a:spcPts val="625"/>
              </a:spcBef>
              <a:buClr>
                <a:srgbClr val="000000"/>
              </a:buClr>
              <a:buFont typeface="Trebuchet MS" panose="020B0603020202020204" pitchFamily="34" charset="0"/>
              <a:buChar char="•"/>
            </a:pPr>
            <a:r>
              <a:rPr lang="en-GB" altLang="en-US" sz="2500" dirty="0">
                <a:solidFill>
                  <a:srgbClr val="000000"/>
                </a:solidFill>
                <a:latin typeface="Trebuchet MS" panose="020B0603020202020204" pitchFamily="34" charset="0"/>
              </a:rPr>
              <a:t>What if you are in the business of producing mailing lists?</a:t>
            </a:r>
          </a:p>
        </p:txBody>
      </p:sp>
      <p:sp>
        <p:nvSpPr>
          <p:cNvPr id="14" name="Rectangle 11"/>
          <p:cNvSpPr>
            <a:spLocks noChangeArrowheads="1"/>
          </p:cNvSpPr>
          <p:nvPr/>
        </p:nvSpPr>
        <p:spPr bwMode="auto">
          <a:xfrm>
            <a:off x="6837625" y="1559274"/>
            <a:ext cx="1463883" cy="838200"/>
          </a:xfrm>
          <a:prstGeom prst="rect">
            <a:avLst/>
          </a:prstGeom>
          <a:noFill/>
          <a:ln w="28440">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Tree>
    <p:extLst>
      <p:ext uri="{BB962C8B-B14F-4D97-AF65-F5344CB8AC3E}">
        <p14:creationId xmlns:p14="http://schemas.microsoft.com/office/powerpoint/2010/main" val="772243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828">
                                            <p:txEl>
                                              <p:pRg st="0" end="0"/>
                                            </p:txEl>
                                          </p:spTgt>
                                        </p:tgtEl>
                                        <p:attrNameLst>
                                          <p:attrName>style.visibility</p:attrName>
                                        </p:attrNameLst>
                                      </p:cBhvr>
                                      <p:to>
                                        <p:strVal val="visible"/>
                                      </p:to>
                                    </p:set>
                                    <p:anim calcmode="lin" valueType="num">
                                      <p:cBhvr>
                                        <p:cTn id="12" dur="500" fill="hold"/>
                                        <p:tgtEl>
                                          <p:spTgt spid="34828">
                                            <p:txEl>
                                              <p:pRg st="0" end="0"/>
                                            </p:txEl>
                                          </p:spTgt>
                                        </p:tgtEl>
                                        <p:attrNameLst>
                                          <p:attrName>ppt_x</p:attrName>
                                        </p:attrNameLst>
                                      </p:cBhvr>
                                      <p:tavLst>
                                        <p:tav tm="100000">
                                          <p:val>
                                            <p:strVal val="0-#ppt_w/2"/>
                                          </p:val>
                                        </p:tav>
                                        <p:tav>
                                          <p:val>
                                            <p:strVal val="#ppt_x"/>
                                          </p:val>
                                        </p:tav>
                                      </p:tavLst>
                                    </p:anim>
                                    <p:anim calcmode="lin" valueType="num">
                                      <p:cBhvr>
                                        <p:cTn id="13" dur="500" fill="hold"/>
                                        <p:tgtEl>
                                          <p:spTgt spid="34828">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4828">
                                            <p:txEl>
                                              <p:pRg st="2" end="2"/>
                                            </p:txEl>
                                          </p:spTgt>
                                        </p:tgtEl>
                                        <p:attrNameLst>
                                          <p:attrName>style.visibility</p:attrName>
                                        </p:attrNameLst>
                                      </p:cBhvr>
                                      <p:to>
                                        <p:strVal val="visible"/>
                                      </p:to>
                                    </p:set>
                                    <p:anim calcmode="lin" valueType="num">
                                      <p:cBhvr>
                                        <p:cTn id="18" dur="500" fill="hold"/>
                                        <p:tgtEl>
                                          <p:spTgt spid="34828">
                                            <p:txEl>
                                              <p:pRg st="2" end="2"/>
                                            </p:txEl>
                                          </p:spTgt>
                                        </p:tgtEl>
                                        <p:attrNameLst>
                                          <p:attrName>ppt_x</p:attrName>
                                        </p:attrNameLst>
                                      </p:cBhvr>
                                      <p:tavLst>
                                        <p:tav tm="100000">
                                          <p:val>
                                            <p:strVal val="0-#ppt_w/2"/>
                                          </p:val>
                                        </p:tav>
                                        <p:tav>
                                          <p:val>
                                            <p:strVal val="#ppt_x"/>
                                          </p:val>
                                        </p:tav>
                                      </p:tavLst>
                                    </p:anim>
                                    <p:anim calcmode="lin" valueType="num">
                                      <p:cBhvr>
                                        <p:cTn id="19" dur="500" fill="hold"/>
                                        <p:tgtEl>
                                          <p:spTgt spid="34828">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ox(in)">
                                      <p:cBhvr>
                                        <p:cTn id="2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0240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966566B0-9247-423B-A9BA-46108B98A3C3}"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45</a:t>
            </a:fld>
            <a:endParaRPr lang="en-GB" altLang="en-US" sz="1400">
              <a:solidFill>
                <a:srgbClr val="000000"/>
              </a:solidFill>
              <a:latin typeface="Trebuchet MS" panose="020B0603020202020204" pitchFamily="34" charset="0"/>
            </a:endParaRPr>
          </a:p>
        </p:txBody>
      </p:sp>
      <p:sp>
        <p:nvSpPr>
          <p:cNvPr id="102404" name="Text Box 3"/>
          <p:cNvSpPr txBox="1">
            <a:spLocks noChangeArrowheads="1"/>
          </p:cNvSpPr>
          <p:nvPr/>
        </p:nvSpPr>
        <p:spPr bwMode="auto">
          <a:xfrm>
            <a:off x="537117" y="386577"/>
            <a:ext cx="77724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err="1">
                <a:solidFill>
                  <a:srgbClr val="000099"/>
                </a:solidFill>
                <a:latin typeface="Stone Sans ITC TT-Bold" charset="0"/>
              </a:rPr>
              <a:t>Denormalization</a:t>
            </a:r>
            <a:r>
              <a:rPr lang="en-GB" altLang="en-US" b="1" dirty="0">
                <a:solidFill>
                  <a:srgbClr val="000099"/>
                </a:solidFill>
                <a:latin typeface="Stone Sans ITC TT-Bold" charset="0"/>
              </a:rPr>
              <a:t> - Caution!</a:t>
            </a:r>
          </a:p>
        </p:txBody>
      </p:sp>
      <p:sp>
        <p:nvSpPr>
          <p:cNvPr id="102405" name="Text Box 4"/>
          <p:cNvSpPr txBox="1">
            <a:spLocks noChangeArrowheads="1"/>
          </p:cNvSpPr>
          <p:nvPr/>
        </p:nvSpPr>
        <p:spPr bwMode="auto">
          <a:xfrm>
            <a:off x="762000" y="1609492"/>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39775" indent="-28257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Trebuchet MS" panose="020B0603020202020204" pitchFamily="34" charset="0"/>
              <a:buChar char="•"/>
            </a:pPr>
            <a:r>
              <a:rPr lang="en-GB" altLang="en-US" dirty="0" err="1">
                <a:solidFill>
                  <a:srgbClr val="000000"/>
                </a:solidFill>
                <a:latin typeface="Trebuchet MS" panose="020B0603020202020204" pitchFamily="34" charset="0"/>
              </a:rPr>
              <a:t>Unnormalized</a:t>
            </a:r>
            <a:r>
              <a:rPr lang="en-GB" altLang="en-US" dirty="0">
                <a:solidFill>
                  <a:srgbClr val="000000"/>
                </a:solidFill>
                <a:latin typeface="Trebuchet MS" panose="020B0603020202020204" pitchFamily="34" charset="0"/>
              </a:rPr>
              <a:t> tables defects:</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Data updates less efficient</a:t>
            </a:r>
          </a:p>
          <a:p>
            <a:pPr lvl="1">
              <a:spcBef>
                <a:spcPts val="7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Indexing more cumbersome</a:t>
            </a:r>
          </a:p>
          <a:p>
            <a:pPr>
              <a:spcBef>
                <a:spcPts val="800"/>
              </a:spcBef>
              <a:buClr>
                <a:srgbClr val="000000"/>
              </a:buClr>
              <a:buFont typeface="Trebuchet MS" panose="020B0603020202020204" pitchFamily="34" charset="0"/>
              <a:buChar char="•"/>
            </a:pPr>
            <a:r>
              <a:rPr lang="en-GB" altLang="en-US" dirty="0">
                <a:solidFill>
                  <a:srgbClr val="000000"/>
                </a:solidFill>
                <a:latin typeface="Trebuchet MS" panose="020B0603020202020204" pitchFamily="34" charset="0"/>
              </a:rPr>
              <a:t>Use </a:t>
            </a:r>
            <a:r>
              <a:rPr lang="en-GB" altLang="en-US" dirty="0" err="1">
                <a:solidFill>
                  <a:srgbClr val="000000"/>
                </a:solidFill>
                <a:latin typeface="Trebuchet MS" panose="020B0603020202020204" pitchFamily="34" charset="0"/>
              </a:rPr>
              <a:t>denormalization</a:t>
            </a:r>
            <a:r>
              <a:rPr lang="en-GB" altLang="en-US" dirty="0">
                <a:solidFill>
                  <a:srgbClr val="000000"/>
                </a:solidFill>
                <a:latin typeface="Trebuchet MS" panose="020B0603020202020204" pitchFamily="34" charset="0"/>
              </a:rPr>
              <a:t> cautiously</a:t>
            </a:r>
          </a:p>
        </p:txBody>
      </p:sp>
    </p:spTree>
    <p:extLst>
      <p:ext uri="{BB962C8B-B14F-4D97-AF65-F5344CB8AC3E}">
        <p14:creationId xmlns:p14="http://schemas.microsoft.com/office/powerpoint/2010/main" val="24866737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12643"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7FB09637-7564-4EB6-92FC-76DF6C8344F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46</a:t>
            </a:fld>
            <a:endParaRPr lang="en-GB" altLang="en-US" sz="1400">
              <a:solidFill>
                <a:srgbClr val="000000"/>
              </a:solidFill>
              <a:latin typeface="Trebuchet MS" panose="020B0603020202020204" pitchFamily="34" charset="0"/>
            </a:endParaRPr>
          </a:p>
        </p:txBody>
      </p:sp>
      <p:sp>
        <p:nvSpPr>
          <p:cNvPr id="112644" name="Text Box 3"/>
          <p:cNvSpPr txBox="1">
            <a:spLocks noChangeArrowheads="1"/>
          </p:cNvSpPr>
          <p:nvPr/>
        </p:nvSpPr>
        <p:spPr bwMode="auto">
          <a:xfrm>
            <a:off x="2209800" y="609600"/>
            <a:ext cx="7772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a:solidFill>
                  <a:srgbClr val="000099"/>
                </a:solidFill>
                <a:latin typeface="Stone Sans ITC TT-Bold" charset="0"/>
              </a:rPr>
              <a:t>Summary</a:t>
            </a:r>
          </a:p>
        </p:txBody>
      </p:sp>
      <p:sp>
        <p:nvSpPr>
          <p:cNvPr id="112645"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700"/>
              </a:spcBef>
              <a:buClr>
                <a:srgbClr val="000000"/>
              </a:buClr>
              <a:buFont typeface="Trebuchet MS" panose="020B0603020202020204" pitchFamily="34" charset="0"/>
              <a:buChar char="•"/>
            </a:pPr>
            <a:r>
              <a:rPr lang="en-GB" altLang="en-US" sz="2800">
                <a:solidFill>
                  <a:srgbClr val="000000"/>
                </a:solidFill>
                <a:latin typeface="Trebuchet MS" panose="020B0603020202020204" pitchFamily="34" charset="0"/>
              </a:rPr>
              <a:t>Normalization is technique used to design tables in which data redundancies are minimized</a:t>
            </a:r>
          </a:p>
          <a:p>
            <a:pPr>
              <a:spcBef>
                <a:spcPts val="700"/>
              </a:spcBef>
              <a:buClr>
                <a:srgbClr val="000000"/>
              </a:buClr>
              <a:buFont typeface="Trebuchet MS" panose="020B0603020202020204" pitchFamily="34" charset="0"/>
              <a:buChar char="•"/>
            </a:pPr>
            <a:r>
              <a:rPr lang="en-GB" altLang="en-US" sz="2800">
                <a:solidFill>
                  <a:srgbClr val="000000"/>
                </a:solidFill>
                <a:latin typeface="Trebuchet MS" panose="020B0603020202020204" pitchFamily="34" charset="0"/>
              </a:rPr>
              <a:t>First three normal forms (1NF, 2NF, and 3NF) are most commonly encountered</a:t>
            </a:r>
          </a:p>
          <a:p>
            <a:pPr>
              <a:spcBef>
                <a:spcPts val="750"/>
              </a:spcBef>
              <a:buClr>
                <a:srgbClr val="000000"/>
              </a:buClr>
              <a:buFont typeface="Trebuchet MS" panose="020B0603020202020204" pitchFamily="34" charset="0"/>
              <a:buChar char="•"/>
            </a:pPr>
            <a:r>
              <a:rPr lang="en-GB" altLang="en-US" sz="3000">
                <a:solidFill>
                  <a:srgbClr val="000000"/>
                </a:solidFill>
                <a:latin typeface="Trebuchet MS" panose="020B0603020202020204" pitchFamily="34" charset="0"/>
              </a:rPr>
              <a:t>Normalization is important part—but only part—of design process</a:t>
            </a:r>
          </a:p>
          <a:p>
            <a:pPr>
              <a:spcBef>
                <a:spcPts val="700"/>
              </a:spcBef>
              <a:buClr>
                <a:srgbClr val="000000"/>
              </a:buClr>
              <a:buFont typeface="Trebuchet MS" panose="020B0603020202020204" pitchFamily="34" charset="0"/>
              <a:buChar char="•"/>
            </a:pPr>
            <a:r>
              <a:rPr lang="en-GB" altLang="en-US" sz="2800">
                <a:solidFill>
                  <a:srgbClr val="000000"/>
                </a:solidFill>
                <a:latin typeface="Trebuchet MS" panose="020B0603020202020204" pitchFamily="34" charset="0"/>
              </a:rPr>
              <a:t>Tables are sometimes denormalized to yield less I/O which increases processing speed</a:t>
            </a:r>
          </a:p>
        </p:txBody>
      </p:sp>
    </p:spTree>
    <p:extLst>
      <p:ext uri="{BB962C8B-B14F-4D97-AF65-F5344CB8AC3E}">
        <p14:creationId xmlns:p14="http://schemas.microsoft.com/office/powerpoint/2010/main" val="33652059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4339"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F7D1371A-1431-4595-AF74-C8E677B32940}"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5</a:t>
            </a:fld>
            <a:endParaRPr lang="en-GB" altLang="en-US" sz="1400">
              <a:solidFill>
                <a:srgbClr val="000000"/>
              </a:solidFill>
              <a:latin typeface="Trebuchet MS" panose="020B0603020202020204" pitchFamily="34" charset="0"/>
            </a:endParaRPr>
          </a:p>
        </p:txBody>
      </p:sp>
      <p:sp>
        <p:nvSpPr>
          <p:cNvPr id="14340" name="Text Box 3"/>
          <p:cNvSpPr txBox="1">
            <a:spLocks noChangeArrowheads="1"/>
          </p:cNvSpPr>
          <p:nvPr/>
        </p:nvSpPr>
        <p:spPr bwMode="auto">
          <a:xfrm>
            <a:off x="422563" y="228600"/>
            <a:ext cx="777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
                <a:srgbClr val="000099"/>
              </a:buClr>
              <a:buFont typeface="Stone Sans ITC TT-Bold" charset="0"/>
              <a:buNone/>
            </a:pPr>
            <a:r>
              <a:rPr lang="en-GB" altLang="en-US" dirty="0">
                <a:solidFill>
                  <a:srgbClr val="000099"/>
                </a:solidFill>
                <a:latin typeface="Stone Sans ITC TT-Bold" charset="0"/>
              </a:rPr>
              <a:t>raw data samples</a:t>
            </a:r>
          </a:p>
        </p:txBody>
      </p:sp>
      <p:sp>
        <p:nvSpPr>
          <p:cNvPr id="14341"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14342" name="Picture 5" descr="Tbl06-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091" y="815975"/>
            <a:ext cx="9324109" cy="577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9440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16387"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1A1BC4D9-DDCA-4BC5-B300-9C5274C24C52}"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6</a:t>
            </a:fld>
            <a:endParaRPr lang="en-GB" altLang="en-US" sz="1400">
              <a:solidFill>
                <a:srgbClr val="000000"/>
              </a:solidFill>
              <a:latin typeface="Trebuchet MS" panose="020B0603020202020204" pitchFamily="34" charset="0"/>
            </a:endParaRPr>
          </a:p>
        </p:txBody>
      </p:sp>
      <p:sp>
        <p:nvSpPr>
          <p:cNvPr id="16389" name="Text Box 4"/>
          <p:cNvSpPr txBox="1">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pic>
        <p:nvPicPr>
          <p:cNvPr id="16390" name="Picture 4" descr="Fig06-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18412"/>
            <a:ext cx="10456594" cy="623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3"/>
          <p:cNvSpPr txBox="1">
            <a:spLocks noChangeArrowheads="1"/>
          </p:cNvSpPr>
          <p:nvPr/>
        </p:nvSpPr>
        <p:spPr bwMode="auto">
          <a:xfrm>
            <a:off x="1" y="239712"/>
            <a:ext cx="10834254" cy="1090324"/>
          </a:xfrm>
          <a:prstGeom prst="rect">
            <a:avLst/>
          </a:prstGeom>
          <a:solidFill>
            <a:schemeClr val="bg1"/>
          </a:solidFill>
          <a:ln>
            <a:noFill/>
          </a:ln>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sz="2800" dirty="0">
                <a:solidFill>
                  <a:srgbClr val="000099"/>
                </a:solidFill>
                <a:latin typeface="Stone Sans ITC TT-Bold" charset="0"/>
              </a:rPr>
              <a:t> </a:t>
            </a:r>
            <a:r>
              <a:rPr lang="en-GB" altLang="en-US" sz="2800" dirty="0" smtClean="0">
                <a:solidFill>
                  <a:srgbClr val="000099"/>
                </a:solidFill>
                <a:latin typeface="Stone Sans ITC TT-Bold" charset="0"/>
              </a:rPr>
              <a:t>        Better </a:t>
            </a:r>
            <a:r>
              <a:rPr lang="en-GB" altLang="en-US" sz="2800" dirty="0">
                <a:solidFill>
                  <a:srgbClr val="000099"/>
                </a:solidFill>
                <a:latin typeface="Stone Sans ITC TT-Bold" charset="0"/>
              </a:rPr>
              <a:t>format </a:t>
            </a:r>
            <a:r>
              <a:rPr lang="en-GB" altLang="en-US" sz="2800" dirty="0" smtClean="0">
                <a:solidFill>
                  <a:srgbClr val="000099"/>
                </a:solidFill>
                <a:latin typeface="Stone Sans ITC TT-Bold" charset="0"/>
              </a:rPr>
              <a:t>but still not eligible for DB</a:t>
            </a:r>
            <a:endParaRPr lang="en-GB" altLang="en-US" sz="2800" dirty="0">
              <a:solidFill>
                <a:srgbClr val="000099"/>
              </a:solidFill>
              <a:latin typeface="Stone Sans ITC TT-Bold" charset="0"/>
            </a:endParaRPr>
          </a:p>
        </p:txBody>
      </p:sp>
    </p:spTree>
    <p:extLst>
      <p:ext uri="{BB962C8B-B14F-4D97-AF65-F5344CB8AC3E}">
        <p14:creationId xmlns:p14="http://schemas.microsoft.com/office/powerpoint/2010/main" val="17446550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Joanne_HardDisk\Joanne\JCU-2010\CP1500\Textbook(9thEd) Materials\Figure_Files\Figure Files\C7046_06\Fig06-1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78" y="-494840"/>
            <a:ext cx="7000030" cy="724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rot="10800000" flipV="1">
            <a:off x="6732269" y="4194810"/>
            <a:ext cx="3679073" cy="1314450"/>
          </a:xfrm>
          <a:prstGeom prst="rect">
            <a:avLst/>
          </a:prstGeom>
          <a:noFill/>
          <a:ln>
            <a:noFill/>
          </a:ln>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sz="2800" dirty="0" smtClean="0">
                <a:solidFill>
                  <a:srgbClr val="000099"/>
                </a:solidFill>
                <a:latin typeface="Stone Sans ITC TT-Bold" charset="0"/>
              </a:rPr>
              <a:t>All are eligible for DB!</a:t>
            </a:r>
            <a:endParaRPr lang="en-GB" altLang="en-US" sz="2800" dirty="0">
              <a:solidFill>
                <a:srgbClr val="000099"/>
              </a:solidFill>
              <a:latin typeface="Stone Sans ITC TT-Bold" charset="0"/>
            </a:endParaRPr>
          </a:p>
        </p:txBody>
      </p:sp>
    </p:spTree>
    <p:extLst>
      <p:ext uri="{BB962C8B-B14F-4D97-AF65-F5344CB8AC3E}">
        <p14:creationId xmlns:p14="http://schemas.microsoft.com/office/powerpoint/2010/main" val="59808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Joanne_HardDisk\Joanne\JCU-2010\CP1500\Textbook(9thEd) Materials\Figure_Files\Figure Files\C7046_06\Fig06-1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064" y="2500314"/>
            <a:ext cx="6357937"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4" descr="Fig06-01.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1063" y="-785813"/>
            <a:ext cx="6000751"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Bent-Up Arrow 3"/>
          <p:cNvSpPr/>
          <p:nvPr/>
        </p:nvSpPr>
        <p:spPr bwMode="auto">
          <a:xfrm rot="5400000">
            <a:off x="3452813" y="2928938"/>
            <a:ext cx="857250" cy="714375"/>
          </a:xfrm>
          <a:prstGeom prst="bentUpArrow">
            <a:avLst/>
          </a:prstGeom>
          <a:solidFill>
            <a:srgbClr val="00B8FF"/>
          </a:solidFill>
          <a:ln w="9525" cap="flat" cmpd="sng" algn="ctr">
            <a:solidFill>
              <a:schemeClr val="tx1"/>
            </a:solidFill>
            <a:prstDash val="solid"/>
            <a:round/>
            <a:headEnd type="none" w="med" len="med"/>
            <a:tailEnd type="none" w="med" len="med"/>
          </a:ln>
          <a:effectLst/>
        </p:spPr>
        <p:txBody>
          <a:bodyPr/>
          <a:lstStyle/>
          <a:p>
            <a:pPr>
              <a:lnSpc>
                <a:spcPct val="92000"/>
              </a:lnSpc>
              <a:buClr>
                <a:srgbClr val="FFFF00"/>
              </a:buClr>
              <a:buSzPct val="100000"/>
              <a:buFont typeface="Arial" charset="0"/>
              <a:buNone/>
              <a:defRPr/>
            </a:pPr>
            <a:endParaRPr lang="en-AU">
              <a:latin typeface="Arial" charset="0"/>
              <a:ea typeface="ＭＳ Ｐゴシック" charset="-128"/>
            </a:endParaRPr>
          </a:p>
        </p:txBody>
      </p:sp>
      <p:sp>
        <p:nvSpPr>
          <p:cNvPr id="5" name="Text Box 3"/>
          <p:cNvSpPr txBox="1">
            <a:spLocks noChangeArrowheads="1"/>
          </p:cNvSpPr>
          <p:nvPr/>
        </p:nvSpPr>
        <p:spPr bwMode="auto">
          <a:xfrm>
            <a:off x="1166813" y="3643313"/>
            <a:ext cx="33147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Clr>
                <a:srgbClr val="000099"/>
              </a:buClr>
              <a:buFont typeface="Stone Sans ITC TT-Bold" charset="0"/>
              <a:buNone/>
            </a:pPr>
            <a:r>
              <a:rPr lang="en-GB" altLang="en-US" b="1">
                <a:solidFill>
                  <a:srgbClr val="FF0000"/>
                </a:solidFill>
                <a:latin typeface="Stone Sans ITC TT-Bold" charset="0"/>
              </a:rPr>
              <a:t>Normalization</a:t>
            </a:r>
          </a:p>
        </p:txBody>
      </p:sp>
    </p:spTree>
    <p:extLst>
      <p:ext uri="{BB962C8B-B14F-4D97-AF65-F5344CB8AC3E}">
        <p14:creationId xmlns:p14="http://schemas.microsoft.com/office/powerpoint/2010/main" val="2242967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amond(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648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2000"/>
              </a:lnSpc>
              <a:spcBef>
                <a:spcPct val="0"/>
              </a:spcBef>
              <a:buClr>
                <a:srgbClr val="FFFF00"/>
              </a:buClr>
              <a:buFont typeface="Arial" panose="020B0604020202020204" pitchFamily="34" charset="0"/>
              <a:buNone/>
            </a:pPr>
            <a:endParaRPr lang="en-AU" altLang="en-US" sz="2400">
              <a:solidFill>
                <a:schemeClr val="bg1"/>
              </a:solidFill>
              <a:latin typeface="Arial" panose="020B0604020202020204" pitchFamily="34" charset="0"/>
            </a:endParaRPr>
          </a:p>
        </p:txBody>
      </p:sp>
      <p:sp>
        <p:nvSpPr>
          <p:cNvPr id="22531" name="Text Box 2"/>
          <p:cNvSpPr txBox="1">
            <a:spLocks noChangeArrowheads="1"/>
          </p:cNvSpPr>
          <p:nvPr/>
        </p:nvSpPr>
        <p:spPr bwMode="auto">
          <a:xfrm>
            <a:off x="8686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algn="r">
              <a:spcBef>
                <a:spcPct val="0"/>
              </a:spcBef>
              <a:buClr>
                <a:srgbClr val="000000"/>
              </a:buClr>
              <a:buFont typeface="Trebuchet MS" panose="020B0603020202020204" pitchFamily="34" charset="0"/>
              <a:buNone/>
            </a:pPr>
            <a:fld id="{AA19D1E9-5532-49F6-B3BA-DCDBD106972F}" type="slidenum">
              <a:rPr lang="en-GB" altLang="en-US" sz="1400">
                <a:solidFill>
                  <a:srgbClr val="000000"/>
                </a:solidFill>
                <a:latin typeface="Trebuchet MS" panose="020B0603020202020204" pitchFamily="34" charset="0"/>
              </a:rPr>
              <a:pPr algn="r">
                <a:spcBef>
                  <a:spcPct val="0"/>
                </a:spcBef>
                <a:buClr>
                  <a:srgbClr val="000000"/>
                </a:buClr>
                <a:buFont typeface="Trebuchet MS" panose="020B0603020202020204" pitchFamily="34" charset="0"/>
                <a:buNone/>
              </a:pPr>
              <a:t>9</a:t>
            </a:fld>
            <a:endParaRPr lang="en-GB" altLang="en-US" sz="1400">
              <a:solidFill>
                <a:srgbClr val="000000"/>
              </a:solidFill>
              <a:latin typeface="Trebuchet MS" panose="020B0603020202020204" pitchFamily="34" charset="0"/>
            </a:endParaRPr>
          </a:p>
        </p:txBody>
      </p:sp>
      <p:sp>
        <p:nvSpPr>
          <p:cNvPr id="22532" name="Text Box 3"/>
          <p:cNvSpPr txBox="1">
            <a:spLocks noChangeArrowheads="1"/>
          </p:cNvSpPr>
          <p:nvPr/>
        </p:nvSpPr>
        <p:spPr bwMode="auto">
          <a:xfrm>
            <a:off x="581025" y="312421"/>
            <a:ext cx="81343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
                <a:srgbClr val="000099"/>
              </a:buClr>
              <a:buFont typeface="Stone Sans ITC TT-Bold" charset="0"/>
              <a:buNone/>
            </a:pPr>
            <a:r>
              <a:rPr lang="en-GB" altLang="en-US" b="1" dirty="0">
                <a:solidFill>
                  <a:srgbClr val="000099"/>
                </a:solidFill>
                <a:latin typeface="Stone Sans ITC TT-Bold" charset="0"/>
              </a:rPr>
              <a:t>What is Normalization?</a:t>
            </a:r>
          </a:p>
        </p:txBody>
      </p:sp>
      <p:sp>
        <p:nvSpPr>
          <p:cNvPr id="15365" name="Text Box 4"/>
          <p:cNvSpPr txBox="1">
            <a:spLocks noChangeArrowheads="1"/>
          </p:cNvSpPr>
          <p:nvPr/>
        </p:nvSpPr>
        <p:spPr bwMode="auto">
          <a:xfrm>
            <a:off x="581025" y="1317308"/>
            <a:ext cx="9100185" cy="4538662"/>
          </a:xfrm>
          <a:prstGeom prst="rect">
            <a:avLst/>
          </a:prstGeom>
          <a:noFill/>
          <a:ln w="9525">
            <a:noFill/>
            <a:round/>
            <a:headEnd/>
            <a:tailEnd/>
          </a:ln>
        </p:spPr>
        <p:txBody>
          <a:bodyPr/>
          <a:lstStyle/>
          <a:p>
            <a:pPr marL="339725" indent="-339725">
              <a:lnSpc>
                <a:spcPct val="90000"/>
              </a:lnSpc>
              <a:spcBef>
                <a:spcPts val="800"/>
              </a:spcBef>
              <a:buClr>
                <a:srgbClr val="000000"/>
              </a:buClr>
              <a:buSzPct val="100000"/>
              <a:buFont typeface="Trebuchet MS"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3200" dirty="0">
                <a:solidFill>
                  <a:srgbClr val="000000"/>
                </a:solidFill>
                <a:latin typeface="Trebuchet MS" pitchFamily="34" charset="0"/>
                <a:ea typeface="ＭＳ Ｐゴシック" pitchFamily="34" charset="-128"/>
              </a:rPr>
              <a:t>Normalization </a:t>
            </a:r>
          </a:p>
          <a:p>
            <a:pPr marL="739775" lvl="1" indent="-282575">
              <a:lnSpc>
                <a:spcPct val="90000"/>
              </a:lnSpc>
              <a:spcBef>
                <a:spcPts val="700"/>
              </a:spcBef>
              <a:buClr>
                <a:srgbClr val="000000"/>
              </a:buClr>
              <a:buSzPct val="100000"/>
              <a:buFont typeface="Trebuchet MS"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solidFill>
                  <a:srgbClr val="000000"/>
                </a:solidFill>
                <a:latin typeface="Trebuchet MS" pitchFamily="34" charset="0"/>
                <a:ea typeface="ＭＳ Ｐゴシック" pitchFamily="34" charset="-128"/>
              </a:rPr>
              <a:t>Process for </a:t>
            </a:r>
            <a:r>
              <a:rPr lang="en-GB" sz="2400" dirty="0">
                <a:solidFill>
                  <a:srgbClr val="FF0000"/>
                </a:solidFill>
                <a:latin typeface="Trebuchet MS" pitchFamily="34" charset="0"/>
                <a:ea typeface="ＭＳ Ｐゴシック" pitchFamily="34" charset="-128"/>
              </a:rPr>
              <a:t>evaluating and correcting </a:t>
            </a:r>
            <a:r>
              <a:rPr lang="en-GB" sz="2400" dirty="0">
                <a:solidFill>
                  <a:srgbClr val="000000"/>
                </a:solidFill>
                <a:latin typeface="Trebuchet MS" pitchFamily="34" charset="0"/>
                <a:ea typeface="ＭＳ Ｐゴシック" pitchFamily="34" charset="-128"/>
              </a:rPr>
              <a:t>table structures to minimize data redundancies</a:t>
            </a:r>
          </a:p>
          <a:p>
            <a:pPr marL="1143000" lvl="2" indent="-228600">
              <a:lnSpc>
                <a:spcPct val="90000"/>
              </a:lnSpc>
              <a:spcBef>
                <a:spcPts val="600"/>
              </a:spcBef>
              <a:buClr>
                <a:srgbClr val="FF0000"/>
              </a:buClr>
              <a:buSzPct val="100000"/>
              <a:buFont typeface="Trebuchet MS"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solidFill>
                  <a:srgbClr val="FF0000"/>
                </a:solidFill>
                <a:latin typeface="Trebuchet MS" pitchFamily="34" charset="0"/>
                <a:ea typeface="ＭＳ Ｐゴシック" pitchFamily="34" charset="-128"/>
              </a:rPr>
              <a:t>Reduces data anomalies</a:t>
            </a:r>
          </a:p>
          <a:p>
            <a:pPr marL="685800" lvl="1" indent="-228600">
              <a:lnSpc>
                <a:spcPct val="90000"/>
              </a:lnSpc>
              <a:spcBef>
                <a:spcPts val="600"/>
              </a:spcBef>
              <a:buClr>
                <a:srgbClr val="FF0000"/>
              </a:buClr>
              <a:buSzPct val="100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2400" dirty="0">
                <a:latin typeface="Trebuchet MS" pitchFamily="34" charset="0"/>
                <a:ea typeface="ＭＳ Ｐゴシック" pitchFamily="34" charset="-128"/>
              </a:rPr>
              <a:t>- Assigns attributes to tables based on determination</a:t>
            </a:r>
          </a:p>
          <a:p>
            <a:pPr marL="1143000" lvl="2" indent="-228600">
              <a:lnSpc>
                <a:spcPct val="90000"/>
              </a:lnSpc>
              <a:spcBef>
                <a:spcPts val="600"/>
              </a:spcBef>
              <a:buClr>
                <a:srgbClr val="FF0000"/>
              </a:buClr>
              <a:buSzPct val="100000"/>
              <a:buFont typeface="Trebuchet MS"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GB" sz="1000" dirty="0">
              <a:solidFill>
                <a:srgbClr val="FF0000"/>
              </a:solidFill>
              <a:latin typeface="Trebuchet MS" pitchFamily="34" charset="0"/>
              <a:ea typeface="ＭＳ Ｐゴシック" pitchFamily="34" charset="-128"/>
            </a:endParaRPr>
          </a:p>
          <a:p>
            <a:pPr marL="339725" indent="-339725">
              <a:lnSpc>
                <a:spcPct val="90000"/>
              </a:lnSpc>
              <a:spcBef>
                <a:spcPts val="600"/>
              </a:spcBef>
              <a:buSzPct val="100000"/>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GB" sz="3200" dirty="0">
                <a:solidFill>
                  <a:srgbClr val="000000"/>
                </a:solidFill>
                <a:latin typeface="Trebuchet MS" pitchFamily="34" charset="0"/>
                <a:ea typeface="ＭＳ Ｐゴシック" pitchFamily="34" charset="-128"/>
              </a:rPr>
              <a:t> In a (well) normalized table structures:</a:t>
            </a:r>
            <a:endParaRPr lang="en-GB" sz="3200" dirty="0">
              <a:solidFill>
                <a:srgbClr val="FF0000"/>
              </a:solidFill>
              <a:latin typeface="Trebuchet MS" pitchFamily="34" charset="0"/>
              <a:ea typeface="ＭＳ Ｐゴシック" pitchFamily="34" charset="-128"/>
            </a:endParaRPr>
          </a:p>
        </p:txBody>
      </p:sp>
      <p:sp>
        <p:nvSpPr>
          <p:cNvPr id="22534" name="Rectangle 5"/>
          <p:cNvSpPr>
            <a:spLocks noChangeArrowheads="1"/>
          </p:cNvSpPr>
          <p:nvPr/>
        </p:nvSpPr>
        <p:spPr bwMode="auto">
          <a:xfrm>
            <a:off x="2640013" y="4292601"/>
            <a:ext cx="7358062"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ea typeface="ＭＳ Ｐゴシック" panose="020B0600070205080204" pitchFamily="34" charset="-128"/>
              </a:defRPr>
            </a:lvl9pPr>
          </a:lstStyle>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Each table represents a single subject</a:t>
            </a:r>
          </a:p>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No data item will be unnecessarily stored in more than one table</a:t>
            </a:r>
          </a:p>
          <a:p>
            <a:pPr>
              <a:spcBef>
                <a:spcPts val="800"/>
              </a:spcBef>
              <a:buClr>
                <a:srgbClr val="000000"/>
              </a:buClr>
              <a:buFont typeface="Wingdings" panose="05000000000000000000" pitchFamily="2" charset="2"/>
              <a:buChar char="ü"/>
            </a:pPr>
            <a:r>
              <a:rPr lang="en-GB" altLang="en-US" sz="2400" dirty="0">
                <a:solidFill>
                  <a:srgbClr val="000000"/>
                </a:solidFill>
                <a:latin typeface="Trebuchet MS" panose="020B0603020202020204" pitchFamily="34" charset="0"/>
              </a:rPr>
              <a:t>All attributes in a table are dependent on the primary key</a:t>
            </a:r>
          </a:p>
        </p:txBody>
      </p:sp>
      <p:sp>
        <p:nvSpPr>
          <p:cNvPr id="7" name="Oval 6"/>
          <p:cNvSpPr/>
          <p:nvPr/>
        </p:nvSpPr>
        <p:spPr bwMode="auto">
          <a:xfrm>
            <a:off x="1919289" y="4221163"/>
            <a:ext cx="8072437" cy="2278062"/>
          </a:xfrm>
          <a:prstGeom prst="ellipse">
            <a:avLst/>
          </a:prstGeom>
          <a:no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92000"/>
              </a:lnSpc>
              <a:buClr>
                <a:srgbClr val="FFFF00"/>
              </a:buClr>
              <a:buSzPct val="100000"/>
              <a:buFont typeface="Arial" charset="0"/>
              <a:buNone/>
              <a:defRPr/>
            </a:pPr>
            <a:endParaRPr lang="en-AU">
              <a:solidFill>
                <a:schemeClr val="bg1"/>
              </a:solidFill>
              <a:latin typeface="Arial" charset="0"/>
              <a:ea typeface="ＭＳ Ｐゴシック" charset="-128"/>
            </a:endParaRPr>
          </a:p>
        </p:txBody>
      </p:sp>
    </p:spTree>
    <p:extLst>
      <p:ext uri="{BB962C8B-B14F-4D97-AF65-F5344CB8AC3E}">
        <p14:creationId xmlns:p14="http://schemas.microsoft.com/office/powerpoint/2010/main" val="25508127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A2FA1038-FBCA-484A-AB48-CB85BF9B6F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936A5B63-D780-2448-8761-3F3A273DC4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60DA675-4EC4-42AD-8BEF-EC150FC816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37E395-B3D1-4FE1-82D2-457D9A6140AB}">
  <ds:schemaRefs>
    <ds:schemaRef ds:uri="http://schemas.microsoft.com/sharepoint/v3/contenttype/forms"/>
  </ds:schemaRefs>
</ds:datastoreItem>
</file>

<file path=customXml/itemProps3.xml><?xml version="1.0" encoding="utf-8"?>
<ds:datastoreItem xmlns:ds="http://schemas.openxmlformats.org/officeDocument/2006/customXml" ds:itemID="{E325F665-6178-4A3C-AB51-33584EBE5E6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0f5e39c8-e5a1-4a0d-b53f-9134be983d19"/>
    <ds:schemaRef ds:uri="http://purl.org/dc/terms/"/>
    <ds:schemaRef ds:uri="http://schemas.openxmlformats.org/package/2006/metadata/core-properties"/>
    <ds:schemaRef ds:uri="c64b295e-e158-430a-a9fe-95bbf17b9d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ITatJCU-Lectures-2022</Template>
  <TotalTime>974</TotalTime>
  <Words>1861</Words>
  <Application>Microsoft Office PowerPoint</Application>
  <PresentationFormat>Widescreen</PresentationFormat>
  <Paragraphs>331</Paragraphs>
  <Slides>46</Slides>
  <Notes>41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46</vt:i4>
      </vt:variant>
    </vt:vector>
  </HeadingPairs>
  <TitlesOfParts>
    <vt:vector size="62" baseType="lpstr">
      <vt:lpstr>Monotype Sorts</vt:lpstr>
      <vt:lpstr>ＭＳ Ｐゴシック</vt:lpstr>
      <vt:lpstr>Osaka</vt:lpstr>
      <vt:lpstr>Playfair Display</vt:lpstr>
      <vt:lpstr>Stone Sans ITC TT-Bold</vt:lpstr>
      <vt:lpstr>Arial</vt:lpstr>
      <vt:lpstr>Arial Narrow</vt:lpstr>
      <vt:lpstr>Calibri</vt:lpstr>
      <vt:lpstr>Comic Sans MS</vt:lpstr>
      <vt:lpstr>Courier New</vt:lpstr>
      <vt:lpstr>Symbol</vt:lpstr>
      <vt:lpstr>Times New Roman</vt:lpstr>
      <vt:lpstr>Trebuchet MS</vt:lpstr>
      <vt:lpstr>Wingdings</vt:lpstr>
      <vt:lpstr>1_Office Theme</vt:lpstr>
      <vt:lpstr>Custom Design</vt:lpstr>
      <vt:lpstr>CP2404/CP5633  Database Modelling  </vt:lpstr>
      <vt:lpstr>PowerPoint Presentation</vt:lpstr>
      <vt:lpstr>DB Modelling (ERD)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normal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 Modelling         </vt:lpstr>
      <vt:lpstr>PowerPoint Presentation</vt:lpstr>
      <vt:lpstr>PowerPoint Presentation</vt:lpstr>
      <vt:lpstr>PowerPoint Presentation</vt:lpstr>
      <vt:lpstr>PowerPoint Presentation</vt:lpstr>
      <vt:lpstr>PowerPoint Presentation</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CP2404/CP5633  Database Modelling</dc:title>
  <dc:creator>Joanne Lee</dc:creator>
  <cp:lastModifiedBy>Joanne Lee</cp:lastModifiedBy>
  <cp:revision>86</cp:revision>
  <dcterms:created xsi:type="dcterms:W3CDTF">2022-09-03T07:04:50Z</dcterms:created>
  <dcterms:modified xsi:type="dcterms:W3CDTF">2022-09-30T05:31:36Z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