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62"/>
  </p:notesMasterIdLst>
  <p:sldIdLst>
    <p:sldId id="471" r:id="rId6"/>
    <p:sldId id="613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69C"/>
    <a:srgbClr val="66A277"/>
    <a:srgbClr val="00B0F0"/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 autoAdjust="0"/>
    <p:restoredTop sz="78102" autoAdjust="0"/>
  </p:normalViewPr>
  <p:slideViewPr>
    <p:cSldViewPr snapToGrid="0">
      <p:cViewPr varScale="1">
        <p:scale>
          <a:sx n="40" d="100"/>
          <a:sy n="40" d="100"/>
        </p:scale>
        <p:origin x="20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29/10/2022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35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BAF57CD-01C5-499E-8A0A-980F6FD756E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867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410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F47318D-D8AB-46CB-BEE9-970C1B07A68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072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19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3E433F-9B49-4494-9D53-047F5FC0272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277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47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FF35128-3B3F-404C-B991-BCB45758FF50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584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17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DCC9E78-59F6-42DF-B72D-5DC8312756E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789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136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463A063-7BF3-4874-BD27-ED5C399A617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3994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87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75E276F-CD3E-4243-AF9D-0F698651DD7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198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66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51D77F3-2C76-4271-AD60-BC9899743A9E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403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06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4698F56-52FA-44DB-B348-5F36E5E324A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08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069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88D156D-4EA4-448D-BF42-F52324B16EE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813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33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45CE9872-D2F3-460E-ACD6-9F122253406C}" type="slidenum">
              <a:rPr lang="en-GB" altLang="en-US" sz="1300"/>
              <a:pPr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/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SzPct val="75000"/>
              <a:buFont typeface="Arial" panose="020B0604020202020204" pitchFamily="34" charset="0"/>
              <a:buNone/>
            </a:pPr>
            <a:fld id="{3807CD2D-9DBB-438C-A47E-94F78AE76DC8}" type="slidenum">
              <a:rPr lang="en-GB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SzPct val="75000"/>
                <a:buFont typeface="Arial" panose="020B0604020202020204" pitchFamily="34" charset="0"/>
                <a:buNone/>
              </a:pPr>
              <a:t>2</a:t>
            </a:fld>
            <a:endParaRPr lang="en-GB" altLang="en-US" sz="1300">
              <a:latin typeface="Arial" panose="020B0604020202020204" pitchFamily="34" charset="0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FF6600"/>
              </a:buClr>
              <a:buSzPct val="75000"/>
              <a:buFont typeface="Monotype Sorts" charset="2"/>
              <a:buChar char=""/>
            </a:pPr>
            <a:endParaRPr lang="en-AU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78487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051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458F8F4-8782-4108-BCD7-B09CF50EBC15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018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782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E5EDBDA-4FD8-4CBA-AFB0-1673AB1E0DF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222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765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0CBAC8-1C2D-4EEB-A0A7-D31786E7B24D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427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5013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EEDF9A5-9AB3-43BD-BA81-11958E34E661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632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3753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D5259B8-C1F9-489B-A161-552751C5184F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5837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5462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3292D9B-BCDB-4E1C-9DB7-4876D53CFFB1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042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701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E623657-D14A-4093-BBD9-2DBAA43D2FF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46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296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63AD82-67D4-49CF-B64F-7F71CA69B35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451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75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73ED724-DD6F-4D6B-A89F-9FA5AB58021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656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567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0440C4-60A7-421E-A176-244E5815981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861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1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030C655-4711-4FBC-A133-4EB735A0AA5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331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846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7422594-37C6-4B4B-B48D-AF54E1FA6233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066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153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37B022A-2BE0-4E97-BA5C-A35BB41ABBFA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270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381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8349079-9A69-4C45-B157-3B707FE275F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475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502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679E122-7312-40F2-B9B5-8C24EF75C29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680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251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DC47B88-20BE-4D7D-BF36-071765CC60AE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7885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751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074DCB-44F6-4C2B-A7C8-64C4C3E6CC0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090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809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24945AA-495B-4DA9-AF53-3E3C52B8F3E6}" type="slidenum">
              <a:rPr lang="en-US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4364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430E225-2193-4573-ADC7-1854FA3C3CA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499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01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78755B-2950-4FE6-A492-84B763108B5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704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439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E72B3B5-871C-4630-92DD-C2801594E52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909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1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8577712-E39C-4458-9A21-9FD208045148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638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33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62A3011-A3AF-4E3E-9987-82C521270D0C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114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527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8DEFF3D-3149-4FC1-B12D-A968A13387F9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318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1114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6B5A641-1C3E-4BB1-95CA-1C4E2FA0C4B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523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396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839BB46-4226-4BAF-9633-6E48A594932A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728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832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FA5A2F6-F05E-4C4C-98FD-02C95A615C4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933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432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21EFFD7-0E75-4D70-89F0-D142BE62CB9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138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0671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361A1DE-D4BF-48B1-AF00-667DD4823E02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342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12497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6F6F40C-E3B9-4D43-B0F1-77ABBE37CB10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547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0032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ABA750-E69C-430B-AAA1-1836E2D4B77D}" type="slidenum">
              <a:rPr lang="en-US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50</a:t>
            </a:fld>
            <a:endParaRPr lang="en-US" altLang="en-US" smtClean="0"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8392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E738024-483A-4AB4-967E-746004A0562B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51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957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6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71CE888-819F-4CA1-9001-00B8D4CF1826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8436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74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0C3CDB-AEEC-4249-BC6A-8112874C1667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0484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2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270625C-1D0B-4C93-B85D-A1BE272DB249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2532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478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A4D5CB8-CE9A-45B5-B612-352D5F234464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4580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714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6D8B89C-5979-42B8-8A09-735D0EFB5B9E}" type="slidenum">
              <a:rPr lang="en-GB" altLang="en-US" smtClean="0">
                <a:ea typeface="Osaka" charset="-128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GB" altLang="en-US" smtClean="0">
              <a:ea typeface="Osaka" charset="-128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992188" y="766763"/>
            <a:ext cx="5119687" cy="3840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6628" name="Rectangle 2"/>
          <p:cNvSpPr>
            <a:spLocks noChangeArrowheads="1"/>
          </p:cNvSpPr>
          <p:nvPr>
            <p:ph type="body"/>
          </p:nvPr>
        </p:nvSpPr>
        <p:spPr>
          <a:xfrm>
            <a:off x="709613" y="4862513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032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2860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4BC87-6921-4A46-B988-9749B37E49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68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828801"/>
            <a:ext cx="10361084" cy="2093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4075113"/>
            <a:ext cx="10361084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FE26-CD51-4692-AC9F-9EFCE16DC01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77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324600"/>
            <a:ext cx="90424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Systems: Design, Implementation, &amp; Management, 7</a:t>
            </a:r>
            <a:r>
              <a:rPr lang="en-US" baseline="30000"/>
              <a:t>th</a:t>
            </a:r>
            <a:r>
              <a:rPr lang="en-US"/>
              <a:t> Edition, Rob &amp; Coronel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828801"/>
            <a:ext cx="5077884" cy="4341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828801"/>
            <a:ext cx="5080000" cy="4341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A6A48-063D-4F4B-ADAC-5362AA76A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18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66" y="59206"/>
            <a:ext cx="7403593" cy="317798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 smtClean="0"/>
              <a:t>CP2404/CP5633 </a:t>
            </a:r>
            <a:br>
              <a:rPr lang="en-US" sz="4000" dirty="0" smtClean="0"/>
            </a:br>
            <a:r>
              <a:rPr lang="en-US" sz="4000" dirty="0" smtClean="0"/>
              <a:t>Database Modelling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99"/>
                </a:solidFill>
                <a:latin typeface="Stone Sans ITC TT-Bold" charset="0"/>
              </a:rPr>
              <a:t/>
            </a:r>
            <a:br>
              <a:rPr lang="en-GB" dirty="0">
                <a:solidFill>
                  <a:srgbClr val="000099"/>
                </a:solidFill>
                <a:latin typeface="Stone Sans ITC TT-Bold" charset="0"/>
              </a:rPr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73664" y="2779986"/>
            <a:ext cx="5370095" cy="914400"/>
          </a:xfrm>
        </p:spPr>
        <p:txBody>
          <a:bodyPr/>
          <a:lstStyle/>
          <a:p>
            <a:r>
              <a:rPr lang="en-US" sz="4400" b="1" dirty="0" smtClean="0"/>
              <a:t>Lecture </a:t>
            </a:r>
            <a:r>
              <a:rPr lang="en-US" sz="4400" b="1" dirty="0" smtClean="0"/>
              <a:t>06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12017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611660" y="336509"/>
            <a:ext cx="8153400" cy="504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EXAMPLE: The Database Model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A73C6D5-2F97-419D-ABE7-1455A74A8FF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7"/>
          <a:stretch>
            <a:fillRect/>
          </a:stretch>
        </p:blipFill>
        <p:spPr bwMode="auto">
          <a:xfrm>
            <a:off x="782595" y="1258330"/>
            <a:ext cx="8458200" cy="48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8300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the Database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951642" y="1533741"/>
            <a:ext cx="9082044" cy="46116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Creating a new database involves two main tasks to be completed:</a:t>
            </a:r>
          </a:p>
          <a:p>
            <a:pPr marL="971550" lvl="1" indent="-514350">
              <a:lnSpc>
                <a:spcPct val="90000"/>
              </a:lnSpc>
              <a:spcBef>
                <a:spcPts val="9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latin typeface="Trebuchet MS" pitchFamily="34" charset="0"/>
              </a:rPr>
              <a:t>create </a:t>
            </a:r>
            <a:r>
              <a:rPr lang="en-GB" dirty="0" smtClean="0">
                <a:solidFill>
                  <a:srgbClr val="C00000"/>
                </a:solidFill>
                <a:latin typeface="Trebuchet MS" pitchFamily="34" charset="0"/>
              </a:rPr>
              <a:t>database structure </a:t>
            </a:r>
          </a:p>
          <a:p>
            <a:pPr marL="971550" lvl="1" indent="-514350">
              <a:lnSpc>
                <a:spcPct val="90000"/>
              </a:lnSpc>
              <a:spcBef>
                <a:spcPts val="900"/>
              </a:spcBef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>
                <a:latin typeface="Trebuchet MS" pitchFamily="34" charset="0"/>
              </a:rPr>
              <a:t>create </a:t>
            </a:r>
            <a:r>
              <a:rPr lang="en-GB" dirty="0" smtClean="0">
                <a:solidFill>
                  <a:srgbClr val="C00000"/>
                </a:solidFill>
                <a:latin typeface="Trebuchet MS" pitchFamily="34" charset="0"/>
              </a:rPr>
              <a:t>tables</a:t>
            </a:r>
            <a:r>
              <a:rPr lang="en-GB" dirty="0" smtClean="0">
                <a:latin typeface="Trebuchet MS" pitchFamily="34" charset="0"/>
              </a:rPr>
              <a:t> that will hold the end-user data</a:t>
            </a:r>
          </a:p>
          <a:p>
            <a:pPr marL="971550" lvl="1" indent="-514350">
              <a:lnSpc>
                <a:spcPct val="90000"/>
              </a:lnSpc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First task (create database structure)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RDBMS creates the physical files that will hold the database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differs from one RDBMS to another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Usually includes Authentication process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2CAA60C-716C-4A80-8FC6-8C8CF0485DD5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20497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idx="1"/>
          </p:nvPr>
        </p:nvSpPr>
        <p:spPr>
          <a:xfrm>
            <a:off x="779589" y="1496670"/>
            <a:ext cx="7918450" cy="6061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Authentication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Process through which the DBMS verifies that only registered users access the database created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User should log on to the RDBMS using a user ID and a password created by the database administrator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solidFill>
                <a:srgbClr val="FFFF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Schema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Group of database objects—such as tables and indexes—that are related to each other</a:t>
            </a:r>
          </a:p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A8042A9-944A-427D-827A-C86F233D51E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1612557" y="3937686"/>
            <a:ext cx="7391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90360" tIns="44280" rIns="90360" bIns="4428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Syntax: CREATE SCHEMA AUTHORIZATION {CREATOR};</a:t>
            </a:r>
          </a:p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Example: CREATE SCHEMA AUTHORIZATION JONES;</a:t>
            </a:r>
          </a:p>
        </p:txBody>
      </p:sp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3435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the Database (</a:t>
            </a:r>
            <a:r>
              <a:rPr lang="en-GB" altLang="en-US" sz="3200" b="1" dirty="0" err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Con’t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456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Common SQL Data Types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892562" y="1532624"/>
            <a:ext cx="8955773" cy="4614862"/>
          </a:xfrm>
        </p:spPr>
        <p:txBody>
          <a:bodyPr/>
          <a:lstStyle/>
          <a:p>
            <a:pPr>
              <a:spcBef>
                <a:spcPts val="2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After the database structure has been created, you need to define the table structures.</a:t>
            </a: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type selection is usually dictated by the nature of the data and by the intended use</a:t>
            </a:r>
          </a:p>
          <a:p>
            <a:pPr>
              <a:spcBef>
                <a:spcPts val="1200"/>
              </a:spcBef>
              <a:spcAft>
                <a:spcPts val="18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Pay close attention to the expected use of attributes for sorting and data retrieval purposes</a:t>
            </a: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Common Data types include:</a:t>
            </a:r>
          </a:p>
          <a:p>
            <a:pPr lvl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Numeric: number, integer, </a:t>
            </a:r>
            <a:r>
              <a:rPr lang="en-GB" altLang="en-US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smallint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, decimal</a:t>
            </a:r>
          </a:p>
          <a:p>
            <a:pPr lvl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Character: char, varchar</a:t>
            </a:r>
          </a:p>
          <a:p>
            <a:pPr lvl="1">
              <a:spcBef>
                <a:spcPts val="4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20F9E41-852A-4672-B2AC-C759577A8AFF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345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514066"/>
              </p:ext>
            </p:extLst>
          </p:nvPr>
        </p:nvGraphicFramePr>
        <p:xfrm>
          <a:off x="708327" y="214958"/>
          <a:ext cx="11203586" cy="651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371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Some Common SQL Data Types</a:t>
                      </a:r>
                    </a:p>
                  </a:txBody>
                  <a:tcPr marT="45703" marB="4570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Format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3" marB="4570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3" marB="4570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Numeric</a:t>
                      </a:r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NUMBER(L,D)</a:t>
                      </a:r>
                    </a:p>
                    <a:p>
                      <a:r>
                        <a:rPr lang="en-US" sz="1600" dirty="0" smtClean="0"/>
                        <a:t>or</a:t>
                      </a:r>
                    </a:p>
                    <a:p>
                      <a:r>
                        <a:rPr lang="en-US" sz="1600" dirty="0" smtClean="0"/>
                        <a:t>NUMERIC(L,D)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declaration NUMBER(7,2) or NUMERIC(7,2) indicates that numbers will be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stored with two decimal places and may be up to seven digits long, including the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sign and the decimal place (for example, 12.32 or −134.99).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09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May be abbreviated as INT. Integers are (whole) counting numbers, so they cannot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be used if you want to store numbers that require decimal places.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14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SMALLINT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 INTEGER but limited to integer values up to six digits. If your integer values are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relatively small, use SMALLINT instead of INT.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770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DECIMAL(L,D)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Like the NUMBER specification, but the storage length is a minimum specification.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That is, greater lengths are acceptable, but smaller ones are not. DECIMAL(9,2),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DECIMAL(9), and DECIMAL are all acceptable.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629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Character</a:t>
                      </a:r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CHAR(L)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Fixed-length character data for up to 255 characters. If you store strings that are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not as long as the CHAR parameter value, the remaining spaces are left unused.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Therefore, if you specify CHAR(25), strings such as Smith and Katzenjammer are each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stored as 25 characters. However, a U.S. area code is always three digits long, so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CHAR(3) would be appropriate if you wanted to store such codes.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077"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VARCHAR(L) or</a:t>
                      </a:r>
                    </a:p>
                    <a:p>
                      <a:r>
                        <a:rPr lang="en-US" sz="1600" dirty="0" smtClean="0"/>
                        <a:t>VARCHAR2(L)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Variable-length character data. T he designation VARCHAR2(25) or VARCHAR(25) will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let you store characters up to 25 characters long. However, unlike CHAR, VARCHAR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will not leave unused spaces. Oracle automatically converts VARCHAR to VARCHAR2.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Date</a:t>
                      </a:r>
                      <a:endParaRPr lang="en-US" sz="1600" b="1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Stores dates in the Julian date format.</a:t>
                      </a:r>
                      <a:endParaRPr lang="en-US" sz="16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998838" y="1453979"/>
            <a:ext cx="9220200" cy="499624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one line per column (attribute) definition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 spaces to line up the attribute characteristics and constraints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Table and attribute names are capitalized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NOT NULL specification for required attributes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UNIQUE specification when duplicates not allowed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attributes contain both a NOT NULL and a UNIQUE specification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RDBMS will automatically enforce referential integrity for foreign keys</a:t>
            </a:r>
          </a:p>
          <a:p>
            <a:pPr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Command sequence ends with a semicolon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F591E71-E90C-4552-B651-857950C45DA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77536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8D4EFB4-C8BA-4A57-9D05-76ED88C9B46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  <p:sp>
        <p:nvSpPr>
          <p:cNvPr id="36868" name="Content Placeholder 1"/>
          <p:cNvSpPr txBox="1">
            <a:spLocks/>
          </p:cNvSpPr>
          <p:nvPr/>
        </p:nvSpPr>
        <p:spPr bwMode="auto">
          <a:xfrm>
            <a:off x="1037968" y="1433383"/>
            <a:ext cx="9835978" cy="493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714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000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742950" indent="-1143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914400" indent="-1143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3716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288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2860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743200" indent="-114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1200"/>
              </a:spcBef>
              <a:buClr>
                <a:srgbClr val="055C91"/>
              </a:buClr>
            </a:pPr>
            <a:r>
              <a:rPr lang="en-US" altLang="en-US" sz="2400" dirty="0">
                <a:solidFill>
                  <a:srgbClr val="404040"/>
                </a:solidFill>
                <a:ea typeface="Osaka" charset="-128"/>
              </a:rPr>
              <a:t>CREATE TABLE command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CREATE TABLE </a:t>
            </a:r>
            <a:r>
              <a:rPr lang="en-US" altLang="en-US" sz="1800" i="1" dirty="0" err="1">
                <a:solidFill>
                  <a:srgbClr val="404040"/>
                </a:solidFill>
                <a:ea typeface="Osaka" charset="-128"/>
              </a:rPr>
              <a:t>tablename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 (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column1 		data type 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	[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constraint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column2 		data type 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	[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constraint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PRIMARY KEY	(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column1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 		[, 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column2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]) 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FOREIGN KEY	(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column1 	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[,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 column2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]) REFERENCES </a:t>
            </a:r>
            <a:r>
              <a:rPr lang="en-US" altLang="en-US" sz="1800" i="1" dirty="0" err="1">
                <a:solidFill>
                  <a:srgbClr val="404040"/>
                </a:solidFill>
                <a:ea typeface="Osaka" charset="-128"/>
              </a:rPr>
              <a:t>tablename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[,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	CONSTRAINT </a:t>
            </a:r>
            <a:r>
              <a:rPr lang="en-US" altLang="en-US" sz="1800" i="1" dirty="0">
                <a:solidFill>
                  <a:srgbClr val="404040"/>
                </a:solidFill>
                <a:ea typeface="Osaka" charset="-128"/>
              </a:rPr>
              <a:t>	constraint </a:t>
            </a:r>
            <a:r>
              <a:rPr lang="en-US" altLang="en-US" sz="1800" dirty="0">
                <a:solidFill>
                  <a:srgbClr val="404040"/>
                </a:solidFill>
                <a:ea typeface="Osaka" charset="-128"/>
              </a:rPr>
              <a:t>] </a:t>
            </a:r>
            <a:r>
              <a:rPr lang="en-US" altLang="en-US" sz="1800" dirty="0" smtClean="0">
                <a:solidFill>
                  <a:srgbClr val="404040"/>
                </a:solidFill>
                <a:ea typeface="Osaka" charset="-128"/>
              </a:rPr>
              <a:t>);</a:t>
            </a:r>
          </a:p>
          <a:p>
            <a:pPr lvl="2">
              <a:lnSpc>
                <a:spcPct val="95000"/>
              </a:lnSpc>
              <a:buClr>
                <a:srgbClr val="404040"/>
              </a:buClr>
              <a:buNone/>
            </a:pPr>
            <a:endParaRPr lang="en-US" altLang="en-US" sz="1800" dirty="0">
              <a:solidFill>
                <a:srgbClr val="404040"/>
              </a:solidFill>
              <a:ea typeface="Osaka" charset="-128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Clr>
                <a:srgbClr val="055C91"/>
              </a:buClr>
            </a:pPr>
            <a:r>
              <a:rPr lang="en-US" altLang="en-US" sz="2400" dirty="0">
                <a:solidFill>
                  <a:srgbClr val="404040"/>
                </a:solidFill>
                <a:ea typeface="Osaka" charset="-128"/>
              </a:rPr>
              <a:t>SQL constraints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FOREIGN KEY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NOT NULL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UNIQUE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DEFAULT 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buClr>
                <a:srgbClr val="0D3857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04040"/>
                </a:solidFill>
                <a:ea typeface="Osaka" charset="-128"/>
              </a:rPr>
              <a:t>CHECK </a:t>
            </a:r>
          </a:p>
        </p:txBody>
      </p:sp>
    </p:spTree>
    <p:extLst>
      <p:ext uri="{BB962C8B-B14F-4D97-AF65-F5344CB8AC3E}">
        <p14:creationId xmlns:p14="http://schemas.microsoft.com/office/powerpoint/2010/main" val="242100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2444578" y="1722982"/>
            <a:ext cx="5970588" cy="3824288"/>
          </a:xfrm>
          <a:solidFill>
            <a:srgbClr val="003366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575"/>
              </a:spcBef>
              <a:buClr>
                <a:srgbClr val="FFE701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solidFill>
                  <a:srgbClr val="FFE701"/>
                </a:solidFill>
                <a:ea typeface="ＭＳ Ｐゴシック" panose="020B0600070205080204" pitchFamily="34" charset="-128"/>
              </a:rPr>
              <a:t>CREATE TABLE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FF6600"/>
                </a:solidFill>
                <a:ea typeface="ＭＳ Ｐゴシック" panose="020B0600070205080204" pitchFamily="34" charset="-128"/>
              </a:rPr>
              <a:t>VENDOR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FF3300"/>
                </a:solidFill>
                <a:ea typeface="ＭＳ Ｐゴシック" panose="020B0600070205080204" pitchFamily="34" charset="-128"/>
              </a:rPr>
              <a:t>(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V_CODE 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INTEGER 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  UNIQUE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V_NAME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VARCHAR(35)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V_CONTACT</a:t>
            </a:r>
            <a:r>
              <a:rPr lang="en-GB" altLang="en-US" sz="2200">
                <a:ea typeface="ＭＳ Ｐゴシック" panose="020B0600070205080204" pitchFamily="34" charset="-128"/>
              </a:rPr>
              <a:t>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VARCHAR(15)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00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 V_AREACODE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CHAR(3)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00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 V_PHONE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CHAR(8)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V_STATE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CHAR(2)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00FF00"/>
                </a:solidFill>
                <a:ea typeface="ＭＳ Ｐゴシック" panose="020B0600070205080204" pitchFamily="34" charset="-128"/>
              </a:rPr>
              <a:t>V_ORDER</a:t>
            </a:r>
            <a:r>
              <a:rPr lang="en-GB" altLang="en-US" sz="2200">
                <a:ea typeface="ＭＳ Ｐゴシック" panose="020B0600070205080204" pitchFamily="34" charset="-128"/>
              </a:rPr>
              <a:t>    </a:t>
            </a:r>
            <a:r>
              <a:rPr lang="en-GB" altLang="en-US" sz="2200">
                <a:solidFill>
                  <a:srgbClr val="FF99FF"/>
                </a:solidFill>
                <a:ea typeface="ＭＳ Ｐゴシック" panose="020B0600070205080204" pitchFamily="34" charset="-128"/>
              </a:rPr>
              <a:t>CHAR(1)</a:t>
            </a:r>
            <a:r>
              <a:rPr lang="en-GB" altLang="en-US" sz="2200">
                <a:ea typeface="ＭＳ Ｐゴシック" panose="020B0600070205080204" pitchFamily="34" charset="-128"/>
              </a:rPr>
              <a:t>    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NOT NULL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,</a:t>
            </a: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 </a:t>
            </a:r>
            <a:r>
              <a:rPr lang="en-GB" altLang="en-US" sz="2200">
                <a:solidFill>
                  <a:srgbClr val="66FFFF"/>
                </a:solidFill>
                <a:ea typeface="ＭＳ Ｐゴシック" panose="020B0600070205080204" pitchFamily="34" charset="-128"/>
              </a:rPr>
              <a:t>PRIMARY KEY (V_CODE)</a:t>
            </a:r>
            <a:r>
              <a:rPr lang="en-GB" altLang="en-US" sz="2200">
                <a:solidFill>
                  <a:srgbClr val="FF3300"/>
                </a:solidFill>
                <a:ea typeface="ＭＳ Ｐゴシック" panose="020B0600070205080204" pitchFamily="34" charset="-128"/>
              </a:rPr>
              <a:t>)</a:t>
            </a:r>
            <a:r>
              <a:rPr lang="en-GB" altLang="en-US" sz="2200">
                <a:solidFill>
                  <a:srgbClr val="FFC000"/>
                </a:solidFill>
                <a:ea typeface="ＭＳ Ｐゴシック" panose="020B0600070205080204" pitchFamily="34" charset="-128"/>
              </a:rPr>
              <a:t>;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76C47F1-FC92-45E4-B9B8-24D5BC180D7A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067551" y="999422"/>
            <a:ext cx="1375184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66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3366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Table name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5187778" y="1187996"/>
            <a:ext cx="2895600" cy="6889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1911178" y="2254796"/>
            <a:ext cx="609600" cy="793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911178" y="2408782"/>
            <a:ext cx="685800" cy="1524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1758778" y="2561182"/>
            <a:ext cx="838200" cy="4572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1758778" y="2561182"/>
            <a:ext cx="838200" cy="7620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388767" y="2180182"/>
            <a:ext cx="1618775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B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B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Column name</a:t>
            </a:r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1758778" y="2637382"/>
            <a:ext cx="838200" cy="10668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758778" y="2637382"/>
            <a:ext cx="838200" cy="13716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1758778" y="2637382"/>
            <a:ext cx="762000" cy="17526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H="1" flipV="1">
            <a:off x="4959179" y="4478883"/>
            <a:ext cx="384175" cy="1298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 flipH="1" flipV="1">
            <a:off x="4959179" y="4021683"/>
            <a:ext cx="384175" cy="1679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 flipH="1" flipV="1">
            <a:off x="5035379" y="3716883"/>
            <a:ext cx="307975" cy="2060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5194129" y="5761582"/>
            <a:ext cx="1095375" cy="363538"/>
          </a:xfrm>
          <a:prstGeom prst="rect">
            <a:avLst/>
          </a:prstGeom>
          <a:noFill/>
          <a:ln w="126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66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3366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Datatype</a:t>
            </a: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 flipH="1" flipV="1">
            <a:off x="7929392" y="2254796"/>
            <a:ext cx="536575" cy="1555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H="1">
            <a:off x="7091192" y="2561182"/>
            <a:ext cx="1374775" cy="1588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 flipH="1">
            <a:off x="7243592" y="2637382"/>
            <a:ext cx="1298575" cy="304800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8359604" y="2332582"/>
            <a:ext cx="1182759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3366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3366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constraint</a:t>
            </a:r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 flipH="1" flipV="1">
            <a:off x="5535442" y="4983708"/>
            <a:ext cx="1482725" cy="779463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 flipH="1" flipV="1">
            <a:off x="6472066" y="4047082"/>
            <a:ext cx="622300" cy="1639888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6572078" y="5761582"/>
            <a:ext cx="2990946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Each line end with commas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Whole command end with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a semicolon</a:t>
            </a:r>
          </a:p>
        </p:txBody>
      </p:sp>
      <p:sp>
        <p:nvSpPr>
          <p:cNvPr id="38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337435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37974658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639" y="510747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Constraints</a:t>
            </a:r>
          </a:p>
        </p:txBody>
      </p:sp>
      <p:sp>
        <p:nvSpPr>
          <p:cNvPr id="40963" name="Rectangle 1"/>
          <p:cNvSpPr>
            <a:spLocks noGrp="1" noChangeArrowheads="1"/>
          </p:cNvSpPr>
          <p:nvPr>
            <p:ph idx="1"/>
          </p:nvPr>
        </p:nvSpPr>
        <p:spPr>
          <a:xfrm>
            <a:off x="854675" y="1614616"/>
            <a:ext cx="8993660" cy="4625546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NOT NULL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Ensures that a column does not accept nulls</a:t>
            </a:r>
          </a:p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UNIQUE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Ensures that all values in a column are unique</a:t>
            </a:r>
          </a:p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DEFAULT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Assigns a value to an attribute when a new row is added to a table</a:t>
            </a:r>
          </a:p>
          <a:p>
            <a:pPr>
              <a:lnSpc>
                <a:spcPct val="90000"/>
              </a:lnSpc>
              <a:spcBef>
                <a:spcPts val="15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CHECK constraint </a:t>
            </a:r>
          </a:p>
          <a:p>
            <a:pPr lvl="1">
              <a:lnSpc>
                <a:spcPct val="90000"/>
              </a:lnSpc>
              <a:spcBef>
                <a:spcPts val="13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Validates data when an attribute value is entered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13C71A6-1AE8-4744-A411-EC5E00141B2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955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241551" y="1681336"/>
            <a:ext cx="6923087" cy="4340225"/>
          </a:xfrm>
          <a:solidFill>
            <a:srgbClr val="003366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CREATE TABLE PRODUCT (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P_CODE     VARCHAR(10) NOT NULL UNIQUE,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P_DESCRIPT VARCHAR(35)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P_INDATE   DATE       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P_ONHAND   SMALLINT    NOT NULL,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P_MIN      SMALLINT   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P_PRICE    NUMBER(8,2)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P_DISCOUNT NUMBER(4,2) NOT NULL,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CC99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CC99"/>
                </a:solidFill>
                <a:ea typeface="ＭＳ Ｐゴシック" panose="020B0600070205080204" pitchFamily="34" charset="-128"/>
              </a:rPr>
              <a:t> V_CODE     INTEGER,</a:t>
            </a: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PRIMARY KEY (P_CODE),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FOREIGN KEY (V_CODE) REFERENCES VENDOR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 ON UPDATE CASCADE);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6ECD6B90-7574-42DB-9DFE-F3AA2035A94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19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 flipH="1">
            <a:off x="4192713" y="3422823"/>
            <a:ext cx="4202113" cy="1427163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8164638" y="3041822"/>
            <a:ext cx="1450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Define a PK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8164638" y="5269086"/>
            <a:ext cx="14398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b="1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Define a FK</a:t>
            </a: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 flipV="1">
            <a:off x="6497763" y="5210348"/>
            <a:ext cx="1820863" cy="269875"/>
          </a:xfrm>
          <a:prstGeom prst="line">
            <a:avLst/>
          </a:prstGeom>
          <a:noFill/>
          <a:ln w="12600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301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83485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88994104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798424" y="1917013"/>
            <a:ext cx="8640763" cy="17158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Lecture  </a:t>
            </a:r>
            <a:r>
              <a:rPr lang="en-GB" sz="3200" b="1" u="sng" dirty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6</a:t>
            </a:r>
            <a:r>
              <a:rPr lang="en-GB" sz="3200" b="1" u="sng" dirty="0" smtClean="0">
                <a:solidFill>
                  <a:schemeClr val="tx2">
                    <a:lumMod val="50000"/>
                  </a:schemeClr>
                </a:solidFill>
                <a:latin typeface="Stone Sans ITC TT-Bold" charset="0"/>
              </a:rPr>
              <a:t> </a:t>
            </a: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lnSpc>
                <a:spcPct val="92000"/>
              </a:lnSpc>
              <a:spcBef>
                <a:spcPts val="700"/>
              </a:spcBef>
              <a:buClr>
                <a:srgbClr val="000099"/>
              </a:buClr>
              <a:buSzPct val="7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  <a:ea typeface="ＭＳ Ｐゴシック" pitchFamily="34" charset="-128"/>
              </a:rPr>
              <a:t>Structured Query Language (SQL)</a:t>
            </a:r>
          </a:p>
          <a:p>
            <a:pPr algn="ctr">
              <a:buClr>
                <a:srgbClr val="000099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200" b="1" dirty="0">
                <a:solidFill>
                  <a:srgbClr val="000099"/>
                </a:solidFill>
                <a:latin typeface="Stone Sans ITC TT-Bold" charset="0"/>
                <a:ea typeface="ＭＳ Ｐゴシック" pitchFamily="34" charset="-128"/>
              </a:rPr>
              <a:t>-  Part 1 -</a:t>
            </a:r>
            <a:endParaRPr lang="en-GB" sz="3200" b="1" dirty="0">
              <a:solidFill>
                <a:srgbClr val="000099"/>
              </a:solidFill>
              <a:latin typeface="Stone Sans ITC TT-Bold" charset="0"/>
              <a:ea typeface="ＭＳ Ｐゴシック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719514" y="5313405"/>
            <a:ext cx="7537491" cy="114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Reading: Coronel’s (12e) Chapter 7.1 ~ 7.5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                             (13e) Chapter 8.1 ~8.4</a:t>
            </a:r>
          </a:p>
          <a:p>
            <a:pPr algn="ctr">
              <a:spcBef>
                <a:spcPts val="700"/>
              </a:spcBef>
              <a:buClr>
                <a:srgbClr val="000000"/>
              </a:buClr>
              <a:buSzPct val="75000"/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65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1103056" y="1591704"/>
            <a:ext cx="6683375" cy="3360738"/>
          </a:xfrm>
          <a:solidFill>
            <a:srgbClr val="66993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CREATE TABLE CUSTOMER (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CUS_CODE       	NUMBER PRIMARY KEY,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CUS_LNAME       VARCHAR(15) NOT NULL,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CUS_FNAME       VARCHAR(15) NOT NULL,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CUS_INITIAL     CHAR(1),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CUS_AREACODE 	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CHAR(3) DEFAULT '615' NOT NULL</a:t>
            </a: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CHECK(CUS_AREACODE IN ('615','713','931')),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CUS_PHONE       CHAR(8) NOT NULL,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ea typeface="ＭＳ Ｐゴシック" panose="020B0600070205080204" pitchFamily="34" charset="-128"/>
              </a:rPr>
              <a:t>CUS_BALANCE     NUMBER(9,2) DEFAULT 0.00,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FFFF00"/>
                </a:solidFill>
                <a:ea typeface="ＭＳ Ｐゴシック" panose="020B0600070205080204" pitchFamily="34" charset="-128"/>
              </a:rPr>
              <a:t>CONSTRAINT CUS_UI1 UNIQUE(CUS_LNAME,CUS_FNAME));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C8A539F-09E9-44B0-9C26-3D7818D22C1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 flipH="1">
            <a:off x="5279767" y="2248929"/>
            <a:ext cx="2922588" cy="9271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H="1" flipV="1">
            <a:off x="1968243" y="4615893"/>
            <a:ext cx="671513" cy="7588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flipH="1" flipV="1">
            <a:off x="6287831" y="3607829"/>
            <a:ext cx="1990725" cy="5476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8021381" y="1944130"/>
            <a:ext cx="1413591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The default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value is 615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7818181" y="4153929"/>
            <a:ext cx="1618775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Only 615, 713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931 are valid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1726943" y="5449329"/>
            <a:ext cx="6568849" cy="36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Prevent two customers to have same last name and first name</a:t>
            </a:r>
          </a:p>
        </p:txBody>
      </p:sp>
      <p:sp>
        <p:nvSpPr>
          <p:cNvPr id="4506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8666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2447445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46F2AC54-EAED-4FC5-8400-5EB4DA6B6B5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772298" y="1606380"/>
            <a:ext cx="8915400" cy="2009775"/>
          </a:xfrm>
          <a:prstGeom prst="rect">
            <a:avLst/>
          </a:prstGeom>
          <a:solidFill>
            <a:srgbClr val="66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CREATE TABLE INVOICE (</a:t>
            </a:r>
          </a:p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INV_NUMBER     	NUMBER PRIMARY KEY,</a:t>
            </a:r>
          </a:p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CUS_CODE        NUMBER NOT NULL REFERENCES CUSTOMER(CUS_CODE),</a:t>
            </a:r>
          </a:p>
          <a:p>
            <a:pPr eaLnBrk="1" hangingPunct="1">
              <a:spcBef>
                <a:spcPct val="0"/>
              </a:spcBef>
              <a:buClr>
                <a:srgbClr val="FFCC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CC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INV_DATE        DATE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 </a:t>
            </a:r>
            <a:r>
              <a:rPr lang="en-GB" altLang="en-US" sz="1800">
                <a:solidFill>
                  <a:srgbClr val="FFFF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DEFAULT SYSDATE NOT NULL</a:t>
            </a: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,</a:t>
            </a:r>
          </a:p>
          <a:p>
            <a:pPr eaLnBrk="1" hangingPunct="1">
              <a:spcBef>
                <a:spcPct val="0"/>
              </a:spcBef>
              <a:buClr>
                <a:srgbClr val="66FFFF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CONSTRAINT INV_CK1 CHECK </a:t>
            </a:r>
            <a:b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(INV_DATE &gt; TO_DATE('</a:t>
            </a: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01-JAN-2002</a:t>
            </a: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','</a:t>
            </a: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DD-MON-YYYY</a:t>
            </a:r>
            <a:r>
              <a:rPr lang="en-GB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'))</a:t>
            </a:r>
            <a:r>
              <a:rPr lang="ar-SA" altLang="en-US" sz="1800">
                <a:solidFill>
                  <a:srgbClr val="66FFFF"/>
                </a:solidFill>
                <a:latin typeface="Arial" panose="020B0604020202020204" pitchFamily="34" charset="0"/>
                <a:ea typeface="Osaka" charset="-128"/>
              </a:rPr>
              <a:t>‏</a:t>
            </a:r>
            <a:endParaRPr lang="en-GB" altLang="en-US" sz="1800">
              <a:solidFill>
                <a:srgbClr val="66FFFF"/>
              </a:solidFill>
              <a:latin typeface="Arial" panose="020B0604020202020204" pitchFamily="34" charset="0"/>
              <a:ea typeface="Osaka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7108" name="Line 3"/>
          <p:cNvSpPr>
            <a:spLocks noChangeShapeType="1"/>
          </p:cNvSpPr>
          <p:nvPr/>
        </p:nvSpPr>
        <p:spPr bwMode="auto">
          <a:xfrm flipH="1" flipV="1">
            <a:off x="5342712" y="2747793"/>
            <a:ext cx="2212975" cy="9937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169924" y="3816180"/>
            <a:ext cx="2670175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SYSDATE is a system function to return today’s date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V="1">
            <a:off x="2143898" y="3357393"/>
            <a:ext cx="609600" cy="16795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599387" y="4997280"/>
            <a:ext cx="6786857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TO_DATE is a function to convert a string to DATE datetype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It takes two parameters, the literal date and the date format used</a:t>
            </a:r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4125098" y="3281193"/>
            <a:ext cx="76200" cy="8413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 flipV="1">
            <a:off x="5801498" y="3357393"/>
            <a:ext cx="1588" cy="5365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5420499" y="3892379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Date format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3667899" y="4120979"/>
            <a:ext cx="1311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66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Literal date</a:t>
            </a:r>
          </a:p>
        </p:txBody>
      </p:sp>
      <p:sp>
        <p:nvSpPr>
          <p:cNvPr id="4711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57291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25123493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872782" y="1378938"/>
            <a:ext cx="7134396" cy="3711574"/>
          </a:xfrm>
          <a:solidFill>
            <a:srgbClr val="669933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CREATE TABLE LINE (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INV_NUMBER      NUMBER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LINE_NUMBER     NUMBER(2,0)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P_CODE	        VARCHAR(10)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LINE_UNITS      NUMBER(9,2) DEFAULT 0.00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LINE_PRICE      NUMBER(9,2) DEFAULT 0.00 NOT NULL,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PRIMARY KEY (INV_NUMBER,LINE_NUMBER),</a:t>
            </a:r>
          </a:p>
          <a:p>
            <a:pPr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FOREIGN KEY (INV_NUMBER) REFERENCES INVOICE </a:t>
            </a:r>
            <a:b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</a:br>
            <a: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ON DELETE CASCADE,</a:t>
            </a:r>
          </a:p>
          <a:p>
            <a:pPr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ea typeface="ＭＳ Ｐゴシック" panose="020B0600070205080204" pitchFamily="34" charset="-128"/>
              </a:rPr>
              <a:t>FOREIGN KEY (P_CODE) REFERENCES PRODUCT(P_CODE),</a:t>
            </a:r>
          </a:p>
          <a:p>
            <a:pPr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CONSTRAINT LINE_UI1 UNIQUE(INV_NUMBER, P_CODE)</a:t>
            </a:r>
            <a:r>
              <a:rPr lang="en-GB" altLang="en-US" sz="1800" dirty="0">
                <a:ea typeface="ＭＳ Ｐゴシック" panose="020B0600070205080204" pitchFamily="34" charset="-128"/>
              </a:rPr>
              <a:t>);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8AB6B6D-F892-4A92-BAB9-CD862473E07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49157" name="Line 3"/>
          <p:cNvSpPr>
            <a:spLocks noChangeShapeType="1"/>
          </p:cNvSpPr>
          <p:nvPr/>
        </p:nvSpPr>
        <p:spPr bwMode="auto">
          <a:xfrm flipV="1">
            <a:off x="2839995" y="5090512"/>
            <a:ext cx="1074738" cy="6873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 flipH="1" flipV="1">
            <a:off x="4062949" y="3987200"/>
            <a:ext cx="2805113" cy="11779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1155357" y="5576287"/>
            <a:ext cx="3048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Use UNIQUE to prevent duplication of an invoice line</a:t>
            </a: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5754130" y="5165125"/>
            <a:ext cx="4876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Use ON DELETE CASCADE to enforce</a:t>
            </a:r>
            <a:b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referential integrity.</a:t>
            </a:r>
            <a:b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 dirty="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Deletion of a row of the strong entity auto trigger the deletion of the corresponding rows in the weak entity.</a:t>
            </a:r>
          </a:p>
        </p:txBody>
      </p:sp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624682" y="374980"/>
            <a:ext cx="8062912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Creating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50057875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764059" y="416811"/>
            <a:ext cx="7772400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Indexes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764058" y="1354138"/>
            <a:ext cx="9071919" cy="55038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When a </a:t>
            </a:r>
            <a:r>
              <a:rPr lang="en-GB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primary key </a:t>
            </a:r>
            <a:r>
              <a:rPr lang="en-GB" altLang="en-US" dirty="0">
                <a:ea typeface="ＭＳ Ｐゴシック" panose="020B0600070205080204" pitchFamily="34" charset="-128"/>
              </a:rPr>
              <a:t>is declared, DBMS automatically creates a </a:t>
            </a:r>
            <a:r>
              <a:rPr lang="en-GB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unique index</a:t>
            </a: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Often need additional indexes</a:t>
            </a: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Using the CREATE INDEX command, SQL indexes can be created on the basis of any selected attribute</a:t>
            </a:r>
          </a:p>
          <a:p>
            <a:pPr>
              <a:lnSpc>
                <a:spcPct val="90000"/>
              </a:lnSpc>
              <a:spcBef>
                <a:spcPts val="1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Composite index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Index based on two or more attributes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Often used to prevent data duplication</a:t>
            </a: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F09154A-F5AE-471C-B48B-CD7E04EDC48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497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690563" y="511418"/>
            <a:ext cx="6242050" cy="5762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 of Index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idx="1"/>
          </p:nvPr>
        </p:nvSpPr>
        <p:spPr>
          <a:xfrm>
            <a:off x="1283044" y="2665242"/>
            <a:ext cx="6973888" cy="3362325"/>
          </a:xfrm>
          <a:solidFill>
            <a:srgbClr val="669933"/>
          </a:solidFill>
          <a:ln w="936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Create index on P_INDATE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C00000"/>
                </a:solidFill>
              </a:rPr>
              <a:t>CREATE INDEX </a:t>
            </a:r>
            <a:r>
              <a:rPr lang="en-GB" sz="1800"/>
              <a:t>P_CODEX </a:t>
            </a:r>
            <a:r>
              <a:rPr lang="en-GB" sz="1800">
                <a:solidFill>
                  <a:srgbClr val="C00000"/>
                </a:solidFill>
              </a:rPr>
              <a:t>ON </a:t>
            </a:r>
            <a:r>
              <a:rPr lang="en-GB" sz="1800"/>
              <a:t>PRODUCT(P_INDATE);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Create </a:t>
            </a:r>
            <a:r>
              <a:rPr lang="en-GB" sz="1800">
                <a:solidFill>
                  <a:srgbClr val="66FFFF"/>
                </a:solidFill>
              </a:rPr>
              <a:t>composite index</a:t>
            </a:r>
            <a:r>
              <a:rPr lang="en-GB" sz="1800"/>
              <a:t> on V_CODE and P_CODE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FFFF00"/>
                </a:solidFill>
              </a:rPr>
              <a:t>CREATE INDEX </a:t>
            </a:r>
            <a:r>
              <a:rPr lang="en-GB" sz="1800"/>
              <a:t>VENPRODX </a:t>
            </a:r>
            <a:r>
              <a:rPr lang="en-GB" sz="1800">
                <a:solidFill>
                  <a:srgbClr val="FFFF00"/>
                </a:solidFill>
              </a:rPr>
              <a:t>ON </a:t>
            </a:r>
            <a:r>
              <a:rPr lang="en-GB" sz="1800"/>
              <a:t>PRODUCT(V_CODE,P_CODE);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/>
          </a:p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Create index on P_PRICE </a:t>
            </a:r>
            <a:r>
              <a:rPr lang="en-GB" sz="1800">
                <a:solidFill>
                  <a:srgbClr val="66FFFF"/>
                </a:solidFill>
              </a:rPr>
              <a:t>descendent order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FFFF00"/>
                </a:solidFill>
              </a:rPr>
              <a:t>CREATE INDEX </a:t>
            </a:r>
            <a:r>
              <a:rPr lang="en-GB" sz="1800"/>
              <a:t>PROD_PRICEX </a:t>
            </a:r>
            <a:r>
              <a:rPr lang="en-GB" sz="1800">
                <a:solidFill>
                  <a:srgbClr val="FFFF00"/>
                </a:solidFill>
              </a:rPr>
              <a:t>ON </a:t>
            </a:r>
            <a:r>
              <a:rPr lang="en-GB" sz="1800"/>
              <a:t>PRODUCT(P_PRICE DESC);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/>
          </a:p>
          <a:p>
            <a:pPr>
              <a:lnSpc>
                <a:spcPct val="80000"/>
              </a:lnSpc>
              <a:spcBef>
                <a:spcPts val="450"/>
              </a:spcBef>
              <a:buFont typeface="Trebuchet MS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/>
              <a:t>To Delete the PROD_PRICEX index</a:t>
            </a:r>
          </a:p>
          <a:p>
            <a:pPr>
              <a:lnSpc>
                <a:spcPct val="80000"/>
              </a:lnSpc>
              <a:spcBef>
                <a:spcPts val="450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>
                <a:solidFill>
                  <a:srgbClr val="FFFF00"/>
                </a:solidFill>
              </a:rPr>
              <a:t>DROP </a:t>
            </a:r>
            <a:r>
              <a:rPr lang="en-GB" sz="1800"/>
              <a:t>INDEX PROD_PRICEX</a:t>
            </a:r>
            <a:r>
              <a:rPr lang="en-GB" sz="1800">
                <a:solidFill>
                  <a:srgbClr val="FFFF00"/>
                </a:solidFill>
              </a:rPr>
              <a:t>;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7CF344E-0DC9-4C01-853D-1D3148D47DF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53253" name="Line 3"/>
          <p:cNvSpPr>
            <a:spLocks noChangeShapeType="1"/>
          </p:cNvSpPr>
          <p:nvPr/>
        </p:nvSpPr>
        <p:spPr bwMode="auto">
          <a:xfrm>
            <a:off x="2197445" y="2215979"/>
            <a:ext cx="1171575" cy="7270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 flipH="1">
            <a:off x="4939058" y="2292178"/>
            <a:ext cx="688975" cy="6096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H="1">
            <a:off x="6005857" y="2368378"/>
            <a:ext cx="1827212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1067144" y="1606379"/>
            <a:ext cx="3021082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You want to create an index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and name it as P_CODEX</a:t>
            </a: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4332632" y="1530178"/>
            <a:ext cx="2914002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Table name, you want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to create an index for table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7453658" y="1503191"/>
            <a:ext cx="2311273" cy="9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Which column of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the table you want to</a:t>
            </a:r>
            <a:b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create an index for ?</a:t>
            </a:r>
          </a:p>
        </p:txBody>
      </p:sp>
    </p:spTree>
    <p:extLst>
      <p:ext uri="{BB962C8B-B14F-4D97-AF65-F5344CB8AC3E}">
        <p14:creationId xmlns:p14="http://schemas.microsoft.com/office/powerpoint/2010/main" val="347503148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6315" y="514350"/>
            <a:ext cx="8153400" cy="9525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Composite Index Example:</a:t>
            </a:r>
            <a:b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/>
            </a:r>
            <a:b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24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 Duplicated TEST Record</a:t>
            </a:r>
            <a:endParaRPr lang="en-GB" altLang="en-US" sz="32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68DAC83-F9F3-47A6-A12E-D50F010CE98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2369023" y="4547286"/>
            <a:ext cx="5915025" cy="698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360" tIns="44280" rIns="90360" bIns="4428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accent6"/>
                </a:solidFill>
                <a:latin typeface="Arial" charset="0"/>
                <a:ea typeface="MS Gothic" charset="-128"/>
                <a:cs typeface="Arial" charset="0"/>
              </a:rPr>
              <a:t>CREATE </a:t>
            </a:r>
            <a:r>
              <a:rPr lang="en-GB" sz="2000" dirty="0">
                <a:solidFill>
                  <a:srgbClr val="FF3300"/>
                </a:solidFill>
                <a:latin typeface="Arial" charset="0"/>
                <a:ea typeface="MS Gothic" charset="-128"/>
                <a:cs typeface="Arial" charset="0"/>
              </a:rPr>
              <a:t>UNIQUE INDEX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 EMP_TESTDEX 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000" dirty="0">
                <a:solidFill>
                  <a:schemeClr val="accent6"/>
                </a:solidFill>
                <a:latin typeface="Arial" charset="0"/>
                <a:ea typeface="MS Gothic" charset="-128"/>
                <a:cs typeface="Arial" charset="0"/>
              </a:rPr>
              <a:t>ON </a:t>
            </a:r>
            <a:r>
              <a:rPr lang="en-GB" sz="2000" dirty="0">
                <a:solidFill>
                  <a:srgbClr val="000000"/>
                </a:solidFill>
                <a:latin typeface="Arial" charset="0"/>
                <a:ea typeface="MS Gothic" charset="-128"/>
                <a:cs typeface="Arial" charset="0"/>
              </a:rPr>
              <a:t>TEST(EMP_NUM,TEST_CODE,TEST_DATE);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5" r="6668"/>
          <a:stretch>
            <a:fillRect/>
          </a:stretch>
        </p:blipFill>
        <p:spPr bwMode="auto">
          <a:xfrm>
            <a:off x="930747" y="2467662"/>
            <a:ext cx="85344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55302" name="Straight Connector 6"/>
          <p:cNvCxnSpPr>
            <a:cxnSpLocks noChangeShapeType="1"/>
          </p:cNvCxnSpPr>
          <p:nvPr/>
        </p:nvCxnSpPr>
        <p:spPr bwMode="auto">
          <a:xfrm>
            <a:off x="1003772" y="2683561"/>
            <a:ext cx="3357562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1258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207375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Data Manipulation Commands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889125" y="1684638"/>
            <a:ext cx="8699717" cy="4343400"/>
          </a:xfrm>
        </p:spPr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INSERT </a:t>
            </a:r>
            <a:r>
              <a:rPr lang="en-US" altLang="en-US" sz="2400">
                <a:ea typeface="ＭＳ Ｐゴシック" panose="020B0600070205080204" pitchFamily="34" charset="-128"/>
              </a:rPr>
              <a:t> - Adding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COMMIT</a:t>
            </a:r>
            <a:r>
              <a:rPr lang="en-US" altLang="en-US" sz="2400">
                <a:ea typeface="ＭＳ Ｐゴシック" panose="020B0600070205080204" pitchFamily="34" charset="-128"/>
              </a:rPr>
              <a:t> - Saving table changes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SELECT</a:t>
            </a:r>
            <a:r>
              <a:rPr lang="en-US" altLang="en-US" sz="2400">
                <a:ea typeface="ＭＳ Ｐゴシック" panose="020B0600070205080204" pitchFamily="34" charset="-128"/>
              </a:rPr>
              <a:t> - Listing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UPDATE</a:t>
            </a:r>
            <a:r>
              <a:rPr lang="en-US" altLang="en-US" sz="2400">
                <a:ea typeface="ＭＳ Ｐゴシック" panose="020B0600070205080204" pitchFamily="34" charset="-128"/>
              </a:rPr>
              <a:t> - Updating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ROLLBACK</a:t>
            </a:r>
            <a:r>
              <a:rPr lang="en-US" altLang="en-US" sz="2400">
                <a:ea typeface="ＭＳ Ｐゴシック" panose="020B0600070205080204" pitchFamily="34" charset="-128"/>
              </a:rPr>
              <a:t> - Restoring table contents to state prior </a:t>
            </a:r>
          </a:p>
          <a:p>
            <a:pPr eaLnBrk="1" hangingPunct="1">
              <a:spcBef>
                <a:spcPct val="0"/>
              </a:spcBef>
              <a:buFont typeface="Trebuchet MS" panose="020B0603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         to changes (since last COMMIT)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DELETE</a:t>
            </a:r>
            <a:r>
              <a:rPr lang="en-US" altLang="en-US" sz="2400">
                <a:ea typeface="ＭＳ Ｐゴシック" panose="020B0600070205080204" pitchFamily="34" charset="-128"/>
              </a:rPr>
              <a:t> - Deleting table rows</a:t>
            </a:r>
          </a:p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INSERT</a:t>
            </a:r>
            <a:r>
              <a:rPr lang="en-US" altLang="en-US" sz="2400">
                <a:ea typeface="ＭＳ Ｐゴシック" panose="020B0600070205080204" pitchFamily="34" charset="-128"/>
              </a:rPr>
              <a:t> + </a:t>
            </a:r>
            <a:r>
              <a:rPr lang="en-US" altLang="en-US" sz="2400" b="1">
                <a:ea typeface="ＭＳ Ｐゴシック" panose="020B0600070205080204" pitchFamily="34" charset="-128"/>
              </a:rPr>
              <a:t>SELECT</a:t>
            </a:r>
            <a:r>
              <a:rPr lang="en-US" altLang="en-US" sz="2400">
                <a:ea typeface="ＭＳ Ｐゴシック" panose="020B0600070205080204" pitchFamily="34" charset="-128"/>
              </a:rPr>
              <a:t> - Inserting table rows with a select </a:t>
            </a:r>
          </a:p>
          <a:p>
            <a:pPr eaLnBrk="1" hangingPunct="1">
              <a:spcBef>
                <a:spcPct val="0"/>
              </a:spcBef>
              <a:buFont typeface="Trebuchet MS" panose="020B0603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                                 subquery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6BF38D8-A65C-459E-BA9D-C09D8D2982F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914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Adding Table Rows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1021966" y="1346748"/>
            <a:ext cx="8135937" cy="48371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dirty="0">
                <a:solidFill>
                  <a:srgbClr val="2D2DB9"/>
                </a:solidFill>
              </a:rPr>
              <a:t>INSERT INTO </a:t>
            </a:r>
            <a:r>
              <a:rPr lang="en-GB" i="1" dirty="0" err="1"/>
              <a:t>tablename</a:t>
            </a:r>
            <a:r>
              <a:rPr lang="en-GB" dirty="0"/>
              <a:t> </a:t>
            </a:r>
            <a:r>
              <a:rPr lang="en-GB" b="1" dirty="0">
                <a:solidFill>
                  <a:srgbClr val="2D2DB9"/>
                </a:solidFill>
              </a:rPr>
              <a:t>VALUES</a:t>
            </a:r>
            <a:r>
              <a:rPr lang="en-GB" dirty="0"/>
              <a:t> (v1,v2,…,</a:t>
            </a:r>
            <a:r>
              <a:rPr lang="en-GB" dirty="0" err="1"/>
              <a:t>vn</a:t>
            </a:r>
            <a:r>
              <a:rPr lang="en-GB" dirty="0"/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400" dirty="0"/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Example: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INSERT INTO VENDOR </a:t>
            </a:r>
          </a:p>
          <a:p>
            <a:pPr>
              <a:lnSpc>
                <a:spcPct val="90000"/>
              </a:lnSpc>
              <a:spcBef>
                <a:spcPts val="5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VALUES (21225,'Bryson, Inc.','Smithson','615','223-3234','TN','Y')</a:t>
            </a:r>
            <a:r>
              <a:rPr lang="ar-SA" sz="20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‏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77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100" dirty="0"/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What if some data is missing? </a:t>
            </a:r>
            <a:r>
              <a:rPr lang="en-GB" dirty="0">
                <a:latin typeface="Trebuchet MS" pitchFamily="34" charset="0"/>
                <a:sym typeface="Wingdings" charset="2"/>
              </a:rPr>
              <a:t> </a:t>
            </a:r>
            <a:r>
              <a:rPr lang="en-GB" dirty="0">
                <a:solidFill>
                  <a:schemeClr val="accent2"/>
                </a:solidFill>
                <a:latin typeface="Trebuchet MS" pitchFamily="34" charset="0"/>
                <a:sym typeface="Wingdings" charset="2"/>
              </a:rPr>
              <a:t>use NULL </a:t>
            </a:r>
            <a:endParaRPr lang="en-GB" dirty="0"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INSERT INTO PRODUCT</a:t>
            </a:r>
          </a:p>
          <a:p>
            <a:pPr>
              <a:lnSpc>
                <a:spcPct val="90000"/>
              </a:lnSpc>
              <a:spcBef>
                <a:spcPts val="47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VALUES ('BRT-345','Titanium drill bit', '18-OCT-02', 75, 10, 4.50, 0.06, NULL)</a:t>
            </a:r>
            <a:r>
              <a:rPr lang="ar-SA" sz="20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‏</a:t>
            </a:r>
            <a:endParaRPr lang="en-GB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775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One row of data per insert statement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D61AF8C-8157-42A6-A6C1-B0501AF6190A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cxnSp>
        <p:nvCxnSpPr>
          <p:cNvPr id="5" name="Straight Connector 6"/>
          <p:cNvCxnSpPr>
            <a:cxnSpLocks noChangeShapeType="1"/>
          </p:cNvCxnSpPr>
          <p:nvPr/>
        </p:nvCxnSpPr>
        <p:spPr bwMode="auto">
          <a:xfrm>
            <a:off x="5630478" y="2180186"/>
            <a:ext cx="1643063" cy="1587"/>
          </a:xfrm>
          <a:prstGeom prst="line">
            <a:avLst/>
          </a:prstGeom>
          <a:noFill/>
          <a:ln w="28575" algn="ctr">
            <a:solidFill>
              <a:schemeClr val="accent6"/>
            </a:solidFill>
            <a:round/>
            <a:headEnd/>
            <a:tailEnd/>
          </a:ln>
        </p:spPr>
      </p:cxnSp>
      <p:cxnSp>
        <p:nvCxnSpPr>
          <p:cNvPr id="5939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7034622" y="2215904"/>
            <a:ext cx="214312" cy="1428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399" name="TextBox 8"/>
          <p:cNvSpPr txBox="1">
            <a:spLocks noChangeArrowheads="1"/>
          </p:cNvSpPr>
          <p:nvPr/>
        </p:nvSpPr>
        <p:spPr bwMode="auto">
          <a:xfrm>
            <a:off x="6638541" y="2251622"/>
            <a:ext cx="271462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a new tuple </a:t>
            </a:r>
          </a:p>
          <a:p>
            <a:pPr algn="ctr"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(a list of attribute values)</a:t>
            </a:r>
            <a:endParaRPr lang="en-AU" altLang="en-US" sz="1800">
              <a:solidFill>
                <a:schemeClr val="accent2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624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25450"/>
            <a:ext cx="8153400" cy="87471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Adding Table Rows </a:t>
            </a:r>
            <a:b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(with optional attributes)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1590804" y="3798587"/>
            <a:ext cx="7415212" cy="1703388"/>
          </a:xfrm>
          <a:solidFill>
            <a:srgbClr val="003366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INSERT INTO PRODUCT(</a:t>
            </a:r>
            <a:r>
              <a:rPr lang="en-GB" altLang="en-US" sz="2500">
                <a:solidFill>
                  <a:srgbClr val="FF3300"/>
                </a:solidFill>
                <a:ea typeface="ＭＳ Ｐゴシック" panose="020B0600070205080204" pitchFamily="34" charset="-128"/>
              </a:rPr>
              <a:t>P_CODE, P_DESCRIPT</a:t>
            </a: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)</a:t>
            </a:r>
            <a:r>
              <a:rPr lang="ar-SA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‏</a:t>
            </a: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VALUES ('</a:t>
            </a:r>
            <a:r>
              <a:rPr lang="en-GB" altLang="en-US" sz="2500">
                <a:solidFill>
                  <a:srgbClr val="FF99FF"/>
                </a:solidFill>
                <a:ea typeface="ＭＳ Ｐゴシック" panose="020B0600070205080204" pitchFamily="34" charset="-128"/>
              </a:rPr>
              <a:t>BRT-345</a:t>
            </a: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','</a:t>
            </a:r>
            <a:r>
              <a:rPr lang="en-GB" altLang="en-US" sz="2500">
                <a:solidFill>
                  <a:srgbClr val="FF99FF"/>
                </a:solidFill>
                <a:ea typeface="ＭＳ Ｐゴシック" panose="020B0600070205080204" pitchFamily="34" charset="-128"/>
              </a:rPr>
              <a:t>Titanium drill bit</a:t>
            </a:r>
            <a:r>
              <a:rPr lang="en-GB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')</a:t>
            </a:r>
            <a:r>
              <a:rPr lang="ar-SA" altLang="en-US" sz="2500">
                <a:solidFill>
                  <a:srgbClr val="FFFF00"/>
                </a:solidFill>
                <a:ea typeface="ＭＳ Ｐゴシック" panose="020B0600070205080204" pitchFamily="34" charset="-128"/>
              </a:rPr>
              <a:t>‏</a:t>
            </a: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>
              <a:solidFill>
                <a:srgbClr val="FFFF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5ECC517-FC75-493C-BC30-BE240FE3827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1081216" y="1820563"/>
            <a:ext cx="34290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Some attributes are optional, instead of inserting NULL, we indicate which attribute that we have values</a:t>
            </a: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 flipH="1">
            <a:off x="5651630" y="3192162"/>
            <a:ext cx="1222375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 flipH="1">
            <a:off x="7175630" y="3115962"/>
            <a:ext cx="155575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6188205" y="1972962"/>
            <a:ext cx="2580577" cy="119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Specify we are going to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insert some values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into the P_CODE and 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P_DESCRIT columns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 flipH="1" flipV="1">
            <a:off x="3279905" y="4692351"/>
            <a:ext cx="460375" cy="917575"/>
          </a:xfrm>
          <a:prstGeom prst="line">
            <a:avLst/>
          </a:prstGeom>
          <a:noFill/>
          <a:ln w="1260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 flipV="1">
            <a:off x="4119691" y="4768551"/>
            <a:ext cx="533400" cy="765175"/>
          </a:xfrm>
          <a:prstGeom prst="line">
            <a:avLst/>
          </a:prstGeom>
          <a:noFill/>
          <a:ln w="1260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1833692" y="5554363"/>
            <a:ext cx="6295377" cy="6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These are the actual values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to be inserted into the P_CODE and P_DESCRITP columns</a:t>
            </a:r>
          </a:p>
        </p:txBody>
      </p:sp>
    </p:spTree>
    <p:extLst>
      <p:ext uri="{BB962C8B-B14F-4D97-AF65-F5344CB8AC3E}">
        <p14:creationId xmlns:p14="http://schemas.microsoft.com/office/powerpoint/2010/main" val="654503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5873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Adding Table Rows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E40AE91D-4795-4456-AF1B-68E508D4D67F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671638" y="1547428"/>
            <a:ext cx="9510329" cy="4630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    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 INSERT operation can violate key constraints including:</a:t>
            </a:r>
            <a:endParaRPr lang="en-US" altLang="en-US" dirty="0" smtClean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entered that already exists</a:t>
            </a:r>
          </a:p>
          <a:p>
            <a:pPr lvl="1" eaLnBrk="1" hangingPunct="1"/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Primary key is null</a:t>
            </a:r>
          </a:p>
          <a:p>
            <a:pPr lvl="1" eaLnBrk="1" hangingPunct="1"/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Foreign key entered that does not correspond to a primary key in another table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800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864974" y="1484314"/>
            <a:ext cx="9638270" cy="4643437"/>
          </a:xfrm>
        </p:spPr>
        <p:txBody>
          <a:bodyPr/>
          <a:lstStyle/>
          <a:p>
            <a:pPr>
              <a:spcBef>
                <a:spcPts val="2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 this lecture, you will learn:</a:t>
            </a:r>
          </a:p>
          <a:p>
            <a:pPr>
              <a:spcBef>
                <a:spcPts val="2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 basic commands and functions of SQL</a:t>
            </a: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for data administration (to create tables, and indexes)</a:t>
            </a:r>
            <a:r>
              <a:rPr lang="ar-SA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for data manipulation (to add, modify, delete, and retrieve data)</a:t>
            </a:r>
            <a:r>
              <a:rPr lang="ar-SA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12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How to use SQL to query a database to extract useful information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764AA0D-10B6-400A-886F-C16DC5CB87B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671639" y="416811"/>
            <a:ext cx="843915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CC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CC"/>
                </a:solidFill>
                <a:latin typeface="Stone Sans ITC TT-Bold" charset="0"/>
                <a:ea typeface="Osaka" charset="-128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07286555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59531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Saving Table Changes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xfrm>
            <a:off x="972064" y="1354686"/>
            <a:ext cx="8567351" cy="497197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Changes made to table contents are not physically saved on disk until 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Database is closed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Program is closed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COMMIT command is used </a:t>
            </a: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(Not used in MS Access)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COMMIT [WORK]</a:t>
            </a:r>
          </a:p>
          <a:p>
            <a:pPr>
              <a:lnSpc>
                <a:spcPct val="90000"/>
              </a:lnSpc>
              <a:spcBef>
                <a:spcPts val="10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Will permanently save any changes made to any table in the database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3571A8D-6A33-470F-A5B7-CA7F66AA6E6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48316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547816" y="416811"/>
            <a:ext cx="8153400" cy="6858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Listing Table Rows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1025610" y="1445173"/>
            <a:ext cx="9292281" cy="551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1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SELECT</a:t>
            </a:r>
            <a:r>
              <a:rPr lang="en-GB" altLang="en-US" sz="2600" b="1" dirty="0">
                <a:ea typeface="ＭＳ Ｐゴシック" panose="020B0600070205080204" pitchFamily="34" charset="-128"/>
              </a:rPr>
              <a:t> </a:t>
            </a:r>
            <a:r>
              <a:rPr lang="en-GB" altLang="en-US" sz="2600" dirty="0">
                <a:ea typeface="ＭＳ Ｐゴシック" panose="020B0600070205080204" pitchFamily="34" charset="-128"/>
              </a:rPr>
              <a:t>- </a:t>
            </a:r>
            <a:r>
              <a:rPr lang="en-GB" altLang="en-US" sz="2700" dirty="0">
                <a:ea typeface="ＭＳ Ｐゴシック" panose="020B0600070205080204" pitchFamily="34" charset="-128"/>
              </a:rPr>
              <a:t>Used to list contents of table</a:t>
            </a:r>
          </a:p>
          <a:p>
            <a:pPr>
              <a:lnSpc>
                <a:spcPct val="90000"/>
              </a:lnSpc>
              <a:spcBef>
                <a:spcPts val="9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600" dirty="0">
                <a:ea typeface="ＭＳ Ｐゴシック" panose="020B0600070205080204" pitchFamily="34" charset="-128"/>
              </a:rPr>
              <a:t>Syntax </a:t>
            </a:r>
          </a:p>
          <a:p>
            <a:pPr lvl="1">
              <a:lnSpc>
                <a:spcPct val="90000"/>
              </a:lnSpc>
              <a:spcBef>
                <a:spcPts val="8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3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SELECT</a:t>
            </a:r>
            <a:r>
              <a:rPr lang="en-GB" altLang="en-US" sz="2300" dirty="0">
                <a:ea typeface="ＭＳ Ｐゴシック" panose="020B0600070205080204" pitchFamily="34" charset="-128"/>
              </a:rPr>
              <a:t> </a:t>
            </a:r>
            <a:r>
              <a:rPr lang="en-GB" altLang="en-US" sz="2300" i="1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sz="2300" i="1" dirty="0">
                <a:ea typeface="ＭＳ Ｐゴシック" panose="020B0600070205080204" pitchFamily="34" charset="-128"/>
              </a:rPr>
              <a:t/>
            </a:r>
            <a:br>
              <a:rPr lang="en-GB" altLang="en-US" sz="2300" i="1" dirty="0">
                <a:ea typeface="ＭＳ Ｐゴシック" panose="020B0600070205080204" pitchFamily="34" charset="-128"/>
              </a:rPr>
            </a:br>
            <a:r>
              <a:rPr lang="en-GB" altLang="en-US" sz="23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FROM</a:t>
            </a:r>
            <a:r>
              <a:rPr lang="en-GB" altLang="en-US" sz="2300" dirty="0">
                <a:ea typeface="ＭＳ Ｐゴシック" panose="020B0600070205080204" pitchFamily="34" charset="-128"/>
              </a:rPr>
              <a:t> </a:t>
            </a:r>
            <a:r>
              <a:rPr lang="en-GB" altLang="en-US" sz="2300" i="1" dirty="0" err="1">
                <a:ea typeface="ＭＳ Ｐゴシック" panose="020B0600070205080204" pitchFamily="34" charset="-128"/>
              </a:rPr>
              <a:t>tablename</a:t>
            </a:r>
            <a:endParaRPr lang="en-GB" altLang="en-US" sz="2300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8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sz="2200" dirty="0">
                <a:ea typeface="ＭＳ Ｐゴシック" panose="020B0600070205080204" pitchFamily="34" charset="-128"/>
              </a:rPr>
              <a:t> represents one or more attributes, separated by commas</a:t>
            </a:r>
          </a:p>
          <a:p>
            <a:pPr>
              <a:lnSpc>
                <a:spcPct val="90000"/>
              </a:lnSpc>
              <a:spcBef>
                <a:spcPts val="8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Asterisk </a:t>
            </a: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*</a:t>
            </a:r>
            <a:r>
              <a:rPr lang="en-GB" altLang="en-US" sz="2200" dirty="0">
                <a:ea typeface="ＭＳ Ｐゴシック" panose="020B0600070205080204" pitchFamily="34" charset="-128"/>
              </a:rPr>
              <a:t> can be used as </a:t>
            </a: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wildcard</a:t>
            </a:r>
            <a:r>
              <a:rPr lang="en-GB" altLang="en-US" sz="2200" dirty="0">
                <a:ea typeface="ＭＳ Ｐゴシック" panose="020B0600070205080204" pitchFamily="34" charset="-128"/>
              </a:rPr>
              <a:t> character to list all attributes </a:t>
            </a:r>
            <a:br>
              <a:rPr lang="en-GB" altLang="en-US" sz="2200" dirty="0">
                <a:ea typeface="ＭＳ Ｐゴシック" panose="020B0600070205080204" pitchFamily="34" charset="-128"/>
              </a:rPr>
            </a:br>
            <a:endParaRPr lang="en-GB" altLang="en-US" sz="22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SELECT * FROM PRODUCT;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SELECT P_CODE, P_DESCRIPT, P_INDATE, P_ONHAND, P_MIN, P_PRICE, P_DISCOUNT, V_CODE</a:t>
            </a: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FROM   PRODUCT;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EF993B34-59DE-4312-BB69-5CD02F6D3E3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91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6858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Updating Table Rows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862139" y="1445173"/>
            <a:ext cx="8590780" cy="51958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3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ea typeface="ＭＳ Ｐゴシック" panose="020B0600070205080204" pitchFamily="34" charset="-128"/>
              </a:rPr>
              <a:t>UPDATE- </a:t>
            </a:r>
            <a:r>
              <a:rPr lang="en-GB" altLang="en-US" sz="2600" dirty="0">
                <a:ea typeface="ＭＳ Ｐゴシック" panose="020B0600070205080204" pitchFamily="34" charset="-128"/>
              </a:rPr>
              <a:t>Modify data in a table</a:t>
            </a:r>
          </a:p>
          <a:p>
            <a:pPr>
              <a:lnSpc>
                <a:spcPct val="90000"/>
              </a:lnSpc>
              <a:spcBef>
                <a:spcPts val="1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11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UPDATE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/>
            </a:r>
            <a:br>
              <a:rPr lang="en-GB" altLang="en-US" sz="2200" i="1" dirty="0">
                <a:ea typeface="ＭＳ Ｐゴシック" panose="020B0600070205080204" pitchFamily="34" charset="-128"/>
              </a:rPr>
            </a:br>
            <a:r>
              <a:rPr lang="en-GB" altLang="en-US" sz="22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SET</a:t>
            </a:r>
            <a:r>
              <a:rPr lang="en-GB" altLang="en-US" sz="2200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columnname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dirty="0">
                <a:ea typeface="ＭＳ Ｐゴシック" panose="020B0600070205080204" pitchFamily="34" charset="-128"/>
              </a:rPr>
              <a:t>=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expression </a:t>
            </a:r>
            <a:r>
              <a:rPr lang="en-GB" altLang="en-US" sz="2200" dirty="0">
                <a:ea typeface="ＭＳ Ｐゴシック" panose="020B0600070205080204" pitchFamily="34" charset="-128"/>
              </a:rPr>
              <a:t>[,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columname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 </a:t>
            </a:r>
            <a:r>
              <a:rPr lang="en-GB" altLang="en-US" sz="2200" dirty="0">
                <a:ea typeface="ＭＳ Ｐゴシック" panose="020B0600070205080204" pitchFamily="34" charset="-128"/>
              </a:rPr>
              <a:t>= </a:t>
            </a:r>
            <a:r>
              <a:rPr lang="en-GB" altLang="en-US" sz="2200" i="1" dirty="0">
                <a:ea typeface="ＭＳ Ｐゴシック" panose="020B0600070205080204" pitchFamily="34" charset="-128"/>
              </a:rPr>
              <a:t>expression</a:t>
            </a:r>
            <a:r>
              <a:rPr lang="en-GB" altLang="en-US" sz="2200" dirty="0">
                <a:ea typeface="ＭＳ Ｐゴシック" panose="020B0600070205080204" pitchFamily="34" charset="-128"/>
              </a:rPr>
              <a:t>]</a:t>
            </a:r>
            <a:br>
              <a:rPr lang="en-GB" altLang="en-US" sz="2200" dirty="0">
                <a:ea typeface="ＭＳ Ｐゴシック" panose="020B0600070205080204" pitchFamily="34" charset="-128"/>
              </a:rPr>
            </a:br>
            <a:r>
              <a:rPr lang="en-GB" altLang="en-US" sz="2200" dirty="0">
                <a:ea typeface="ＭＳ Ｐゴシック" panose="020B0600070205080204" pitchFamily="34" charset="-128"/>
              </a:rPr>
              <a:t>[</a:t>
            </a:r>
            <a:r>
              <a:rPr lang="en-GB" altLang="en-US" sz="22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WHERE </a:t>
            </a:r>
            <a:r>
              <a:rPr lang="en-GB" altLang="en-US" sz="2200" i="1" dirty="0" err="1">
                <a:ea typeface="ＭＳ Ｐゴシック" panose="020B0600070205080204" pitchFamily="34" charset="-128"/>
              </a:rPr>
              <a:t>conditionlist</a:t>
            </a:r>
            <a:r>
              <a:rPr lang="en-GB" altLang="en-US" sz="2200" dirty="0">
                <a:ea typeface="ＭＳ Ｐゴシック" panose="020B0600070205080204" pitchFamily="34" charset="-128"/>
              </a:rPr>
              <a:t>];</a:t>
            </a:r>
          </a:p>
          <a:p>
            <a:pPr>
              <a:lnSpc>
                <a:spcPct val="90000"/>
              </a:lnSpc>
              <a:spcBef>
                <a:spcPts val="12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500" dirty="0">
                <a:ea typeface="ＭＳ Ｐゴシック" panose="020B0600070205080204" pitchFamily="34" charset="-128"/>
              </a:rPr>
              <a:t>If more than one attribute is to be updated in the row, separate corrections with commas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5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UPDATE PRODUCT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SET    P_INDATE = ‘2004-01-08'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WHERE  P_CODE = '13-Q2/P2'</a:t>
            </a:r>
          </a:p>
          <a:p>
            <a:pPr>
              <a:lnSpc>
                <a:spcPct val="90000"/>
              </a:lnSpc>
              <a:spcBef>
                <a:spcPts val="1100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6D3DEB62-622C-48AE-8789-DBFFC157BED5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28592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772400" cy="6858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Restoring Table Contents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idx="1"/>
          </p:nvPr>
        </p:nvSpPr>
        <p:spPr>
          <a:xfrm>
            <a:off x="1021491" y="1419892"/>
            <a:ext cx="8295503" cy="50292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ROLLBACK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Used to restore the database to its previous condition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Only applicable if COMMIT command has not been used to permanently store the changes in the database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>
                <a:ea typeface="ＭＳ Ｐゴシック" panose="020B0600070205080204" pitchFamily="34" charset="-128"/>
              </a:rPr>
              <a:t>ROLLBACK;</a:t>
            </a:r>
          </a:p>
          <a:p>
            <a:pPr lvl="1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1400" dirty="0">
              <a:ea typeface="ＭＳ Ｐゴシック" panose="020B0600070205080204" pitchFamily="34" charset="-128"/>
            </a:endParaRPr>
          </a:p>
          <a:p>
            <a:pPr>
              <a:spcBef>
                <a:spcPts val="7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COMMIT and ROLLBACK only work with data manipulation commands that are used to add, modify, or delete table rows</a:t>
            </a:r>
            <a:endParaRPr lang="en-GB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725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100" dirty="0">
              <a:ea typeface="ＭＳ Ｐゴシック" panose="020B0600070205080204" pitchFamily="34" charset="-128"/>
            </a:endParaRPr>
          </a:p>
          <a:p>
            <a:pPr>
              <a:spcBef>
                <a:spcPts val="7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ea typeface="ＭＳ Ｐゴシック" panose="020B0600070205080204" pitchFamily="34" charset="-128"/>
              </a:rPr>
              <a:t>Some DBMSs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eg</a:t>
            </a:r>
            <a:r>
              <a:rPr lang="en-US" altLang="en-US" sz="2400" dirty="0">
                <a:ea typeface="ＭＳ Ｐゴシック" panose="020B0600070205080204" pitchFamily="34" charset="-128"/>
              </a:rPr>
              <a:t>. MS ACCESS) don’t support COMMIT and ROLLBACK.</a:t>
            </a:r>
          </a:p>
          <a:p>
            <a:pPr>
              <a:spcBef>
                <a:spcPts val="7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900" dirty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98FA84F5-ECCD-465A-9B20-F1E7A761B9A6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11709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153400" cy="5683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Deleting Table Rows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862139" y="1423087"/>
            <a:ext cx="7962900" cy="4876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DELETE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- </a:t>
            </a:r>
            <a:r>
              <a:rPr lang="en-GB" altLang="en-US" sz="2400" dirty="0">
                <a:ea typeface="ＭＳ Ｐゴシック" panose="020B0600070205080204" pitchFamily="34" charset="-128"/>
              </a:rPr>
              <a:t>Deletes a table row</a:t>
            </a:r>
          </a:p>
          <a:p>
            <a:pPr>
              <a:lnSpc>
                <a:spcPct val="80000"/>
              </a:lnSpc>
              <a:spcBef>
                <a:spcPts val="1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80000"/>
              </a:lnSpc>
              <a:spcBef>
                <a:spcPts val="1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DELETE FROM 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/>
            </a:r>
            <a:br>
              <a:rPr lang="en-GB" altLang="en-US" sz="2000" i="1" dirty="0">
                <a:ea typeface="ＭＳ Ｐゴシック" panose="020B0600070205080204" pitchFamily="34" charset="-128"/>
              </a:rPr>
            </a:br>
            <a:r>
              <a:rPr lang="en-GB" altLang="en-US" sz="2000" dirty="0">
                <a:ea typeface="ＭＳ Ｐゴシック" panose="020B0600070205080204" pitchFamily="34" charset="-128"/>
              </a:rPr>
              <a:t>[</a:t>
            </a:r>
            <a:r>
              <a:rPr lang="en-GB" altLang="en-US" sz="2000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WHERE </a:t>
            </a:r>
            <a:r>
              <a:rPr lang="en-GB" altLang="en-US" sz="2000" i="1" dirty="0" err="1">
                <a:ea typeface="ＭＳ Ｐゴシック" panose="020B0600070205080204" pitchFamily="34" charset="-128"/>
              </a:rPr>
              <a:t>conditionlist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 </a:t>
            </a:r>
            <a:r>
              <a:rPr lang="en-GB" altLang="en-US" sz="2000" dirty="0">
                <a:ea typeface="ＭＳ Ｐゴシック" panose="020B0600070205080204" pitchFamily="34" charset="-128"/>
              </a:rPr>
              <a:t>];</a:t>
            </a:r>
          </a:p>
          <a:p>
            <a:pPr>
              <a:lnSpc>
                <a:spcPct val="80000"/>
              </a:lnSpc>
              <a:spcBef>
                <a:spcPts val="15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WHERE condition is optional</a:t>
            </a:r>
          </a:p>
          <a:p>
            <a:pPr lvl="1">
              <a:lnSpc>
                <a:spcPct val="80000"/>
              </a:lnSpc>
              <a:spcBef>
                <a:spcPts val="13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ea typeface="ＭＳ Ｐゴシック" panose="020B0600070205080204" pitchFamily="34" charset="-128"/>
              </a:rPr>
              <a:t>If WHERE condition is not specified, all rows from the specified table will be deleted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FF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100" dirty="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DELETE FROM PRODUCT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WHERE  P_CODE = '13-Q2/P2'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100" dirty="0">
              <a:solidFill>
                <a:srgbClr val="FF33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DELETE FROM PRODUCT</a:t>
            </a:r>
          </a:p>
          <a:p>
            <a:pPr>
              <a:lnSpc>
                <a:spcPct val="80000"/>
              </a:lnSpc>
              <a:spcBef>
                <a:spcPts val="525"/>
              </a:spcBef>
              <a:buClr>
                <a:srgbClr val="FF3300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 dirty="0">
                <a:solidFill>
                  <a:srgbClr val="FF3300"/>
                </a:solidFill>
                <a:ea typeface="ＭＳ Ｐゴシック" panose="020B0600070205080204" pitchFamily="34" charset="-128"/>
              </a:rPr>
              <a:t>WHERE  P_MIN = 5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F989AD9-F730-4010-ABAA-B41854F090A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4602" y="4787471"/>
            <a:ext cx="3500437" cy="801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96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MS Gothic" charset="-128"/>
              </a:rPr>
              <a:t>DELETE command is dangerous!</a:t>
            </a:r>
          </a:p>
        </p:txBody>
      </p:sp>
    </p:spTree>
    <p:extLst>
      <p:ext uri="{BB962C8B-B14F-4D97-AF65-F5344CB8AC3E}">
        <p14:creationId xmlns:p14="http://schemas.microsoft.com/office/powerpoint/2010/main" val="2468979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8" y="316352"/>
            <a:ext cx="9522685" cy="88225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Inserting Table Rows with a Select Subquery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xfrm>
            <a:off x="825843" y="1440708"/>
            <a:ext cx="7772400" cy="3140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Can insert multiple rows from another table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Use INSERT with a SELECT subquery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Query that is embedded (or nested) inside another query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Executed first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INSERT INTO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br>
              <a:rPr lang="en-GB" altLang="en-US" i="1" dirty="0">
                <a:ea typeface="ＭＳ Ｐゴシック" panose="020B0600070205080204" pitchFamily="34" charset="-128"/>
              </a:rPr>
            </a:br>
            <a:r>
              <a:rPr lang="en-GB" altLang="en-US" dirty="0">
                <a:ea typeface="ＭＳ Ｐゴシック" panose="020B0600070205080204" pitchFamily="34" charset="-128"/>
              </a:rPr>
              <a:t>SELECT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FROM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tablename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7A5AF1E5-390D-40BA-8C15-998257634186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1530147" y="4822886"/>
            <a:ext cx="6363792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2400" dirty="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INSERT INTO VENDOR SELECT * FROM V;</a:t>
            </a:r>
          </a:p>
        </p:txBody>
      </p:sp>
    </p:spTree>
    <p:extLst>
      <p:ext uri="{BB962C8B-B14F-4D97-AF65-F5344CB8AC3E}">
        <p14:creationId xmlns:p14="http://schemas.microsoft.com/office/powerpoint/2010/main" val="304444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583644" y="416811"/>
            <a:ext cx="10611578" cy="83122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Selecting Rows with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Conditional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Restrictions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xfrm>
            <a:off x="972537" y="1590593"/>
            <a:ext cx="8653377" cy="43777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Select partial table contents by placing restrictions on rows to be included in output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Add conditional restrictions to the SELECT statement, using WHERE clause</a:t>
            </a:r>
          </a:p>
          <a:p>
            <a:pPr>
              <a:lnSpc>
                <a:spcPct val="90000"/>
              </a:lnSpc>
              <a:spcBef>
                <a:spcPts val="17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Syntax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SELECT</a:t>
            </a:r>
            <a:r>
              <a:rPr lang="en-GB" altLang="en-US" dirty="0">
                <a:ea typeface="ＭＳ Ｐゴシック" panose="020B0600070205080204" pitchFamily="34" charset="-128"/>
              </a:rPr>
              <a:t>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columnlist</a:t>
            </a:r>
            <a:r>
              <a:rPr lang="en-GB" altLang="en-US" i="1" dirty="0">
                <a:ea typeface="ＭＳ Ｐゴシック" panose="020B0600070205080204" pitchFamily="34" charset="-128"/>
              </a:rPr>
              <a:t/>
            </a:r>
            <a:br>
              <a:rPr lang="en-GB" altLang="en-US" i="1" dirty="0">
                <a:ea typeface="ＭＳ Ｐゴシック" panose="020B0600070205080204" pitchFamily="34" charset="-128"/>
              </a:rPr>
            </a:br>
            <a:r>
              <a:rPr lang="en-GB" altLang="en-US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FROM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tablelist</a:t>
            </a:r>
            <a:r>
              <a:rPr lang="en-GB" altLang="en-US" i="1" dirty="0">
                <a:ea typeface="ＭＳ Ｐゴシック" panose="020B0600070205080204" pitchFamily="34" charset="-128"/>
              </a:rPr>
              <a:t/>
            </a:r>
            <a:br>
              <a:rPr lang="en-GB" altLang="en-US" i="1" dirty="0">
                <a:ea typeface="ＭＳ Ｐゴシック" panose="020B0600070205080204" pitchFamily="34" charset="-128"/>
              </a:rPr>
            </a:br>
            <a:r>
              <a:rPr lang="en-GB" altLang="en-US" dirty="0">
                <a:ea typeface="ＭＳ Ｐゴシック" panose="020B0600070205080204" pitchFamily="34" charset="-128"/>
              </a:rPr>
              <a:t>[ </a:t>
            </a:r>
            <a:r>
              <a:rPr lang="en-GB" altLang="en-US" b="1" dirty="0">
                <a:solidFill>
                  <a:srgbClr val="2D2DB9"/>
                </a:solidFill>
                <a:ea typeface="ＭＳ Ｐゴシック" panose="020B0600070205080204" pitchFamily="34" charset="-128"/>
              </a:rPr>
              <a:t>WHERE</a:t>
            </a:r>
            <a:r>
              <a:rPr lang="en-GB" altLang="en-US" dirty="0">
                <a:ea typeface="ＭＳ Ｐゴシック" panose="020B0600070205080204" pitchFamily="34" charset="-128"/>
              </a:rPr>
              <a:t> </a:t>
            </a:r>
            <a:r>
              <a:rPr lang="en-GB" altLang="en-US" i="1" dirty="0" err="1">
                <a:ea typeface="ＭＳ Ｐゴシック" panose="020B0600070205080204" pitchFamily="34" charset="-128"/>
              </a:rPr>
              <a:t>conditionlist</a:t>
            </a:r>
            <a:r>
              <a:rPr lang="en-GB" altLang="en-US" i="1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] ;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DDEFC85F-9C9A-4FE4-9021-F4DD0DCE803C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52856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575104" y="509589"/>
            <a:ext cx="8135938" cy="5762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1: Select with equality comparison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38" y="1400519"/>
            <a:ext cx="7772400" cy="13081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List all products supplied by Vendor 21344.</a:t>
            </a: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Output should contain description, in-date, price and vendor code.</a:t>
            </a:r>
          </a:p>
        </p:txBody>
      </p:sp>
      <p:sp>
        <p:nvSpPr>
          <p:cNvPr id="7987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8FE58C0-121C-428B-BE17-6DC8A4B77A7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8838" y="2730845"/>
            <a:ext cx="7848600" cy="1196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P_INDATE, P_PRICE,V_CODE 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</a:t>
            </a:r>
            <a:b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V_CODE </a:t>
            </a:r>
            <a:r>
              <a:rPr lang="en-GB" altLang="en-US" sz="240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=</a:t>
            </a: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21344;</a:t>
            </a:r>
          </a:p>
        </p:txBody>
      </p:sp>
      <p:pic>
        <p:nvPicPr>
          <p:cNvPr id="798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5" b="3630"/>
          <a:stretch>
            <a:fillRect/>
          </a:stretch>
        </p:blipFill>
        <p:spPr bwMode="auto">
          <a:xfrm>
            <a:off x="1532238" y="4254844"/>
            <a:ext cx="750093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257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Fig07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5" y="1309816"/>
            <a:ext cx="7543026" cy="41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7" y="387350"/>
            <a:ext cx="8062912" cy="685800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Example</a:t>
            </a:r>
            <a:endParaRPr lang="en-US" altLang="en-US" sz="18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70971" y="5621774"/>
            <a:ext cx="7696200" cy="1295400"/>
          </a:xfrm>
          <a:noFill/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SELECT	P_DESCRIPT,P_INDATE,P_PRICE,V_CODE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FROM	PRODUCT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WHERE	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V_CODE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 21344;</a:t>
            </a:r>
          </a:p>
        </p:txBody>
      </p:sp>
      <p:pic>
        <p:nvPicPr>
          <p:cNvPr id="81924" name="Picture 7" descr="Fig07-0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7277" y="1309816"/>
            <a:ext cx="7543026" cy="4180472"/>
          </a:xfrm>
          <a:noFill/>
        </p:spPr>
      </p:pic>
      <p:sp>
        <p:nvSpPr>
          <p:cNvPr id="81925" name="Text Box 9"/>
          <p:cNvSpPr txBox="1">
            <a:spLocks noChangeArrowheads="1"/>
          </p:cNvSpPr>
          <p:nvPr/>
        </p:nvSpPr>
        <p:spPr bwMode="auto">
          <a:xfrm>
            <a:off x="809844" y="1259630"/>
            <a:ext cx="9545118" cy="6806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50000"/>
              </a:spcBef>
              <a:buClr>
                <a:srgbClr val="000000"/>
              </a:buClr>
              <a:buFont typeface="Monotype Sorts" charset="2"/>
              <a:buNone/>
            </a:pPr>
            <a:r>
              <a:rPr lang="en-AU" altLang="en-US" sz="2000" dirty="0">
                <a:latin typeface="Arial" panose="020B0604020202020204" pitchFamily="34" charset="0"/>
                <a:ea typeface="MS Gothic" panose="020B0609070205080204" pitchFamily="49" charset="-128"/>
              </a:rPr>
              <a:t>Select PRODUCT table attributes (P_DESCRIPT, P_INDATE, P_PRICE, V_CODE) for vendor code 21344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2518252" y="2178868"/>
            <a:ext cx="1858572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415761" y="2152921"/>
            <a:ext cx="610270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5910356" y="2126809"/>
            <a:ext cx="566400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2" name="Rectangle 14"/>
          <p:cNvSpPr>
            <a:spLocks noChangeArrowheads="1"/>
          </p:cNvSpPr>
          <p:nvPr/>
        </p:nvSpPr>
        <p:spPr bwMode="auto">
          <a:xfrm>
            <a:off x="7182356" y="2151528"/>
            <a:ext cx="492916" cy="3171149"/>
          </a:xfrm>
          <a:prstGeom prst="rect">
            <a:avLst/>
          </a:prstGeom>
          <a:solidFill>
            <a:srgbClr val="FF00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3" name="Rectangle 15"/>
          <p:cNvSpPr>
            <a:spLocks noChangeArrowheads="1"/>
          </p:cNvSpPr>
          <p:nvPr/>
        </p:nvSpPr>
        <p:spPr bwMode="auto">
          <a:xfrm>
            <a:off x="1761612" y="2604053"/>
            <a:ext cx="5898145" cy="16276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4" name="Rectangle 16"/>
          <p:cNvSpPr>
            <a:spLocks noChangeArrowheads="1"/>
          </p:cNvSpPr>
          <p:nvPr/>
        </p:nvSpPr>
        <p:spPr bwMode="auto">
          <a:xfrm>
            <a:off x="1761612" y="2756453"/>
            <a:ext cx="5898145" cy="16276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5" name="Rectangle 17"/>
          <p:cNvSpPr>
            <a:spLocks noChangeArrowheads="1"/>
          </p:cNvSpPr>
          <p:nvPr/>
        </p:nvSpPr>
        <p:spPr bwMode="auto">
          <a:xfrm>
            <a:off x="1746585" y="4186155"/>
            <a:ext cx="5898145" cy="16276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626706" name="Line 18"/>
          <p:cNvSpPr>
            <a:spLocks noChangeShapeType="1"/>
          </p:cNvSpPr>
          <p:nvPr/>
        </p:nvSpPr>
        <p:spPr bwMode="auto">
          <a:xfrm>
            <a:off x="2676011" y="2766818"/>
            <a:ext cx="1584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07" name="Line 19"/>
          <p:cNvSpPr>
            <a:spLocks noChangeShapeType="1"/>
          </p:cNvSpPr>
          <p:nvPr/>
        </p:nvSpPr>
        <p:spPr bwMode="auto">
          <a:xfrm>
            <a:off x="2676011" y="2919218"/>
            <a:ext cx="1584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08" name="Line 20"/>
          <p:cNvSpPr>
            <a:spLocks noChangeShapeType="1"/>
          </p:cNvSpPr>
          <p:nvPr/>
        </p:nvSpPr>
        <p:spPr bwMode="auto">
          <a:xfrm>
            <a:off x="2672630" y="4334314"/>
            <a:ext cx="13427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09" name="Line 21"/>
          <p:cNvSpPr>
            <a:spLocks noChangeShapeType="1"/>
          </p:cNvSpPr>
          <p:nvPr/>
        </p:nvSpPr>
        <p:spPr bwMode="auto">
          <a:xfrm>
            <a:off x="4558748" y="2766818"/>
            <a:ext cx="53223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4485861" y="2919218"/>
            <a:ext cx="60512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3" name="Line 25"/>
          <p:cNvSpPr>
            <a:spLocks noChangeShapeType="1"/>
          </p:cNvSpPr>
          <p:nvPr/>
        </p:nvSpPr>
        <p:spPr bwMode="auto">
          <a:xfrm>
            <a:off x="4480714" y="4364558"/>
            <a:ext cx="61027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4" name="Line 26"/>
          <p:cNvSpPr>
            <a:spLocks noChangeShapeType="1"/>
          </p:cNvSpPr>
          <p:nvPr/>
        </p:nvSpPr>
        <p:spPr bwMode="auto">
          <a:xfrm>
            <a:off x="5940898" y="2770558"/>
            <a:ext cx="52271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5" name="Line 27"/>
          <p:cNvSpPr>
            <a:spLocks noChangeShapeType="1"/>
          </p:cNvSpPr>
          <p:nvPr/>
        </p:nvSpPr>
        <p:spPr bwMode="auto">
          <a:xfrm>
            <a:off x="7214270" y="2756453"/>
            <a:ext cx="445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6" name="Line 28"/>
          <p:cNvSpPr>
            <a:spLocks noChangeShapeType="1"/>
          </p:cNvSpPr>
          <p:nvPr/>
        </p:nvSpPr>
        <p:spPr bwMode="auto">
          <a:xfrm>
            <a:off x="5940898" y="2922958"/>
            <a:ext cx="4454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7" name="Line 29"/>
          <p:cNvSpPr>
            <a:spLocks noChangeShapeType="1"/>
          </p:cNvSpPr>
          <p:nvPr/>
        </p:nvSpPr>
        <p:spPr bwMode="auto">
          <a:xfrm>
            <a:off x="5940898" y="4334314"/>
            <a:ext cx="5227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8" name="Line 30"/>
          <p:cNvSpPr>
            <a:spLocks noChangeShapeType="1"/>
          </p:cNvSpPr>
          <p:nvPr/>
        </p:nvSpPr>
        <p:spPr bwMode="auto">
          <a:xfrm>
            <a:off x="7189236" y="2919218"/>
            <a:ext cx="49291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626719" name="Line 31"/>
          <p:cNvSpPr>
            <a:spLocks noChangeShapeType="1"/>
          </p:cNvSpPr>
          <p:nvPr/>
        </p:nvSpPr>
        <p:spPr bwMode="auto">
          <a:xfrm>
            <a:off x="7148511" y="4348920"/>
            <a:ext cx="49621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AU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8252" y="5525649"/>
            <a:ext cx="5357813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352676" y="6404866"/>
            <a:ext cx="5357813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8253" y="6003090"/>
            <a:ext cx="5357812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31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9" grpId="0" animBg="1"/>
      <p:bldP spid="626700" grpId="0" animBg="1"/>
      <p:bldP spid="626701" grpId="0" animBg="1"/>
      <p:bldP spid="626702" grpId="0" animBg="1"/>
      <p:bldP spid="626703" grpId="0" animBg="1"/>
      <p:bldP spid="626704" grpId="0" animBg="1"/>
      <p:bldP spid="626705" grpId="0" animBg="1"/>
      <p:bldP spid="26" grpId="0" animBg="1"/>
      <p:bldP spid="27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5629" y="1500188"/>
            <a:ext cx="7772400" cy="785812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ea typeface="ＭＳ Ｐゴシック" panose="020B0600070205080204" pitchFamily="34" charset="-128"/>
              </a:rPr>
              <a:t>Selecting Rows with Conditional Restrictions</a:t>
            </a:r>
          </a:p>
        </p:txBody>
      </p:sp>
      <p:sp>
        <p:nvSpPr>
          <p:cNvPr id="8397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1358DF6B-3068-42FE-A1F1-2C509F79D53D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39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8397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8582" y="357188"/>
            <a:ext cx="723265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Comparison Operators</a:t>
            </a: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9"/>
          <a:stretch>
            <a:fillRect/>
          </a:stretch>
        </p:blipFill>
        <p:spPr bwMode="auto">
          <a:xfrm>
            <a:off x="1441409" y="2286000"/>
            <a:ext cx="7405687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50059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53763" y="430213"/>
            <a:ext cx="9057502" cy="9826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The Role/Position of SQL in a DB system</a:t>
            </a:r>
            <a:endParaRPr lang="en-AU" altLang="en-US" sz="3200" b="1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3" y="2827339"/>
            <a:ext cx="86296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26" y="1604963"/>
            <a:ext cx="11303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/>
          <p:nvPr/>
        </p:nvSpPr>
        <p:spPr>
          <a:xfrm rot="16200000">
            <a:off x="4487564" y="2617788"/>
            <a:ext cx="565150" cy="3206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4097038" y="1412875"/>
            <a:ext cx="1943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</a:rPr>
              <a:t>DB Administrator</a:t>
            </a:r>
            <a:endParaRPr lang="en-AU" altLang="en-US" sz="1600">
              <a:solidFill>
                <a:schemeClr val="tx2"/>
              </a:solidFill>
              <a:latin typeface="Arial" panose="020B0604020202020204" pitchFamily="34" charset="0"/>
              <a:ea typeface="Osaka" charset="-128"/>
            </a:endParaRP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7843538" y="4727576"/>
            <a:ext cx="1803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</a:rPr>
              <a:t>Application Users</a:t>
            </a:r>
            <a:endParaRPr lang="en-AU" altLang="en-US" sz="1500">
              <a:solidFill>
                <a:schemeClr val="tx2"/>
              </a:solidFill>
              <a:latin typeface="Arial" panose="020B0604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4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399" y="233362"/>
            <a:ext cx="9906001" cy="84167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2: Select with “not equal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to” operator</a:t>
            </a:r>
            <a:endParaRPr lang="en-GB" altLang="en-US" sz="32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85567" y="1318054"/>
            <a:ext cx="8305800" cy="1524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List all Products supplied by a vendor other than 21344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Output should contain description, inventory date, price and vendor code.</a:t>
            </a:r>
          </a:p>
        </p:txBody>
      </p:sp>
      <p:sp>
        <p:nvSpPr>
          <p:cNvPr id="860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0F452931-0A4F-4088-A1B0-711C7608B31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40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733167" y="2689655"/>
            <a:ext cx="8305800" cy="1185863"/>
          </a:xfrm>
          <a:prstGeom prst="rect">
            <a:avLst/>
          </a:prstGeom>
          <a:solidFill>
            <a:srgbClr val="66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860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9" b="6123"/>
          <a:stretch>
            <a:fillRect/>
          </a:stretch>
        </p:blipFill>
        <p:spPr bwMode="auto">
          <a:xfrm>
            <a:off x="2333367" y="3907268"/>
            <a:ext cx="4800600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93819" y="2748393"/>
            <a:ext cx="6572250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8070" y="3105581"/>
            <a:ext cx="3000375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2381" y="3462768"/>
            <a:ext cx="26431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90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6627" y="260350"/>
            <a:ext cx="9185061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3: Select with restriction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84189" y="1403350"/>
            <a:ext cx="7772400" cy="2092325"/>
          </a:xfrm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Find all products that cost $10.00 or less.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ea typeface="ＭＳ Ｐゴシック" panose="020B0600070205080204" pitchFamily="34" charset="-128"/>
              </a:rPr>
              <a:t>Output should contain description, number on-hand, minimum and price.</a:t>
            </a:r>
          </a:p>
        </p:txBody>
      </p:sp>
      <p:sp>
        <p:nvSpPr>
          <p:cNvPr id="8806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4AD420D-A54C-47AF-AE1A-72EA0E6FB2C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1107989" y="3232149"/>
            <a:ext cx="44196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879389" y="3079750"/>
            <a:ext cx="8229600" cy="11858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880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36" b="6386"/>
          <a:stretch>
            <a:fillRect/>
          </a:stretch>
        </p:blipFill>
        <p:spPr bwMode="auto">
          <a:xfrm>
            <a:off x="2555789" y="4527549"/>
            <a:ext cx="502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1945" y="3151047"/>
            <a:ext cx="6643688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03352" y="3565455"/>
            <a:ext cx="3071813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89102" y="3892480"/>
            <a:ext cx="2143125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1739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/>
          </p:nvPr>
        </p:nvSpPr>
        <p:spPr>
          <a:xfrm>
            <a:off x="259492" y="457200"/>
            <a:ext cx="11392930" cy="103590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4: Comparison on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characters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(</a:t>
            </a:r>
            <a: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The ASCII Code Effect)</a:t>
            </a:r>
            <a:endParaRPr lang="en-GB" altLang="en-US" sz="32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35908" y="1569308"/>
            <a:ext cx="7772400" cy="1208088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List all products with product code less than 1558-QW1;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Output should contain product code, description, number on hand, minimum number, and price.</a:t>
            </a:r>
          </a:p>
        </p:txBody>
      </p:sp>
      <p:sp>
        <p:nvSpPr>
          <p:cNvPr id="9011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173892" y="-259492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A73C60C-6F4C-4733-A07B-463FD3F467C4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42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635858" y="2864709"/>
            <a:ext cx="8643938" cy="1196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901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1" b="9656"/>
          <a:stretch>
            <a:fillRect/>
          </a:stretch>
        </p:blipFill>
        <p:spPr bwMode="auto">
          <a:xfrm>
            <a:off x="1188308" y="4464908"/>
            <a:ext cx="723900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4766" y="2932600"/>
            <a:ext cx="7143750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69016" y="3319949"/>
            <a:ext cx="3071812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3328" y="3646975"/>
            <a:ext cx="3214688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7896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/>
          </p:nvPr>
        </p:nvSpPr>
        <p:spPr>
          <a:xfrm>
            <a:off x="670140" y="362465"/>
            <a:ext cx="6983412" cy="6111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5: Date comparisons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87627" y="1237179"/>
            <a:ext cx="8153400" cy="1550987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List all products with inventory dates on or after January 20, 2004.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>
                <a:ea typeface="ＭＳ Ｐゴシック" panose="020B0600070205080204" pitchFamily="34" charset="-128"/>
              </a:rPr>
              <a:t>Output should contain description, number on hand, minimum number, price and inventory date.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322173" y="-247135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D3D9F3F-9B31-41B2-A903-A461A4100E9A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43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659027" y="2800866"/>
            <a:ext cx="8186738" cy="10128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0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endParaRPr lang="en-GB" altLang="en-US" sz="2000" dirty="0">
              <a:solidFill>
                <a:srgbClr val="FFFF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 flipV="1">
            <a:off x="3045041" y="3643829"/>
            <a:ext cx="433387" cy="47307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V="1">
            <a:off x="3189503" y="3686691"/>
            <a:ext cx="1655763" cy="43021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551077" y="4043879"/>
            <a:ext cx="3138488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MySQL specific format to present a date value (using the single quotation marks)</a:t>
            </a:r>
            <a:endParaRPr lang="en-GB" altLang="en-US" sz="1600">
              <a:solidFill>
                <a:schemeClr val="tx2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GB" altLang="en-US" sz="1600">
              <a:solidFill>
                <a:schemeClr val="tx2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Note: 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GB" altLang="en-US" sz="1600">
                <a:solidFill>
                  <a:schemeClr val="tx2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Different format can be used depending on DBMSs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GB" altLang="en-US" sz="1800">
              <a:solidFill>
                <a:srgbClr val="000000"/>
              </a:solidFill>
              <a:latin typeface="Arial" panose="020B0604020202020204" pitchFamily="34" charset="0"/>
              <a:ea typeface="Osaka" charset="-128"/>
              <a:cs typeface="Arial" panose="020B0604020202020204" pitchFamily="34" charset="0"/>
            </a:endParaRPr>
          </a:p>
        </p:txBody>
      </p:sp>
      <p:pic>
        <p:nvPicPr>
          <p:cNvPr id="9216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t="40616" r="2814" b="6931"/>
          <a:stretch>
            <a:fillRect/>
          </a:stretch>
        </p:blipFill>
        <p:spPr bwMode="auto">
          <a:xfrm>
            <a:off x="3621303" y="4248666"/>
            <a:ext cx="54197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81826" y="2885004"/>
            <a:ext cx="6643688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67514" y="3197743"/>
            <a:ext cx="3071812" cy="187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858015" y="3459679"/>
            <a:ext cx="3214687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368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49" y="423006"/>
            <a:ext cx="11052602" cy="927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6: SELECT Statement with a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Computed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Column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1298" y="1402493"/>
            <a:ext cx="6553200" cy="15621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List the total value of each of the products.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ea typeface="ＭＳ Ｐゴシック" panose="020B0600070205080204" pitchFamily="34" charset="-128"/>
              </a:rPr>
              <a:t>Output should contain description, number on hand, price and computed value.</a:t>
            </a:r>
          </a:p>
          <a:p>
            <a:pPr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285102" y="-197707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CA2CB844-AFCC-4AF1-8072-7AD7892CF06B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44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942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3"/>
          <a:stretch>
            <a:fillRect/>
          </a:stretch>
        </p:blipFill>
        <p:spPr bwMode="auto">
          <a:xfrm>
            <a:off x="4594998" y="3159856"/>
            <a:ext cx="41910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7498" y="2774094"/>
            <a:ext cx="3733800" cy="156675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P_QOH, P_PRICE, </a:t>
            </a:r>
            <a:r>
              <a:rPr lang="en-GB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</a:t>
            </a:r>
            <a:r>
              <a:rPr lang="en-GB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</a:t>
            </a:r>
          </a:p>
          <a:p>
            <a:pPr>
              <a:spcBef>
                <a:spcPts val="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             </a:t>
            </a:r>
            <a:r>
              <a:rPr lang="en-GB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PRODUCT;</a:t>
            </a:r>
          </a:p>
        </p:txBody>
      </p:sp>
      <p:sp>
        <p:nvSpPr>
          <p:cNvPr id="41991" name="Line 5"/>
          <p:cNvSpPr>
            <a:spLocks noChangeShapeType="1"/>
          </p:cNvSpPr>
          <p:nvPr/>
        </p:nvSpPr>
        <p:spPr bwMode="auto">
          <a:xfrm flipV="1">
            <a:off x="3121798" y="3874232"/>
            <a:ext cx="46038" cy="12144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1881962" y="5160106"/>
            <a:ext cx="26193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You can include</a:t>
            </a:r>
            <a:b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computation expression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000099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in SQL</a:t>
            </a:r>
          </a:p>
        </p:txBody>
      </p:sp>
      <p:sp>
        <p:nvSpPr>
          <p:cNvPr id="94217" name="Line 7"/>
          <p:cNvSpPr>
            <a:spLocks noChangeShapeType="1"/>
          </p:cNvSpPr>
          <p:nvPr/>
        </p:nvSpPr>
        <p:spPr bwMode="auto">
          <a:xfrm flipH="1">
            <a:off x="8238312" y="2774093"/>
            <a:ext cx="155575" cy="609600"/>
          </a:xfrm>
          <a:prstGeom prst="line">
            <a:avLst/>
          </a:prstGeom>
          <a:noFill/>
          <a:ln w="57240">
            <a:solidFill>
              <a:srgbClr val="00B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4218" name="Text Box 8"/>
          <p:cNvSpPr txBox="1">
            <a:spLocks noChangeArrowheads="1"/>
          </p:cNvSpPr>
          <p:nvPr/>
        </p:nvSpPr>
        <p:spPr bwMode="auto">
          <a:xfrm>
            <a:off x="7020698" y="1859694"/>
            <a:ext cx="2209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Output of the computed value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column named Expr1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48461" y="3557470"/>
            <a:ext cx="2643188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426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075" y="498389"/>
            <a:ext cx="11162698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6a: SELECT Statement with </a:t>
            </a: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</a:t>
            </a:r>
            <a:b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3200" b="1" dirty="0" smtClean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                 Computed </a:t>
            </a: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Column and an Alias</a:t>
            </a:r>
          </a:p>
        </p:txBody>
      </p:sp>
      <p:sp>
        <p:nvSpPr>
          <p:cNvPr id="96259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099751" y="-111211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1AF98A78-E71E-4E6E-B809-369EC17313B8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9626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" t="21919" b="3926"/>
          <a:stretch>
            <a:fillRect/>
          </a:stretch>
        </p:blipFill>
        <p:spPr bwMode="auto">
          <a:xfrm>
            <a:off x="4615249" y="3089189"/>
            <a:ext cx="457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29049" y="1793789"/>
            <a:ext cx="3733800" cy="175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P_DESCRIPT, P_ONHAND, P_PRICE, </a:t>
            </a:r>
            <a:endParaRPr lang="en-GB" altLang="en-US" sz="2400" dirty="0" smtClean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b="1" dirty="0">
                <a:solidFill>
                  <a:srgbClr val="FFE701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b="1" dirty="0">
                <a:solidFill>
                  <a:srgbClr val="FFE701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 PRODUCT;</a:t>
            </a:r>
          </a:p>
        </p:txBody>
      </p:sp>
      <p:sp>
        <p:nvSpPr>
          <p:cNvPr id="96262" name="Line 4"/>
          <p:cNvSpPr>
            <a:spLocks noChangeShapeType="1"/>
          </p:cNvSpPr>
          <p:nvPr/>
        </p:nvSpPr>
        <p:spPr bwMode="auto">
          <a:xfrm flipH="1">
            <a:off x="8347463" y="2631989"/>
            <a:ext cx="155575" cy="609600"/>
          </a:xfrm>
          <a:prstGeom prst="line">
            <a:avLst/>
          </a:prstGeom>
          <a:noFill/>
          <a:ln w="57240">
            <a:solidFill>
              <a:srgbClr val="00B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96263" name="Text Box 5"/>
          <p:cNvSpPr txBox="1">
            <a:spLocks noChangeArrowheads="1"/>
          </p:cNvSpPr>
          <p:nvPr/>
        </p:nvSpPr>
        <p:spPr bwMode="auto">
          <a:xfrm>
            <a:off x="7129849" y="1641390"/>
            <a:ext cx="2209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Output of the computed value</a:t>
            </a:r>
            <a:b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</a:br>
            <a:r>
              <a:rPr lang="en-GB" altLang="en-US" sz="1800">
                <a:solidFill>
                  <a:srgbClr val="FF3300"/>
                </a:solidFill>
                <a:latin typeface="Arial" panose="020B0604020202020204" pitchFamily="34" charset="0"/>
                <a:ea typeface="Osaka" charset="-128"/>
                <a:cs typeface="Arial" panose="020B0604020202020204" pitchFamily="34" charset="0"/>
              </a:rPr>
              <a:t>column named TOTVALUE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40172" y="2673345"/>
            <a:ext cx="3528627" cy="41584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8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/>
          </p:nvPr>
        </p:nvSpPr>
        <p:spPr>
          <a:xfrm>
            <a:off x="807308" y="469300"/>
            <a:ext cx="8458200" cy="161131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Arithmetic Operators: The Rule of Precedence</a:t>
            </a:r>
            <a:b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</a:br>
            <a:r>
              <a:rPr lang="en-GB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(which operator goes first ?)</a:t>
            </a:r>
            <a:r>
              <a:rPr lang="ar-SA" altLang="en-US" sz="28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‏</a:t>
            </a:r>
            <a:endParaRPr lang="en-GB" altLang="en-US" sz="2800" b="1" dirty="0">
              <a:solidFill>
                <a:srgbClr val="000099"/>
              </a:solidFill>
              <a:latin typeface="Stone Sans ITC TT-Bold" charset="0"/>
              <a:ea typeface="ＭＳ Ｐゴシック" panose="020B0600070205080204" pitchFamily="34" charset="-128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idx="1"/>
          </p:nvPr>
        </p:nvSpPr>
        <p:spPr>
          <a:xfrm>
            <a:off x="731108" y="1717590"/>
            <a:ext cx="5768546" cy="481913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operations within parentheses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power operations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multiplications and divisions</a:t>
            </a:r>
          </a:p>
          <a:p>
            <a:pPr>
              <a:lnSpc>
                <a:spcPct val="15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ea typeface="ＭＳ Ｐゴシック" panose="020B0600070205080204" pitchFamily="34" charset="-128"/>
              </a:rPr>
              <a:t>Perform additions and subtractions</a:t>
            </a:r>
          </a:p>
          <a:p>
            <a:pPr>
              <a:lnSpc>
                <a:spcPct val="90000"/>
              </a:lnSpc>
              <a:spcBef>
                <a:spcPts val="3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-962823" y="210173"/>
            <a:ext cx="460570" cy="342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A3B6B0D4-3C3C-405C-86C7-B360F0DD4E63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0"/>
          <a:stretch>
            <a:fillRect/>
          </a:stretch>
        </p:blipFill>
        <p:spPr bwMode="auto">
          <a:xfrm>
            <a:off x="6069442" y="3441357"/>
            <a:ext cx="515461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67408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/>
          </p:nvPr>
        </p:nvSpPr>
        <p:spPr>
          <a:xfrm>
            <a:off x="770237" y="471189"/>
            <a:ext cx="8153400" cy="5810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7: The Logical OR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22636" y="1210963"/>
            <a:ext cx="8999839" cy="1739900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List the products supplied by either vender 21344 or vendor 24288.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Output should contain description, inventory date, price and vendor.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00356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210963" y="-160637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3B3141B-AD20-44A7-B312-65AB2F9ED891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694037" y="2811164"/>
            <a:ext cx="8153400" cy="11858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003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34552" r="2702" b="7271"/>
          <a:stretch>
            <a:fillRect/>
          </a:stretch>
        </p:blipFill>
        <p:spPr bwMode="auto">
          <a:xfrm>
            <a:off x="1684637" y="4136726"/>
            <a:ext cx="61722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02044" y="2938164"/>
            <a:ext cx="6429375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6294" y="3295352"/>
            <a:ext cx="1857375" cy="2587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02043" y="3652540"/>
            <a:ext cx="5500688" cy="3571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973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720811" y="483973"/>
            <a:ext cx="8153400" cy="609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8: The Logical AND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49410" y="1245973"/>
            <a:ext cx="9331411" cy="1739900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List the products that cost less then $50 and have an inventory date occurring after January 15, 2004.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Output should contain description, inventory date, price and vendor.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0240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260389" y="-49427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5E2668AC-392D-4DA1-9B56-0B436D9C70A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02405" name="Text Box 3"/>
          <p:cNvSpPr txBox="1">
            <a:spLocks noChangeArrowheads="1"/>
          </p:cNvSpPr>
          <p:nvPr/>
        </p:nvSpPr>
        <p:spPr bwMode="auto">
          <a:xfrm>
            <a:off x="873211" y="2617574"/>
            <a:ext cx="8153400" cy="11858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4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4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endParaRPr lang="en-GB" altLang="en-US" sz="2400" dirty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024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45461" r="2661" b="3635"/>
          <a:stretch>
            <a:fillRect/>
          </a:stretch>
        </p:blipFill>
        <p:spPr bwMode="auto">
          <a:xfrm>
            <a:off x="1254211" y="4065374"/>
            <a:ext cx="71628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38052" y="2658425"/>
            <a:ext cx="6429375" cy="285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2302" y="3015613"/>
            <a:ext cx="1857375" cy="258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38051" y="3372800"/>
            <a:ext cx="6337300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17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/>
          </p:nvPr>
        </p:nvSpPr>
        <p:spPr>
          <a:xfrm>
            <a:off x="770110" y="439180"/>
            <a:ext cx="7758112" cy="609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Query 9: The Logical AND and OR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0622" y="1258331"/>
            <a:ext cx="9912178" cy="2041525"/>
          </a:xfrm>
        </p:spPr>
        <p:txBody>
          <a:bodyPr/>
          <a:lstStyle/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List the products that cost less then $50 and have an inventory date occurring after January 15, 2004, or are supplied by vendor 24288.</a:t>
            </a:r>
          </a:p>
          <a:p>
            <a:pPr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200" dirty="0">
                <a:ea typeface="ＭＳ Ｐゴシック" panose="020B0600070205080204" pitchFamily="34" charset="-128"/>
              </a:rPr>
              <a:t>Output should contain description, inventory date, price and vendor.</a:t>
            </a:r>
          </a:p>
          <a:p>
            <a:pPr>
              <a:spcBef>
                <a:spcPts val="5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104452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-1149178" y="-3707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8608261-1703-4264-9708-8FA92C9C9BC9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49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04453" name="Text Box 3"/>
          <p:cNvSpPr txBox="1">
            <a:spLocks noChangeArrowheads="1"/>
          </p:cNvSpPr>
          <p:nvPr/>
        </p:nvSpPr>
        <p:spPr bwMode="auto">
          <a:xfrm>
            <a:off x="908222" y="2998230"/>
            <a:ext cx="8153400" cy="13208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50"/>
              </a:spcBef>
              <a:buClr>
                <a:srgbClr val="FF6600"/>
              </a:buClr>
              <a:buSzPct val="75000"/>
              <a:buNone/>
            </a:pPr>
            <a:r>
              <a:rPr lang="en-GB" altLang="en-US" sz="20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SELECT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FROM</a:t>
            </a:r>
            <a: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000" dirty="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r>
              <a:rPr lang="en-GB" altLang="en-US" sz="2000" dirty="0" smtClean="0">
                <a:solidFill>
                  <a:srgbClr val="00B0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>WHERE</a:t>
            </a:r>
            <a:r>
              <a:rPr lang="en-GB" altLang="en-US" sz="2000" b="1" dirty="0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  <a:t/>
            </a:r>
            <a:br>
              <a:rPr lang="en-GB" altLang="en-US" sz="2000" b="1" dirty="0">
                <a:solidFill>
                  <a:srgbClr val="FF3300"/>
                </a:solidFill>
                <a:latin typeface="Arial" panose="020B0604020202020204" pitchFamily="34" charset="0"/>
                <a:ea typeface="MS Gothic" panose="020B0609070205080204" pitchFamily="49" charset="-128"/>
              </a:rPr>
            </a:br>
            <a:endParaRPr lang="en-GB" altLang="en-US" sz="2000" dirty="0">
              <a:solidFill>
                <a:srgbClr val="000000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pic>
        <p:nvPicPr>
          <p:cNvPr id="1044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t="32736" r="4620" b="5452"/>
          <a:stretch>
            <a:fillRect/>
          </a:stretch>
        </p:blipFill>
        <p:spPr bwMode="auto">
          <a:xfrm>
            <a:off x="4489622" y="4153930"/>
            <a:ext cx="50292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35993" y="3001483"/>
            <a:ext cx="5429250" cy="3335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93118" y="3357306"/>
            <a:ext cx="1285875" cy="214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35993" y="3593844"/>
            <a:ext cx="5643563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5868" y="3928805"/>
            <a:ext cx="3286125" cy="357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9876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778476" y="321277"/>
            <a:ext cx="9203724" cy="9471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Structured Query Language (SQL)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954346" y="1542536"/>
            <a:ext cx="8881632" cy="4343400"/>
          </a:xfrm>
        </p:spPr>
        <p:txBody>
          <a:bodyPr/>
          <a:lstStyle/>
          <a:p>
            <a:pPr>
              <a:spcBef>
                <a:spcPts val="700"/>
              </a:spcBef>
              <a:spcAft>
                <a:spcPts val="120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functions fit into two broad categories:</a:t>
            </a:r>
          </a:p>
          <a:p>
            <a:pPr>
              <a:spcBef>
                <a:spcPts val="700"/>
              </a:spcBef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Data definition language (DDL)</a:t>
            </a:r>
            <a:r>
              <a:rPr lang="ar-SA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solidFill>
                <a:srgbClr val="FF33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Includes SQL commands:</a:t>
            </a:r>
          </a:p>
          <a:p>
            <a:pPr lvl="2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create database objects such as tables, indexes, and views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define access rights to those database objects</a:t>
            </a:r>
          </a:p>
          <a:p>
            <a:pPr>
              <a:spcBef>
                <a:spcPts val="700"/>
              </a:spcBef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Data manipulation language (DML)</a:t>
            </a:r>
            <a:r>
              <a:rPr lang="ar-SA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‏</a:t>
            </a:r>
            <a:endParaRPr lang="en-GB" altLang="en-US" dirty="0">
              <a:solidFill>
                <a:srgbClr val="FF3300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Includes SQL commands:</a:t>
            </a:r>
          </a:p>
          <a:p>
            <a:pPr lvl="2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To insert, update, delete, and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retrieve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within the database tables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434BFC7-ADE8-43E7-ABF7-4B8910CFB83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5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86837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217" y="295404"/>
            <a:ext cx="7989887" cy="938212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Special Operators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3616"/>
            <a:ext cx="9096632" cy="39191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BETWEEN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is within a range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IS NULL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is null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LIKE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matches given string pattern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whether attribute value matches any value within a value list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EXISTS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Used to check if subquery returns any rows</a:t>
            </a:r>
          </a:p>
        </p:txBody>
      </p:sp>
    </p:spTree>
    <p:extLst>
      <p:ext uri="{BB962C8B-B14F-4D97-AF65-F5344CB8AC3E}">
        <p14:creationId xmlns:p14="http://schemas.microsoft.com/office/powerpoint/2010/main" val="37383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/>
          </p:nvPr>
        </p:nvSpPr>
        <p:spPr>
          <a:xfrm>
            <a:off x="562747" y="412750"/>
            <a:ext cx="7843838" cy="73025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idx="1"/>
          </p:nvPr>
        </p:nvSpPr>
        <p:spPr>
          <a:xfrm>
            <a:off x="778476" y="1143000"/>
            <a:ext cx="9203724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commands can be divided into two overall categories: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definition language commands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 manipulation language commands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Basic data definition commands allow you to create tables, indexes, and views</a:t>
            </a:r>
          </a:p>
          <a:p>
            <a:pPr>
              <a:lnSpc>
                <a:spcPct val="90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Many SQL constraints can be used with columns</a:t>
            </a:r>
          </a:p>
        </p:txBody>
      </p:sp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7ED9FCF-7D2C-4F46-B390-D11D6E2A7D1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51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30269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1541752" y="2308385"/>
            <a:ext cx="6230648" cy="110806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 In-Class Exercises</a:t>
            </a:r>
            <a:endParaRPr lang="en-AU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6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2871" y="270004"/>
            <a:ext cx="6726238" cy="3986213"/>
          </a:xfrm>
        </p:spPr>
      </p:pic>
      <p:sp>
        <p:nvSpPr>
          <p:cNvPr id="111619" name="Title 4"/>
          <p:cNvSpPr>
            <a:spLocks noGrp="1"/>
          </p:cNvSpPr>
          <p:nvPr>
            <p:ph type="title"/>
          </p:nvPr>
        </p:nvSpPr>
        <p:spPr>
          <a:xfrm>
            <a:off x="1002870" y="4188749"/>
            <a:ext cx="9413875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the SQL command to change the movie year for movie number 1245 to 2014.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0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5163" y="257646"/>
            <a:ext cx="6726238" cy="3986213"/>
          </a:xfrm>
        </p:spPr>
      </p:pic>
      <p:sp>
        <p:nvSpPr>
          <p:cNvPr id="112643" name="Title 4"/>
          <p:cNvSpPr>
            <a:spLocks noGrp="1"/>
          </p:cNvSpPr>
          <p:nvPr>
            <p:ph type="title"/>
          </p:nvPr>
        </p:nvSpPr>
        <p:spPr>
          <a:xfrm>
            <a:off x="949626" y="4176391"/>
            <a:ext cx="8445500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the SQL command to change the price code for all action movies to price code 3.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9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168" y="294717"/>
            <a:ext cx="6726238" cy="3986213"/>
          </a:xfrm>
        </p:spPr>
      </p:pic>
      <p:sp>
        <p:nvSpPr>
          <p:cNvPr id="113667" name="Title 4"/>
          <p:cNvSpPr>
            <a:spLocks noGrp="1"/>
          </p:cNvSpPr>
          <p:nvPr>
            <p:ph type="title"/>
          </p:nvPr>
        </p:nvSpPr>
        <p:spPr>
          <a:xfrm>
            <a:off x="632168" y="4213462"/>
            <a:ext cx="8445500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a single SQL command to increase all price rental fee values in the PRICE table by $0.50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2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0449" y="294717"/>
            <a:ext cx="6726238" cy="3986213"/>
          </a:xfrm>
        </p:spPr>
      </p:pic>
      <p:sp>
        <p:nvSpPr>
          <p:cNvPr id="114691" name="Title 4"/>
          <p:cNvSpPr>
            <a:spLocks noGrp="1"/>
          </p:cNvSpPr>
          <p:nvPr>
            <p:ph type="title"/>
          </p:nvPr>
        </p:nvSpPr>
        <p:spPr>
          <a:xfrm>
            <a:off x="924912" y="4280930"/>
            <a:ext cx="8445500" cy="1143000"/>
          </a:xfrm>
        </p:spPr>
        <p:txBody>
          <a:bodyPr/>
          <a:lstStyle/>
          <a:p>
            <a:pPr algn="l"/>
            <a:r>
              <a:rPr lang="en-US" altLang="en-US" sz="2400" dirty="0">
                <a:solidFill>
                  <a:srgbClr val="0000CC"/>
                </a:solidFill>
                <a:ea typeface="ＭＳ Ｐゴシック" panose="020B0600070205080204" pitchFamily="34" charset="-128"/>
              </a:rPr>
              <a:t>Write the SQL command to reduce $2.00 to the member balance whose name is Joanne Lee.</a:t>
            </a:r>
            <a:endParaRPr lang="en-AU" altLang="en-US" sz="2400" dirty="0">
              <a:solidFill>
                <a:srgbClr val="0000CC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68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961768" y="1556951"/>
            <a:ext cx="10332308" cy="43815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SQL is relatively </a:t>
            </a: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easy to learn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Basic command set has a vocabulary of less than 100 words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FF33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Nonprocedural </a:t>
            </a: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language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American National Standards Institute (ANSI) prescribes a standard SQL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Several SQL dialects exist but differences in SQL dialects are minor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22268C9B-90E9-476C-861D-10A99E012E22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6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870576" y="6157914"/>
            <a:ext cx="180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361114" y="6630989"/>
            <a:ext cx="1809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endParaRPr lang="en-AU" altLang="en-US" sz="1800"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17414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7918450" cy="65881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Structured Query Language (SQL)</a:t>
            </a:r>
          </a:p>
        </p:txBody>
      </p:sp>
    </p:spTree>
    <p:extLst>
      <p:ext uri="{BB962C8B-B14F-4D97-AF65-F5344CB8AC3E}">
        <p14:creationId xmlns:p14="http://schemas.microsoft.com/office/powerpoint/2010/main" val="16410324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Data Definition Commands</a:t>
            </a: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BAA6A0CD-1BA5-4EF6-99D9-329487D5165E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7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2" y="1149565"/>
            <a:ext cx="9924320" cy="59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844832"/>
      </p:ext>
    </p:extLst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741C673-BDE7-4B0F-8FED-6656C907AFB0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8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639" y="416811"/>
            <a:ext cx="8062912" cy="5159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200" b="1" dirty="0">
                <a:solidFill>
                  <a:srgbClr val="000099"/>
                </a:solidFill>
                <a:latin typeface="Stone Sans ITC TT-Bold" charset="0"/>
                <a:ea typeface="ＭＳ Ｐゴシック" panose="020B0600070205080204" pitchFamily="34" charset="-128"/>
              </a:rPr>
              <a:t>SQL Data Manipulation Commands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20" y="932749"/>
            <a:ext cx="8908901" cy="609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7933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1075209" y="1101254"/>
            <a:ext cx="8223250" cy="4611687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b="1" u="sng" dirty="0">
                <a:solidFill>
                  <a:schemeClr val="tx2"/>
                </a:solidFill>
                <a:latin typeface="Trebuchet MS" pitchFamily="34" charset="0"/>
              </a:rPr>
              <a:t>Note:</a:t>
            </a: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b="1" u="sng" dirty="0">
              <a:solidFill>
                <a:schemeClr val="tx2"/>
              </a:solidFill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Trebuchet MS" pitchFamily="34" charset="0"/>
              </a:rPr>
              <a:t>Most SQL commands/scripts used in this lecture notes followed the standard ANSI SQL, thus some of them may not be compatible to every DBMS.</a:t>
            </a: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b="1" u="sng" dirty="0">
              <a:solidFill>
                <a:schemeClr val="tx2"/>
              </a:solidFill>
              <a:latin typeface="Trebuchet MS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5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2400" dirty="0"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 typeface="Trebuchet MS" panose="020B0603020202020204" pitchFamily="34" charset="0"/>
              <a:buNone/>
            </a:pPr>
            <a:fld id="{3F6157C4-F5A4-404E-9EC8-0EFA10869517}" type="slidenum">
              <a:rPr lang="en-GB" altLang="en-US" sz="1200">
                <a:solidFill>
                  <a:srgbClr val="898989"/>
                </a:solidFill>
                <a:latin typeface="Trebuchet MS" panose="020B0603020202020204" pitchFamily="34" charset="0"/>
                <a:ea typeface="Osaka" charset="-128"/>
              </a:rPr>
              <a:pPr>
                <a:spcBef>
                  <a:spcPct val="0"/>
                </a:spcBef>
                <a:buSzTx/>
                <a:buFont typeface="Trebuchet MS" panose="020B0603020202020204" pitchFamily="34" charset="0"/>
                <a:buNone/>
              </a:pPr>
              <a:t>9</a:t>
            </a:fld>
            <a:endParaRPr lang="en-GB" altLang="en-US" sz="1200">
              <a:solidFill>
                <a:srgbClr val="898989"/>
              </a:solidFill>
              <a:latin typeface="Trebuchet MS" panose="020B0603020202020204" pitchFamily="34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69074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25F665-6178-4A3C-AB51-33584EBE5E66}">
  <ds:schemaRefs>
    <ds:schemaRef ds:uri="c64b295e-e158-430a-a9fe-95bbf17b9d7d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f5e39c8-e5a1-4a0d-b53f-9134be983d1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0DA675-4EC4-42AD-8BEF-EC150FC81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ITatJCU-Lectures-2022</Template>
  <TotalTime>1345</TotalTime>
  <Words>2994</Words>
  <Application>Microsoft Office PowerPoint</Application>
  <PresentationFormat>Widescreen</PresentationFormat>
  <Paragraphs>500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Monotype Sorts</vt:lpstr>
      <vt:lpstr>MS Gothic</vt:lpstr>
      <vt:lpstr>ＭＳ Ｐゴシック</vt:lpstr>
      <vt:lpstr>Osaka</vt:lpstr>
      <vt:lpstr>Playfair Display</vt:lpstr>
      <vt:lpstr>Stone Sans ITC TT-Bold</vt:lpstr>
      <vt:lpstr>Arial</vt:lpstr>
      <vt:lpstr>Calibri</vt:lpstr>
      <vt:lpstr>Courier New</vt:lpstr>
      <vt:lpstr>Times New Roman</vt:lpstr>
      <vt:lpstr>Trebuchet MS</vt:lpstr>
      <vt:lpstr>Wingdings</vt:lpstr>
      <vt:lpstr>1_Office Theme</vt:lpstr>
      <vt:lpstr>Custom Design</vt:lpstr>
      <vt:lpstr>CP2404/CP5633  Database Modelling  </vt:lpstr>
      <vt:lpstr>PowerPoint Presentation</vt:lpstr>
      <vt:lpstr>PowerPoint Presentation</vt:lpstr>
      <vt:lpstr>The Role/Position of SQL in a DB system</vt:lpstr>
      <vt:lpstr>Structured Query Language (SQL)</vt:lpstr>
      <vt:lpstr>Structured Query Language (SQL)</vt:lpstr>
      <vt:lpstr>SQL Data Definition Commands</vt:lpstr>
      <vt:lpstr>SQL Data Manipulation Commands</vt:lpstr>
      <vt:lpstr>PowerPoint Presentation</vt:lpstr>
      <vt:lpstr>EXAMPLE: The Database Model</vt:lpstr>
      <vt:lpstr>Creating the Database</vt:lpstr>
      <vt:lpstr>Creating the Database (Con’t)</vt:lpstr>
      <vt:lpstr>Common SQL Data Types</vt:lpstr>
      <vt:lpstr>PowerPoint Presentation</vt:lpstr>
      <vt:lpstr>Creating Table Structure</vt:lpstr>
      <vt:lpstr>Creating Table Structure</vt:lpstr>
      <vt:lpstr>Creating Table Structure</vt:lpstr>
      <vt:lpstr>SQL Constraints</vt:lpstr>
      <vt:lpstr>Creating Table Structure</vt:lpstr>
      <vt:lpstr>Creating Table Structure</vt:lpstr>
      <vt:lpstr>Creating Table Structure</vt:lpstr>
      <vt:lpstr>Creating Table Structure</vt:lpstr>
      <vt:lpstr>SQL Indexes</vt:lpstr>
      <vt:lpstr>Example of Index</vt:lpstr>
      <vt:lpstr>Composite Index Example:  A Duplicated TEST Record</vt:lpstr>
      <vt:lpstr>Data Manipulation Commands</vt:lpstr>
      <vt:lpstr>Adding Table Rows</vt:lpstr>
      <vt:lpstr>Adding Table Rows  (with optional attributes)</vt:lpstr>
      <vt:lpstr>Adding Table Rows</vt:lpstr>
      <vt:lpstr>Saving Table Changes</vt:lpstr>
      <vt:lpstr>Listing Table Rows</vt:lpstr>
      <vt:lpstr>Updating Table Rows</vt:lpstr>
      <vt:lpstr>Restoring Table Contents</vt:lpstr>
      <vt:lpstr>Deleting Table Rows</vt:lpstr>
      <vt:lpstr>Inserting Table Rows with a Select Subquery</vt:lpstr>
      <vt:lpstr>Selecting Rows with Conditional Restrictions</vt:lpstr>
      <vt:lpstr>Query 1: Select with equality comparison</vt:lpstr>
      <vt:lpstr>Example</vt:lpstr>
      <vt:lpstr>Selecting Rows with Conditional Restrictions</vt:lpstr>
      <vt:lpstr>Query 2: Select with “not equal to” operator</vt:lpstr>
      <vt:lpstr>Query 3: Select with restriction</vt:lpstr>
      <vt:lpstr>Query 4: Comparison on characters (The ASCII Code Effect)</vt:lpstr>
      <vt:lpstr>Query 5: Date comparisons</vt:lpstr>
      <vt:lpstr>Query 6: SELECT Statement with a Computed Column</vt:lpstr>
      <vt:lpstr>Query 6a: SELECT Statement with a                  Computed Column and an Alias</vt:lpstr>
      <vt:lpstr>Arithmetic Operators: The Rule of Precedence (which operator goes first ?)‏</vt:lpstr>
      <vt:lpstr>Query 7: The Logical OR</vt:lpstr>
      <vt:lpstr>Query 8: The Logical AND</vt:lpstr>
      <vt:lpstr>Query 9: The Logical AND and OR</vt:lpstr>
      <vt:lpstr>Special Operators</vt:lpstr>
      <vt:lpstr>Summary</vt:lpstr>
      <vt:lpstr>SQL In-Class Exercises</vt:lpstr>
      <vt:lpstr>Write the SQL command to change the movie year for movie number 1245 to 2014.</vt:lpstr>
      <vt:lpstr>Write the SQL command to change the price code for all action movies to price code 3.</vt:lpstr>
      <vt:lpstr>Write a single SQL command to increase all price rental fee values in the PRICE table by $0.50</vt:lpstr>
      <vt:lpstr>Write the SQL command to reduce $2.00 to the member balance whose name is Joanne Lee.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CP2404/CP5633  Database Modelling</dc:title>
  <dc:creator>Joanne Lee</dc:creator>
  <cp:lastModifiedBy>Joanne Lee</cp:lastModifiedBy>
  <cp:revision>110</cp:revision>
  <dcterms:created xsi:type="dcterms:W3CDTF">2022-09-03T07:04:50Z</dcterms:created>
  <dcterms:modified xsi:type="dcterms:W3CDTF">2022-10-29T08:15:30Z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