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69" r:id="rId5"/>
  </p:sldMasterIdLst>
  <p:notesMasterIdLst>
    <p:notesMasterId r:id="rId62"/>
  </p:notesMasterIdLst>
  <p:sldIdLst>
    <p:sldId id="471" r:id="rId6"/>
    <p:sldId id="613" r:id="rId7"/>
    <p:sldId id="653" r:id="rId8"/>
    <p:sldId id="654" r:id="rId9"/>
    <p:sldId id="655" r:id="rId10"/>
    <p:sldId id="656" r:id="rId11"/>
    <p:sldId id="657" r:id="rId12"/>
    <p:sldId id="658" r:id="rId13"/>
    <p:sldId id="659" r:id="rId14"/>
    <p:sldId id="660" r:id="rId15"/>
    <p:sldId id="661" r:id="rId16"/>
    <p:sldId id="662" r:id="rId17"/>
    <p:sldId id="663" r:id="rId18"/>
    <p:sldId id="664" r:id="rId19"/>
    <p:sldId id="665" r:id="rId20"/>
    <p:sldId id="666" r:id="rId21"/>
    <p:sldId id="667" r:id="rId22"/>
    <p:sldId id="668" r:id="rId23"/>
    <p:sldId id="669" r:id="rId24"/>
    <p:sldId id="670" r:id="rId25"/>
    <p:sldId id="671" r:id="rId26"/>
    <p:sldId id="672" r:id="rId27"/>
    <p:sldId id="673" r:id="rId28"/>
    <p:sldId id="674" r:id="rId29"/>
    <p:sldId id="675" r:id="rId30"/>
    <p:sldId id="676" r:id="rId31"/>
    <p:sldId id="677" r:id="rId32"/>
    <p:sldId id="678" r:id="rId33"/>
    <p:sldId id="679" r:id="rId34"/>
    <p:sldId id="680" r:id="rId35"/>
    <p:sldId id="681" r:id="rId36"/>
    <p:sldId id="682" r:id="rId37"/>
    <p:sldId id="683" r:id="rId38"/>
    <p:sldId id="684" r:id="rId39"/>
    <p:sldId id="685" r:id="rId40"/>
    <p:sldId id="686" r:id="rId41"/>
    <p:sldId id="687" r:id="rId42"/>
    <p:sldId id="688" r:id="rId43"/>
    <p:sldId id="689" r:id="rId44"/>
    <p:sldId id="690" r:id="rId45"/>
    <p:sldId id="691" r:id="rId46"/>
    <p:sldId id="692" r:id="rId47"/>
    <p:sldId id="693" r:id="rId48"/>
    <p:sldId id="694" r:id="rId49"/>
    <p:sldId id="695" r:id="rId50"/>
    <p:sldId id="696" r:id="rId51"/>
    <p:sldId id="697" r:id="rId52"/>
    <p:sldId id="698" r:id="rId53"/>
    <p:sldId id="699" r:id="rId54"/>
    <p:sldId id="700" r:id="rId55"/>
    <p:sldId id="701" r:id="rId56"/>
    <p:sldId id="702" r:id="rId57"/>
    <p:sldId id="703" r:id="rId58"/>
    <p:sldId id="704" r:id="rId59"/>
    <p:sldId id="705" r:id="rId60"/>
    <p:sldId id="70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669C"/>
    <a:srgbClr val="66A277"/>
    <a:srgbClr val="00B0F0"/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32" autoAdjust="0"/>
    <p:restoredTop sz="78102" autoAdjust="0"/>
  </p:normalViewPr>
  <p:slideViewPr>
    <p:cSldViewPr snapToGrid="0">
      <p:cViewPr varScale="1">
        <p:scale>
          <a:sx n="52" d="100"/>
          <a:sy n="52" d="100"/>
        </p:scale>
        <p:origin x="8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726F7-1322-8B46-A3C1-3D1B6F454225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95699-AEBD-804E-8FDC-CD08F08621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03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359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BAF57CD-01C5-499E-8A0A-980F6FD756EC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11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28676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8410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F47318D-D8AB-46CB-BEE9-970C1B07A68B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12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30724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191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53E433F-9B49-4494-9D53-047F5FC0272B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13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32772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6476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FF35128-3B3F-404C-B991-BCB45758FF50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35844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3172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DCC9E78-59F6-42DF-B72D-5DC8312756EC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16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37892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2136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463A063-7BF3-4874-BD27-ED5C399A617C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17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39940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9870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75E276F-CD3E-4243-AF9D-0F698651DD7C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18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41988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5664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51D77F3-2C76-4271-AD60-BC9899743A9E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19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44036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906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4698F56-52FA-44DB-B348-5F36E5E324AC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20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46084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4069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8D156D-4EA4-448D-BF42-F52324B16EE3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21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48132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133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45CE9872-D2F3-460E-ACD6-9F122253406C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</a:t>
            </a:fld>
            <a:endParaRPr lang="en-GB" altLang="en-US" sz="1300"/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3807CD2D-9DBB-438C-A47E-94F78AE76DC8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3051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458F8F4-8782-4108-BCD7-B09CF50EBC15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22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50180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782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E5EDBDA-4FD8-4CBA-AFB0-1673AB1E0DF2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23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52228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7765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C0CBAC8-1C2D-4EEB-A0A7-D31786E7B24D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24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54276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5013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EEDF9A5-9AB3-43BD-BA81-11958E34E661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25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56324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3753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D5259B8-C1F9-489B-A161-552751C5184F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26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58372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5462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3292D9B-BCDB-4E1C-9DB7-4876D53CFFB1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27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0420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6701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E623657-D14A-4093-BBD9-2DBAA43D2FF6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28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2468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3296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563AD82-67D4-49CF-B64F-7F71CA69B35B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29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4516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3750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73ED724-DD6F-4D6B-A89F-9FA5AB580212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30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6564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95677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A0440C4-60A7-421E-A176-244E58159813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31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8612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17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030C655-4711-4FBC-A133-4EB735A0AA52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3316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1846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7422594-37C6-4B4B-B48D-AF54E1FA6233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32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70660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81536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37B022A-2BE0-4E97-BA5C-A35BB41ABBFA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33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72708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23814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8349079-9A69-4C45-B157-3B707FE275F6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34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74756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502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679E122-7312-40F2-B9B5-8C24EF75C29B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35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76804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12519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DC47B88-20BE-4D7D-BF36-071765CC60AE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36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78852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17519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5074DCB-44F6-4C2B-A7C8-64C4C3E6CC02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37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80900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08092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24945AA-495B-4DA9-AF53-3E3C52B8F3E6}" type="slidenum">
              <a:rPr lang="en-US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38</a:t>
            </a:fld>
            <a:endParaRPr lang="en-US" altLang="en-US" smtClean="0"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0436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430E225-2193-4573-ADC7-1854FA3C3CAB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39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84996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24201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778755B-2950-4FE6-A492-84B763108B56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40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87044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04397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E72B3B5-871C-4630-92DD-C2801594E52C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41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89092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319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8577712-E39C-4458-9A21-9FD208045148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6388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73354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62A3011-A3AF-4E3E-9987-82C521270D0C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42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91140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4527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8DEFF3D-3149-4FC1-B12D-A968A13387F9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43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93188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11143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6B5A641-1C3E-4BB1-95CA-1C4E2FA0C4B6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44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95236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33962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839BB46-4226-4BAF-9633-6E48A594932A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45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97284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08323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FA5A2F6-F05E-4C4C-98FD-02C95A615C42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46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99332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54326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21EFFD7-0E75-4D70-89F0-D142BE62CB9B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47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01380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06713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361A1DE-D4BF-48B1-AF00-667DD4823E02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48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03428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12497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6F6F40C-E3B9-4D43-B0F1-77ABBE37CB10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49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05476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00032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5ABA750-E69C-430B-AAA1-1836E2D4B77D}" type="slidenum">
              <a:rPr lang="en-US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50</a:t>
            </a:fld>
            <a:endParaRPr lang="en-US" altLang="en-US" smtClean="0"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83922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E738024-483A-4AB4-967E-746004A0562B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51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09572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652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71CE888-819F-4CA1-9001-00B8D4CF1826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8436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9745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10C3CDB-AEEC-4249-BC6A-8112874C1667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20484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523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270625C-1D0B-4C93-B85D-A1BE272DB249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22532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4781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A4D5CB8-CE9A-45B5-B612-352D5F234464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9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24580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4714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6D8B89C-5979-42B8-8A09-735D0EFB5B9E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10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26628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032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800" b="0" i="0">
                <a:latin typeface="Playfair Display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CU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59E8-767A-4349-8079-16A425C4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653" y="59206"/>
            <a:ext cx="5881105" cy="2089191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072BC"/>
                </a:solidFill>
                <a:latin typeface="Playfair Display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57C99A-B6F2-FA4A-A481-DFC0A2EF7D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3662" y="2166152"/>
            <a:ext cx="5370095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78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55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445459"/>
            <a:ext cx="10931242" cy="52188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5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61826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536074"/>
            <a:ext cx="5181600" cy="511848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236" y="1536074"/>
            <a:ext cx="5211946" cy="51126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286001"/>
            <a:ext cx="10361084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4BC87-6921-4A46-B988-9749B37E497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684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609601"/>
            <a:ext cx="10361084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1" y="1828801"/>
            <a:ext cx="10361084" cy="2093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4075113"/>
            <a:ext cx="10361084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4FE26-CD51-4692-AC9F-9EFCE16DC01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877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914400" y="6324600"/>
            <a:ext cx="9042400" cy="254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Systems: Design, Implementation, &amp; Management, 7</a:t>
            </a:r>
            <a:r>
              <a:rPr lang="en-US" baseline="30000"/>
              <a:t>th</a:t>
            </a:r>
            <a:r>
              <a:rPr lang="en-US"/>
              <a:t> Edition, Rob &amp; Coronel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2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609601"/>
            <a:ext cx="10361084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1" y="1828801"/>
            <a:ext cx="5077884" cy="4341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828801"/>
            <a:ext cx="5080000" cy="4341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A6A48-063D-4F4B-ADAC-5362AA76A78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182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10983326" y="6470328"/>
            <a:ext cx="95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658993"/>
            <a:ext cx="900643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A8F343-C29C-EE4E-969B-E4F68C3196A0}"/>
              </a:ext>
            </a:extLst>
          </p:cNvPr>
          <p:cNvCxnSpPr>
            <a:cxnSpLocks/>
          </p:cNvCxnSpPr>
          <p:nvPr userDrawn="1"/>
        </p:nvCxnSpPr>
        <p:spPr>
          <a:xfrm>
            <a:off x="605608" y="227303"/>
            <a:ext cx="988976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0935843-A012-754F-9A66-D5108545A7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r="58615" b="39311"/>
          <a:stretch/>
        </p:blipFill>
        <p:spPr>
          <a:xfrm>
            <a:off x="0" y="5747657"/>
            <a:ext cx="668524" cy="11103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9A6AE0D-979C-064B-ABEF-1C37ED4BE3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 l="4388" t="34302" r="3600" b="33899"/>
          <a:stretch/>
        </p:blipFill>
        <p:spPr>
          <a:xfrm>
            <a:off x="11111948" y="41945"/>
            <a:ext cx="1046496" cy="3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7" r:id="rId4"/>
    <p:sldLayoutId id="2147483665" r:id="rId5"/>
    <p:sldLayoutId id="2147483672" r:id="rId6"/>
    <p:sldLayoutId id="2147483673" r:id="rId7"/>
    <p:sldLayoutId id="2147483674" r:id="rId8"/>
    <p:sldLayoutId id="214748367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B7F6E6-8D18-3D44-AD33-F649A57154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" y="0"/>
            <a:ext cx="1219347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18678-24BB-D74C-A413-311ACC51B8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E1B345B-F1B9-B541-94E3-136F67E269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t="32903" b="32473"/>
          <a:stretch/>
        </p:blipFill>
        <p:spPr>
          <a:xfrm>
            <a:off x="-1" y="1"/>
            <a:ext cx="2150534" cy="7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4E4068-E8A1-BD4B-8910-E77B9D30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166" y="59206"/>
            <a:ext cx="7403593" cy="317798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4000" dirty="0" smtClean="0"/>
              <a:t>CP2404/CP5633 </a:t>
            </a:r>
            <a:br>
              <a:rPr lang="en-US" sz="4000" dirty="0" smtClean="0"/>
            </a:br>
            <a:r>
              <a:rPr lang="en-US" sz="4000" dirty="0" smtClean="0"/>
              <a:t>Database Modelling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dirty="0">
                <a:solidFill>
                  <a:srgbClr val="000099"/>
                </a:solidFill>
                <a:latin typeface="Stone Sans ITC TT-Bold" charset="0"/>
              </a:rPr>
              <a:t/>
            </a:r>
            <a:br>
              <a:rPr lang="en-GB" dirty="0">
                <a:solidFill>
                  <a:srgbClr val="000099"/>
                </a:solidFill>
                <a:latin typeface="Stone Sans ITC TT-Bold" charset="0"/>
              </a:rPr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73664" y="2779986"/>
            <a:ext cx="5370095" cy="914400"/>
          </a:xfrm>
        </p:spPr>
        <p:txBody>
          <a:bodyPr/>
          <a:lstStyle/>
          <a:p>
            <a:r>
              <a:rPr lang="en-US" sz="4400" b="1" dirty="0" smtClean="0"/>
              <a:t>Lecture </a:t>
            </a:r>
            <a:r>
              <a:rPr lang="en-US" sz="4400" b="1" dirty="0" smtClean="0"/>
              <a:t>06</a:t>
            </a:r>
            <a:endParaRPr lang="en-AU" sz="4400" b="1" dirty="0"/>
          </a:p>
        </p:txBody>
      </p:sp>
    </p:spTree>
    <p:extLst>
      <p:ext uri="{BB962C8B-B14F-4D97-AF65-F5344CB8AC3E}">
        <p14:creationId xmlns:p14="http://schemas.microsoft.com/office/powerpoint/2010/main" val="12017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611660" y="336509"/>
            <a:ext cx="8153400" cy="5048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EXAMPLE: The Database Model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DA73C6D5-2F97-419D-ABE7-1455A74A8FF8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10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7"/>
          <a:stretch>
            <a:fillRect/>
          </a:stretch>
        </p:blipFill>
        <p:spPr bwMode="auto">
          <a:xfrm>
            <a:off x="782595" y="1258330"/>
            <a:ext cx="8458200" cy="483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83008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7772400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Creating the Database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951642" y="1533741"/>
            <a:ext cx="9082044" cy="461168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Trebuchet MS" pitchFamily="34" charset="0"/>
              </a:rPr>
              <a:t>Creating a new database involves two main tasks to be completed:</a:t>
            </a:r>
          </a:p>
          <a:p>
            <a:pPr marL="971550" lvl="1" indent="-514350">
              <a:lnSpc>
                <a:spcPct val="90000"/>
              </a:lnSpc>
              <a:spcBef>
                <a:spcPts val="900"/>
              </a:spcBef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>
                <a:latin typeface="Trebuchet MS" pitchFamily="34" charset="0"/>
              </a:rPr>
              <a:t>create </a:t>
            </a:r>
            <a:r>
              <a:rPr lang="en-GB" dirty="0" smtClean="0">
                <a:solidFill>
                  <a:srgbClr val="C00000"/>
                </a:solidFill>
                <a:latin typeface="Trebuchet MS" pitchFamily="34" charset="0"/>
              </a:rPr>
              <a:t>database structure </a:t>
            </a:r>
          </a:p>
          <a:p>
            <a:pPr marL="971550" lvl="1" indent="-514350">
              <a:lnSpc>
                <a:spcPct val="90000"/>
              </a:lnSpc>
              <a:spcBef>
                <a:spcPts val="900"/>
              </a:spcBef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>
                <a:latin typeface="Trebuchet MS" pitchFamily="34" charset="0"/>
              </a:rPr>
              <a:t>create </a:t>
            </a:r>
            <a:r>
              <a:rPr lang="en-GB" dirty="0" smtClean="0">
                <a:solidFill>
                  <a:srgbClr val="C00000"/>
                </a:solidFill>
                <a:latin typeface="Trebuchet MS" pitchFamily="34" charset="0"/>
              </a:rPr>
              <a:t>tables</a:t>
            </a:r>
            <a:r>
              <a:rPr lang="en-GB" dirty="0" smtClean="0">
                <a:latin typeface="Trebuchet MS" pitchFamily="34" charset="0"/>
              </a:rPr>
              <a:t> that will hold the end-user data</a:t>
            </a:r>
          </a:p>
          <a:p>
            <a:pPr marL="971550" lvl="1" indent="-514350">
              <a:lnSpc>
                <a:spcPct val="90000"/>
              </a:lnSpc>
              <a:spcBef>
                <a:spcPts val="9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600" dirty="0"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Trebuchet MS" pitchFamily="34" charset="0"/>
              </a:rPr>
              <a:t>First task (create database structure)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Trebuchet MS" pitchFamily="34" charset="0"/>
              </a:rPr>
              <a:t>RDBMS creates the physical files that will hold the database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Trebuchet MS" pitchFamily="34" charset="0"/>
              </a:rPr>
              <a:t>differs from one RDBMS to another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Trebuchet MS" pitchFamily="34" charset="0"/>
              </a:rPr>
              <a:t>Usually includes Authentication process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/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42CAA60C-716C-4A80-8FC6-8C8CF0485DD5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11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20497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idx="1"/>
          </p:nvPr>
        </p:nvSpPr>
        <p:spPr>
          <a:xfrm>
            <a:off x="779589" y="1496670"/>
            <a:ext cx="7918450" cy="60610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Authentication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Process through which the DBMS verifies that only registered users access the database created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User should log on to the RDBMS using a user ID and a password created by the database administrator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solidFill>
                <a:srgbClr val="FFFF00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Schema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Group of database objects—such as tables and indexes—that are related to each other</a:t>
            </a:r>
          </a:p>
          <a:p>
            <a:pPr>
              <a:lnSpc>
                <a:spcPct val="9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4A8042A9-944A-427D-827A-C86F233D51EC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12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1612557" y="3937686"/>
            <a:ext cx="73914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Syntax: CREATE SCHEMA AUTHORIZATION {CREATOR};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Example: CREATE SCHEMA AUTHORIZATION JONES;</a:t>
            </a:r>
          </a:p>
        </p:txBody>
      </p:sp>
      <p:sp>
        <p:nvSpPr>
          <p:cNvPr id="29701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8134350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Creating the Database (</a:t>
            </a:r>
            <a:r>
              <a:rPr lang="en-GB" altLang="en-US" sz="3200" b="1" dirty="0" err="1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Con’t</a:t>
            </a: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0456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8062912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Common SQL Data Types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>
          <a:xfrm>
            <a:off x="892562" y="1532624"/>
            <a:ext cx="8955773" cy="4614862"/>
          </a:xfrm>
        </p:spPr>
        <p:txBody>
          <a:bodyPr/>
          <a:lstStyle/>
          <a:p>
            <a:pPr>
              <a:spcBef>
                <a:spcPts val="2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After the database structure has been created, you need to define the table structures.</a:t>
            </a:r>
          </a:p>
          <a:p>
            <a:pPr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Data type selection is usually dictated by the nature of the data and by the intended use</a:t>
            </a:r>
          </a:p>
          <a:p>
            <a:pPr>
              <a:spcBef>
                <a:spcPts val="1200"/>
              </a:spcBef>
              <a:spcAft>
                <a:spcPts val="18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Pay close attention to the expected use of attributes for sorting and data retrieval purposes</a:t>
            </a:r>
          </a:p>
          <a:p>
            <a:pPr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Common Data types include:</a:t>
            </a:r>
          </a:p>
          <a:p>
            <a:pPr lvl="1"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Numeric: number, integer, </a:t>
            </a:r>
            <a:r>
              <a:rPr lang="en-GB" altLang="en-US" dirty="0" err="1">
                <a:latin typeface="Trebuchet MS" panose="020B0603020202020204" pitchFamily="34" charset="0"/>
                <a:ea typeface="ＭＳ Ｐゴシック" panose="020B0600070205080204" pitchFamily="34" charset="-128"/>
              </a:rPr>
              <a:t>smallint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, decimal</a:t>
            </a:r>
          </a:p>
          <a:p>
            <a:pPr lvl="1"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Character: char, varchar</a:t>
            </a:r>
          </a:p>
          <a:p>
            <a:pPr lvl="1"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Date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720F9E41-852A-4672-B2AC-C759577A8AFF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13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9345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514066"/>
              </p:ext>
            </p:extLst>
          </p:nvPr>
        </p:nvGraphicFramePr>
        <p:xfrm>
          <a:off x="708327" y="214958"/>
          <a:ext cx="11203586" cy="6518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237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Some Common SQL Data Types</a:t>
                      </a:r>
                    </a:p>
                  </a:txBody>
                  <a:tcPr marT="45703" marB="4570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Format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T="45703" marB="4570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Comments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T="45703" marB="4570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Numeric</a:t>
                      </a:r>
                      <a:endParaRPr lang="en-US" sz="1600" b="1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NUMBER(L,D)</a:t>
                      </a:r>
                    </a:p>
                    <a:p>
                      <a:r>
                        <a:rPr lang="en-US" sz="1600" dirty="0" smtClean="0"/>
                        <a:t>or</a:t>
                      </a:r>
                    </a:p>
                    <a:p>
                      <a:r>
                        <a:rPr lang="en-US" sz="1600" dirty="0" smtClean="0"/>
                        <a:t>NUMERIC(L,D)</a:t>
                      </a:r>
                      <a:endParaRPr lang="en-US" sz="16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declaration NUMBER(7,2) or NUMERIC(7,2) indicates that numbers will be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stored with two decimal places and may be up to seven digits long, including the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sign and the decimal place (for example, 12.32 or −134.99).</a:t>
                      </a:r>
                      <a:endParaRPr lang="en-US" sz="16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009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INTEGER</a:t>
                      </a:r>
                      <a:endParaRPr lang="en-US" sz="16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May be abbreviated as INT. Integers are (whole) counting numbers, so they cannot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be used if you want to store numbers that require decimal places.</a:t>
                      </a:r>
                      <a:endParaRPr lang="en-US" sz="16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14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SMALLINT</a:t>
                      </a:r>
                      <a:endParaRPr lang="en-US" sz="16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Like INTEGER but limited to integer values up to six digits. If your integer values are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relatively small, use SMALLINT instead of INT.</a:t>
                      </a:r>
                      <a:endParaRPr lang="en-US" sz="16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6770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DECIMAL(L,D)</a:t>
                      </a:r>
                      <a:endParaRPr lang="en-US" sz="16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Like the NUMBER specification, but the storage length is a minimum specification.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That is, greater lengths are acceptable, but smaller ones are not. DECIMAL(9,2),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DECIMAL(9), and DECIMAL are all acceptable.</a:t>
                      </a:r>
                      <a:endParaRPr lang="en-US" sz="16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629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Character</a:t>
                      </a:r>
                      <a:endParaRPr lang="en-US" sz="1600" b="1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CHAR(L)</a:t>
                      </a:r>
                      <a:endParaRPr lang="en-US" sz="16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Fixed-length character data for up to 255 characters. If you store strings that are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not as long as the CHAR parameter value, the remaining spaces are left unused.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Therefore, if you specify CHAR(25), strings such as Smith and Katzenjammer are each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stored as 25 characters. However, a U.S. area code is always three digits long, so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CHAR(3) would be appropriate if you wanted to store such codes.</a:t>
                      </a:r>
                      <a:endParaRPr lang="en-US" sz="16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077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VARCHAR(L) or</a:t>
                      </a:r>
                    </a:p>
                    <a:p>
                      <a:r>
                        <a:rPr lang="en-US" sz="1600" dirty="0" smtClean="0"/>
                        <a:t>VARCHAR2(L)</a:t>
                      </a:r>
                      <a:endParaRPr lang="en-US" sz="16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Variable-length character data. T he designation VARCHAR2(25) or VARCHAR(25) will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let you store characters up to 25 characters long. However, unlike CHAR, VARCHAR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will not leave unused spaces. Oracle automatically converts VARCHAR to VARCHAR2.</a:t>
                      </a:r>
                      <a:endParaRPr lang="en-US" sz="16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Date</a:t>
                      </a:r>
                      <a:endParaRPr lang="en-US" sz="1600" b="1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</a:t>
                      </a:r>
                      <a:endParaRPr lang="en-US" sz="16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Stores dates in the Julian date format.</a:t>
                      </a:r>
                      <a:endParaRPr lang="en-US" sz="16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998838" y="1453979"/>
            <a:ext cx="9220200" cy="499624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Use one line per column (attribute) definition</a:t>
            </a:r>
          </a:p>
          <a:p>
            <a:pPr>
              <a:lnSpc>
                <a:spcPct val="90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Use spaces to line up the attribute characteristics and constraints</a:t>
            </a:r>
          </a:p>
          <a:p>
            <a:pPr>
              <a:lnSpc>
                <a:spcPct val="90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Table and attribute names are capitalized</a:t>
            </a:r>
          </a:p>
          <a:p>
            <a:pPr>
              <a:lnSpc>
                <a:spcPct val="90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NOT NULL specification for required attributes</a:t>
            </a:r>
          </a:p>
          <a:p>
            <a:pPr>
              <a:lnSpc>
                <a:spcPct val="90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UNIQUE specification when duplicates not allowed</a:t>
            </a:r>
          </a:p>
          <a:p>
            <a:pPr>
              <a:lnSpc>
                <a:spcPct val="90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Primary key attributes contain both a NOT NULL and a UNIQUE specification</a:t>
            </a:r>
          </a:p>
          <a:p>
            <a:pPr>
              <a:lnSpc>
                <a:spcPct val="90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RDBMS will automatically enforce referential integrity for foreign keys</a:t>
            </a:r>
          </a:p>
          <a:p>
            <a:pPr>
              <a:lnSpc>
                <a:spcPct val="90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Command sequence ends with a semicolon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2F591E71-E90C-4552-B651-857950C45DA3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15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34820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8062912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Creating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2775365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A8D4EFB4-C8BA-4A57-9D05-76ED88C9B468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16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36867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8062912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Creating Table Structure</a:t>
            </a:r>
          </a:p>
        </p:txBody>
      </p:sp>
      <p:sp>
        <p:nvSpPr>
          <p:cNvPr id="36868" name="Content Placeholder 1"/>
          <p:cNvSpPr txBox="1">
            <a:spLocks/>
          </p:cNvSpPr>
          <p:nvPr/>
        </p:nvSpPr>
        <p:spPr bwMode="auto">
          <a:xfrm>
            <a:off x="1037968" y="1433383"/>
            <a:ext cx="9835978" cy="493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000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742950" indent="-1143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914400" indent="-1143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371600" indent="-114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28800" indent="-114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286000" indent="-114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743200" indent="-114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5000"/>
              </a:lnSpc>
              <a:spcBef>
                <a:spcPts val="1200"/>
              </a:spcBef>
              <a:buClr>
                <a:srgbClr val="055C91"/>
              </a:buClr>
            </a:pPr>
            <a:r>
              <a:rPr lang="en-US" altLang="en-US" sz="2400" dirty="0">
                <a:solidFill>
                  <a:srgbClr val="404040"/>
                </a:solidFill>
                <a:ea typeface="Osaka" charset="-128"/>
              </a:rPr>
              <a:t>CREATE TABLE command</a:t>
            </a:r>
          </a:p>
          <a:p>
            <a:pPr lvl="2">
              <a:lnSpc>
                <a:spcPct val="95000"/>
              </a:lnSpc>
              <a:buClr>
                <a:srgbClr val="404040"/>
              </a:buClr>
              <a:buNone/>
            </a:pP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	CREATE TABLE </a:t>
            </a:r>
            <a:r>
              <a:rPr lang="en-US" altLang="en-US" sz="1800" i="1" dirty="0" err="1">
                <a:solidFill>
                  <a:srgbClr val="404040"/>
                </a:solidFill>
                <a:ea typeface="Osaka" charset="-128"/>
              </a:rPr>
              <a:t>tablename</a:t>
            </a: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 (</a:t>
            </a:r>
          </a:p>
          <a:p>
            <a:pPr lvl="2">
              <a:lnSpc>
                <a:spcPct val="95000"/>
              </a:lnSpc>
              <a:buClr>
                <a:srgbClr val="404040"/>
              </a:buClr>
              <a:buNone/>
            </a:pP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	</a:t>
            </a:r>
            <a:r>
              <a:rPr lang="en-US" altLang="en-US" sz="1800" i="1" dirty="0">
                <a:solidFill>
                  <a:srgbClr val="404040"/>
                </a:solidFill>
                <a:ea typeface="Osaka" charset="-128"/>
              </a:rPr>
              <a:t>column1 		data type </a:t>
            </a: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		[</a:t>
            </a:r>
            <a:r>
              <a:rPr lang="en-US" altLang="en-US" sz="1800" i="1" dirty="0">
                <a:solidFill>
                  <a:srgbClr val="404040"/>
                </a:solidFill>
                <a:ea typeface="Osaka" charset="-128"/>
              </a:rPr>
              <a:t>constraint</a:t>
            </a: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] [,</a:t>
            </a:r>
          </a:p>
          <a:p>
            <a:pPr lvl="2">
              <a:lnSpc>
                <a:spcPct val="95000"/>
              </a:lnSpc>
              <a:buClr>
                <a:srgbClr val="404040"/>
              </a:buClr>
              <a:buNone/>
            </a:pP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	</a:t>
            </a:r>
            <a:r>
              <a:rPr lang="en-US" altLang="en-US" sz="1800" i="1" dirty="0">
                <a:solidFill>
                  <a:srgbClr val="404040"/>
                </a:solidFill>
                <a:ea typeface="Osaka" charset="-128"/>
              </a:rPr>
              <a:t>column2 		data type </a:t>
            </a: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		[</a:t>
            </a:r>
            <a:r>
              <a:rPr lang="en-US" altLang="en-US" sz="1800" i="1" dirty="0">
                <a:solidFill>
                  <a:srgbClr val="404040"/>
                </a:solidFill>
                <a:ea typeface="Osaka" charset="-128"/>
              </a:rPr>
              <a:t>constraint</a:t>
            </a: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] ] [,</a:t>
            </a:r>
          </a:p>
          <a:p>
            <a:pPr lvl="2">
              <a:lnSpc>
                <a:spcPct val="95000"/>
              </a:lnSpc>
              <a:buClr>
                <a:srgbClr val="404040"/>
              </a:buClr>
              <a:buNone/>
            </a:pP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	PRIMARY KEY	(</a:t>
            </a:r>
            <a:r>
              <a:rPr lang="en-US" altLang="en-US" sz="1800" i="1" dirty="0">
                <a:solidFill>
                  <a:srgbClr val="404040"/>
                </a:solidFill>
                <a:ea typeface="Osaka" charset="-128"/>
              </a:rPr>
              <a:t>column1</a:t>
            </a: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 		[, </a:t>
            </a:r>
            <a:r>
              <a:rPr lang="en-US" altLang="en-US" sz="1800" i="1" dirty="0">
                <a:solidFill>
                  <a:srgbClr val="404040"/>
                </a:solidFill>
                <a:ea typeface="Osaka" charset="-128"/>
              </a:rPr>
              <a:t>column2</a:t>
            </a: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]) ] [,</a:t>
            </a:r>
          </a:p>
          <a:p>
            <a:pPr lvl="2">
              <a:lnSpc>
                <a:spcPct val="95000"/>
              </a:lnSpc>
              <a:buClr>
                <a:srgbClr val="404040"/>
              </a:buClr>
              <a:buNone/>
            </a:pP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	FOREIGN KEY	(</a:t>
            </a:r>
            <a:r>
              <a:rPr lang="en-US" altLang="en-US" sz="1800" i="1" dirty="0">
                <a:solidFill>
                  <a:srgbClr val="404040"/>
                </a:solidFill>
                <a:ea typeface="Osaka" charset="-128"/>
              </a:rPr>
              <a:t>column1 	</a:t>
            </a: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	[,</a:t>
            </a:r>
            <a:r>
              <a:rPr lang="en-US" altLang="en-US" sz="1800" i="1" dirty="0">
                <a:solidFill>
                  <a:srgbClr val="404040"/>
                </a:solidFill>
                <a:ea typeface="Osaka" charset="-128"/>
              </a:rPr>
              <a:t> column2</a:t>
            </a: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]) REFERENCES </a:t>
            </a:r>
            <a:r>
              <a:rPr lang="en-US" altLang="en-US" sz="1800" i="1" dirty="0" err="1">
                <a:solidFill>
                  <a:srgbClr val="404040"/>
                </a:solidFill>
                <a:ea typeface="Osaka" charset="-128"/>
              </a:rPr>
              <a:t>tablename</a:t>
            </a: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] [,</a:t>
            </a:r>
          </a:p>
          <a:p>
            <a:pPr lvl="2">
              <a:lnSpc>
                <a:spcPct val="95000"/>
              </a:lnSpc>
              <a:buClr>
                <a:srgbClr val="404040"/>
              </a:buClr>
              <a:buNone/>
            </a:pP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	CONSTRAINT </a:t>
            </a:r>
            <a:r>
              <a:rPr lang="en-US" altLang="en-US" sz="1800" i="1" dirty="0">
                <a:solidFill>
                  <a:srgbClr val="404040"/>
                </a:solidFill>
                <a:ea typeface="Osaka" charset="-128"/>
              </a:rPr>
              <a:t>	constraint </a:t>
            </a: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] </a:t>
            </a:r>
            <a:r>
              <a:rPr lang="en-US" altLang="en-US" sz="1800" dirty="0" smtClean="0">
                <a:solidFill>
                  <a:srgbClr val="404040"/>
                </a:solidFill>
                <a:ea typeface="Osaka" charset="-128"/>
              </a:rPr>
              <a:t>);</a:t>
            </a:r>
          </a:p>
          <a:p>
            <a:pPr lvl="2">
              <a:lnSpc>
                <a:spcPct val="95000"/>
              </a:lnSpc>
              <a:buClr>
                <a:srgbClr val="404040"/>
              </a:buClr>
              <a:buNone/>
            </a:pPr>
            <a:endParaRPr lang="en-US" altLang="en-US" sz="1800" dirty="0">
              <a:solidFill>
                <a:srgbClr val="404040"/>
              </a:solidFill>
              <a:ea typeface="Osaka" charset="-128"/>
            </a:endParaRPr>
          </a:p>
          <a:p>
            <a:pPr>
              <a:lnSpc>
                <a:spcPct val="95000"/>
              </a:lnSpc>
              <a:spcBef>
                <a:spcPts val="1200"/>
              </a:spcBef>
              <a:buClr>
                <a:srgbClr val="055C91"/>
              </a:buClr>
            </a:pPr>
            <a:r>
              <a:rPr lang="en-US" altLang="en-US" sz="2400" dirty="0">
                <a:solidFill>
                  <a:srgbClr val="404040"/>
                </a:solidFill>
                <a:ea typeface="Osaka" charset="-128"/>
              </a:rPr>
              <a:t>SQL constraints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buClr>
                <a:srgbClr val="0D3857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404040"/>
                </a:solidFill>
                <a:ea typeface="Osaka" charset="-128"/>
              </a:rPr>
              <a:t>FOREIGN KEY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buClr>
                <a:srgbClr val="0D3857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404040"/>
                </a:solidFill>
                <a:ea typeface="Osaka" charset="-128"/>
              </a:rPr>
              <a:t>NOT NULL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buClr>
                <a:srgbClr val="0D3857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404040"/>
                </a:solidFill>
                <a:ea typeface="Osaka" charset="-128"/>
              </a:rPr>
              <a:t>UNIQUE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buClr>
                <a:srgbClr val="0D3857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404040"/>
                </a:solidFill>
                <a:ea typeface="Osaka" charset="-128"/>
              </a:rPr>
              <a:t>DEFAULT 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buClr>
                <a:srgbClr val="0D3857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404040"/>
                </a:solidFill>
                <a:ea typeface="Osaka" charset="-128"/>
              </a:rPr>
              <a:t>CHECK </a:t>
            </a:r>
          </a:p>
        </p:txBody>
      </p:sp>
    </p:spTree>
    <p:extLst>
      <p:ext uri="{BB962C8B-B14F-4D97-AF65-F5344CB8AC3E}">
        <p14:creationId xmlns:p14="http://schemas.microsoft.com/office/powerpoint/2010/main" val="242100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2444578" y="1722982"/>
            <a:ext cx="5970588" cy="3824288"/>
          </a:xfrm>
          <a:solidFill>
            <a:srgbClr val="003366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ts val="575"/>
              </a:spcBef>
              <a:buClr>
                <a:srgbClr val="FFE701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solidFill>
                  <a:srgbClr val="FFE701"/>
                </a:solidFill>
                <a:ea typeface="ＭＳ Ｐゴシック" panose="020B0600070205080204" pitchFamily="34" charset="-128"/>
              </a:rPr>
              <a:t>CREATE TABLE</a:t>
            </a: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  <a:r>
              <a:rPr lang="en-GB" altLang="en-US" sz="2200">
                <a:solidFill>
                  <a:srgbClr val="FF6600"/>
                </a:solidFill>
                <a:ea typeface="ＭＳ Ｐゴシック" panose="020B0600070205080204" pitchFamily="34" charset="-128"/>
              </a:rPr>
              <a:t>VENDOR</a:t>
            </a: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  <a:r>
              <a:rPr lang="en-GB" altLang="en-US" sz="2200">
                <a:solidFill>
                  <a:srgbClr val="FF3300"/>
                </a:solidFill>
                <a:ea typeface="ＭＳ Ｐゴシック" panose="020B0600070205080204" pitchFamily="34" charset="-128"/>
              </a:rPr>
              <a:t>( </a:t>
            </a:r>
          </a:p>
          <a:p>
            <a:pPr>
              <a:lnSpc>
                <a:spcPct val="90000"/>
              </a:lnSpc>
              <a:spcBef>
                <a:spcPts val="57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  <a:r>
              <a:rPr lang="en-GB" altLang="en-US" sz="2200">
                <a:solidFill>
                  <a:srgbClr val="00FF00"/>
                </a:solidFill>
                <a:ea typeface="ＭＳ Ｐゴシック" panose="020B0600070205080204" pitchFamily="34" charset="-128"/>
              </a:rPr>
              <a:t>V_CODE </a:t>
            </a:r>
            <a:r>
              <a:rPr lang="en-GB" altLang="en-US" sz="2200">
                <a:ea typeface="ＭＳ Ｐゴシック" panose="020B0600070205080204" pitchFamily="34" charset="-128"/>
              </a:rPr>
              <a:t>    </a:t>
            </a:r>
            <a:r>
              <a:rPr lang="en-GB" altLang="en-US" sz="2200">
                <a:solidFill>
                  <a:srgbClr val="FF99FF"/>
                </a:solidFill>
                <a:ea typeface="ＭＳ Ｐゴシック" panose="020B0600070205080204" pitchFamily="34" charset="-128"/>
              </a:rPr>
              <a:t>INTEGER </a:t>
            </a:r>
            <a:r>
              <a:rPr lang="en-GB" altLang="en-US" sz="2200">
                <a:ea typeface="ＭＳ Ｐゴシック" panose="020B0600070205080204" pitchFamily="34" charset="-128"/>
              </a:rPr>
              <a:t>    </a:t>
            </a:r>
            <a:r>
              <a:rPr lang="en-GB" altLang="en-US" sz="2200">
                <a:solidFill>
                  <a:srgbClr val="66FFFF"/>
                </a:solidFill>
                <a:ea typeface="ＭＳ Ｐゴシック" panose="020B0600070205080204" pitchFamily="34" charset="-128"/>
              </a:rPr>
              <a:t>NOT NULL  UNIQUE</a:t>
            </a:r>
            <a:r>
              <a:rPr lang="en-GB" altLang="en-US" sz="2200">
                <a:solidFill>
                  <a:srgbClr val="FFC000"/>
                </a:solidFill>
                <a:ea typeface="ＭＳ Ｐゴシック" panose="020B0600070205080204" pitchFamily="34" charset="-128"/>
              </a:rPr>
              <a:t>,</a:t>
            </a: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ts val="57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  <a:r>
              <a:rPr lang="en-GB" altLang="en-US" sz="2200">
                <a:solidFill>
                  <a:srgbClr val="00FF00"/>
                </a:solidFill>
                <a:ea typeface="ＭＳ Ｐゴシック" panose="020B0600070205080204" pitchFamily="34" charset="-128"/>
              </a:rPr>
              <a:t>V_NAME</a:t>
            </a:r>
            <a:r>
              <a:rPr lang="en-GB" altLang="en-US" sz="2200">
                <a:ea typeface="ＭＳ Ｐゴシック" panose="020B0600070205080204" pitchFamily="34" charset="-128"/>
              </a:rPr>
              <a:t>     </a:t>
            </a:r>
            <a:r>
              <a:rPr lang="en-GB" altLang="en-US" sz="2200">
                <a:solidFill>
                  <a:srgbClr val="FF99FF"/>
                </a:solidFill>
                <a:ea typeface="ＭＳ Ｐゴシック" panose="020B0600070205080204" pitchFamily="34" charset="-128"/>
              </a:rPr>
              <a:t>VARCHAR(35)</a:t>
            </a: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  <a:r>
              <a:rPr lang="en-GB" altLang="en-US" sz="2200">
                <a:solidFill>
                  <a:srgbClr val="66FFFF"/>
                </a:solidFill>
                <a:ea typeface="ＭＳ Ｐゴシック" panose="020B0600070205080204" pitchFamily="34" charset="-128"/>
              </a:rPr>
              <a:t>NOT NULL</a:t>
            </a:r>
            <a:r>
              <a:rPr lang="en-GB" altLang="en-US" sz="2200">
                <a:solidFill>
                  <a:srgbClr val="FFC000"/>
                </a:solidFill>
                <a:ea typeface="ＭＳ Ｐゴシック" panose="020B0600070205080204" pitchFamily="34" charset="-128"/>
              </a:rPr>
              <a:t>,</a:t>
            </a: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ts val="57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  <a:r>
              <a:rPr lang="en-GB" altLang="en-US" sz="2200">
                <a:solidFill>
                  <a:srgbClr val="00FF00"/>
                </a:solidFill>
                <a:ea typeface="ＭＳ Ｐゴシック" panose="020B0600070205080204" pitchFamily="34" charset="-128"/>
              </a:rPr>
              <a:t>V_CONTACT</a:t>
            </a:r>
            <a:r>
              <a:rPr lang="en-GB" altLang="en-US" sz="2200">
                <a:ea typeface="ＭＳ Ｐゴシック" panose="020B0600070205080204" pitchFamily="34" charset="-128"/>
              </a:rPr>
              <a:t>  </a:t>
            </a:r>
            <a:r>
              <a:rPr lang="en-GB" altLang="en-US" sz="2200">
                <a:solidFill>
                  <a:srgbClr val="FF99FF"/>
                </a:solidFill>
                <a:ea typeface="ＭＳ Ｐゴシック" panose="020B0600070205080204" pitchFamily="34" charset="-128"/>
              </a:rPr>
              <a:t>VARCHAR(15)</a:t>
            </a: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  <a:r>
              <a:rPr lang="en-GB" altLang="en-US" sz="2200">
                <a:solidFill>
                  <a:srgbClr val="66FFFF"/>
                </a:solidFill>
                <a:ea typeface="ＭＳ Ｐゴシック" panose="020B0600070205080204" pitchFamily="34" charset="-128"/>
              </a:rPr>
              <a:t>NOT NULL</a:t>
            </a:r>
            <a:r>
              <a:rPr lang="en-GB" altLang="en-US" sz="2200">
                <a:solidFill>
                  <a:srgbClr val="FFC000"/>
                </a:solidFill>
                <a:ea typeface="ＭＳ Ｐゴシック" panose="020B0600070205080204" pitchFamily="34" charset="-128"/>
              </a:rPr>
              <a:t>,</a:t>
            </a: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ts val="575"/>
              </a:spcBef>
              <a:buClr>
                <a:srgbClr val="00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solidFill>
                  <a:srgbClr val="00FF00"/>
                </a:solidFill>
                <a:ea typeface="ＭＳ Ｐゴシック" panose="020B0600070205080204" pitchFamily="34" charset="-128"/>
              </a:rPr>
              <a:t> V_AREACODE</a:t>
            </a: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  <a:r>
              <a:rPr lang="en-GB" altLang="en-US" sz="2200">
                <a:solidFill>
                  <a:srgbClr val="FF99FF"/>
                </a:solidFill>
                <a:ea typeface="ＭＳ Ｐゴシック" panose="020B0600070205080204" pitchFamily="34" charset="-128"/>
              </a:rPr>
              <a:t>CHAR(3)</a:t>
            </a:r>
            <a:r>
              <a:rPr lang="en-GB" altLang="en-US" sz="2200">
                <a:ea typeface="ＭＳ Ｐゴシック" panose="020B0600070205080204" pitchFamily="34" charset="-128"/>
              </a:rPr>
              <a:t>     </a:t>
            </a:r>
            <a:r>
              <a:rPr lang="en-GB" altLang="en-US" sz="2200">
                <a:solidFill>
                  <a:srgbClr val="66FFFF"/>
                </a:solidFill>
                <a:ea typeface="ＭＳ Ｐゴシック" panose="020B0600070205080204" pitchFamily="34" charset="-128"/>
              </a:rPr>
              <a:t>NOT NULL</a:t>
            </a:r>
            <a:r>
              <a:rPr lang="en-GB" altLang="en-US" sz="2200">
                <a:solidFill>
                  <a:srgbClr val="FFC000"/>
                </a:solidFill>
                <a:ea typeface="ＭＳ Ｐゴシック" panose="020B0600070205080204" pitchFamily="34" charset="-128"/>
              </a:rPr>
              <a:t>,</a:t>
            </a: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ts val="575"/>
              </a:spcBef>
              <a:buClr>
                <a:srgbClr val="00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solidFill>
                  <a:srgbClr val="00FF00"/>
                </a:solidFill>
                <a:ea typeface="ＭＳ Ｐゴシック" panose="020B0600070205080204" pitchFamily="34" charset="-128"/>
              </a:rPr>
              <a:t> V_PHONE</a:t>
            </a:r>
            <a:r>
              <a:rPr lang="en-GB" altLang="en-US" sz="2200">
                <a:ea typeface="ＭＳ Ｐゴシック" panose="020B0600070205080204" pitchFamily="34" charset="-128"/>
              </a:rPr>
              <a:t>    </a:t>
            </a:r>
            <a:r>
              <a:rPr lang="en-GB" altLang="en-US" sz="2200">
                <a:solidFill>
                  <a:srgbClr val="FF99FF"/>
                </a:solidFill>
                <a:ea typeface="ＭＳ Ｐゴシック" panose="020B0600070205080204" pitchFamily="34" charset="-128"/>
              </a:rPr>
              <a:t>CHAR(8)</a:t>
            </a:r>
            <a:r>
              <a:rPr lang="en-GB" altLang="en-US" sz="2200">
                <a:ea typeface="ＭＳ Ｐゴシック" panose="020B0600070205080204" pitchFamily="34" charset="-128"/>
              </a:rPr>
              <a:t>     </a:t>
            </a:r>
            <a:r>
              <a:rPr lang="en-GB" altLang="en-US" sz="2200">
                <a:solidFill>
                  <a:srgbClr val="66FFFF"/>
                </a:solidFill>
                <a:ea typeface="ＭＳ Ｐゴシック" panose="020B0600070205080204" pitchFamily="34" charset="-128"/>
              </a:rPr>
              <a:t>NOT NULL</a:t>
            </a:r>
            <a:r>
              <a:rPr lang="en-GB" altLang="en-US" sz="2200">
                <a:solidFill>
                  <a:srgbClr val="FFC000"/>
                </a:solidFill>
                <a:ea typeface="ＭＳ Ｐゴシック" panose="020B0600070205080204" pitchFamily="34" charset="-128"/>
              </a:rPr>
              <a:t>,</a:t>
            </a: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ts val="57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  <a:r>
              <a:rPr lang="en-GB" altLang="en-US" sz="2200">
                <a:solidFill>
                  <a:srgbClr val="00FF00"/>
                </a:solidFill>
                <a:ea typeface="ＭＳ Ｐゴシック" panose="020B0600070205080204" pitchFamily="34" charset="-128"/>
              </a:rPr>
              <a:t>V_STATE</a:t>
            </a:r>
            <a:r>
              <a:rPr lang="en-GB" altLang="en-US" sz="2200">
                <a:ea typeface="ＭＳ Ｐゴシック" panose="020B0600070205080204" pitchFamily="34" charset="-128"/>
              </a:rPr>
              <a:t>    </a:t>
            </a:r>
            <a:r>
              <a:rPr lang="en-GB" altLang="en-US" sz="2200">
                <a:solidFill>
                  <a:srgbClr val="FF99FF"/>
                </a:solidFill>
                <a:ea typeface="ＭＳ Ｐゴシック" panose="020B0600070205080204" pitchFamily="34" charset="-128"/>
              </a:rPr>
              <a:t>CHAR(2)</a:t>
            </a:r>
            <a:r>
              <a:rPr lang="en-GB" altLang="en-US" sz="2200">
                <a:ea typeface="ＭＳ Ｐゴシック" panose="020B0600070205080204" pitchFamily="34" charset="-128"/>
              </a:rPr>
              <a:t>     </a:t>
            </a:r>
            <a:r>
              <a:rPr lang="en-GB" altLang="en-US" sz="2200">
                <a:solidFill>
                  <a:srgbClr val="66FFFF"/>
                </a:solidFill>
                <a:ea typeface="ＭＳ Ｐゴシック" panose="020B0600070205080204" pitchFamily="34" charset="-128"/>
              </a:rPr>
              <a:t>NOT NULL</a:t>
            </a:r>
            <a:r>
              <a:rPr lang="en-GB" altLang="en-US" sz="2200">
                <a:solidFill>
                  <a:srgbClr val="FFC000"/>
                </a:solidFill>
                <a:ea typeface="ＭＳ Ｐゴシック" panose="020B0600070205080204" pitchFamily="34" charset="-128"/>
              </a:rPr>
              <a:t>,</a:t>
            </a: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ts val="57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  <a:r>
              <a:rPr lang="en-GB" altLang="en-US" sz="2200">
                <a:solidFill>
                  <a:srgbClr val="00FF00"/>
                </a:solidFill>
                <a:ea typeface="ＭＳ Ｐゴシック" panose="020B0600070205080204" pitchFamily="34" charset="-128"/>
              </a:rPr>
              <a:t>V_ORDER</a:t>
            </a:r>
            <a:r>
              <a:rPr lang="en-GB" altLang="en-US" sz="2200">
                <a:ea typeface="ＭＳ Ｐゴシック" panose="020B0600070205080204" pitchFamily="34" charset="-128"/>
              </a:rPr>
              <a:t>    </a:t>
            </a:r>
            <a:r>
              <a:rPr lang="en-GB" altLang="en-US" sz="2200">
                <a:solidFill>
                  <a:srgbClr val="FF99FF"/>
                </a:solidFill>
                <a:ea typeface="ＭＳ Ｐゴシック" panose="020B0600070205080204" pitchFamily="34" charset="-128"/>
              </a:rPr>
              <a:t>CHAR(1)</a:t>
            </a:r>
            <a:r>
              <a:rPr lang="en-GB" altLang="en-US" sz="2200">
                <a:ea typeface="ＭＳ Ｐゴシック" panose="020B0600070205080204" pitchFamily="34" charset="-128"/>
              </a:rPr>
              <a:t>     </a:t>
            </a:r>
            <a:r>
              <a:rPr lang="en-GB" altLang="en-US" sz="2200">
                <a:solidFill>
                  <a:srgbClr val="66FFFF"/>
                </a:solidFill>
                <a:ea typeface="ＭＳ Ｐゴシック" panose="020B0600070205080204" pitchFamily="34" charset="-128"/>
              </a:rPr>
              <a:t>NOT NULL</a:t>
            </a:r>
            <a:r>
              <a:rPr lang="en-GB" altLang="en-US" sz="2200">
                <a:solidFill>
                  <a:srgbClr val="FFC000"/>
                </a:solidFill>
                <a:ea typeface="ＭＳ Ｐゴシック" panose="020B0600070205080204" pitchFamily="34" charset="-128"/>
              </a:rPr>
              <a:t>,</a:t>
            </a: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ts val="57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  <a:r>
              <a:rPr lang="en-GB" altLang="en-US" sz="2200">
                <a:solidFill>
                  <a:srgbClr val="66FFFF"/>
                </a:solidFill>
                <a:ea typeface="ＭＳ Ｐゴシック" panose="020B0600070205080204" pitchFamily="34" charset="-128"/>
              </a:rPr>
              <a:t>PRIMARY KEY (V_CODE)</a:t>
            </a:r>
            <a:r>
              <a:rPr lang="en-GB" altLang="en-US" sz="2200">
                <a:solidFill>
                  <a:srgbClr val="FF3300"/>
                </a:solidFill>
                <a:ea typeface="ＭＳ Ｐゴシック" panose="020B0600070205080204" pitchFamily="34" charset="-128"/>
              </a:rPr>
              <a:t>)</a:t>
            </a:r>
            <a:r>
              <a:rPr lang="en-GB" altLang="en-US" sz="2200">
                <a:solidFill>
                  <a:srgbClr val="FFC000"/>
                </a:solidFill>
                <a:ea typeface="ＭＳ Ｐゴシック" panose="020B0600070205080204" pitchFamily="34" charset="-128"/>
              </a:rPr>
              <a:t>;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776C47F1-FC92-45E4-B9B8-24D5BC180D7A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17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8067551" y="999422"/>
            <a:ext cx="1375184" cy="36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66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3366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Table name</a:t>
            </a:r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 flipV="1">
            <a:off x="5187778" y="1187996"/>
            <a:ext cx="2895600" cy="688975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 flipV="1">
            <a:off x="1911178" y="2254796"/>
            <a:ext cx="609600" cy="79375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>
            <a:off x="1911178" y="2408782"/>
            <a:ext cx="685800" cy="152400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>
            <a:off x="1758778" y="2561182"/>
            <a:ext cx="838200" cy="457200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>
            <a:off x="1758778" y="2561182"/>
            <a:ext cx="838200" cy="762000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388767" y="2180182"/>
            <a:ext cx="1618775" cy="36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B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B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Column name</a:t>
            </a:r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>
            <a:off x="1758778" y="2637382"/>
            <a:ext cx="838200" cy="1066800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>
            <a:off x="1758778" y="2637382"/>
            <a:ext cx="838200" cy="1371600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>
            <a:off x="1758778" y="2637382"/>
            <a:ext cx="762000" cy="1752600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26" name="Line 13"/>
          <p:cNvSpPr>
            <a:spLocks noChangeShapeType="1"/>
          </p:cNvSpPr>
          <p:nvPr/>
        </p:nvSpPr>
        <p:spPr bwMode="auto">
          <a:xfrm flipH="1" flipV="1">
            <a:off x="4959179" y="4478883"/>
            <a:ext cx="384175" cy="1298575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27" name="Line 14"/>
          <p:cNvSpPr>
            <a:spLocks noChangeShapeType="1"/>
          </p:cNvSpPr>
          <p:nvPr/>
        </p:nvSpPr>
        <p:spPr bwMode="auto">
          <a:xfrm flipH="1" flipV="1">
            <a:off x="4959179" y="4021683"/>
            <a:ext cx="384175" cy="1679575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28" name="Line 15"/>
          <p:cNvSpPr>
            <a:spLocks noChangeShapeType="1"/>
          </p:cNvSpPr>
          <p:nvPr/>
        </p:nvSpPr>
        <p:spPr bwMode="auto">
          <a:xfrm flipH="1" flipV="1">
            <a:off x="5035379" y="3716883"/>
            <a:ext cx="307975" cy="2060575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5194129" y="5761582"/>
            <a:ext cx="1095375" cy="363538"/>
          </a:xfrm>
          <a:prstGeom prst="rect">
            <a:avLst/>
          </a:prstGeom>
          <a:noFill/>
          <a:ln w="126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66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3366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Datatype</a:t>
            </a:r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 flipH="1" flipV="1">
            <a:off x="7929392" y="2254796"/>
            <a:ext cx="536575" cy="155575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31" name="Line 18"/>
          <p:cNvSpPr>
            <a:spLocks noChangeShapeType="1"/>
          </p:cNvSpPr>
          <p:nvPr/>
        </p:nvSpPr>
        <p:spPr bwMode="auto">
          <a:xfrm flipH="1">
            <a:off x="7091192" y="2561182"/>
            <a:ext cx="1374775" cy="1588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32" name="Line 19"/>
          <p:cNvSpPr>
            <a:spLocks noChangeShapeType="1"/>
          </p:cNvSpPr>
          <p:nvPr/>
        </p:nvSpPr>
        <p:spPr bwMode="auto">
          <a:xfrm flipH="1">
            <a:off x="7243592" y="2637382"/>
            <a:ext cx="1298575" cy="304800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33" name="Text Box 20"/>
          <p:cNvSpPr txBox="1">
            <a:spLocks noChangeArrowheads="1"/>
          </p:cNvSpPr>
          <p:nvPr/>
        </p:nvSpPr>
        <p:spPr bwMode="auto">
          <a:xfrm>
            <a:off x="8359604" y="2332582"/>
            <a:ext cx="1182759" cy="36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66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3366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constraint</a:t>
            </a:r>
          </a:p>
        </p:txBody>
      </p:sp>
      <p:sp>
        <p:nvSpPr>
          <p:cNvPr id="38934" name="Line 21"/>
          <p:cNvSpPr>
            <a:spLocks noChangeShapeType="1"/>
          </p:cNvSpPr>
          <p:nvPr/>
        </p:nvSpPr>
        <p:spPr bwMode="auto">
          <a:xfrm flipH="1" flipV="1">
            <a:off x="5535442" y="4983708"/>
            <a:ext cx="1482725" cy="779463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35" name="Line 22"/>
          <p:cNvSpPr>
            <a:spLocks noChangeShapeType="1"/>
          </p:cNvSpPr>
          <p:nvPr/>
        </p:nvSpPr>
        <p:spPr bwMode="auto">
          <a:xfrm flipH="1" flipV="1">
            <a:off x="6472066" y="4047082"/>
            <a:ext cx="622300" cy="1639888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6572078" y="5761582"/>
            <a:ext cx="2990946" cy="92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Each line end with commas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Whole command end with</a:t>
            </a:r>
            <a:b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a semicolon</a:t>
            </a:r>
          </a:p>
        </p:txBody>
      </p:sp>
      <p:sp>
        <p:nvSpPr>
          <p:cNvPr id="38937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337435"/>
            <a:ext cx="8062912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Creating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337974658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639" y="510747"/>
            <a:ext cx="8062912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SQL Constraints</a:t>
            </a:r>
          </a:p>
        </p:txBody>
      </p:sp>
      <p:sp>
        <p:nvSpPr>
          <p:cNvPr id="40963" name="Rectangle 1"/>
          <p:cNvSpPr>
            <a:spLocks noGrp="1" noChangeArrowheads="1"/>
          </p:cNvSpPr>
          <p:nvPr>
            <p:ph idx="1"/>
          </p:nvPr>
        </p:nvSpPr>
        <p:spPr>
          <a:xfrm>
            <a:off x="854675" y="1614616"/>
            <a:ext cx="8993660" cy="4625546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ts val="1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NOT NULL constraint </a:t>
            </a:r>
          </a:p>
          <a:p>
            <a:pPr lvl="1">
              <a:lnSpc>
                <a:spcPct val="90000"/>
              </a:lnSpc>
              <a:spcBef>
                <a:spcPts val="13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Ensures that a column does not accept nulls</a:t>
            </a:r>
          </a:p>
          <a:p>
            <a:pPr>
              <a:lnSpc>
                <a:spcPct val="90000"/>
              </a:lnSpc>
              <a:spcBef>
                <a:spcPts val="1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UNIQUE constraint </a:t>
            </a:r>
          </a:p>
          <a:p>
            <a:pPr lvl="1">
              <a:lnSpc>
                <a:spcPct val="90000"/>
              </a:lnSpc>
              <a:spcBef>
                <a:spcPts val="13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Ensures that all values in a column are unique</a:t>
            </a:r>
          </a:p>
          <a:p>
            <a:pPr>
              <a:lnSpc>
                <a:spcPct val="90000"/>
              </a:lnSpc>
              <a:spcBef>
                <a:spcPts val="1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DEFAULT constraint </a:t>
            </a:r>
          </a:p>
          <a:p>
            <a:pPr lvl="1">
              <a:lnSpc>
                <a:spcPct val="90000"/>
              </a:lnSpc>
              <a:spcBef>
                <a:spcPts val="13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Assigns a value to an attribute when a new row is added to a table</a:t>
            </a:r>
          </a:p>
          <a:p>
            <a:pPr>
              <a:lnSpc>
                <a:spcPct val="90000"/>
              </a:lnSpc>
              <a:spcBef>
                <a:spcPts val="1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CHECK constraint </a:t>
            </a:r>
          </a:p>
          <a:p>
            <a:pPr lvl="1">
              <a:lnSpc>
                <a:spcPct val="90000"/>
              </a:lnSpc>
              <a:spcBef>
                <a:spcPts val="13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Validates data when an attribute value is entered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C13C71A6-1AE8-4744-A411-EC5E00141B22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18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3955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1241551" y="1681336"/>
            <a:ext cx="6923087" cy="4340225"/>
          </a:xfrm>
          <a:solidFill>
            <a:srgbClr val="003366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buClr>
                <a:srgbClr val="FFCC99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FFCC99"/>
                </a:solidFill>
                <a:ea typeface="ＭＳ Ｐゴシック" panose="020B0600070205080204" pitchFamily="34" charset="-128"/>
              </a:rPr>
              <a:t>CREATE TABLE PRODUCT (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CC99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FFCC99"/>
                </a:solidFill>
                <a:ea typeface="ＭＳ Ｐゴシック" panose="020B0600070205080204" pitchFamily="34" charset="-128"/>
              </a:rPr>
              <a:t> P_CODE     VARCHAR(10) NOT NULL UNIQUE,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CC99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FFCC99"/>
                </a:solidFill>
                <a:ea typeface="ＭＳ Ｐゴシック" panose="020B0600070205080204" pitchFamily="34" charset="-128"/>
              </a:rPr>
              <a:t> P_DESCRIPT VARCHAR(35) NOT NULL,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CC99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FFCC99"/>
                </a:solidFill>
                <a:ea typeface="ＭＳ Ｐゴシック" panose="020B0600070205080204" pitchFamily="34" charset="-128"/>
              </a:rPr>
              <a:t> P_INDATE   DATE        NOT NULL,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CC99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FFCC99"/>
                </a:solidFill>
                <a:ea typeface="ＭＳ Ｐゴシック" panose="020B0600070205080204" pitchFamily="34" charset="-128"/>
              </a:rPr>
              <a:t> P_ONHAND   SMALLINT    NOT NULL, 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CC99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FFCC99"/>
                </a:solidFill>
                <a:ea typeface="ＭＳ Ｐゴシック" panose="020B0600070205080204" pitchFamily="34" charset="-128"/>
              </a:rPr>
              <a:t> P_MIN      SMALLINT    NOT NULL,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CC99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FFCC99"/>
                </a:solidFill>
                <a:ea typeface="ＭＳ Ｐゴシック" panose="020B0600070205080204" pitchFamily="34" charset="-128"/>
              </a:rPr>
              <a:t> P_PRICE    NUMBER(8,2) NOT NULL,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CC99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FFCC99"/>
                </a:solidFill>
                <a:ea typeface="ＭＳ Ｐゴシック" panose="020B0600070205080204" pitchFamily="34" charset="-128"/>
              </a:rPr>
              <a:t> P_DISCOUNT NUMBER(4,2) NOT NULL,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CC99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FFCC99"/>
                </a:solidFill>
                <a:ea typeface="ＭＳ Ｐゴシック" panose="020B0600070205080204" pitchFamily="34" charset="-128"/>
              </a:rPr>
              <a:t> V_CODE     INTEGER,</a:t>
            </a:r>
            <a:r>
              <a:rPr lang="en-GB" altLang="en-US" sz="200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ea typeface="ＭＳ Ｐゴシック" panose="020B0600070205080204" pitchFamily="34" charset="-128"/>
              </a:rPr>
              <a:t> </a:t>
            </a:r>
            <a:r>
              <a:rPr lang="en-GB" altLang="en-US" sz="2000">
                <a:solidFill>
                  <a:srgbClr val="FFFF00"/>
                </a:solidFill>
                <a:ea typeface="ＭＳ Ｐゴシック" panose="020B0600070205080204" pitchFamily="34" charset="-128"/>
              </a:rPr>
              <a:t>PRIMARY KEY (P_CODE),</a:t>
            </a:r>
          </a:p>
          <a:p>
            <a:pPr>
              <a:lnSpc>
                <a:spcPct val="9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ea typeface="ＭＳ Ｐゴシック" panose="020B0600070205080204" pitchFamily="34" charset="-128"/>
              </a:rPr>
              <a:t> </a:t>
            </a:r>
            <a:r>
              <a:rPr lang="en-GB" altLang="en-US" sz="2000">
                <a:solidFill>
                  <a:srgbClr val="FFFF00"/>
                </a:solidFill>
                <a:ea typeface="ＭＳ Ｐゴシック" panose="020B0600070205080204" pitchFamily="34" charset="-128"/>
              </a:rPr>
              <a:t>FOREIGN KEY (V_CODE) REFERENCES VENDOR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FFFF00"/>
                </a:solidFill>
                <a:ea typeface="ＭＳ Ｐゴシック" panose="020B0600070205080204" pitchFamily="34" charset="-128"/>
              </a:rPr>
              <a:t> ON UPDATE CASCADE);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6ECD6B90-7574-42DB-9DFE-F3AA2035A94C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19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43012" name="Line 3"/>
          <p:cNvSpPr>
            <a:spLocks noChangeShapeType="1"/>
          </p:cNvSpPr>
          <p:nvPr/>
        </p:nvSpPr>
        <p:spPr bwMode="auto">
          <a:xfrm flipH="1">
            <a:off x="4192713" y="3422823"/>
            <a:ext cx="4202113" cy="1427163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8164638" y="3041822"/>
            <a:ext cx="1450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b="1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Define a PK</a:t>
            </a: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8164638" y="5269086"/>
            <a:ext cx="14398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b="1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Define a FK</a:t>
            </a:r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 flipH="1" flipV="1">
            <a:off x="6497763" y="5210348"/>
            <a:ext cx="1820863" cy="269875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301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83485"/>
            <a:ext cx="8062912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Creating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388994104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798424" y="1917013"/>
            <a:ext cx="8640763" cy="17158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000099"/>
              </a:buClr>
              <a:buSzPct val="7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 b="1" u="sng" dirty="0">
                <a:solidFill>
                  <a:schemeClr val="tx2">
                    <a:lumMod val="50000"/>
                  </a:schemeClr>
                </a:solidFill>
                <a:latin typeface="Stone Sans ITC TT-Bold" charset="0"/>
              </a:rPr>
              <a:t>Lecture  </a:t>
            </a:r>
            <a:r>
              <a:rPr lang="en-GB" sz="3200" b="1" u="sng" dirty="0">
                <a:solidFill>
                  <a:schemeClr val="tx2">
                    <a:lumMod val="50000"/>
                  </a:schemeClr>
                </a:solidFill>
                <a:latin typeface="Stone Sans ITC TT-Bold" charset="0"/>
              </a:rPr>
              <a:t>6</a:t>
            </a:r>
            <a:r>
              <a:rPr lang="en-GB" sz="3200" b="1" u="sng" dirty="0" smtClean="0">
                <a:solidFill>
                  <a:schemeClr val="tx2">
                    <a:lumMod val="50000"/>
                  </a:schemeClr>
                </a:solidFill>
                <a:latin typeface="Stone Sans ITC TT-Bold" charset="0"/>
              </a:rPr>
              <a:t> </a:t>
            </a:r>
            <a:endParaRPr lang="en-GB" sz="3200" b="1" u="sng" dirty="0">
              <a:solidFill>
                <a:schemeClr val="tx2">
                  <a:lumMod val="50000"/>
                </a:schemeClr>
              </a:solidFill>
              <a:latin typeface="Stone Sans ITC TT-Bold" charset="0"/>
            </a:endParaRPr>
          </a:p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000099"/>
              </a:buClr>
              <a:buSzPct val="7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400" b="1" u="sng" dirty="0">
              <a:solidFill>
                <a:schemeClr val="tx2">
                  <a:lumMod val="50000"/>
                </a:schemeClr>
              </a:solidFill>
              <a:latin typeface="Stone Sans ITC TT-Bold" charset="0"/>
            </a:endParaRPr>
          </a:p>
          <a:p>
            <a:pPr algn="ctr">
              <a:buClr>
                <a:srgbClr val="000099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 b="1" dirty="0">
                <a:solidFill>
                  <a:srgbClr val="000099"/>
                </a:solidFill>
                <a:latin typeface="Stone Sans ITC TT-Bold" charset="0"/>
                <a:ea typeface="ＭＳ Ｐゴシック" pitchFamily="34" charset="-128"/>
              </a:rPr>
              <a:t>Structured Query Language (SQL)</a:t>
            </a:r>
          </a:p>
          <a:p>
            <a:pPr algn="ctr">
              <a:buClr>
                <a:srgbClr val="000099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 b="1" dirty="0">
                <a:solidFill>
                  <a:srgbClr val="000099"/>
                </a:solidFill>
                <a:latin typeface="Stone Sans ITC TT-Bold" charset="0"/>
                <a:ea typeface="ＭＳ Ｐゴシック" pitchFamily="34" charset="-128"/>
              </a:rPr>
              <a:t>-  Part 1 -</a:t>
            </a:r>
            <a:endParaRPr lang="en-GB" sz="3200" b="1" dirty="0">
              <a:solidFill>
                <a:srgbClr val="000099"/>
              </a:solidFill>
              <a:latin typeface="Stone Sans ITC TT-Bold" charset="0"/>
              <a:ea typeface="ＭＳ Ｐゴシック" pitchFamily="34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3719514" y="5313405"/>
            <a:ext cx="7537491" cy="114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  <a:ea typeface="Osaka" charset="-128"/>
              </a:rPr>
              <a:t>Reading: Coronel’s (12e) Chapter 7.1 ~ 7.5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  <a:ea typeface="Osaka" charset="-128"/>
              </a:rPr>
              <a:t>                             (13e) Chapter 8.1 ~8.4</a:t>
            </a:r>
          </a:p>
          <a:p>
            <a:pPr algn="ctr">
              <a:spcBef>
                <a:spcPts val="700"/>
              </a:spcBef>
              <a:buClr>
                <a:srgbClr val="000000"/>
              </a:buClr>
              <a:buSzPct val="75000"/>
              <a:buNone/>
            </a:pPr>
            <a:endParaRPr lang="en-GB" altLang="en-US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65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1103056" y="1591704"/>
            <a:ext cx="6683375" cy="3360738"/>
          </a:xfrm>
          <a:solidFill>
            <a:srgbClr val="669933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ea typeface="ＭＳ Ｐゴシック" panose="020B0600070205080204" pitchFamily="34" charset="-128"/>
              </a:rPr>
              <a:t>CREATE TABLE CUSTOMER (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ea typeface="ＭＳ Ｐゴシック" panose="020B0600070205080204" pitchFamily="34" charset="-128"/>
              </a:rPr>
              <a:t>CUS_CODE       	NUMBER PRIMARY KEY,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ea typeface="ＭＳ Ｐゴシック" panose="020B0600070205080204" pitchFamily="34" charset="-128"/>
              </a:rPr>
              <a:t>CUS_LNAME       VARCHAR(15) NOT NULL,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ea typeface="ＭＳ Ｐゴシック" panose="020B0600070205080204" pitchFamily="34" charset="-128"/>
              </a:rPr>
              <a:t>CUS_FNAME       VARCHAR(15) NOT NULL,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ea typeface="ＭＳ Ｐゴシック" panose="020B0600070205080204" pitchFamily="34" charset="-128"/>
              </a:rPr>
              <a:t>CUS_INITIAL     CHAR(1),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ea typeface="ＭＳ Ｐゴシック" panose="020B0600070205080204" pitchFamily="34" charset="-128"/>
              </a:rPr>
              <a:t>CUS_AREACODE 	</a:t>
            </a:r>
            <a:r>
              <a:rPr lang="en-GB" altLang="en-US" sz="2000">
                <a:solidFill>
                  <a:srgbClr val="FFFF00"/>
                </a:solidFill>
                <a:ea typeface="ＭＳ Ｐゴシック" panose="020B0600070205080204" pitchFamily="34" charset="-128"/>
              </a:rPr>
              <a:t>CHAR(3) DEFAULT '615' NOT NULL</a:t>
            </a:r>
            <a:r>
              <a:rPr lang="en-GB" altLang="en-US" sz="2000">
                <a:ea typeface="ＭＳ Ｐゴシック" panose="020B0600070205080204" pitchFamily="34" charset="-128"/>
              </a:rPr>
              <a:t> </a:t>
            </a:r>
            <a:r>
              <a:rPr lang="en-GB" altLang="en-US" sz="2000">
                <a:solidFill>
                  <a:srgbClr val="FFFF00"/>
                </a:solidFill>
                <a:ea typeface="ＭＳ Ｐゴシック" panose="020B0600070205080204" pitchFamily="34" charset="-128"/>
              </a:rPr>
              <a:t>CHECK(CUS_AREACODE IN ('615','713','931')),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ea typeface="ＭＳ Ｐゴシック" panose="020B0600070205080204" pitchFamily="34" charset="-128"/>
              </a:rPr>
              <a:t>CUS_PHONE       CHAR(8) NOT NULL,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ea typeface="ＭＳ Ｐゴシック" panose="020B0600070205080204" pitchFamily="34" charset="-128"/>
              </a:rPr>
              <a:t>CUS_BALANCE     NUMBER(9,2) DEFAULT 0.00,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FFFF00"/>
                </a:solidFill>
                <a:ea typeface="ＭＳ Ｐゴシック" panose="020B0600070205080204" pitchFamily="34" charset="-128"/>
              </a:rPr>
              <a:t>CONSTRAINT CUS_UI1 UNIQUE(CUS_LNAME,CUS_FNAME));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0C8A539F-09E9-44B0-9C26-3D7818D22C19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20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 flipH="1">
            <a:off x="5279767" y="2248929"/>
            <a:ext cx="2922588" cy="9271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 flipH="1" flipV="1">
            <a:off x="1968243" y="4615893"/>
            <a:ext cx="671513" cy="7588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5062" name="Line 5"/>
          <p:cNvSpPr>
            <a:spLocks noChangeShapeType="1"/>
          </p:cNvSpPr>
          <p:nvPr/>
        </p:nvSpPr>
        <p:spPr bwMode="auto">
          <a:xfrm flipH="1" flipV="1">
            <a:off x="6287831" y="3607829"/>
            <a:ext cx="1990725" cy="5476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8021381" y="1944130"/>
            <a:ext cx="1413591" cy="64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The default</a:t>
            </a:r>
            <a:b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value is 615</a:t>
            </a:r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7818181" y="4153929"/>
            <a:ext cx="1618775" cy="92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Only 615, 713</a:t>
            </a:r>
            <a:b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931 are valid</a:t>
            </a:r>
            <a:b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1726943" y="5449329"/>
            <a:ext cx="6568849" cy="36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Prevent two customers to have same last name and first name</a:t>
            </a:r>
          </a:p>
        </p:txBody>
      </p:sp>
      <p:sp>
        <p:nvSpPr>
          <p:cNvPr id="4506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86661"/>
            <a:ext cx="8062912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Creating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324474458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46F2AC54-EAED-4FC5-8400-5EB4DA6B6B58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21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772298" y="1606380"/>
            <a:ext cx="8915400" cy="2009775"/>
          </a:xfrm>
          <a:prstGeom prst="rect">
            <a:avLst/>
          </a:prstGeom>
          <a:solidFill>
            <a:srgbClr val="66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CC99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CC99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CREATE TABLE INVOICE (</a:t>
            </a:r>
          </a:p>
          <a:p>
            <a:pPr eaLnBrk="1" hangingPunct="1">
              <a:spcBef>
                <a:spcPct val="0"/>
              </a:spcBef>
              <a:buClr>
                <a:srgbClr val="FFCC99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CC99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INV_NUMBER     	NUMBER PRIMARY KEY,</a:t>
            </a:r>
          </a:p>
          <a:p>
            <a:pPr eaLnBrk="1" hangingPunct="1">
              <a:spcBef>
                <a:spcPct val="0"/>
              </a:spcBef>
              <a:buClr>
                <a:srgbClr val="FFCC99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CC99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CUS_CODE        NUMBER NOT NULL REFERENCES CUSTOMER(CUS_CODE),</a:t>
            </a:r>
          </a:p>
          <a:p>
            <a:pPr eaLnBrk="1" hangingPunct="1">
              <a:spcBef>
                <a:spcPct val="0"/>
              </a:spcBef>
              <a:buClr>
                <a:srgbClr val="FFCC99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CC99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INV_DATE        DATE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 </a:t>
            </a:r>
            <a:r>
              <a:rPr lang="en-GB" altLang="en-US" sz="1800">
                <a:solidFill>
                  <a:srgbClr val="FFFF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DEFAULT SYSDATE NOT NULL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,</a:t>
            </a:r>
          </a:p>
          <a:p>
            <a:pPr eaLnBrk="1" hangingPunct="1">
              <a:spcBef>
                <a:spcPct val="0"/>
              </a:spcBef>
              <a:buClr>
                <a:srgbClr val="66FFFF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66FFFF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CONSTRAINT INV_CK1 CHECK </a:t>
            </a:r>
            <a:br>
              <a:rPr lang="en-GB" altLang="en-US" sz="1800">
                <a:solidFill>
                  <a:srgbClr val="66FFFF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66FFFF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(INV_DATE &gt; TO_DATE('</a:t>
            </a:r>
            <a:r>
              <a:rPr lang="en-GB" altLang="en-US" sz="1800">
                <a:solidFill>
                  <a:srgbClr val="FF66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01-JAN-2002</a:t>
            </a:r>
            <a:r>
              <a:rPr lang="en-GB" altLang="en-US" sz="1800">
                <a:solidFill>
                  <a:srgbClr val="66FFFF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','</a:t>
            </a:r>
            <a:r>
              <a:rPr lang="en-GB" altLang="en-US" sz="1800">
                <a:solidFill>
                  <a:srgbClr val="FF66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DD-MON-YYYY</a:t>
            </a:r>
            <a:r>
              <a:rPr lang="en-GB" altLang="en-US" sz="1800">
                <a:solidFill>
                  <a:srgbClr val="66FFFF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'))</a:t>
            </a:r>
            <a:r>
              <a:rPr lang="ar-SA" altLang="en-US" sz="1800">
                <a:solidFill>
                  <a:srgbClr val="66FFFF"/>
                </a:solidFill>
                <a:latin typeface="Arial" panose="020B0604020202020204" pitchFamily="34" charset="0"/>
                <a:ea typeface="Osaka" charset="-128"/>
              </a:rPr>
              <a:t>‏</a:t>
            </a:r>
            <a:endParaRPr lang="en-GB" altLang="en-US" sz="1800">
              <a:solidFill>
                <a:srgbClr val="66FFFF"/>
              </a:solidFill>
              <a:latin typeface="Arial" panose="020B0604020202020204" pitchFamily="34" charset="0"/>
              <a:ea typeface="Osaka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47108" name="Line 3"/>
          <p:cNvSpPr>
            <a:spLocks noChangeShapeType="1"/>
          </p:cNvSpPr>
          <p:nvPr/>
        </p:nvSpPr>
        <p:spPr bwMode="auto">
          <a:xfrm flipH="1" flipV="1">
            <a:off x="5342712" y="2747793"/>
            <a:ext cx="2212975" cy="9937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7169924" y="3816180"/>
            <a:ext cx="2670175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SYSDATE is a system function to return today’s date</a:t>
            </a:r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 flipV="1">
            <a:off x="2143898" y="3357393"/>
            <a:ext cx="609600" cy="16795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1599387" y="4997280"/>
            <a:ext cx="6786857" cy="64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TO_DATE is a function to convert a string to DATE datetype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It takes two parameters, the literal date and the date format used</a:t>
            </a:r>
          </a:p>
        </p:txBody>
      </p:sp>
      <p:sp>
        <p:nvSpPr>
          <p:cNvPr id="47112" name="Line 7"/>
          <p:cNvSpPr>
            <a:spLocks noChangeShapeType="1"/>
          </p:cNvSpPr>
          <p:nvPr/>
        </p:nvSpPr>
        <p:spPr bwMode="auto">
          <a:xfrm flipV="1">
            <a:off x="4125098" y="3281193"/>
            <a:ext cx="76200" cy="8413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 flipV="1">
            <a:off x="5801498" y="3357393"/>
            <a:ext cx="1588" cy="5365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14" name="Text Box 9"/>
          <p:cNvSpPr txBox="1">
            <a:spLocks noChangeArrowheads="1"/>
          </p:cNvSpPr>
          <p:nvPr/>
        </p:nvSpPr>
        <p:spPr bwMode="auto">
          <a:xfrm>
            <a:off x="5420499" y="3892379"/>
            <a:ext cx="1374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66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66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Date format</a:t>
            </a:r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3667899" y="4120979"/>
            <a:ext cx="1311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66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66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Literal date</a:t>
            </a:r>
          </a:p>
        </p:txBody>
      </p:sp>
      <p:sp>
        <p:nvSpPr>
          <p:cNvPr id="4711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57291"/>
            <a:ext cx="8062912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Creating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225123493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idx="1"/>
          </p:nvPr>
        </p:nvSpPr>
        <p:spPr>
          <a:xfrm>
            <a:off x="872782" y="1378938"/>
            <a:ext cx="7134396" cy="3711574"/>
          </a:xfrm>
          <a:solidFill>
            <a:srgbClr val="669933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>
                <a:ea typeface="ＭＳ Ｐゴシック" panose="020B0600070205080204" pitchFamily="34" charset="-128"/>
              </a:rPr>
              <a:t>CREATE TABLE LINE (</a:t>
            </a: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>
                <a:ea typeface="ＭＳ Ｐゴシック" panose="020B0600070205080204" pitchFamily="34" charset="-128"/>
              </a:rPr>
              <a:t>INV_NUMBER      NUMBER NOT NULL,</a:t>
            </a: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>
                <a:ea typeface="ＭＳ Ｐゴシック" panose="020B0600070205080204" pitchFamily="34" charset="-128"/>
              </a:rPr>
              <a:t>LINE_NUMBER     NUMBER(2,0) NOT NULL,</a:t>
            </a: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>
                <a:ea typeface="ＭＳ Ｐゴシック" panose="020B0600070205080204" pitchFamily="34" charset="-128"/>
              </a:rPr>
              <a:t>P_CODE	        VARCHAR(10) NOT NULL,</a:t>
            </a: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>
                <a:ea typeface="ＭＳ Ｐゴシック" panose="020B0600070205080204" pitchFamily="34" charset="-128"/>
              </a:rPr>
              <a:t>LINE_UNITS      NUMBER(9,2) DEFAULT 0.00 NOT NULL,</a:t>
            </a: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>
                <a:ea typeface="ＭＳ Ｐゴシック" panose="020B0600070205080204" pitchFamily="34" charset="-128"/>
              </a:rPr>
              <a:t>LINE_PRICE      NUMBER(9,2) DEFAULT 0.00 NOT NULL,</a:t>
            </a: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>
                <a:ea typeface="ＭＳ Ｐゴシック" panose="020B0600070205080204" pitchFamily="34" charset="-128"/>
              </a:rPr>
              <a:t>PRIMARY KEY (INV_NUMBER,LINE_NUMBER),</a:t>
            </a:r>
          </a:p>
          <a:p>
            <a:pPr>
              <a:spcBef>
                <a:spcPts val="450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FOREIGN KEY (INV_NUMBER) REFERENCES INVOICE </a:t>
            </a:r>
            <a:br>
              <a:rPr lang="en-GB" altLang="en-US" sz="1800" dirty="0">
                <a:solidFill>
                  <a:srgbClr val="FFFF00"/>
                </a:solidFill>
                <a:ea typeface="ＭＳ Ｐゴシック" panose="020B0600070205080204" pitchFamily="34" charset="-128"/>
              </a:rPr>
            </a:br>
            <a:r>
              <a:rPr lang="en-GB" altLang="en-US" sz="1800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ON DELETE CASCADE,</a:t>
            </a: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>
                <a:ea typeface="ＭＳ Ｐゴシック" panose="020B0600070205080204" pitchFamily="34" charset="-128"/>
              </a:rPr>
              <a:t>FOREIGN KEY (P_CODE) REFERENCES PRODUCT(P_CODE),</a:t>
            </a:r>
          </a:p>
          <a:p>
            <a:pPr>
              <a:spcBef>
                <a:spcPts val="450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CONSTRAINT LINE_UI1 UNIQUE(INV_NUMBER, P_CODE)</a:t>
            </a:r>
            <a:r>
              <a:rPr lang="en-GB" altLang="en-US" sz="1800" dirty="0">
                <a:ea typeface="ＭＳ Ｐゴシック" panose="020B0600070205080204" pitchFamily="34" charset="-128"/>
              </a:rPr>
              <a:t>);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38AB6B6D-F892-4A92-BAB9-CD862473E07D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22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49157" name="Line 3"/>
          <p:cNvSpPr>
            <a:spLocks noChangeShapeType="1"/>
          </p:cNvSpPr>
          <p:nvPr/>
        </p:nvSpPr>
        <p:spPr bwMode="auto">
          <a:xfrm flipV="1">
            <a:off x="2839995" y="5090512"/>
            <a:ext cx="1074738" cy="6873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158" name="Line 4"/>
          <p:cNvSpPr>
            <a:spLocks noChangeShapeType="1"/>
          </p:cNvSpPr>
          <p:nvPr/>
        </p:nvSpPr>
        <p:spPr bwMode="auto">
          <a:xfrm flipH="1" flipV="1">
            <a:off x="4062949" y="3987200"/>
            <a:ext cx="2805113" cy="11779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159" name="Text Box 5"/>
          <p:cNvSpPr txBox="1">
            <a:spLocks noChangeArrowheads="1"/>
          </p:cNvSpPr>
          <p:nvPr/>
        </p:nvSpPr>
        <p:spPr bwMode="auto">
          <a:xfrm>
            <a:off x="1155357" y="5576287"/>
            <a:ext cx="3048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Use UNIQUE to prevent duplication of an invoice line</a:t>
            </a:r>
          </a:p>
        </p:txBody>
      </p:sp>
      <p:sp>
        <p:nvSpPr>
          <p:cNvPr id="49160" name="Text Box 6"/>
          <p:cNvSpPr txBox="1">
            <a:spLocks noChangeArrowheads="1"/>
          </p:cNvSpPr>
          <p:nvPr/>
        </p:nvSpPr>
        <p:spPr bwMode="auto">
          <a:xfrm>
            <a:off x="5754130" y="5165125"/>
            <a:ext cx="48768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Use ON DELETE CASCADE to enforce</a:t>
            </a:r>
            <a:b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referential integrity.</a:t>
            </a:r>
            <a:b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Deletion of a row of the strong entity auto trigger the deletion of the corresponding rows in the weak entity.</a:t>
            </a:r>
          </a:p>
        </p:txBody>
      </p:sp>
      <p:sp>
        <p:nvSpPr>
          <p:cNvPr id="10" name="Rectangle 1"/>
          <p:cNvSpPr>
            <a:spLocks noGrp="1" noChangeArrowheads="1"/>
          </p:cNvSpPr>
          <p:nvPr>
            <p:ph type="title"/>
          </p:nvPr>
        </p:nvSpPr>
        <p:spPr>
          <a:xfrm>
            <a:off x="624682" y="374980"/>
            <a:ext cx="8062912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Creating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250057875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764059" y="416811"/>
            <a:ext cx="7772400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SQL Indexes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idx="1"/>
          </p:nvPr>
        </p:nvSpPr>
        <p:spPr>
          <a:xfrm>
            <a:off x="764058" y="1354138"/>
            <a:ext cx="9071919" cy="55038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When a </a:t>
            </a:r>
            <a:r>
              <a:rPr lang="en-GB" altLang="en-US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primary key </a:t>
            </a:r>
            <a:r>
              <a:rPr lang="en-GB" altLang="en-US" dirty="0">
                <a:ea typeface="ＭＳ Ｐゴシック" panose="020B0600070205080204" pitchFamily="34" charset="-128"/>
              </a:rPr>
              <a:t>is declared, DBMS automatically creates a </a:t>
            </a:r>
            <a:r>
              <a:rPr lang="en-GB" altLang="en-US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unique index</a:t>
            </a:r>
          </a:p>
          <a:p>
            <a:pPr>
              <a:lnSpc>
                <a:spcPct val="90000"/>
              </a:lnSpc>
              <a:spcBef>
                <a:spcPts val="1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Often need additional indexes</a:t>
            </a:r>
          </a:p>
          <a:p>
            <a:pPr>
              <a:lnSpc>
                <a:spcPct val="90000"/>
              </a:lnSpc>
              <a:spcBef>
                <a:spcPts val="1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Using the CREATE INDEX command, SQL indexes can be created on the basis of any selected attribute</a:t>
            </a:r>
          </a:p>
          <a:p>
            <a:pPr>
              <a:lnSpc>
                <a:spcPct val="90000"/>
              </a:lnSpc>
              <a:spcBef>
                <a:spcPts val="1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Composite index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Index based on two or more attributes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Often used to prevent data duplication</a:t>
            </a:r>
          </a:p>
          <a:p>
            <a:pPr>
              <a:lnSpc>
                <a:spcPct val="90000"/>
              </a:lnSpc>
              <a:spcBef>
                <a:spcPts val="14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DF09154A-F5AE-471C-B48B-CD7E04EDC48C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23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0497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690563" y="511418"/>
            <a:ext cx="6242050" cy="576262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Example of Index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idx="1"/>
          </p:nvPr>
        </p:nvSpPr>
        <p:spPr>
          <a:xfrm>
            <a:off x="1283044" y="2665242"/>
            <a:ext cx="6973888" cy="3362325"/>
          </a:xfrm>
          <a:solidFill>
            <a:srgbClr val="669933"/>
          </a:solidFill>
          <a:ln w="936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450"/>
              </a:spcBef>
              <a:buFont typeface="Trebuchet M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/>
              <a:t>To Create index on P_INDATE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>
                <a:solidFill>
                  <a:srgbClr val="C00000"/>
                </a:solidFill>
              </a:rPr>
              <a:t>CREATE INDEX </a:t>
            </a:r>
            <a:r>
              <a:rPr lang="en-GB" sz="1800"/>
              <a:t>P_CODEX </a:t>
            </a:r>
            <a:r>
              <a:rPr lang="en-GB" sz="1800">
                <a:solidFill>
                  <a:srgbClr val="C00000"/>
                </a:solidFill>
              </a:rPr>
              <a:t>ON </a:t>
            </a:r>
            <a:r>
              <a:rPr lang="en-GB" sz="1800"/>
              <a:t>PRODUCT(P_INDATE);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8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Font typeface="Trebuchet M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/>
              <a:t>To Create </a:t>
            </a:r>
            <a:r>
              <a:rPr lang="en-GB" sz="1800">
                <a:solidFill>
                  <a:srgbClr val="66FFFF"/>
                </a:solidFill>
              </a:rPr>
              <a:t>composite index</a:t>
            </a:r>
            <a:r>
              <a:rPr lang="en-GB" sz="1800"/>
              <a:t> on V_CODE and P_CODE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>
                <a:solidFill>
                  <a:srgbClr val="FFFF00"/>
                </a:solidFill>
              </a:rPr>
              <a:t>CREATE INDEX </a:t>
            </a:r>
            <a:r>
              <a:rPr lang="en-GB" sz="1800"/>
              <a:t>VENPRODX </a:t>
            </a:r>
            <a:r>
              <a:rPr lang="en-GB" sz="1800">
                <a:solidFill>
                  <a:srgbClr val="FFFF00"/>
                </a:solidFill>
              </a:rPr>
              <a:t>ON </a:t>
            </a:r>
            <a:r>
              <a:rPr lang="en-GB" sz="1800"/>
              <a:t>PRODUCT(V_CODE,P_CODE);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800"/>
          </a:p>
          <a:p>
            <a:pPr>
              <a:lnSpc>
                <a:spcPct val="80000"/>
              </a:lnSpc>
              <a:spcBef>
                <a:spcPts val="450"/>
              </a:spcBef>
              <a:buFont typeface="Trebuchet M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/>
              <a:t>To Create index on P_PRICE </a:t>
            </a:r>
            <a:r>
              <a:rPr lang="en-GB" sz="1800">
                <a:solidFill>
                  <a:srgbClr val="66FFFF"/>
                </a:solidFill>
              </a:rPr>
              <a:t>descendent order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>
                <a:solidFill>
                  <a:srgbClr val="FFFF00"/>
                </a:solidFill>
              </a:rPr>
              <a:t>CREATE INDEX </a:t>
            </a:r>
            <a:r>
              <a:rPr lang="en-GB" sz="1800"/>
              <a:t>PROD_PRICEX </a:t>
            </a:r>
            <a:r>
              <a:rPr lang="en-GB" sz="1800">
                <a:solidFill>
                  <a:srgbClr val="FFFF00"/>
                </a:solidFill>
              </a:rPr>
              <a:t>ON </a:t>
            </a:r>
            <a:r>
              <a:rPr lang="en-GB" sz="1800"/>
              <a:t>PRODUCT(P_PRICE DESC);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800"/>
          </a:p>
          <a:p>
            <a:pPr>
              <a:lnSpc>
                <a:spcPct val="80000"/>
              </a:lnSpc>
              <a:spcBef>
                <a:spcPts val="450"/>
              </a:spcBef>
              <a:buFont typeface="Trebuchet M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/>
              <a:t>To Delete the PROD_PRICEX index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>
                <a:solidFill>
                  <a:srgbClr val="FFFF00"/>
                </a:solidFill>
              </a:rPr>
              <a:t>DROP </a:t>
            </a:r>
            <a:r>
              <a:rPr lang="en-GB" sz="1800"/>
              <a:t>INDEX PROD_PRICEX</a:t>
            </a:r>
            <a:r>
              <a:rPr lang="en-GB" sz="1800">
                <a:solidFill>
                  <a:srgbClr val="FFFF00"/>
                </a:solidFill>
              </a:rPr>
              <a:t>;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A7CF344E-0DC9-4C01-853D-1D3148D47DF3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24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53253" name="Line 3"/>
          <p:cNvSpPr>
            <a:spLocks noChangeShapeType="1"/>
          </p:cNvSpPr>
          <p:nvPr/>
        </p:nvSpPr>
        <p:spPr bwMode="auto">
          <a:xfrm>
            <a:off x="2197445" y="2215979"/>
            <a:ext cx="1171575" cy="7270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254" name="Line 4"/>
          <p:cNvSpPr>
            <a:spLocks noChangeShapeType="1"/>
          </p:cNvSpPr>
          <p:nvPr/>
        </p:nvSpPr>
        <p:spPr bwMode="auto">
          <a:xfrm flipH="1">
            <a:off x="4939058" y="2292178"/>
            <a:ext cx="688975" cy="6096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255" name="Line 5"/>
          <p:cNvSpPr>
            <a:spLocks noChangeShapeType="1"/>
          </p:cNvSpPr>
          <p:nvPr/>
        </p:nvSpPr>
        <p:spPr bwMode="auto">
          <a:xfrm flipH="1">
            <a:off x="6005857" y="2368378"/>
            <a:ext cx="1827212" cy="533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256" name="Text Box 6"/>
          <p:cNvSpPr txBox="1">
            <a:spLocks noChangeArrowheads="1"/>
          </p:cNvSpPr>
          <p:nvPr/>
        </p:nvSpPr>
        <p:spPr bwMode="auto">
          <a:xfrm>
            <a:off x="1067144" y="1606379"/>
            <a:ext cx="3021082" cy="64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You want to create an index</a:t>
            </a:r>
            <a:b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and name it as P_CODEX</a:t>
            </a:r>
          </a:p>
        </p:txBody>
      </p:sp>
      <p:sp>
        <p:nvSpPr>
          <p:cNvPr id="53257" name="Text Box 7"/>
          <p:cNvSpPr txBox="1">
            <a:spLocks noChangeArrowheads="1"/>
          </p:cNvSpPr>
          <p:nvPr/>
        </p:nvSpPr>
        <p:spPr bwMode="auto">
          <a:xfrm>
            <a:off x="4332632" y="1530178"/>
            <a:ext cx="2914002" cy="92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Table name, you want</a:t>
            </a:r>
            <a:b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to create an index for table</a:t>
            </a:r>
            <a:b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PRODUCT</a:t>
            </a:r>
          </a:p>
        </p:txBody>
      </p:sp>
      <p:sp>
        <p:nvSpPr>
          <p:cNvPr id="53258" name="Text Box 8"/>
          <p:cNvSpPr txBox="1">
            <a:spLocks noChangeArrowheads="1"/>
          </p:cNvSpPr>
          <p:nvPr/>
        </p:nvSpPr>
        <p:spPr bwMode="auto">
          <a:xfrm>
            <a:off x="7453658" y="1503191"/>
            <a:ext cx="2311273" cy="92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Which column of</a:t>
            </a:r>
            <a:b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the table you want to</a:t>
            </a:r>
            <a:b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create an index for ?</a:t>
            </a:r>
          </a:p>
        </p:txBody>
      </p:sp>
    </p:spTree>
    <p:extLst>
      <p:ext uri="{BB962C8B-B14F-4D97-AF65-F5344CB8AC3E}">
        <p14:creationId xmlns:p14="http://schemas.microsoft.com/office/powerpoint/2010/main" val="347503148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/>
          </p:nvPr>
        </p:nvSpPr>
        <p:spPr>
          <a:xfrm>
            <a:off x="686315" y="514350"/>
            <a:ext cx="8153400" cy="9525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Composite Index Example:</a:t>
            </a:r>
            <a:b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</a:b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/>
            </a:r>
            <a:b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</a:b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A Duplicated TEST Record</a:t>
            </a:r>
            <a:endParaRPr lang="en-GB" altLang="en-US" sz="3200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529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968DAC83-F9F3-47A6-A12E-D50F010CE983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25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2369023" y="4547286"/>
            <a:ext cx="5915025" cy="698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chemeClr val="accent6"/>
                </a:solidFill>
                <a:latin typeface="Arial" charset="0"/>
                <a:ea typeface="MS Gothic" charset="-128"/>
                <a:cs typeface="Arial" charset="0"/>
              </a:rPr>
              <a:t>CREATE </a:t>
            </a:r>
            <a:r>
              <a:rPr lang="en-GB" sz="2000" dirty="0">
                <a:solidFill>
                  <a:srgbClr val="FF3300"/>
                </a:solidFill>
                <a:latin typeface="Arial" charset="0"/>
                <a:ea typeface="MS Gothic" charset="-128"/>
                <a:cs typeface="Arial" charset="0"/>
              </a:rPr>
              <a:t>UNIQUE INDEX</a:t>
            </a:r>
            <a:r>
              <a:rPr lang="en-GB" sz="200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 EMP_TESTDEX </a:t>
            </a:r>
          </a:p>
          <a:p>
            <a:pPr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chemeClr val="accent6"/>
                </a:solidFill>
                <a:latin typeface="Arial" charset="0"/>
                <a:ea typeface="MS Gothic" charset="-128"/>
                <a:cs typeface="Arial" charset="0"/>
              </a:rPr>
              <a:t>ON </a:t>
            </a:r>
            <a:r>
              <a:rPr lang="en-GB" sz="200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TEST(EMP_NUM,TEST_CODE,TEST_DATE);</a:t>
            </a:r>
          </a:p>
        </p:txBody>
      </p:sp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15" r="6668"/>
          <a:stretch>
            <a:fillRect/>
          </a:stretch>
        </p:blipFill>
        <p:spPr bwMode="auto">
          <a:xfrm>
            <a:off x="930747" y="2467662"/>
            <a:ext cx="8534400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cxnSp>
        <p:nvCxnSpPr>
          <p:cNvPr id="55302" name="Straight Connector 6"/>
          <p:cNvCxnSpPr>
            <a:cxnSpLocks noChangeShapeType="1"/>
          </p:cNvCxnSpPr>
          <p:nvPr/>
        </p:nvCxnSpPr>
        <p:spPr bwMode="auto">
          <a:xfrm>
            <a:off x="1003772" y="2683561"/>
            <a:ext cx="3357562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01258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8207375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Data Manipulation Commands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idx="1"/>
          </p:nvPr>
        </p:nvSpPr>
        <p:spPr>
          <a:xfrm>
            <a:off x="889125" y="1684638"/>
            <a:ext cx="8699717" cy="4343400"/>
          </a:xfrm>
        </p:spPr>
        <p:txBody>
          <a:bodyPr/>
          <a:lstStyle/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INSERT </a:t>
            </a:r>
            <a:r>
              <a:rPr lang="en-US" altLang="en-US" sz="2400">
                <a:ea typeface="ＭＳ Ｐゴシック" panose="020B0600070205080204" pitchFamily="34" charset="-128"/>
              </a:rPr>
              <a:t> - Adding table rows</a:t>
            </a:r>
          </a:p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COMMIT</a:t>
            </a:r>
            <a:r>
              <a:rPr lang="en-US" altLang="en-US" sz="2400">
                <a:ea typeface="ＭＳ Ｐゴシック" panose="020B0600070205080204" pitchFamily="34" charset="-128"/>
              </a:rPr>
              <a:t> - Saving table changes</a:t>
            </a:r>
          </a:p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SELECT</a:t>
            </a:r>
            <a:r>
              <a:rPr lang="en-US" altLang="en-US" sz="2400">
                <a:ea typeface="ＭＳ Ｐゴシック" panose="020B0600070205080204" pitchFamily="34" charset="-128"/>
              </a:rPr>
              <a:t> - Listing table rows</a:t>
            </a:r>
          </a:p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UPDATE</a:t>
            </a:r>
            <a:r>
              <a:rPr lang="en-US" altLang="en-US" sz="2400">
                <a:ea typeface="ＭＳ Ｐゴシック" panose="020B0600070205080204" pitchFamily="34" charset="-128"/>
              </a:rPr>
              <a:t> - Updating table rows</a:t>
            </a:r>
          </a:p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ROLLBACK</a:t>
            </a:r>
            <a:r>
              <a:rPr lang="en-US" altLang="en-US" sz="2400">
                <a:ea typeface="ＭＳ Ｐゴシック" panose="020B0600070205080204" pitchFamily="34" charset="-128"/>
              </a:rPr>
              <a:t> - Restoring table contents to state prior </a:t>
            </a:r>
          </a:p>
          <a:p>
            <a:pPr eaLnBrk="1" hangingPunct="1">
              <a:spcBef>
                <a:spcPct val="0"/>
              </a:spcBef>
              <a:buFont typeface="Trebuchet MS" panose="020B0603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                     to changes (since last COMMIT)</a:t>
            </a:r>
          </a:p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DELETE</a:t>
            </a:r>
            <a:r>
              <a:rPr lang="en-US" altLang="en-US" sz="2400">
                <a:ea typeface="ＭＳ Ｐゴシック" panose="020B0600070205080204" pitchFamily="34" charset="-128"/>
              </a:rPr>
              <a:t> - Deleting table rows</a:t>
            </a:r>
          </a:p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INSERT</a:t>
            </a:r>
            <a:r>
              <a:rPr lang="en-US" altLang="en-US" sz="2400">
                <a:ea typeface="ＭＳ Ｐゴシック" panose="020B0600070205080204" pitchFamily="34" charset="-128"/>
              </a:rPr>
              <a:t> + </a:t>
            </a:r>
            <a:r>
              <a:rPr lang="en-US" altLang="en-US" sz="2400" b="1">
                <a:ea typeface="ＭＳ Ｐゴシック" panose="020B0600070205080204" pitchFamily="34" charset="-128"/>
              </a:rPr>
              <a:t>SELECT</a:t>
            </a:r>
            <a:r>
              <a:rPr lang="en-US" altLang="en-US" sz="2400">
                <a:ea typeface="ＭＳ Ｐゴシック" panose="020B0600070205080204" pitchFamily="34" charset="-128"/>
              </a:rPr>
              <a:t> - Inserting table rows with a select </a:t>
            </a:r>
          </a:p>
          <a:p>
            <a:pPr eaLnBrk="1" hangingPunct="1">
              <a:spcBef>
                <a:spcPct val="0"/>
              </a:spcBef>
              <a:buFont typeface="Trebuchet MS" panose="020B0603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                               subquery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96BF38D8-A65C-459E-BA9D-C09D8D2982F9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26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2914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8153400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Adding Table Rows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>
          <a:xfrm>
            <a:off x="1021966" y="1346748"/>
            <a:ext cx="8135937" cy="48371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7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Trebuchet MS" pitchFamily="34" charset="0"/>
              </a:rPr>
              <a:t>Syntax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b="1" dirty="0">
                <a:solidFill>
                  <a:srgbClr val="2D2DB9"/>
                </a:solidFill>
              </a:rPr>
              <a:t>INSERT INTO </a:t>
            </a:r>
            <a:r>
              <a:rPr lang="en-GB" i="1" dirty="0" err="1"/>
              <a:t>tablename</a:t>
            </a:r>
            <a:r>
              <a:rPr lang="en-GB" dirty="0"/>
              <a:t> </a:t>
            </a:r>
            <a:r>
              <a:rPr lang="en-GB" b="1" dirty="0">
                <a:solidFill>
                  <a:srgbClr val="2D2DB9"/>
                </a:solidFill>
              </a:rPr>
              <a:t>VALUES</a:t>
            </a:r>
            <a:r>
              <a:rPr lang="en-GB" dirty="0"/>
              <a:t> (v1,v2,…,</a:t>
            </a:r>
            <a:r>
              <a:rPr lang="en-GB" dirty="0" err="1"/>
              <a:t>vn</a:t>
            </a:r>
            <a:r>
              <a:rPr lang="en-GB" dirty="0"/>
              <a:t>);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400" dirty="0"/>
          </a:p>
          <a:p>
            <a:pPr>
              <a:lnSpc>
                <a:spcPct val="90000"/>
              </a:lnSpc>
              <a:spcBef>
                <a:spcPts val="77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Trebuchet MS" pitchFamily="34" charset="0"/>
              </a:rPr>
              <a:t>Example:</a:t>
            </a:r>
          </a:p>
          <a:p>
            <a:pPr>
              <a:lnSpc>
                <a:spcPct val="90000"/>
              </a:lnSpc>
              <a:spcBef>
                <a:spcPts val="575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INSERT INTO VENDOR </a:t>
            </a:r>
          </a:p>
          <a:p>
            <a:pPr>
              <a:lnSpc>
                <a:spcPct val="90000"/>
              </a:lnSpc>
              <a:spcBef>
                <a:spcPts val="575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VALUES (21225,'Bryson, Inc.','Smithson','615','223-3234','TN','Y')</a:t>
            </a:r>
            <a:r>
              <a:rPr lang="ar-SA" sz="20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‏</a:t>
            </a:r>
            <a:endParaRPr lang="en-GB" sz="20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77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100" dirty="0"/>
          </a:p>
          <a:p>
            <a:pPr>
              <a:lnSpc>
                <a:spcPct val="90000"/>
              </a:lnSpc>
              <a:spcBef>
                <a:spcPts val="77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Trebuchet MS" pitchFamily="34" charset="0"/>
              </a:rPr>
              <a:t>What if some data is missing? </a:t>
            </a:r>
            <a:r>
              <a:rPr lang="en-GB" dirty="0">
                <a:latin typeface="Trebuchet MS" pitchFamily="34" charset="0"/>
                <a:sym typeface="Wingdings" charset="2"/>
              </a:rPr>
              <a:t> </a:t>
            </a:r>
            <a:r>
              <a:rPr lang="en-GB" dirty="0">
                <a:solidFill>
                  <a:schemeClr val="accent2"/>
                </a:solidFill>
                <a:latin typeface="Trebuchet MS" pitchFamily="34" charset="0"/>
                <a:sym typeface="Wingdings" charset="2"/>
              </a:rPr>
              <a:t>use NULL </a:t>
            </a:r>
            <a:endParaRPr lang="en-GB" dirty="0">
              <a:solidFill>
                <a:schemeClr val="accent2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75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INSERT INTO PRODUCT</a:t>
            </a:r>
          </a:p>
          <a:p>
            <a:pPr>
              <a:lnSpc>
                <a:spcPct val="90000"/>
              </a:lnSpc>
              <a:spcBef>
                <a:spcPts val="475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VALUES ('BRT-345','Titanium drill bit', '18-OCT-02', 75, 10, 4.50, 0.06, NULL)</a:t>
            </a:r>
            <a:r>
              <a:rPr lang="ar-SA" sz="20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‏</a:t>
            </a:r>
            <a:endParaRPr lang="en-GB" sz="20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77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400" dirty="0"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77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Trebuchet MS" pitchFamily="34" charset="0"/>
              </a:rPr>
              <a:t>One row of data per insert statement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0D61AF8C-8157-42A6-A6C1-B0501AF6190A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27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cxnSp>
        <p:nvCxnSpPr>
          <p:cNvPr id="5" name="Straight Connector 6"/>
          <p:cNvCxnSpPr>
            <a:cxnSpLocks noChangeShapeType="1"/>
          </p:cNvCxnSpPr>
          <p:nvPr/>
        </p:nvCxnSpPr>
        <p:spPr bwMode="auto">
          <a:xfrm>
            <a:off x="5630478" y="2180186"/>
            <a:ext cx="1643063" cy="1587"/>
          </a:xfrm>
          <a:prstGeom prst="line">
            <a:avLst/>
          </a:prstGeom>
          <a:noFill/>
          <a:ln w="28575" algn="ctr">
            <a:solidFill>
              <a:schemeClr val="accent6"/>
            </a:solidFill>
            <a:round/>
            <a:headEnd/>
            <a:tailEnd/>
          </a:ln>
        </p:spPr>
      </p:cxnSp>
      <p:cxnSp>
        <p:nvCxnSpPr>
          <p:cNvPr id="59398" name="Straight Arrow Connector 7"/>
          <p:cNvCxnSpPr>
            <a:cxnSpLocks noChangeShapeType="1"/>
          </p:cNvCxnSpPr>
          <p:nvPr/>
        </p:nvCxnSpPr>
        <p:spPr bwMode="auto">
          <a:xfrm rot="16200000" flipH="1">
            <a:off x="7034622" y="2215904"/>
            <a:ext cx="214312" cy="14287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399" name="TextBox 8"/>
          <p:cNvSpPr txBox="1">
            <a:spLocks noChangeArrowheads="1"/>
          </p:cNvSpPr>
          <p:nvPr/>
        </p:nvSpPr>
        <p:spPr bwMode="auto">
          <a:xfrm>
            <a:off x="6638541" y="2251622"/>
            <a:ext cx="27146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a new tuple </a:t>
            </a:r>
          </a:p>
          <a:p>
            <a:pPr algn="ctr"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(a list of attribute values)</a:t>
            </a:r>
            <a:endParaRPr lang="en-AU" altLang="en-US" sz="1800">
              <a:solidFill>
                <a:schemeClr val="accent2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9624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25450"/>
            <a:ext cx="8153400" cy="874713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Adding Table Rows </a:t>
            </a:r>
            <a:b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</a:b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(with optional attributes)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idx="1"/>
          </p:nvPr>
        </p:nvSpPr>
        <p:spPr>
          <a:xfrm>
            <a:off x="1590804" y="3798587"/>
            <a:ext cx="7415212" cy="1703388"/>
          </a:xfrm>
          <a:solidFill>
            <a:srgbClr val="003366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ts val="625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>
                <a:solidFill>
                  <a:srgbClr val="FFFF00"/>
                </a:solidFill>
                <a:ea typeface="ＭＳ Ｐゴシック" panose="020B0600070205080204" pitchFamily="34" charset="-128"/>
              </a:rPr>
              <a:t>INSERT INTO PRODUCT(</a:t>
            </a:r>
            <a:r>
              <a:rPr lang="en-GB" altLang="en-US" sz="2500">
                <a:solidFill>
                  <a:srgbClr val="FF3300"/>
                </a:solidFill>
                <a:ea typeface="ＭＳ Ｐゴシック" panose="020B0600070205080204" pitchFamily="34" charset="-128"/>
              </a:rPr>
              <a:t>P_CODE, P_DESCRIPT</a:t>
            </a:r>
            <a:r>
              <a:rPr lang="en-GB" altLang="en-US" sz="2500">
                <a:solidFill>
                  <a:srgbClr val="FFFF00"/>
                </a:solidFill>
                <a:ea typeface="ＭＳ Ｐゴシック" panose="020B0600070205080204" pitchFamily="34" charset="-128"/>
              </a:rPr>
              <a:t>)</a:t>
            </a:r>
            <a:r>
              <a:rPr lang="ar-SA" altLang="en-US" sz="2500">
                <a:solidFill>
                  <a:srgbClr val="FFFF00"/>
                </a:solidFill>
                <a:ea typeface="ＭＳ Ｐゴシック" panose="020B0600070205080204" pitchFamily="34" charset="-128"/>
              </a:rPr>
              <a:t>‏</a:t>
            </a:r>
            <a:endParaRPr lang="en-GB" altLang="en-US" sz="2500">
              <a:solidFill>
                <a:srgbClr val="FFFF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625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>
                <a:solidFill>
                  <a:srgbClr val="FFFF00"/>
                </a:solidFill>
                <a:ea typeface="ＭＳ Ｐゴシック" panose="020B0600070205080204" pitchFamily="34" charset="-128"/>
              </a:rPr>
              <a:t>VALUES ('</a:t>
            </a:r>
            <a:r>
              <a:rPr lang="en-GB" altLang="en-US" sz="2500">
                <a:solidFill>
                  <a:srgbClr val="FF99FF"/>
                </a:solidFill>
                <a:ea typeface="ＭＳ Ｐゴシック" panose="020B0600070205080204" pitchFamily="34" charset="-128"/>
              </a:rPr>
              <a:t>BRT-345</a:t>
            </a:r>
            <a:r>
              <a:rPr lang="en-GB" altLang="en-US" sz="2500">
                <a:solidFill>
                  <a:srgbClr val="FFFF00"/>
                </a:solidFill>
                <a:ea typeface="ＭＳ Ｐゴシック" panose="020B0600070205080204" pitchFamily="34" charset="-128"/>
              </a:rPr>
              <a:t>','</a:t>
            </a:r>
            <a:r>
              <a:rPr lang="en-GB" altLang="en-US" sz="2500">
                <a:solidFill>
                  <a:srgbClr val="FF99FF"/>
                </a:solidFill>
                <a:ea typeface="ＭＳ Ｐゴシック" panose="020B0600070205080204" pitchFamily="34" charset="-128"/>
              </a:rPr>
              <a:t>Titanium drill bit</a:t>
            </a:r>
            <a:r>
              <a:rPr lang="en-GB" altLang="en-US" sz="2500">
                <a:solidFill>
                  <a:srgbClr val="FFFF00"/>
                </a:solidFill>
                <a:ea typeface="ＭＳ Ｐゴシック" panose="020B0600070205080204" pitchFamily="34" charset="-128"/>
              </a:rPr>
              <a:t>')</a:t>
            </a:r>
            <a:r>
              <a:rPr lang="ar-SA" altLang="en-US" sz="2500">
                <a:solidFill>
                  <a:srgbClr val="FFFF00"/>
                </a:solidFill>
                <a:ea typeface="ＭＳ Ｐゴシック" panose="020B0600070205080204" pitchFamily="34" charset="-128"/>
              </a:rPr>
              <a:t>‏</a:t>
            </a:r>
            <a:endParaRPr lang="en-GB" altLang="en-US" sz="2500">
              <a:solidFill>
                <a:srgbClr val="FFFF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625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500">
              <a:solidFill>
                <a:srgbClr val="FFFF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625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500">
              <a:solidFill>
                <a:srgbClr val="FFFF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D5ECC517-FC75-493C-BC30-BE240FE3827B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28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61445" name="Text Box 3"/>
          <p:cNvSpPr txBox="1">
            <a:spLocks noChangeArrowheads="1"/>
          </p:cNvSpPr>
          <p:nvPr/>
        </p:nvSpPr>
        <p:spPr bwMode="auto">
          <a:xfrm>
            <a:off x="1081216" y="1820563"/>
            <a:ext cx="34290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Some attributes are optional, instead of inserting NULL, we indicate which attribute that we have values</a:t>
            </a:r>
          </a:p>
        </p:txBody>
      </p:sp>
      <p:sp>
        <p:nvSpPr>
          <p:cNvPr id="61446" name="Line 4"/>
          <p:cNvSpPr>
            <a:spLocks noChangeShapeType="1"/>
          </p:cNvSpPr>
          <p:nvPr/>
        </p:nvSpPr>
        <p:spPr bwMode="auto">
          <a:xfrm flipH="1">
            <a:off x="5651630" y="3192162"/>
            <a:ext cx="1222375" cy="533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447" name="Line 5"/>
          <p:cNvSpPr>
            <a:spLocks noChangeShapeType="1"/>
          </p:cNvSpPr>
          <p:nvPr/>
        </p:nvSpPr>
        <p:spPr bwMode="auto">
          <a:xfrm flipH="1">
            <a:off x="7175630" y="3115962"/>
            <a:ext cx="155575" cy="533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448" name="Text Box 6"/>
          <p:cNvSpPr txBox="1">
            <a:spLocks noChangeArrowheads="1"/>
          </p:cNvSpPr>
          <p:nvPr/>
        </p:nvSpPr>
        <p:spPr bwMode="auto">
          <a:xfrm>
            <a:off x="6188205" y="1972962"/>
            <a:ext cx="2580577" cy="119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Specify we are going to</a:t>
            </a:r>
            <a:b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insert some values</a:t>
            </a:r>
            <a:b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into the P_CODE and </a:t>
            </a:r>
            <a:b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P_DESCRIT columns</a:t>
            </a:r>
          </a:p>
        </p:txBody>
      </p:sp>
      <p:sp>
        <p:nvSpPr>
          <p:cNvPr id="61449" name="Line 7"/>
          <p:cNvSpPr>
            <a:spLocks noChangeShapeType="1"/>
          </p:cNvSpPr>
          <p:nvPr/>
        </p:nvSpPr>
        <p:spPr bwMode="auto">
          <a:xfrm flipH="1" flipV="1">
            <a:off x="3279905" y="4692351"/>
            <a:ext cx="460375" cy="917575"/>
          </a:xfrm>
          <a:prstGeom prst="line">
            <a:avLst/>
          </a:prstGeom>
          <a:noFill/>
          <a:ln w="12600">
            <a:solidFill>
              <a:srgbClr val="FFC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450" name="Line 8"/>
          <p:cNvSpPr>
            <a:spLocks noChangeShapeType="1"/>
          </p:cNvSpPr>
          <p:nvPr/>
        </p:nvSpPr>
        <p:spPr bwMode="auto">
          <a:xfrm flipV="1">
            <a:off x="4119691" y="4768551"/>
            <a:ext cx="533400" cy="765175"/>
          </a:xfrm>
          <a:prstGeom prst="line">
            <a:avLst/>
          </a:prstGeom>
          <a:noFill/>
          <a:ln w="12600">
            <a:solidFill>
              <a:srgbClr val="FFC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451" name="Text Box 9"/>
          <p:cNvSpPr txBox="1">
            <a:spLocks noChangeArrowheads="1"/>
          </p:cNvSpPr>
          <p:nvPr/>
        </p:nvSpPr>
        <p:spPr bwMode="auto">
          <a:xfrm>
            <a:off x="1833692" y="5554363"/>
            <a:ext cx="6295377" cy="64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These are the actual values</a:t>
            </a:r>
            <a:b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to be inserted into the P_CODE and P_DESCRITP columns</a:t>
            </a:r>
          </a:p>
        </p:txBody>
      </p:sp>
    </p:spTree>
    <p:extLst>
      <p:ext uri="{BB962C8B-B14F-4D97-AF65-F5344CB8AC3E}">
        <p14:creationId xmlns:p14="http://schemas.microsoft.com/office/powerpoint/2010/main" val="654503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8153400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Adding Table Rows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E40AE91D-4795-4456-AF1B-68E508D4D67F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29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>
          <a:xfrm>
            <a:off x="671638" y="1547428"/>
            <a:ext cx="9510329" cy="46309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    </a:t>
            </a:r>
            <a:r>
              <a:rPr lang="en-US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The INSERT operation can violate key constraints including:</a:t>
            </a:r>
            <a:endParaRPr lang="en-US" altLang="en-US" dirty="0" smtClean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1600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Primary key entered that already exists</a:t>
            </a:r>
          </a:p>
          <a:p>
            <a:pPr lvl="1" eaLnBrk="1" hangingPunct="1"/>
            <a:r>
              <a:rPr lang="en-US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Primary key is null</a:t>
            </a:r>
          </a:p>
          <a:p>
            <a:pPr lvl="1" eaLnBrk="1" hangingPunct="1"/>
            <a:r>
              <a:rPr lang="en-US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Foreign key entered that does not correspond to a primary key in another table</a:t>
            </a: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98003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864974" y="1484314"/>
            <a:ext cx="9638270" cy="4643437"/>
          </a:xfrm>
        </p:spPr>
        <p:txBody>
          <a:bodyPr/>
          <a:lstStyle/>
          <a:p>
            <a:pPr>
              <a:spcBef>
                <a:spcPts val="2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In this lecture, you will learn:</a:t>
            </a:r>
          </a:p>
          <a:p>
            <a:pPr>
              <a:spcBef>
                <a:spcPts val="2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The basic commands and functions of SQL</a:t>
            </a:r>
          </a:p>
          <a:p>
            <a:pPr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How to use SQL for data administration (to create tables, and indexes)</a:t>
            </a:r>
            <a:r>
              <a:rPr lang="ar-SA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‏</a:t>
            </a: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How to use SQL for data manipulation (to add, modify, delete, and retrieve data)</a:t>
            </a:r>
            <a:r>
              <a:rPr lang="ar-SA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‏</a:t>
            </a: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How to use SQL to query a database to extract useful information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B764AA0D-10B6-400A-886F-C16DC5CB87B3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671639" y="416811"/>
            <a:ext cx="843915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  <a:ea typeface="Osaka" charset="-128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07286555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7772400" cy="595313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Saving Table Changes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idx="1"/>
          </p:nvPr>
        </p:nvSpPr>
        <p:spPr>
          <a:xfrm>
            <a:off x="972064" y="1354686"/>
            <a:ext cx="8567351" cy="497197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Changes made to table contents are not physically saved on disk until 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Database is closed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Program is closed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COMMIT command is used </a:t>
            </a:r>
            <a:r>
              <a:rPr lang="en-US" altLang="en-US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(Not used in MS Access)</a:t>
            </a:r>
            <a:endParaRPr lang="en-GB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Syntax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COMMIT [WORK]</a:t>
            </a:r>
          </a:p>
          <a:p>
            <a:pPr>
              <a:lnSpc>
                <a:spcPct val="90000"/>
              </a:lnSpc>
              <a:spcBef>
                <a:spcPts val="10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Will permanently save any changes made to any table in the database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93571A8D-6A33-470F-A5B7-CA7F66AA6E6E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30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48316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>
          <a:xfrm>
            <a:off x="547816" y="416811"/>
            <a:ext cx="8153400" cy="6858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Listing Table Rows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idx="1"/>
          </p:nvPr>
        </p:nvSpPr>
        <p:spPr>
          <a:xfrm>
            <a:off x="1025610" y="1445173"/>
            <a:ext cx="9292281" cy="5511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1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>
                <a:ea typeface="ＭＳ Ｐゴシック" panose="020B0600070205080204" pitchFamily="34" charset="-128"/>
              </a:rPr>
              <a:t>SELECT</a:t>
            </a:r>
            <a:r>
              <a:rPr lang="en-GB" altLang="en-US" sz="2600" b="1" dirty="0">
                <a:ea typeface="ＭＳ Ｐゴシック" panose="020B0600070205080204" pitchFamily="34" charset="-128"/>
              </a:rPr>
              <a:t> </a:t>
            </a:r>
            <a:r>
              <a:rPr lang="en-GB" altLang="en-US" sz="2600" dirty="0">
                <a:ea typeface="ＭＳ Ｐゴシック" panose="020B0600070205080204" pitchFamily="34" charset="-128"/>
              </a:rPr>
              <a:t>- </a:t>
            </a:r>
            <a:r>
              <a:rPr lang="en-GB" altLang="en-US" sz="2700" dirty="0">
                <a:ea typeface="ＭＳ Ｐゴシック" panose="020B0600070205080204" pitchFamily="34" charset="-128"/>
              </a:rPr>
              <a:t>Used to list contents of table</a:t>
            </a:r>
          </a:p>
          <a:p>
            <a:pPr>
              <a:lnSpc>
                <a:spcPct val="90000"/>
              </a:lnSpc>
              <a:spcBef>
                <a:spcPts val="9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>
                <a:ea typeface="ＭＳ Ｐゴシック" panose="020B0600070205080204" pitchFamily="34" charset="-128"/>
              </a:rPr>
              <a:t>Syntax </a:t>
            </a:r>
          </a:p>
          <a:p>
            <a:pPr lvl="1">
              <a:lnSpc>
                <a:spcPct val="90000"/>
              </a:lnSpc>
              <a:spcBef>
                <a:spcPts val="8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300" b="1" dirty="0">
                <a:solidFill>
                  <a:srgbClr val="2D2DB9"/>
                </a:solidFill>
                <a:ea typeface="ＭＳ Ｐゴシック" panose="020B0600070205080204" pitchFamily="34" charset="-128"/>
              </a:rPr>
              <a:t>SELECT</a:t>
            </a:r>
            <a:r>
              <a:rPr lang="en-GB" altLang="en-US" sz="2300" dirty="0">
                <a:ea typeface="ＭＳ Ｐゴシック" panose="020B0600070205080204" pitchFamily="34" charset="-128"/>
              </a:rPr>
              <a:t> </a:t>
            </a:r>
            <a:r>
              <a:rPr lang="en-GB" altLang="en-US" sz="2300" i="1" dirty="0" err="1">
                <a:ea typeface="ＭＳ Ｐゴシック" panose="020B0600070205080204" pitchFamily="34" charset="-128"/>
              </a:rPr>
              <a:t>columnlist</a:t>
            </a:r>
            <a:r>
              <a:rPr lang="en-GB" altLang="en-US" sz="2300" i="1" dirty="0">
                <a:ea typeface="ＭＳ Ｐゴシック" panose="020B0600070205080204" pitchFamily="34" charset="-128"/>
              </a:rPr>
              <a:t/>
            </a:r>
            <a:br>
              <a:rPr lang="en-GB" altLang="en-US" sz="2300" i="1" dirty="0">
                <a:ea typeface="ＭＳ Ｐゴシック" panose="020B0600070205080204" pitchFamily="34" charset="-128"/>
              </a:rPr>
            </a:br>
            <a:r>
              <a:rPr lang="en-GB" altLang="en-US" sz="2300" b="1" dirty="0">
                <a:solidFill>
                  <a:srgbClr val="2D2DB9"/>
                </a:solidFill>
                <a:ea typeface="ＭＳ Ｐゴシック" panose="020B0600070205080204" pitchFamily="34" charset="-128"/>
              </a:rPr>
              <a:t>FROM</a:t>
            </a:r>
            <a:r>
              <a:rPr lang="en-GB" altLang="en-US" sz="2300" dirty="0">
                <a:ea typeface="ＭＳ Ｐゴシック" panose="020B0600070205080204" pitchFamily="34" charset="-128"/>
              </a:rPr>
              <a:t> </a:t>
            </a:r>
            <a:r>
              <a:rPr lang="en-GB" altLang="en-US" sz="2300" i="1" dirty="0" err="1">
                <a:ea typeface="ＭＳ Ｐゴシック" panose="020B0600070205080204" pitchFamily="34" charset="-128"/>
              </a:rPr>
              <a:t>tablename</a:t>
            </a:r>
            <a:endParaRPr lang="en-GB" altLang="en-US" sz="2300" i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8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 err="1">
                <a:ea typeface="ＭＳ Ｐゴシック" panose="020B0600070205080204" pitchFamily="34" charset="-128"/>
              </a:rPr>
              <a:t>Columnlist</a:t>
            </a:r>
            <a:r>
              <a:rPr lang="en-GB" altLang="en-US" sz="2200" dirty="0">
                <a:ea typeface="ＭＳ Ｐゴシック" panose="020B0600070205080204" pitchFamily="34" charset="-128"/>
              </a:rPr>
              <a:t> represents one or more attributes, separated by commas</a:t>
            </a:r>
          </a:p>
          <a:p>
            <a:pPr>
              <a:lnSpc>
                <a:spcPct val="90000"/>
              </a:lnSpc>
              <a:spcBef>
                <a:spcPts val="8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ea typeface="ＭＳ Ｐゴシック" panose="020B0600070205080204" pitchFamily="34" charset="-128"/>
              </a:rPr>
              <a:t>Asterisk </a:t>
            </a:r>
            <a:r>
              <a:rPr lang="en-GB" altLang="en-US" sz="22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*</a:t>
            </a:r>
            <a:r>
              <a:rPr lang="en-GB" altLang="en-US" sz="2200" dirty="0">
                <a:ea typeface="ＭＳ Ｐゴシック" panose="020B0600070205080204" pitchFamily="34" charset="-128"/>
              </a:rPr>
              <a:t> can be used as </a:t>
            </a:r>
            <a:r>
              <a:rPr lang="en-GB" altLang="en-US" sz="22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wildcard</a:t>
            </a:r>
            <a:r>
              <a:rPr lang="en-GB" altLang="en-US" sz="2200" dirty="0">
                <a:ea typeface="ＭＳ Ｐゴシック" panose="020B0600070205080204" pitchFamily="34" charset="-128"/>
              </a:rPr>
              <a:t> character to list all attributes </a:t>
            </a:r>
            <a:br>
              <a:rPr lang="en-GB" altLang="en-US" sz="2200" dirty="0">
                <a:ea typeface="ＭＳ Ｐゴシック" panose="020B0600070205080204" pitchFamily="34" charset="-128"/>
              </a:rPr>
            </a:br>
            <a:endParaRPr lang="en-GB" altLang="en-US" sz="22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SELECT * FROM PRODUCT;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solidFill>
                <a:srgbClr val="FF33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SELECT P_CODE, P_DESCRIPT, P_INDATE, P_ONHAND, P_MIN, P_PRICE, P_DISCOUNT, V_CODE</a:t>
            </a:r>
          </a:p>
          <a:p>
            <a:pPr>
              <a:lnSpc>
                <a:spcPct val="90000"/>
              </a:lnSpc>
              <a:spcBef>
                <a:spcPts val="650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FROM   PRODUCT;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EF993B34-59DE-4312-BB69-5CD02F6D3E30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31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1991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8153400" cy="6858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Updating Table Rows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idx="1"/>
          </p:nvPr>
        </p:nvSpPr>
        <p:spPr>
          <a:xfrm>
            <a:off x="862139" y="1445173"/>
            <a:ext cx="8590780" cy="519588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3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 dirty="0">
                <a:ea typeface="ＭＳ Ｐゴシック" panose="020B0600070205080204" pitchFamily="34" charset="-128"/>
              </a:rPr>
              <a:t>UPDATE- </a:t>
            </a:r>
            <a:r>
              <a:rPr lang="en-GB" altLang="en-US" sz="2600" dirty="0">
                <a:ea typeface="ＭＳ Ｐゴシック" panose="020B0600070205080204" pitchFamily="34" charset="-128"/>
              </a:rPr>
              <a:t>Modify data in a table</a:t>
            </a:r>
          </a:p>
          <a:p>
            <a:pPr>
              <a:lnSpc>
                <a:spcPct val="90000"/>
              </a:lnSpc>
              <a:spcBef>
                <a:spcPts val="12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 dirty="0">
                <a:ea typeface="ＭＳ Ｐゴシック" panose="020B0600070205080204" pitchFamily="34" charset="-128"/>
              </a:rPr>
              <a:t>Syntax</a:t>
            </a:r>
          </a:p>
          <a:p>
            <a:pPr lvl="1">
              <a:lnSpc>
                <a:spcPct val="90000"/>
              </a:lnSpc>
              <a:spcBef>
                <a:spcPts val="11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b="1" dirty="0">
                <a:solidFill>
                  <a:srgbClr val="2D2DB9"/>
                </a:solidFill>
                <a:ea typeface="ＭＳ Ｐゴシック" panose="020B0600070205080204" pitchFamily="34" charset="-128"/>
              </a:rPr>
              <a:t>UPDATE </a:t>
            </a:r>
            <a:r>
              <a:rPr lang="en-GB" altLang="en-US" sz="2200" i="1" dirty="0" err="1">
                <a:ea typeface="ＭＳ Ｐゴシック" panose="020B0600070205080204" pitchFamily="34" charset="-128"/>
              </a:rPr>
              <a:t>tablename</a:t>
            </a:r>
            <a:r>
              <a:rPr lang="en-GB" altLang="en-US" sz="2200" i="1" dirty="0">
                <a:ea typeface="ＭＳ Ｐゴシック" panose="020B0600070205080204" pitchFamily="34" charset="-128"/>
              </a:rPr>
              <a:t/>
            </a:r>
            <a:br>
              <a:rPr lang="en-GB" altLang="en-US" sz="2200" i="1" dirty="0">
                <a:ea typeface="ＭＳ Ｐゴシック" panose="020B0600070205080204" pitchFamily="34" charset="-128"/>
              </a:rPr>
            </a:br>
            <a:r>
              <a:rPr lang="en-GB" altLang="en-US" sz="2200" b="1" dirty="0">
                <a:solidFill>
                  <a:srgbClr val="2D2DB9"/>
                </a:solidFill>
                <a:ea typeface="ＭＳ Ｐゴシック" panose="020B0600070205080204" pitchFamily="34" charset="-128"/>
              </a:rPr>
              <a:t>SET</a:t>
            </a:r>
            <a:r>
              <a:rPr lang="en-GB" altLang="en-US" sz="2200" dirty="0">
                <a:ea typeface="ＭＳ Ｐゴシック" panose="020B0600070205080204" pitchFamily="34" charset="-128"/>
              </a:rPr>
              <a:t> </a:t>
            </a:r>
            <a:r>
              <a:rPr lang="en-GB" altLang="en-US" sz="2200" i="1" dirty="0" err="1">
                <a:ea typeface="ＭＳ Ｐゴシック" panose="020B0600070205080204" pitchFamily="34" charset="-128"/>
              </a:rPr>
              <a:t>columnname</a:t>
            </a:r>
            <a:r>
              <a:rPr lang="en-GB" altLang="en-US" sz="2200" i="1" dirty="0">
                <a:ea typeface="ＭＳ Ｐゴシック" panose="020B0600070205080204" pitchFamily="34" charset="-128"/>
              </a:rPr>
              <a:t> </a:t>
            </a:r>
            <a:r>
              <a:rPr lang="en-GB" altLang="en-US" sz="2200" dirty="0">
                <a:ea typeface="ＭＳ Ｐゴシック" panose="020B0600070205080204" pitchFamily="34" charset="-128"/>
              </a:rPr>
              <a:t>= </a:t>
            </a:r>
            <a:r>
              <a:rPr lang="en-GB" altLang="en-US" sz="2200" i="1" dirty="0">
                <a:ea typeface="ＭＳ Ｐゴシック" panose="020B0600070205080204" pitchFamily="34" charset="-128"/>
              </a:rPr>
              <a:t>expression </a:t>
            </a:r>
            <a:r>
              <a:rPr lang="en-GB" altLang="en-US" sz="2200" dirty="0">
                <a:ea typeface="ＭＳ Ｐゴシック" panose="020B0600070205080204" pitchFamily="34" charset="-128"/>
              </a:rPr>
              <a:t>[, </a:t>
            </a:r>
            <a:r>
              <a:rPr lang="en-GB" altLang="en-US" sz="2200" i="1" dirty="0" err="1">
                <a:ea typeface="ＭＳ Ｐゴシック" panose="020B0600070205080204" pitchFamily="34" charset="-128"/>
              </a:rPr>
              <a:t>columname</a:t>
            </a:r>
            <a:r>
              <a:rPr lang="en-GB" altLang="en-US" sz="2200" i="1" dirty="0">
                <a:ea typeface="ＭＳ Ｐゴシック" panose="020B0600070205080204" pitchFamily="34" charset="-128"/>
              </a:rPr>
              <a:t> </a:t>
            </a:r>
            <a:r>
              <a:rPr lang="en-GB" altLang="en-US" sz="2200" dirty="0">
                <a:ea typeface="ＭＳ Ｐゴシック" panose="020B0600070205080204" pitchFamily="34" charset="-128"/>
              </a:rPr>
              <a:t>= </a:t>
            </a:r>
            <a:r>
              <a:rPr lang="en-GB" altLang="en-US" sz="2200" i="1" dirty="0">
                <a:ea typeface="ＭＳ Ｐゴシック" panose="020B0600070205080204" pitchFamily="34" charset="-128"/>
              </a:rPr>
              <a:t>expression</a:t>
            </a:r>
            <a:r>
              <a:rPr lang="en-GB" altLang="en-US" sz="2200" dirty="0">
                <a:ea typeface="ＭＳ Ｐゴシック" panose="020B0600070205080204" pitchFamily="34" charset="-128"/>
              </a:rPr>
              <a:t>]</a:t>
            </a:r>
            <a:br>
              <a:rPr lang="en-GB" altLang="en-US" sz="2200" dirty="0">
                <a:ea typeface="ＭＳ Ｐゴシック" panose="020B0600070205080204" pitchFamily="34" charset="-128"/>
              </a:rPr>
            </a:br>
            <a:r>
              <a:rPr lang="en-GB" altLang="en-US" sz="2200" dirty="0">
                <a:ea typeface="ＭＳ Ｐゴシック" panose="020B0600070205080204" pitchFamily="34" charset="-128"/>
              </a:rPr>
              <a:t>[</a:t>
            </a:r>
            <a:r>
              <a:rPr lang="en-GB" altLang="en-US" sz="2200" b="1" dirty="0">
                <a:solidFill>
                  <a:srgbClr val="2D2DB9"/>
                </a:solidFill>
                <a:ea typeface="ＭＳ Ｐゴシック" panose="020B0600070205080204" pitchFamily="34" charset="-128"/>
              </a:rPr>
              <a:t>WHERE </a:t>
            </a:r>
            <a:r>
              <a:rPr lang="en-GB" altLang="en-US" sz="2200" i="1" dirty="0" err="1">
                <a:ea typeface="ＭＳ Ｐゴシック" panose="020B0600070205080204" pitchFamily="34" charset="-128"/>
              </a:rPr>
              <a:t>conditionlist</a:t>
            </a:r>
            <a:r>
              <a:rPr lang="en-GB" altLang="en-US" sz="2200" dirty="0">
                <a:ea typeface="ＭＳ Ｐゴシック" panose="020B0600070205080204" pitchFamily="34" charset="-128"/>
              </a:rPr>
              <a:t>];</a:t>
            </a:r>
          </a:p>
          <a:p>
            <a:pPr>
              <a:lnSpc>
                <a:spcPct val="90000"/>
              </a:lnSpc>
              <a:spcBef>
                <a:spcPts val="12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 dirty="0">
                <a:ea typeface="ＭＳ Ｐゴシック" panose="020B0600070205080204" pitchFamily="34" charset="-128"/>
              </a:rPr>
              <a:t>If more than one attribute is to be updated in the row, separate corrections with commas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500" dirty="0">
              <a:solidFill>
                <a:srgbClr val="FF33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UPDATE PRODUCT</a:t>
            </a: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SET    P_INDATE = ‘2004-01-08'</a:t>
            </a: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WHERE  P_CODE = '13-Q2/P2'</a:t>
            </a:r>
          </a:p>
          <a:p>
            <a:pPr>
              <a:lnSpc>
                <a:spcPct val="90000"/>
              </a:lnSpc>
              <a:spcBef>
                <a:spcPts val="1100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200" dirty="0">
              <a:solidFill>
                <a:srgbClr val="FF33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6D3DEB62-622C-48AE-8789-DBFFC157BED5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32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328592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7772400" cy="6858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Restoring Table Contents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idx="1"/>
          </p:nvPr>
        </p:nvSpPr>
        <p:spPr>
          <a:xfrm>
            <a:off x="1021491" y="1419892"/>
            <a:ext cx="8295503" cy="5029200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ROLLBACK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>
                <a:ea typeface="ＭＳ Ｐゴシック" panose="020B0600070205080204" pitchFamily="34" charset="-128"/>
              </a:rPr>
              <a:t>Used to restore the database to its previous condition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>
                <a:ea typeface="ＭＳ Ｐゴシック" panose="020B0600070205080204" pitchFamily="34" charset="-128"/>
              </a:rPr>
              <a:t>Only applicable if COMMIT command has not been used to permanently store the changes in the database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Syntax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>
                <a:ea typeface="ＭＳ Ｐゴシック" panose="020B0600070205080204" pitchFamily="34" charset="-128"/>
              </a:rPr>
              <a:t>ROLLBACK;</a:t>
            </a: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400" dirty="0">
              <a:ea typeface="ＭＳ Ｐゴシック" panose="020B0600070205080204" pitchFamily="34" charset="-128"/>
            </a:endParaRPr>
          </a:p>
          <a:p>
            <a:pPr>
              <a:spcBef>
                <a:spcPts val="7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ea typeface="ＭＳ Ｐゴシック" panose="020B0600070205080204" pitchFamily="34" charset="-128"/>
              </a:rPr>
              <a:t>COMMIT and ROLLBACK only work with data manipulation commands that are used to add, modify, or delete table rows</a:t>
            </a:r>
            <a:endParaRPr lang="en-GB" altLang="en-US" sz="2000" dirty="0">
              <a:ea typeface="ＭＳ Ｐゴシック" panose="020B0600070205080204" pitchFamily="34" charset="-128"/>
            </a:endParaRPr>
          </a:p>
          <a:p>
            <a:pPr>
              <a:spcBef>
                <a:spcPts val="72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100" dirty="0">
              <a:ea typeface="ＭＳ Ｐゴシック" panose="020B0600070205080204" pitchFamily="34" charset="-128"/>
            </a:endParaRPr>
          </a:p>
          <a:p>
            <a:pPr>
              <a:spcBef>
                <a:spcPts val="7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ea typeface="ＭＳ Ｐゴシック" panose="020B0600070205080204" pitchFamily="34" charset="-128"/>
              </a:rPr>
              <a:t>Some DBMSs 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eg</a:t>
            </a:r>
            <a:r>
              <a:rPr lang="en-US" altLang="en-US" sz="2400" dirty="0">
                <a:ea typeface="ＭＳ Ｐゴシック" panose="020B0600070205080204" pitchFamily="34" charset="-128"/>
              </a:rPr>
              <a:t>. MS ACCESS) don’t support COMMIT and ROLLBACK.</a:t>
            </a:r>
          </a:p>
          <a:p>
            <a:pPr>
              <a:spcBef>
                <a:spcPts val="7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900" dirty="0">
              <a:ea typeface="ＭＳ Ｐゴシック" panose="020B0600070205080204" pitchFamily="34" charset="-128"/>
            </a:endParaRP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98FA84F5-ECCD-465A-9B20-F1E7A761B9A6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33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511709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8153400" cy="5683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Deleting Table Rows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idx="1"/>
          </p:nvPr>
        </p:nvSpPr>
        <p:spPr>
          <a:xfrm>
            <a:off x="862139" y="1423087"/>
            <a:ext cx="7962900" cy="4876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ea typeface="ＭＳ Ｐゴシック" panose="020B0600070205080204" pitchFamily="34" charset="-128"/>
              </a:rPr>
              <a:t>DELETE</a:t>
            </a:r>
            <a:r>
              <a:rPr lang="en-GB" altLang="en-US" sz="2400" b="1" dirty="0">
                <a:ea typeface="ＭＳ Ｐゴシック" panose="020B0600070205080204" pitchFamily="34" charset="-128"/>
              </a:rPr>
              <a:t>- </a:t>
            </a:r>
            <a:r>
              <a:rPr lang="en-GB" altLang="en-US" sz="2400" dirty="0">
                <a:ea typeface="ＭＳ Ｐゴシック" panose="020B0600070205080204" pitchFamily="34" charset="-128"/>
              </a:rPr>
              <a:t>Deletes a table row</a:t>
            </a:r>
          </a:p>
          <a:p>
            <a:pPr>
              <a:lnSpc>
                <a:spcPct val="80000"/>
              </a:lnSpc>
              <a:spcBef>
                <a:spcPts val="15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ea typeface="ＭＳ Ｐゴシック" panose="020B0600070205080204" pitchFamily="34" charset="-128"/>
              </a:rPr>
              <a:t>Syntax</a:t>
            </a:r>
          </a:p>
          <a:p>
            <a:pPr lvl="1">
              <a:lnSpc>
                <a:spcPct val="80000"/>
              </a:lnSpc>
              <a:spcBef>
                <a:spcPts val="13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 dirty="0">
                <a:solidFill>
                  <a:srgbClr val="2D2DB9"/>
                </a:solidFill>
                <a:ea typeface="ＭＳ Ｐゴシック" panose="020B0600070205080204" pitchFamily="34" charset="-128"/>
              </a:rPr>
              <a:t>DELETE FROM </a:t>
            </a:r>
            <a:r>
              <a:rPr lang="en-GB" altLang="en-US" sz="2000" i="1" dirty="0" err="1">
                <a:ea typeface="ＭＳ Ｐゴシック" panose="020B0600070205080204" pitchFamily="34" charset="-128"/>
              </a:rPr>
              <a:t>tablename</a:t>
            </a:r>
            <a:r>
              <a:rPr lang="en-GB" altLang="en-US" sz="2000" i="1" dirty="0">
                <a:ea typeface="ＭＳ Ｐゴシック" panose="020B0600070205080204" pitchFamily="34" charset="-128"/>
              </a:rPr>
              <a:t/>
            </a:r>
            <a:br>
              <a:rPr lang="en-GB" altLang="en-US" sz="2000" i="1" dirty="0">
                <a:ea typeface="ＭＳ Ｐゴシック" panose="020B0600070205080204" pitchFamily="34" charset="-128"/>
              </a:rPr>
            </a:br>
            <a:r>
              <a:rPr lang="en-GB" altLang="en-US" sz="2000" dirty="0">
                <a:ea typeface="ＭＳ Ｐゴシック" panose="020B0600070205080204" pitchFamily="34" charset="-128"/>
              </a:rPr>
              <a:t>[</a:t>
            </a:r>
            <a:r>
              <a:rPr lang="en-GB" altLang="en-US" sz="2000" b="1" dirty="0">
                <a:solidFill>
                  <a:srgbClr val="2D2DB9"/>
                </a:solidFill>
                <a:ea typeface="ＭＳ Ｐゴシック" panose="020B0600070205080204" pitchFamily="34" charset="-128"/>
              </a:rPr>
              <a:t>WHERE </a:t>
            </a:r>
            <a:r>
              <a:rPr lang="en-GB" altLang="en-US" sz="2000" i="1" dirty="0" err="1">
                <a:ea typeface="ＭＳ Ｐゴシック" panose="020B0600070205080204" pitchFamily="34" charset="-128"/>
              </a:rPr>
              <a:t>conditionlist</a:t>
            </a:r>
            <a:r>
              <a:rPr lang="en-GB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GB" altLang="en-US" sz="2000" dirty="0">
                <a:ea typeface="ＭＳ Ｐゴシック" panose="020B0600070205080204" pitchFamily="34" charset="-128"/>
              </a:rPr>
              <a:t>];</a:t>
            </a:r>
          </a:p>
          <a:p>
            <a:pPr>
              <a:lnSpc>
                <a:spcPct val="80000"/>
              </a:lnSpc>
              <a:spcBef>
                <a:spcPts val="15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ea typeface="ＭＳ Ｐゴシック" panose="020B0600070205080204" pitchFamily="34" charset="-128"/>
              </a:rPr>
              <a:t>WHERE condition is optional</a:t>
            </a:r>
          </a:p>
          <a:p>
            <a:pPr lvl="1">
              <a:lnSpc>
                <a:spcPct val="80000"/>
              </a:lnSpc>
              <a:spcBef>
                <a:spcPts val="13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>
                <a:ea typeface="ＭＳ Ｐゴシック" panose="020B0600070205080204" pitchFamily="34" charset="-128"/>
              </a:rPr>
              <a:t>If WHERE condition is not specified, all rows from the specified table will be deleted</a:t>
            </a:r>
          </a:p>
          <a:p>
            <a:pPr>
              <a:lnSpc>
                <a:spcPct val="80000"/>
              </a:lnSpc>
              <a:spcBef>
                <a:spcPts val="525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100" dirty="0">
              <a:solidFill>
                <a:srgbClr val="FFFF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spcBef>
                <a:spcPts val="525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DELETE FROM PRODUCT</a:t>
            </a:r>
          </a:p>
          <a:p>
            <a:pPr>
              <a:lnSpc>
                <a:spcPct val="80000"/>
              </a:lnSpc>
              <a:spcBef>
                <a:spcPts val="525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WHERE  P_CODE = '13-Q2/P2'</a:t>
            </a:r>
          </a:p>
          <a:p>
            <a:pPr>
              <a:lnSpc>
                <a:spcPct val="80000"/>
              </a:lnSpc>
              <a:spcBef>
                <a:spcPts val="525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100" dirty="0">
              <a:solidFill>
                <a:srgbClr val="FF33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spcBef>
                <a:spcPts val="525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DELETE FROM PRODUCT</a:t>
            </a:r>
          </a:p>
          <a:p>
            <a:pPr>
              <a:lnSpc>
                <a:spcPct val="80000"/>
              </a:lnSpc>
              <a:spcBef>
                <a:spcPts val="525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WHERE  P_MIN = 5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CF989AD9-F730-4010-ABAA-B41854F090A8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34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4602" y="4787471"/>
            <a:ext cx="3500437" cy="80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lnSpc>
                <a:spcPct val="96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MS Gothic" charset="-128"/>
              </a:rPr>
              <a:t>DELETE command is dangerous!</a:t>
            </a:r>
          </a:p>
        </p:txBody>
      </p:sp>
    </p:spTree>
    <p:extLst>
      <p:ext uri="{BB962C8B-B14F-4D97-AF65-F5344CB8AC3E}">
        <p14:creationId xmlns:p14="http://schemas.microsoft.com/office/powerpoint/2010/main" val="24689793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8" y="316352"/>
            <a:ext cx="9522685" cy="882253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Inserting Table Rows with a Select Subquery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idx="1"/>
          </p:nvPr>
        </p:nvSpPr>
        <p:spPr>
          <a:xfrm>
            <a:off x="825843" y="1440708"/>
            <a:ext cx="7772400" cy="31400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Can insert multiple rows from another table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Use INSERT with a SELECT subquery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Query that is embedded (or nested) inside another query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Executed first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Syntax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INSERT INTO </a:t>
            </a:r>
            <a:r>
              <a:rPr lang="en-GB" altLang="en-US" i="1" dirty="0" err="1">
                <a:ea typeface="ＭＳ Ｐゴシック" panose="020B0600070205080204" pitchFamily="34" charset="-128"/>
              </a:rPr>
              <a:t>tablename</a:t>
            </a:r>
            <a:r>
              <a:rPr lang="en-GB" altLang="en-US" i="1" dirty="0">
                <a:ea typeface="ＭＳ Ｐゴシック" panose="020B0600070205080204" pitchFamily="34" charset="-128"/>
              </a:rPr>
              <a:t> </a:t>
            </a:r>
            <a:br>
              <a:rPr lang="en-GB" altLang="en-US" i="1" dirty="0">
                <a:ea typeface="ＭＳ Ｐゴシック" panose="020B0600070205080204" pitchFamily="34" charset="-128"/>
              </a:rPr>
            </a:br>
            <a:r>
              <a:rPr lang="en-GB" altLang="en-US" dirty="0">
                <a:ea typeface="ＭＳ Ｐゴシック" panose="020B0600070205080204" pitchFamily="34" charset="-128"/>
              </a:rPr>
              <a:t>SELECT </a:t>
            </a:r>
            <a:r>
              <a:rPr lang="en-GB" altLang="en-US" i="1" dirty="0" err="1">
                <a:ea typeface="ＭＳ Ｐゴシック" panose="020B0600070205080204" pitchFamily="34" charset="-128"/>
              </a:rPr>
              <a:t>columnlist</a:t>
            </a:r>
            <a:r>
              <a:rPr lang="en-GB" altLang="en-US" i="1" dirty="0">
                <a:ea typeface="ＭＳ Ｐゴシック" panose="020B0600070205080204" pitchFamily="34" charset="-128"/>
              </a:rPr>
              <a:t> </a:t>
            </a:r>
            <a:r>
              <a:rPr lang="en-GB" altLang="en-US" dirty="0">
                <a:ea typeface="ＭＳ Ｐゴシック" panose="020B0600070205080204" pitchFamily="34" charset="-128"/>
              </a:rPr>
              <a:t>FROM </a:t>
            </a:r>
            <a:r>
              <a:rPr lang="en-GB" altLang="en-US" i="1" dirty="0" err="1">
                <a:ea typeface="ＭＳ Ｐゴシック" panose="020B0600070205080204" pitchFamily="34" charset="-128"/>
              </a:rPr>
              <a:t>tablename</a:t>
            </a:r>
            <a:r>
              <a:rPr lang="en-GB" altLang="en-US" i="1" dirty="0">
                <a:ea typeface="ＭＳ Ｐゴシック" panose="020B0600070205080204" pitchFamily="34" charset="-128"/>
              </a:rPr>
              <a:t> </a:t>
            </a:r>
            <a:r>
              <a:rPr lang="en-GB" altLang="en-US" dirty="0">
                <a:ea typeface="ＭＳ Ｐゴシック" panose="020B0600070205080204" pitchFamily="34" charset="-128"/>
              </a:rPr>
              <a:t>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7A5AF1E5-390D-40BA-8C15-998257634186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35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75781" name="Rectangle 3"/>
          <p:cNvSpPr>
            <a:spLocks noChangeArrowheads="1"/>
          </p:cNvSpPr>
          <p:nvPr/>
        </p:nvSpPr>
        <p:spPr bwMode="auto">
          <a:xfrm>
            <a:off x="1530147" y="4822886"/>
            <a:ext cx="6363792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2400" dirty="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INSERT INTO VENDOR SELECT * FROM V;</a:t>
            </a:r>
          </a:p>
        </p:txBody>
      </p:sp>
    </p:spTree>
    <p:extLst>
      <p:ext uri="{BB962C8B-B14F-4D97-AF65-F5344CB8AC3E}">
        <p14:creationId xmlns:p14="http://schemas.microsoft.com/office/powerpoint/2010/main" val="3044446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/>
          </p:nvPr>
        </p:nvSpPr>
        <p:spPr>
          <a:xfrm>
            <a:off x="583644" y="416811"/>
            <a:ext cx="10611578" cy="831221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Selecting Rows with </a:t>
            </a:r>
            <a:r>
              <a:rPr lang="en-GB" altLang="en-US" sz="3200" b="1" dirty="0" smtClean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Conditional </a:t>
            </a: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Restrictions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idx="1"/>
          </p:nvPr>
        </p:nvSpPr>
        <p:spPr>
          <a:xfrm>
            <a:off x="972537" y="1590593"/>
            <a:ext cx="8653377" cy="43777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Select partial table contents by placing restrictions on rows to be included in output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Add conditional restrictions to the SELECT statement, using WHERE clause</a:t>
            </a:r>
          </a:p>
          <a:p>
            <a:pPr>
              <a:lnSpc>
                <a:spcPct val="90000"/>
              </a:lnSpc>
              <a:spcBef>
                <a:spcPts val="1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Syntax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>
                <a:solidFill>
                  <a:srgbClr val="2D2DB9"/>
                </a:solidFill>
                <a:ea typeface="ＭＳ Ｐゴシック" panose="020B0600070205080204" pitchFamily="34" charset="-128"/>
              </a:rPr>
              <a:t>SELECT</a:t>
            </a:r>
            <a:r>
              <a:rPr lang="en-GB" altLang="en-US" dirty="0">
                <a:ea typeface="ＭＳ Ｐゴシック" panose="020B0600070205080204" pitchFamily="34" charset="-128"/>
              </a:rPr>
              <a:t> </a:t>
            </a:r>
            <a:r>
              <a:rPr lang="en-GB" altLang="en-US" i="1" dirty="0" err="1">
                <a:ea typeface="ＭＳ Ｐゴシック" panose="020B0600070205080204" pitchFamily="34" charset="-128"/>
              </a:rPr>
              <a:t>columnlist</a:t>
            </a:r>
            <a:r>
              <a:rPr lang="en-GB" altLang="en-US" i="1" dirty="0">
                <a:ea typeface="ＭＳ Ｐゴシック" panose="020B0600070205080204" pitchFamily="34" charset="-128"/>
              </a:rPr>
              <a:t/>
            </a:r>
            <a:br>
              <a:rPr lang="en-GB" altLang="en-US" i="1" dirty="0">
                <a:ea typeface="ＭＳ Ｐゴシック" panose="020B0600070205080204" pitchFamily="34" charset="-128"/>
              </a:rPr>
            </a:br>
            <a:r>
              <a:rPr lang="en-GB" altLang="en-US" b="1" dirty="0">
                <a:solidFill>
                  <a:srgbClr val="2D2DB9"/>
                </a:solidFill>
                <a:ea typeface="ＭＳ Ｐゴシック" panose="020B0600070205080204" pitchFamily="34" charset="-128"/>
              </a:rPr>
              <a:t>FROM </a:t>
            </a:r>
            <a:r>
              <a:rPr lang="en-GB" altLang="en-US" i="1" dirty="0" err="1">
                <a:ea typeface="ＭＳ Ｐゴシック" panose="020B0600070205080204" pitchFamily="34" charset="-128"/>
              </a:rPr>
              <a:t>tablelist</a:t>
            </a:r>
            <a:r>
              <a:rPr lang="en-GB" altLang="en-US" i="1" dirty="0">
                <a:ea typeface="ＭＳ Ｐゴシック" panose="020B0600070205080204" pitchFamily="34" charset="-128"/>
              </a:rPr>
              <a:t/>
            </a:r>
            <a:br>
              <a:rPr lang="en-GB" altLang="en-US" i="1" dirty="0">
                <a:ea typeface="ＭＳ Ｐゴシック" panose="020B0600070205080204" pitchFamily="34" charset="-128"/>
              </a:rPr>
            </a:br>
            <a:r>
              <a:rPr lang="en-GB" altLang="en-US" dirty="0">
                <a:ea typeface="ＭＳ Ｐゴシック" panose="020B0600070205080204" pitchFamily="34" charset="-128"/>
              </a:rPr>
              <a:t>[ </a:t>
            </a:r>
            <a:r>
              <a:rPr lang="en-GB" altLang="en-US" b="1" dirty="0">
                <a:solidFill>
                  <a:srgbClr val="2D2DB9"/>
                </a:solidFill>
                <a:ea typeface="ＭＳ Ｐゴシック" panose="020B0600070205080204" pitchFamily="34" charset="-128"/>
              </a:rPr>
              <a:t>WHERE</a:t>
            </a:r>
            <a:r>
              <a:rPr lang="en-GB" altLang="en-US" dirty="0">
                <a:ea typeface="ＭＳ Ｐゴシック" panose="020B0600070205080204" pitchFamily="34" charset="-128"/>
              </a:rPr>
              <a:t> </a:t>
            </a:r>
            <a:r>
              <a:rPr lang="en-GB" altLang="en-US" i="1" dirty="0" err="1">
                <a:ea typeface="ＭＳ Ｐゴシック" panose="020B0600070205080204" pitchFamily="34" charset="-128"/>
              </a:rPr>
              <a:t>conditionlist</a:t>
            </a:r>
            <a:r>
              <a:rPr lang="en-GB" altLang="en-US" i="1" dirty="0">
                <a:ea typeface="ＭＳ Ｐゴシック" panose="020B0600070205080204" pitchFamily="34" charset="-128"/>
              </a:rPr>
              <a:t> </a:t>
            </a:r>
            <a:r>
              <a:rPr lang="en-GB" altLang="en-US" dirty="0">
                <a:ea typeface="ＭＳ Ｐゴシック" panose="020B0600070205080204" pitchFamily="34" charset="-128"/>
              </a:rPr>
              <a:t>] ;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DDEFC85F-9C9A-4FE4-9021-F4DD0DCE803C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36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952856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ChangeArrowheads="1"/>
          </p:cNvSpPr>
          <p:nvPr>
            <p:ph type="title"/>
          </p:nvPr>
        </p:nvSpPr>
        <p:spPr>
          <a:xfrm>
            <a:off x="575104" y="509589"/>
            <a:ext cx="8135938" cy="576262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Query 1: Select with equality comparison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75038" y="1400519"/>
            <a:ext cx="7772400" cy="13081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ea typeface="ＭＳ Ｐゴシック" panose="020B0600070205080204" pitchFamily="34" charset="-128"/>
              </a:rPr>
              <a:t>List all products supplied by Vendor 21344.</a:t>
            </a: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ea typeface="ＭＳ Ｐゴシック" panose="020B0600070205080204" pitchFamily="34" charset="-128"/>
              </a:rPr>
              <a:t>Output should contain description, in-date, price and vendor code.</a:t>
            </a:r>
          </a:p>
        </p:txBody>
      </p:sp>
      <p:sp>
        <p:nvSpPr>
          <p:cNvPr id="7987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A8FE58C0-121C-428B-BE17-6DC8A4B77A70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37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98838" y="2730845"/>
            <a:ext cx="7848600" cy="1196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500"/>
              </a:spcBef>
              <a:buClr>
                <a:srgbClr val="FF6600"/>
              </a:buClr>
              <a:buSzPct val="75000"/>
              <a:buNone/>
            </a:pPr>
            <a:r>
              <a:rPr lang="en-GB" altLang="en-US" sz="240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SELECT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P_DESCRIPT, P_INDATE, P_PRICE,V_CODE </a:t>
            </a:r>
            <a:b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FROM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PRODUCT</a:t>
            </a:r>
            <a:b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WHERE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V_CODE </a:t>
            </a:r>
            <a:r>
              <a:rPr lang="en-GB" altLang="en-US" sz="240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=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21344;</a:t>
            </a:r>
          </a:p>
        </p:txBody>
      </p:sp>
      <p:pic>
        <p:nvPicPr>
          <p:cNvPr id="7987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35" b="3630"/>
          <a:stretch>
            <a:fillRect/>
          </a:stretch>
        </p:blipFill>
        <p:spPr bwMode="auto">
          <a:xfrm>
            <a:off x="1532238" y="4254844"/>
            <a:ext cx="7500938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2576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7" descr="Fig07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45" y="1309816"/>
            <a:ext cx="7543026" cy="418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7" y="387350"/>
            <a:ext cx="8062912" cy="685800"/>
          </a:xfrm>
        </p:spPr>
        <p:txBody>
          <a:bodyPr/>
          <a:lstStyle/>
          <a:p>
            <a:pPr algn="l" eaLnBrk="1" hangingPunct="1"/>
            <a:r>
              <a:rPr lang="en-US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Example</a:t>
            </a:r>
            <a:endParaRPr lang="en-US" altLang="en-US" sz="1800" b="1" dirty="0">
              <a:solidFill>
                <a:srgbClr val="000099"/>
              </a:solidFill>
              <a:latin typeface="Stone Sans ITC TT-Bold" charset="0"/>
              <a:ea typeface="ＭＳ Ｐゴシック" panose="020B0600070205080204" pitchFamily="34" charset="-128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70971" y="5621774"/>
            <a:ext cx="7696200" cy="1295400"/>
          </a:xfrm>
          <a:noFill/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SELECT	P_DESCRIPT,P_INDATE,P_PRICE,V_CODE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FROM	PRODUCT</a:t>
            </a:r>
            <a:endParaRPr lang="en-US" altLang="en-US" sz="20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WHERE	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V_CODE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= 21344;</a:t>
            </a:r>
          </a:p>
        </p:txBody>
      </p:sp>
      <p:pic>
        <p:nvPicPr>
          <p:cNvPr id="81924" name="Picture 7" descr="Fig07-0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7277" y="1309816"/>
            <a:ext cx="7543026" cy="4180472"/>
          </a:xfrm>
          <a:noFill/>
        </p:spPr>
      </p:pic>
      <p:sp>
        <p:nvSpPr>
          <p:cNvPr id="81925" name="Text Box 9"/>
          <p:cNvSpPr txBox="1">
            <a:spLocks noChangeArrowheads="1"/>
          </p:cNvSpPr>
          <p:nvPr/>
        </p:nvSpPr>
        <p:spPr bwMode="auto">
          <a:xfrm>
            <a:off x="809844" y="1259630"/>
            <a:ext cx="9545118" cy="6806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50000"/>
              </a:spcBef>
              <a:buClr>
                <a:srgbClr val="000000"/>
              </a:buClr>
              <a:buFont typeface="Monotype Sorts" charset="2"/>
              <a:buNone/>
            </a:pPr>
            <a:r>
              <a:rPr lang="en-AU" altLang="en-US" sz="2000" dirty="0">
                <a:latin typeface="Arial" panose="020B0604020202020204" pitchFamily="34" charset="0"/>
                <a:ea typeface="MS Gothic" panose="020B0609070205080204" pitchFamily="49" charset="-128"/>
              </a:rPr>
              <a:t>Select PRODUCT table attributes (P_DESCRIPT, P_INDATE, P_PRICE, V_CODE) for vendor code 21344</a:t>
            </a:r>
          </a:p>
        </p:txBody>
      </p:sp>
      <p:sp>
        <p:nvSpPr>
          <p:cNvPr id="626699" name="Rectangle 11"/>
          <p:cNvSpPr>
            <a:spLocks noChangeArrowheads="1"/>
          </p:cNvSpPr>
          <p:nvPr/>
        </p:nvSpPr>
        <p:spPr bwMode="auto">
          <a:xfrm>
            <a:off x="2518252" y="2178868"/>
            <a:ext cx="1858572" cy="3171149"/>
          </a:xfrm>
          <a:prstGeom prst="rect">
            <a:avLst/>
          </a:prstGeom>
          <a:solidFill>
            <a:srgbClr val="FF0000">
              <a:alpha val="1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26700" name="Rectangle 12"/>
          <p:cNvSpPr>
            <a:spLocks noChangeArrowheads="1"/>
          </p:cNvSpPr>
          <p:nvPr/>
        </p:nvSpPr>
        <p:spPr bwMode="auto">
          <a:xfrm>
            <a:off x="4415761" y="2152921"/>
            <a:ext cx="610270" cy="3171149"/>
          </a:xfrm>
          <a:prstGeom prst="rect">
            <a:avLst/>
          </a:prstGeom>
          <a:solidFill>
            <a:srgbClr val="FF0000">
              <a:alpha val="1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26701" name="Rectangle 13"/>
          <p:cNvSpPr>
            <a:spLocks noChangeArrowheads="1"/>
          </p:cNvSpPr>
          <p:nvPr/>
        </p:nvSpPr>
        <p:spPr bwMode="auto">
          <a:xfrm>
            <a:off x="5910356" y="2126809"/>
            <a:ext cx="566400" cy="3171149"/>
          </a:xfrm>
          <a:prstGeom prst="rect">
            <a:avLst/>
          </a:prstGeom>
          <a:solidFill>
            <a:srgbClr val="FF0000">
              <a:alpha val="1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26702" name="Rectangle 14"/>
          <p:cNvSpPr>
            <a:spLocks noChangeArrowheads="1"/>
          </p:cNvSpPr>
          <p:nvPr/>
        </p:nvSpPr>
        <p:spPr bwMode="auto">
          <a:xfrm>
            <a:off x="7182356" y="2151528"/>
            <a:ext cx="492916" cy="3171149"/>
          </a:xfrm>
          <a:prstGeom prst="rect">
            <a:avLst/>
          </a:prstGeom>
          <a:solidFill>
            <a:srgbClr val="FF0000">
              <a:alpha val="1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26703" name="Rectangle 15"/>
          <p:cNvSpPr>
            <a:spLocks noChangeArrowheads="1"/>
          </p:cNvSpPr>
          <p:nvPr/>
        </p:nvSpPr>
        <p:spPr bwMode="auto">
          <a:xfrm>
            <a:off x="1761612" y="2604053"/>
            <a:ext cx="5898145" cy="162765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26704" name="Rectangle 16"/>
          <p:cNvSpPr>
            <a:spLocks noChangeArrowheads="1"/>
          </p:cNvSpPr>
          <p:nvPr/>
        </p:nvSpPr>
        <p:spPr bwMode="auto">
          <a:xfrm>
            <a:off x="1761612" y="2756453"/>
            <a:ext cx="5898145" cy="162765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26705" name="Rectangle 17"/>
          <p:cNvSpPr>
            <a:spLocks noChangeArrowheads="1"/>
          </p:cNvSpPr>
          <p:nvPr/>
        </p:nvSpPr>
        <p:spPr bwMode="auto">
          <a:xfrm>
            <a:off x="1746585" y="4186155"/>
            <a:ext cx="5898145" cy="162765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26706" name="Line 18"/>
          <p:cNvSpPr>
            <a:spLocks noChangeShapeType="1"/>
          </p:cNvSpPr>
          <p:nvPr/>
        </p:nvSpPr>
        <p:spPr bwMode="auto">
          <a:xfrm>
            <a:off x="2676011" y="2766818"/>
            <a:ext cx="15845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AU"/>
          </a:p>
        </p:txBody>
      </p:sp>
      <p:sp>
        <p:nvSpPr>
          <p:cNvPr id="626707" name="Line 19"/>
          <p:cNvSpPr>
            <a:spLocks noChangeShapeType="1"/>
          </p:cNvSpPr>
          <p:nvPr/>
        </p:nvSpPr>
        <p:spPr bwMode="auto">
          <a:xfrm>
            <a:off x="2676011" y="2919218"/>
            <a:ext cx="15845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AU"/>
          </a:p>
        </p:txBody>
      </p:sp>
      <p:sp>
        <p:nvSpPr>
          <p:cNvPr id="626708" name="Line 20"/>
          <p:cNvSpPr>
            <a:spLocks noChangeShapeType="1"/>
          </p:cNvSpPr>
          <p:nvPr/>
        </p:nvSpPr>
        <p:spPr bwMode="auto">
          <a:xfrm>
            <a:off x="2672630" y="4334314"/>
            <a:ext cx="134278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AU"/>
          </a:p>
        </p:txBody>
      </p:sp>
      <p:sp>
        <p:nvSpPr>
          <p:cNvPr id="626709" name="Line 21"/>
          <p:cNvSpPr>
            <a:spLocks noChangeShapeType="1"/>
          </p:cNvSpPr>
          <p:nvPr/>
        </p:nvSpPr>
        <p:spPr bwMode="auto">
          <a:xfrm>
            <a:off x="4558748" y="2766818"/>
            <a:ext cx="53223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AU"/>
          </a:p>
        </p:txBody>
      </p:sp>
      <p:sp>
        <p:nvSpPr>
          <p:cNvPr id="626712" name="Line 24"/>
          <p:cNvSpPr>
            <a:spLocks noChangeShapeType="1"/>
          </p:cNvSpPr>
          <p:nvPr/>
        </p:nvSpPr>
        <p:spPr bwMode="auto">
          <a:xfrm>
            <a:off x="4485861" y="2919218"/>
            <a:ext cx="60512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AU"/>
          </a:p>
        </p:txBody>
      </p:sp>
      <p:sp>
        <p:nvSpPr>
          <p:cNvPr id="626713" name="Line 25"/>
          <p:cNvSpPr>
            <a:spLocks noChangeShapeType="1"/>
          </p:cNvSpPr>
          <p:nvPr/>
        </p:nvSpPr>
        <p:spPr bwMode="auto">
          <a:xfrm>
            <a:off x="4480714" y="4364558"/>
            <a:ext cx="61027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AU"/>
          </a:p>
        </p:txBody>
      </p:sp>
      <p:sp>
        <p:nvSpPr>
          <p:cNvPr id="626714" name="Line 26"/>
          <p:cNvSpPr>
            <a:spLocks noChangeShapeType="1"/>
          </p:cNvSpPr>
          <p:nvPr/>
        </p:nvSpPr>
        <p:spPr bwMode="auto">
          <a:xfrm>
            <a:off x="5940898" y="2770558"/>
            <a:ext cx="52271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AU"/>
          </a:p>
        </p:txBody>
      </p:sp>
      <p:sp>
        <p:nvSpPr>
          <p:cNvPr id="626715" name="Line 27"/>
          <p:cNvSpPr>
            <a:spLocks noChangeShapeType="1"/>
          </p:cNvSpPr>
          <p:nvPr/>
        </p:nvSpPr>
        <p:spPr bwMode="auto">
          <a:xfrm>
            <a:off x="7214270" y="2756453"/>
            <a:ext cx="4454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AU"/>
          </a:p>
        </p:txBody>
      </p:sp>
      <p:sp>
        <p:nvSpPr>
          <p:cNvPr id="626716" name="Line 28"/>
          <p:cNvSpPr>
            <a:spLocks noChangeShapeType="1"/>
          </p:cNvSpPr>
          <p:nvPr/>
        </p:nvSpPr>
        <p:spPr bwMode="auto">
          <a:xfrm>
            <a:off x="5940898" y="2922958"/>
            <a:ext cx="4454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AU"/>
          </a:p>
        </p:txBody>
      </p:sp>
      <p:sp>
        <p:nvSpPr>
          <p:cNvPr id="626717" name="Line 29"/>
          <p:cNvSpPr>
            <a:spLocks noChangeShapeType="1"/>
          </p:cNvSpPr>
          <p:nvPr/>
        </p:nvSpPr>
        <p:spPr bwMode="auto">
          <a:xfrm>
            <a:off x="5940898" y="4334314"/>
            <a:ext cx="5227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AU"/>
          </a:p>
        </p:txBody>
      </p:sp>
      <p:sp>
        <p:nvSpPr>
          <p:cNvPr id="626718" name="Line 30"/>
          <p:cNvSpPr>
            <a:spLocks noChangeShapeType="1"/>
          </p:cNvSpPr>
          <p:nvPr/>
        </p:nvSpPr>
        <p:spPr bwMode="auto">
          <a:xfrm>
            <a:off x="7189236" y="2919218"/>
            <a:ext cx="49291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AU"/>
          </a:p>
        </p:txBody>
      </p:sp>
      <p:sp>
        <p:nvSpPr>
          <p:cNvPr id="626719" name="Line 31"/>
          <p:cNvSpPr>
            <a:spLocks noChangeShapeType="1"/>
          </p:cNvSpPr>
          <p:nvPr/>
        </p:nvSpPr>
        <p:spPr bwMode="auto">
          <a:xfrm>
            <a:off x="7148511" y="4348920"/>
            <a:ext cx="49621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AU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518252" y="5525649"/>
            <a:ext cx="5357813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352676" y="6404866"/>
            <a:ext cx="5357813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518253" y="6003090"/>
            <a:ext cx="5357812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931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9" grpId="0" animBg="1"/>
      <p:bldP spid="626700" grpId="0" animBg="1"/>
      <p:bldP spid="626701" grpId="0" animBg="1"/>
      <p:bldP spid="626702" grpId="0" animBg="1"/>
      <p:bldP spid="626703" grpId="0" animBg="1"/>
      <p:bldP spid="626704" grpId="0" animBg="1"/>
      <p:bldP spid="626705" grpId="0" animBg="1"/>
      <p:bldP spid="26" grpId="0" animBg="1"/>
      <p:bldP spid="27" grpId="0" animBg="1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965629" y="1500188"/>
            <a:ext cx="7772400" cy="785812"/>
          </a:xfrm>
        </p:spPr>
        <p:txBody>
          <a:bodyPr/>
          <a:lstStyle/>
          <a:p>
            <a:pPr algn="l" eaLnBrk="1" hangingPunct="1"/>
            <a:r>
              <a:rPr lang="en-US" altLang="en-US" sz="2800">
                <a:ea typeface="ＭＳ Ｐゴシック" panose="020B0600070205080204" pitchFamily="34" charset="-128"/>
              </a:rPr>
              <a:t>Selecting Rows with Conditional Restrictions</a:t>
            </a:r>
          </a:p>
        </p:txBody>
      </p:sp>
      <p:sp>
        <p:nvSpPr>
          <p:cNvPr id="8397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1358DF6B-3068-42FE-A1F1-2C509F79D53D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39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8397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68582" y="357188"/>
            <a:ext cx="723265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Comparison Operators</a:t>
            </a:r>
          </a:p>
        </p:txBody>
      </p:sp>
      <p:pic>
        <p:nvPicPr>
          <p:cNvPr id="839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9"/>
          <a:stretch>
            <a:fillRect/>
          </a:stretch>
        </p:blipFill>
        <p:spPr bwMode="auto">
          <a:xfrm>
            <a:off x="1441409" y="2286000"/>
            <a:ext cx="7405687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50059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753763" y="430213"/>
            <a:ext cx="9057502" cy="982662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The Role/Position of SQL in a DB system</a:t>
            </a:r>
            <a:endParaRPr lang="en-AU" altLang="en-US" sz="3200" b="1" dirty="0">
              <a:solidFill>
                <a:srgbClr val="0000CC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433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63" y="2827339"/>
            <a:ext cx="86296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726" y="1604963"/>
            <a:ext cx="11303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Arrow 4"/>
          <p:cNvSpPr/>
          <p:nvPr/>
        </p:nvSpPr>
        <p:spPr>
          <a:xfrm rot="16200000">
            <a:off x="4487564" y="2617788"/>
            <a:ext cx="565150" cy="3206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4342" name="TextBox 1"/>
          <p:cNvSpPr txBox="1">
            <a:spLocks noChangeArrowheads="1"/>
          </p:cNvSpPr>
          <p:nvPr/>
        </p:nvSpPr>
        <p:spPr bwMode="auto">
          <a:xfrm>
            <a:off x="4097038" y="1412875"/>
            <a:ext cx="1943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  <a:ea typeface="Osaka" charset="-128"/>
              </a:rPr>
              <a:t>DB Administrator</a:t>
            </a:r>
            <a:endParaRPr lang="en-AU" altLang="en-US" sz="1600">
              <a:solidFill>
                <a:schemeClr val="tx2"/>
              </a:solidFill>
              <a:latin typeface="Arial" panose="020B0604020202020204" pitchFamily="34" charset="0"/>
              <a:ea typeface="Osaka" charset="-128"/>
            </a:endParaRPr>
          </a:p>
        </p:txBody>
      </p:sp>
      <p:sp>
        <p:nvSpPr>
          <p:cNvPr id="14343" name="TextBox 6"/>
          <p:cNvSpPr txBox="1">
            <a:spLocks noChangeArrowheads="1"/>
          </p:cNvSpPr>
          <p:nvPr/>
        </p:nvSpPr>
        <p:spPr bwMode="auto">
          <a:xfrm>
            <a:off x="7843538" y="4727576"/>
            <a:ext cx="1803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chemeClr val="tx2"/>
                </a:solidFill>
                <a:latin typeface="Arial" panose="020B0604020202020204" pitchFamily="34" charset="0"/>
                <a:ea typeface="Osaka" charset="-128"/>
              </a:rPr>
              <a:t>Application Users</a:t>
            </a:r>
            <a:endParaRPr lang="en-AU" altLang="en-US" sz="1500">
              <a:solidFill>
                <a:schemeClr val="tx2"/>
              </a:solidFill>
              <a:latin typeface="Arial" panose="020B0604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64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ChangeArrowheads="1"/>
          </p:cNvSpPr>
          <p:nvPr>
            <p:ph type="title"/>
          </p:nvPr>
        </p:nvSpPr>
        <p:spPr>
          <a:xfrm>
            <a:off x="533399" y="233362"/>
            <a:ext cx="9906001" cy="8416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Query 2: Select with “not equal </a:t>
            </a:r>
            <a:r>
              <a:rPr lang="en-GB" altLang="en-US" sz="3200" b="1" dirty="0" smtClean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to” operator</a:t>
            </a:r>
            <a:endParaRPr lang="en-GB" altLang="en-US" sz="3200" b="1" dirty="0">
              <a:solidFill>
                <a:srgbClr val="000099"/>
              </a:solidFill>
              <a:latin typeface="Stone Sans ITC TT-Bold" charset="0"/>
              <a:ea typeface="ＭＳ Ｐゴシック" panose="020B0600070205080204" pitchFamily="34" charset="-128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85567" y="1318054"/>
            <a:ext cx="8305800" cy="15240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ea typeface="ＭＳ Ｐゴシック" panose="020B0600070205080204" pitchFamily="34" charset="-128"/>
              </a:rPr>
              <a:t>List all Products supplied by a vendor other than 21344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ea typeface="ＭＳ Ｐゴシック" panose="020B0600070205080204" pitchFamily="34" charset="-128"/>
              </a:rPr>
              <a:t>Output should contain description, inventory date, price and vendor code.</a:t>
            </a:r>
          </a:p>
        </p:txBody>
      </p:sp>
      <p:sp>
        <p:nvSpPr>
          <p:cNvPr id="8602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0F452931-0A4F-4088-A1B0-711C7608B31E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40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86021" name="Text Box 3"/>
          <p:cNvSpPr txBox="1">
            <a:spLocks noChangeArrowheads="1"/>
          </p:cNvSpPr>
          <p:nvPr/>
        </p:nvSpPr>
        <p:spPr bwMode="auto">
          <a:xfrm>
            <a:off x="733167" y="2689655"/>
            <a:ext cx="8305800" cy="1185863"/>
          </a:xfrm>
          <a:prstGeom prst="rect">
            <a:avLst/>
          </a:prstGeom>
          <a:solidFill>
            <a:srgbClr val="66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500"/>
              </a:spcBef>
              <a:buClr>
                <a:srgbClr val="FF6600"/>
              </a:buClr>
              <a:buSzPct val="75000"/>
              <a:buNone/>
            </a:pPr>
            <a:r>
              <a:rPr lang="en-GB" altLang="en-US" sz="240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SELECT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P_DESCRIPT, P_INDATE, P_PRICE, V_CODE</a:t>
            </a:r>
            <a:b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FROM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PRODUCT</a:t>
            </a:r>
            <a:b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WHERE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V_CODE </a:t>
            </a:r>
            <a:r>
              <a:rPr lang="en-GB" altLang="en-US" sz="240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&lt;&gt;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21344;</a:t>
            </a:r>
          </a:p>
        </p:txBody>
      </p:sp>
      <p:pic>
        <p:nvPicPr>
          <p:cNvPr id="860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9" b="6123"/>
          <a:stretch>
            <a:fillRect/>
          </a:stretch>
        </p:blipFill>
        <p:spPr bwMode="auto">
          <a:xfrm>
            <a:off x="2333367" y="3907268"/>
            <a:ext cx="4800600" cy="23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61905" y="2784904"/>
            <a:ext cx="6572250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76156" y="3142092"/>
            <a:ext cx="3000375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0467" y="3499279"/>
            <a:ext cx="2643188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390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ChangeArrowheads="1"/>
          </p:cNvSpPr>
          <p:nvPr>
            <p:ph type="title"/>
          </p:nvPr>
        </p:nvSpPr>
        <p:spPr>
          <a:xfrm>
            <a:off x="506627" y="260350"/>
            <a:ext cx="9185061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Query 3: Select with restriction</a:t>
            </a: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184189" y="1403350"/>
            <a:ext cx="7772400" cy="2092325"/>
          </a:xfrm>
        </p:spPr>
        <p:txBody>
          <a:bodyPr/>
          <a:lstStyle/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Find all products that cost $10.00 or less.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Output should contain description, number on-hand, minimum and price.</a:t>
            </a:r>
          </a:p>
        </p:txBody>
      </p:sp>
      <p:sp>
        <p:nvSpPr>
          <p:cNvPr id="8806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B4AD420D-A54C-47AF-AE1A-72EA0E6FB2C1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41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88069" name="Text Box 3"/>
          <p:cNvSpPr txBox="1">
            <a:spLocks noChangeArrowheads="1"/>
          </p:cNvSpPr>
          <p:nvPr/>
        </p:nvSpPr>
        <p:spPr bwMode="auto">
          <a:xfrm>
            <a:off x="1107989" y="3232149"/>
            <a:ext cx="44196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88070" name="Text Box 4"/>
          <p:cNvSpPr txBox="1">
            <a:spLocks noChangeArrowheads="1"/>
          </p:cNvSpPr>
          <p:nvPr/>
        </p:nvSpPr>
        <p:spPr bwMode="auto">
          <a:xfrm>
            <a:off x="879389" y="3079750"/>
            <a:ext cx="8229600" cy="11858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500"/>
              </a:spcBef>
              <a:buClr>
                <a:srgbClr val="FF6600"/>
              </a:buClr>
              <a:buSzPct val="75000"/>
              <a:buNone/>
            </a:pPr>
            <a:r>
              <a:rPr lang="en-GB" altLang="en-US" sz="240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SELECT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P_DESCRIPT, P_QOH, P_MIN, P_PRICE</a:t>
            </a:r>
            <a:b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FROM 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PRODUCT</a:t>
            </a:r>
            <a:b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WHERE </a:t>
            </a:r>
            <a:r>
              <a:rPr lang="en-GB" altLang="en-US" sz="2400">
                <a:latin typeface="Arial" panose="020B0604020202020204" pitchFamily="34" charset="0"/>
                <a:ea typeface="MS Gothic" panose="020B0609070205080204" pitchFamily="49" charset="-128"/>
              </a:rPr>
              <a:t>P_PRICE</a:t>
            </a:r>
            <a:r>
              <a:rPr lang="en-GB" altLang="en-US" sz="240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&lt;= 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10;</a:t>
            </a:r>
          </a:p>
        </p:txBody>
      </p:sp>
      <p:pic>
        <p:nvPicPr>
          <p:cNvPr id="880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36" b="6386"/>
          <a:stretch>
            <a:fillRect/>
          </a:stretch>
        </p:blipFill>
        <p:spPr bwMode="auto">
          <a:xfrm>
            <a:off x="2555789" y="4527549"/>
            <a:ext cx="5029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12889" y="3155949"/>
            <a:ext cx="6643688" cy="357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27140" y="3543299"/>
            <a:ext cx="3071813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12890" y="3870324"/>
            <a:ext cx="2143125" cy="357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1739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ChangeArrowheads="1"/>
          </p:cNvSpPr>
          <p:nvPr>
            <p:ph type="title"/>
          </p:nvPr>
        </p:nvSpPr>
        <p:spPr>
          <a:xfrm>
            <a:off x="259492" y="457200"/>
            <a:ext cx="11392930" cy="103590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Query 4: Comparison on </a:t>
            </a:r>
            <a:r>
              <a:rPr lang="en-GB" altLang="en-US" sz="3200" b="1" dirty="0" smtClean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characters </a:t>
            </a: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(</a:t>
            </a:r>
            <a:r>
              <a:rPr lang="en-GB" altLang="en-US" sz="28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The ASCII Code Effect)</a:t>
            </a:r>
            <a:endParaRPr lang="en-GB" altLang="en-US" sz="3200" b="1" dirty="0">
              <a:solidFill>
                <a:srgbClr val="000099"/>
              </a:solidFill>
              <a:latin typeface="Stone Sans ITC TT-Bold" charset="0"/>
              <a:ea typeface="ＭＳ Ｐゴシック" panose="020B0600070205080204" pitchFamily="34" charset="-128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35908" y="1569308"/>
            <a:ext cx="7772400" cy="1208088"/>
          </a:xfrm>
        </p:spPr>
        <p:txBody>
          <a:bodyPr/>
          <a:lstStyle/>
          <a:p>
            <a:pPr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ea typeface="ＭＳ Ｐゴシック" panose="020B0600070205080204" pitchFamily="34" charset="-128"/>
              </a:rPr>
              <a:t>List all products with product code less than 1558-QW1;</a:t>
            </a:r>
          </a:p>
          <a:p>
            <a:pPr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ea typeface="ＭＳ Ｐゴシック" panose="020B0600070205080204" pitchFamily="34" charset="-128"/>
              </a:rPr>
              <a:t>Output should contain product code, description, number on hand, minimum number, and price.</a:t>
            </a:r>
          </a:p>
        </p:txBody>
      </p:sp>
      <p:sp>
        <p:nvSpPr>
          <p:cNvPr id="90116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-1173892" y="-259492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3A73C60C-6F4C-4733-A07B-463FD3F467C4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42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90117" name="Text Box 3"/>
          <p:cNvSpPr txBox="1">
            <a:spLocks noChangeArrowheads="1"/>
          </p:cNvSpPr>
          <p:nvPr/>
        </p:nvSpPr>
        <p:spPr bwMode="auto">
          <a:xfrm>
            <a:off x="635858" y="2864709"/>
            <a:ext cx="8643938" cy="1196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500"/>
              </a:spcBef>
              <a:buClr>
                <a:srgbClr val="FF6600"/>
              </a:buClr>
              <a:buSzPct val="75000"/>
              <a:buNone/>
            </a:pPr>
            <a:r>
              <a:rPr lang="en-GB" altLang="en-US" sz="240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SELECT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P_CODE, P_DESCRIPT, P_QOH, P_MIN, P_PRICE</a:t>
            </a:r>
            <a:b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FROM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PRODUCT</a:t>
            </a:r>
            <a:b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WHERE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P_CODE &lt; ‘1558-QW1’;</a:t>
            </a:r>
          </a:p>
        </p:txBody>
      </p:sp>
      <p:pic>
        <p:nvPicPr>
          <p:cNvPr id="901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71" b="9656"/>
          <a:stretch>
            <a:fillRect/>
          </a:stretch>
        </p:blipFill>
        <p:spPr bwMode="auto">
          <a:xfrm>
            <a:off x="1188308" y="4464908"/>
            <a:ext cx="7239000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93171" y="2955197"/>
            <a:ext cx="7143750" cy="3571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07421" y="3342546"/>
            <a:ext cx="3071812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21733" y="3669572"/>
            <a:ext cx="3214688" cy="3571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7896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ChangeArrowheads="1"/>
          </p:cNvSpPr>
          <p:nvPr>
            <p:ph type="title"/>
          </p:nvPr>
        </p:nvSpPr>
        <p:spPr>
          <a:xfrm>
            <a:off x="670140" y="362465"/>
            <a:ext cx="6983412" cy="61118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Query 5: Date comparisons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87627" y="1237179"/>
            <a:ext cx="8153400" cy="1550987"/>
          </a:xfrm>
        </p:spPr>
        <p:txBody>
          <a:bodyPr/>
          <a:lstStyle/>
          <a:p>
            <a:pPr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ea typeface="ＭＳ Ｐゴシック" panose="020B0600070205080204" pitchFamily="34" charset="-128"/>
              </a:rPr>
              <a:t>List all products with inventory dates on or after January 20, 2004.</a:t>
            </a:r>
          </a:p>
          <a:p>
            <a:pPr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ea typeface="ＭＳ Ｐゴシック" panose="020B0600070205080204" pitchFamily="34" charset="-128"/>
              </a:rPr>
              <a:t>Output should contain description, number on hand, minimum number, price and inventory date.</a:t>
            </a:r>
          </a:p>
          <a:p>
            <a:pPr>
              <a:spcBef>
                <a:spcPts val="5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200">
              <a:ea typeface="ＭＳ Ｐゴシック" panose="020B0600070205080204" pitchFamily="34" charset="-128"/>
            </a:endParaRPr>
          </a:p>
        </p:txBody>
      </p:sp>
      <p:sp>
        <p:nvSpPr>
          <p:cNvPr id="92164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-1322173" y="-247135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BD3D9F3F-9B31-41B2-A903-A461A4100E9A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43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92165" name="Text Box 3"/>
          <p:cNvSpPr txBox="1">
            <a:spLocks noChangeArrowheads="1"/>
          </p:cNvSpPr>
          <p:nvPr/>
        </p:nvSpPr>
        <p:spPr bwMode="auto">
          <a:xfrm>
            <a:off x="659027" y="2800866"/>
            <a:ext cx="8186738" cy="101282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125"/>
              </a:spcBef>
              <a:buClr>
                <a:srgbClr val="FF6600"/>
              </a:buClr>
              <a:buSzPct val="75000"/>
              <a:buNone/>
            </a:pPr>
            <a:r>
              <a:rPr lang="en-GB" altLang="en-US" sz="200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SELECT</a:t>
            </a:r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P_DESCRIPT, P_QOH, P_MIN, P_PRICE, P_INDATE</a:t>
            </a:r>
            <a:b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00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FROM</a:t>
            </a:r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PRODUCT</a:t>
            </a:r>
            <a:b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00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WHERE</a:t>
            </a:r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P_INDATE &gt;= ‘2004-01-20’</a:t>
            </a:r>
            <a:r>
              <a:rPr lang="en-GB" altLang="en-US" sz="200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;</a:t>
            </a:r>
          </a:p>
        </p:txBody>
      </p:sp>
      <p:sp>
        <p:nvSpPr>
          <p:cNvPr id="40966" name="Line 4"/>
          <p:cNvSpPr>
            <a:spLocks noChangeShapeType="1"/>
          </p:cNvSpPr>
          <p:nvPr/>
        </p:nvSpPr>
        <p:spPr bwMode="auto">
          <a:xfrm flipV="1">
            <a:off x="3045041" y="3643829"/>
            <a:ext cx="433387" cy="4730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967" name="Line 5"/>
          <p:cNvSpPr>
            <a:spLocks noChangeShapeType="1"/>
          </p:cNvSpPr>
          <p:nvPr/>
        </p:nvSpPr>
        <p:spPr bwMode="auto">
          <a:xfrm flipV="1">
            <a:off x="3189503" y="3686691"/>
            <a:ext cx="1655763" cy="4302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968" name="Text Box 6"/>
          <p:cNvSpPr txBox="1">
            <a:spLocks noChangeArrowheads="1"/>
          </p:cNvSpPr>
          <p:nvPr/>
        </p:nvSpPr>
        <p:spPr bwMode="auto">
          <a:xfrm>
            <a:off x="551077" y="4043879"/>
            <a:ext cx="3138488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>
                <a:solidFill>
                  <a:schemeClr val="tx2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MySQL specific format to present a date value (using the single quotation marks)</a:t>
            </a:r>
            <a:endParaRPr lang="en-GB" altLang="en-US" sz="1600">
              <a:solidFill>
                <a:schemeClr val="tx2"/>
              </a:solidFill>
              <a:latin typeface="Arial" panose="020B060402020202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GB" altLang="en-US" sz="1600">
              <a:solidFill>
                <a:schemeClr val="tx2"/>
              </a:solidFill>
              <a:latin typeface="Arial" panose="020B060402020202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>
                <a:solidFill>
                  <a:schemeClr val="tx2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Note: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>
                <a:solidFill>
                  <a:schemeClr val="tx2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Different format can be used depending on DBMSs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  <a:ea typeface="Osaka" charset="-128"/>
              <a:cs typeface="Arial" panose="020B0604020202020204" pitchFamily="34" charset="0"/>
            </a:endParaRPr>
          </a:p>
        </p:txBody>
      </p:sp>
      <p:pic>
        <p:nvPicPr>
          <p:cNvPr id="9216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" t="40616" r="2814" b="6931"/>
          <a:stretch>
            <a:fillRect/>
          </a:stretch>
        </p:blipFill>
        <p:spPr bwMode="auto">
          <a:xfrm>
            <a:off x="3621303" y="4248666"/>
            <a:ext cx="5419725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73452" y="2896115"/>
            <a:ext cx="6643688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59140" y="3208854"/>
            <a:ext cx="3071812" cy="1873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49641" y="3470790"/>
            <a:ext cx="3214687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8368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/>
      <p:bldP spid="10" grpId="0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62749" y="423006"/>
            <a:ext cx="11052602" cy="9271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Query 6: SELECT Statement with a </a:t>
            </a:r>
            <a:r>
              <a:rPr lang="en-GB" altLang="en-US" sz="3200" b="1" dirty="0" smtClean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Computed </a:t>
            </a: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Column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1298" y="1402493"/>
            <a:ext cx="6553200" cy="15621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ea typeface="ＭＳ Ｐゴシック" panose="020B0600070205080204" pitchFamily="34" charset="-128"/>
              </a:rPr>
              <a:t>List the total value of each of the products.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ea typeface="ＭＳ Ｐゴシック" panose="020B0600070205080204" pitchFamily="34" charset="-128"/>
              </a:rPr>
              <a:t>Output should contain description, number on hand, price and computed value.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94212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-1285102" y="-197707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CA2CB844-AFCC-4AF1-8072-7AD7892CF06B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44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pic>
        <p:nvPicPr>
          <p:cNvPr id="942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3"/>
          <a:stretch>
            <a:fillRect/>
          </a:stretch>
        </p:blipFill>
        <p:spPr bwMode="auto">
          <a:xfrm>
            <a:off x="4594998" y="3159856"/>
            <a:ext cx="419100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67498" y="2774094"/>
            <a:ext cx="3733800" cy="15525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500"/>
              </a:spcBef>
              <a:buClr>
                <a:srgbClr val="FF6600"/>
              </a:buClr>
              <a:buSzPct val="75000"/>
              <a:buNone/>
            </a:pPr>
            <a:r>
              <a:rPr lang="en-GB" altLang="en-US" sz="240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SELECT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P_DESCRIPT, P_QOH, P_PRICE, </a:t>
            </a:r>
            <a:r>
              <a:rPr lang="en-GB" altLang="en-US" sz="2400" b="1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P_QOH*P_PRICE</a:t>
            </a:r>
            <a:br>
              <a:rPr lang="en-GB" altLang="en-US" sz="2400" b="1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FROM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PRODUCT;</a:t>
            </a:r>
          </a:p>
        </p:txBody>
      </p:sp>
      <p:sp>
        <p:nvSpPr>
          <p:cNvPr id="41991" name="Line 5"/>
          <p:cNvSpPr>
            <a:spLocks noChangeShapeType="1"/>
          </p:cNvSpPr>
          <p:nvPr/>
        </p:nvSpPr>
        <p:spPr bwMode="auto">
          <a:xfrm flipV="1">
            <a:off x="3121798" y="3874232"/>
            <a:ext cx="46038" cy="121443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1992" name="Text Box 6"/>
          <p:cNvSpPr txBox="1">
            <a:spLocks noChangeArrowheads="1"/>
          </p:cNvSpPr>
          <p:nvPr/>
        </p:nvSpPr>
        <p:spPr bwMode="auto">
          <a:xfrm>
            <a:off x="1881962" y="5160106"/>
            <a:ext cx="26193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99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You can include</a:t>
            </a:r>
            <a:br>
              <a:rPr lang="en-GB" altLang="en-US" sz="1800">
                <a:solidFill>
                  <a:srgbClr val="000099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000099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computation expression</a:t>
            </a:r>
          </a:p>
          <a:p>
            <a:pPr eaLnBrk="1" hangingPunct="1">
              <a:spcBef>
                <a:spcPct val="0"/>
              </a:spcBef>
              <a:buClr>
                <a:srgbClr val="000099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99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in SQL</a:t>
            </a:r>
          </a:p>
        </p:txBody>
      </p:sp>
      <p:sp>
        <p:nvSpPr>
          <p:cNvPr id="94217" name="Line 7"/>
          <p:cNvSpPr>
            <a:spLocks noChangeShapeType="1"/>
          </p:cNvSpPr>
          <p:nvPr/>
        </p:nvSpPr>
        <p:spPr bwMode="auto">
          <a:xfrm flipH="1">
            <a:off x="8238312" y="2774093"/>
            <a:ext cx="155575" cy="609600"/>
          </a:xfrm>
          <a:prstGeom prst="line">
            <a:avLst/>
          </a:prstGeom>
          <a:noFill/>
          <a:ln w="57240">
            <a:solidFill>
              <a:srgbClr val="00B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4218" name="Text Box 8"/>
          <p:cNvSpPr txBox="1">
            <a:spLocks noChangeArrowheads="1"/>
          </p:cNvSpPr>
          <p:nvPr/>
        </p:nvSpPr>
        <p:spPr bwMode="auto">
          <a:xfrm>
            <a:off x="7020698" y="1859694"/>
            <a:ext cx="2209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Output of the computed value</a:t>
            </a:r>
            <a:b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column named Expr1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4648" y="3588482"/>
            <a:ext cx="2643188" cy="3571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2426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/>
      <p:bldP spid="11" grpId="0" animBg="1"/>
      <p:bldP spid="11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75075" y="498389"/>
            <a:ext cx="11162698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Query 6a: SELECT Statement with </a:t>
            </a:r>
            <a:r>
              <a:rPr lang="en-GB" altLang="en-US" sz="3200" b="1" dirty="0" smtClean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a</a:t>
            </a:r>
            <a:br>
              <a:rPr lang="en-GB" altLang="en-US" sz="3200" b="1" dirty="0" smtClean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</a:br>
            <a:r>
              <a:rPr lang="en-GB" altLang="en-US" sz="3200" b="1" dirty="0" smtClean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                 Computed </a:t>
            </a: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Column and an Alias</a:t>
            </a:r>
          </a:p>
        </p:txBody>
      </p:sp>
      <p:sp>
        <p:nvSpPr>
          <p:cNvPr id="96259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-1099751" y="-111211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1AF98A78-E71E-4E6E-B809-369EC17313B8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45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pic>
        <p:nvPicPr>
          <p:cNvPr id="9626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9" t="21919" b="3926"/>
          <a:stretch>
            <a:fillRect/>
          </a:stretch>
        </p:blipFill>
        <p:spPr bwMode="auto">
          <a:xfrm>
            <a:off x="4615249" y="3089189"/>
            <a:ext cx="4572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29049" y="1793789"/>
            <a:ext cx="3733800" cy="19177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500"/>
              </a:spcBef>
              <a:buClr>
                <a:srgbClr val="FF6600"/>
              </a:buClr>
              <a:buSzPct val="75000"/>
              <a:buNone/>
            </a:pPr>
            <a:r>
              <a:rPr lang="en-GB" altLang="en-US" sz="240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SELECT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P_DESCRIPT, P_ONHAND, P_PRICE, </a:t>
            </a:r>
            <a:r>
              <a:rPr lang="en-GB" altLang="en-US" sz="2400">
                <a:solidFill>
                  <a:srgbClr val="FFE701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P_QOH*P_PRICE</a:t>
            </a:r>
            <a:r>
              <a:rPr lang="en-GB" altLang="en-US" sz="2400" b="1">
                <a:solidFill>
                  <a:srgbClr val="FFE701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 </a:t>
            </a:r>
            <a:r>
              <a:rPr lang="en-GB" altLang="en-US" sz="2400">
                <a:solidFill>
                  <a:srgbClr val="009973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AS</a:t>
            </a:r>
            <a:r>
              <a:rPr lang="en-GB" altLang="en-US" sz="2400" b="1">
                <a:solidFill>
                  <a:srgbClr val="FFE701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TOTVALUE</a:t>
            </a:r>
            <a:br>
              <a:rPr lang="en-GB" altLang="en-US" sz="2400" b="1">
                <a:solidFill>
                  <a:srgbClr val="FFE701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FROM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PRODUCT;</a:t>
            </a:r>
          </a:p>
        </p:txBody>
      </p:sp>
      <p:sp>
        <p:nvSpPr>
          <p:cNvPr id="96262" name="Line 4"/>
          <p:cNvSpPr>
            <a:spLocks noChangeShapeType="1"/>
          </p:cNvSpPr>
          <p:nvPr/>
        </p:nvSpPr>
        <p:spPr bwMode="auto">
          <a:xfrm flipH="1">
            <a:off x="8347463" y="2631989"/>
            <a:ext cx="155575" cy="609600"/>
          </a:xfrm>
          <a:prstGeom prst="line">
            <a:avLst/>
          </a:prstGeom>
          <a:noFill/>
          <a:ln w="57240">
            <a:solidFill>
              <a:srgbClr val="00B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6263" name="Text Box 5"/>
          <p:cNvSpPr txBox="1">
            <a:spLocks noChangeArrowheads="1"/>
          </p:cNvSpPr>
          <p:nvPr/>
        </p:nvSpPr>
        <p:spPr bwMode="auto">
          <a:xfrm>
            <a:off x="7129849" y="1641390"/>
            <a:ext cx="2209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Output of the computed value</a:t>
            </a:r>
            <a:b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column named TOTVALUE</a:t>
            </a:r>
          </a:p>
        </p:txBody>
      </p:sp>
    </p:spTree>
    <p:extLst>
      <p:ext uri="{BB962C8B-B14F-4D97-AF65-F5344CB8AC3E}">
        <p14:creationId xmlns:p14="http://schemas.microsoft.com/office/powerpoint/2010/main" val="3055849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ChangeArrowheads="1"/>
          </p:cNvSpPr>
          <p:nvPr>
            <p:ph type="title"/>
          </p:nvPr>
        </p:nvSpPr>
        <p:spPr>
          <a:xfrm>
            <a:off x="807308" y="469300"/>
            <a:ext cx="8458200" cy="1611313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28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Arithmetic Operators: The Rule of Precedence</a:t>
            </a:r>
            <a:br>
              <a:rPr lang="en-GB" altLang="en-US" sz="28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</a:br>
            <a:r>
              <a:rPr lang="en-GB" altLang="en-US" sz="28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(which operator goes first ?)</a:t>
            </a:r>
            <a:r>
              <a:rPr lang="ar-SA" altLang="en-US" sz="28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‏</a:t>
            </a:r>
            <a:endParaRPr lang="en-GB" altLang="en-US" sz="2800" b="1" dirty="0">
              <a:solidFill>
                <a:srgbClr val="000099"/>
              </a:solidFill>
              <a:latin typeface="Stone Sans ITC TT-Bold" charset="0"/>
              <a:ea typeface="ＭＳ Ｐゴシック" panose="020B0600070205080204" pitchFamily="34" charset="-128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idx="1"/>
          </p:nvPr>
        </p:nvSpPr>
        <p:spPr>
          <a:xfrm>
            <a:off x="731108" y="1717590"/>
            <a:ext cx="5768546" cy="481913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ea typeface="ＭＳ Ｐゴシック" panose="020B0600070205080204" pitchFamily="34" charset="-128"/>
              </a:rPr>
              <a:t>Perform operations within parentheses</a:t>
            </a:r>
          </a:p>
          <a:p>
            <a:pPr>
              <a:lnSpc>
                <a:spcPct val="150000"/>
              </a:lnSpc>
              <a:spcBef>
                <a:spcPct val="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ea typeface="ＭＳ Ｐゴシック" panose="020B0600070205080204" pitchFamily="34" charset="-128"/>
              </a:rPr>
              <a:t>Perform power operations</a:t>
            </a:r>
          </a:p>
          <a:p>
            <a:pPr>
              <a:lnSpc>
                <a:spcPct val="150000"/>
              </a:lnSpc>
              <a:spcBef>
                <a:spcPct val="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ea typeface="ＭＳ Ｐゴシック" panose="020B0600070205080204" pitchFamily="34" charset="-128"/>
              </a:rPr>
              <a:t>Perform multiplications and divisions</a:t>
            </a:r>
          </a:p>
          <a:p>
            <a:pPr>
              <a:lnSpc>
                <a:spcPct val="150000"/>
              </a:lnSpc>
              <a:spcBef>
                <a:spcPct val="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ea typeface="ＭＳ Ｐゴシック" panose="020B0600070205080204" pitchFamily="34" charset="-128"/>
              </a:rPr>
              <a:t>Perform additions and subtractions</a:t>
            </a:r>
          </a:p>
          <a:p>
            <a:pPr>
              <a:lnSpc>
                <a:spcPct val="90000"/>
              </a:lnSpc>
              <a:spcBef>
                <a:spcPts val="3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9830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-962823" y="210173"/>
            <a:ext cx="460570" cy="342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A3B6B0D4-3C3C-405C-86C7-B360F0DD4E63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46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pic>
        <p:nvPicPr>
          <p:cNvPr id="983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0"/>
          <a:stretch>
            <a:fillRect/>
          </a:stretch>
        </p:blipFill>
        <p:spPr bwMode="auto">
          <a:xfrm>
            <a:off x="6069442" y="3441357"/>
            <a:ext cx="515461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67408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ChangeArrowheads="1"/>
          </p:cNvSpPr>
          <p:nvPr>
            <p:ph type="title"/>
          </p:nvPr>
        </p:nvSpPr>
        <p:spPr>
          <a:xfrm>
            <a:off x="770237" y="471189"/>
            <a:ext cx="8153400" cy="5810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Query 7: The Logical OR</a:t>
            </a: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922636" y="1210963"/>
            <a:ext cx="8999839" cy="1739900"/>
          </a:xfrm>
        </p:spPr>
        <p:txBody>
          <a:bodyPr/>
          <a:lstStyle/>
          <a:p>
            <a:pPr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ea typeface="ＭＳ Ｐゴシック" panose="020B0600070205080204" pitchFamily="34" charset="-128"/>
              </a:rPr>
              <a:t>List the products supplied by either vender 21344 or vendor 24288.</a:t>
            </a:r>
          </a:p>
          <a:p>
            <a:pPr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ea typeface="ＭＳ Ｐゴシック" panose="020B0600070205080204" pitchFamily="34" charset="-128"/>
              </a:rPr>
              <a:t>Output should contain description, inventory date, price and vendor.</a:t>
            </a:r>
          </a:p>
          <a:p>
            <a:pPr>
              <a:spcBef>
                <a:spcPts val="5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200" dirty="0">
              <a:ea typeface="ＭＳ Ｐゴシック" panose="020B0600070205080204" pitchFamily="34" charset="-128"/>
            </a:endParaRPr>
          </a:p>
        </p:txBody>
      </p:sp>
      <p:sp>
        <p:nvSpPr>
          <p:cNvPr id="100356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-1210963" y="-160637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23B3141B-AD20-44A7-B312-65AB2F9ED891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47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100357" name="Text Box 3"/>
          <p:cNvSpPr txBox="1">
            <a:spLocks noChangeArrowheads="1"/>
          </p:cNvSpPr>
          <p:nvPr/>
        </p:nvSpPr>
        <p:spPr bwMode="auto">
          <a:xfrm>
            <a:off x="694037" y="2811164"/>
            <a:ext cx="8153400" cy="11858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500"/>
              </a:spcBef>
              <a:buClr>
                <a:srgbClr val="FF6600"/>
              </a:buClr>
              <a:buSzPct val="75000"/>
              <a:buNone/>
            </a:pPr>
            <a:r>
              <a:rPr lang="en-GB" altLang="en-US" sz="240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SELECT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P_DESCRIPT, P_INDATE, P_PRICE,V_CODE</a:t>
            </a:r>
            <a:b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FROM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PRODUCT</a:t>
            </a:r>
            <a:b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WHERE 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V_CODE = 21344 </a:t>
            </a:r>
            <a:r>
              <a:rPr lang="en-GB" altLang="en-US" sz="240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OR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V_CODE = 24288;</a:t>
            </a:r>
          </a:p>
        </p:txBody>
      </p:sp>
      <p:pic>
        <p:nvPicPr>
          <p:cNvPr id="10035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" t="34552" r="2702" b="7271"/>
          <a:stretch>
            <a:fillRect/>
          </a:stretch>
        </p:blipFill>
        <p:spPr bwMode="auto">
          <a:xfrm>
            <a:off x="1684637" y="4136726"/>
            <a:ext cx="61722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27538" y="2911176"/>
            <a:ext cx="6429375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41788" y="3268364"/>
            <a:ext cx="1857375" cy="2587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27537" y="3625552"/>
            <a:ext cx="5500688" cy="3571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3973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>
            <a:spLocks noGrp="1" noChangeArrowheads="1"/>
          </p:cNvSpPr>
          <p:nvPr>
            <p:ph type="title"/>
          </p:nvPr>
        </p:nvSpPr>
        <p:spPr>
          <a:xfrm>
            <a:off x="720811" y="483973"/>
            <a:ext cx="8153400" cy="6096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Query 8: The Logical AND</a:t>
            </a: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949410" y="1245973"/>
            <a:ext cx="9331411" cy="1739900"/>
          </a:xfrm>
        </p:spPr>
        <p:txBody>
          <a:bodyPr/>
          <a:lstStyle/>
          <a:p>
            <a:pPr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ea typeface="ＭＳ Ｐゴシック" panose="020B0600070205080204" pitchFamily="34" charset="-128"/>
              </a:rPr>
              <a:t>List the products that cost less then $50 and have an inventory date occurring after January 15, 2004.</a:t>
            </a:r>
          </a:p>
          <a:p>
            <a:pPr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ea typeface="ＭＳ Ｐゴシック" panose="020B0600070205080204" pitchFamily="34" charset="-128"/>
              </a:rPr>
              <a:t>Output should contain description, inventory date, price and vendor.</a:t>
            </a:r>
          </a:p>
          <a:p>
            <a:pPr>
              <a:spcBef>
                <a:spcPts val="5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200" dirty="0">
              <a:ea typeface="ＭＳ Ｐゴシック" panose="020B0600070205080204" pitchFamily="34" charset="-128"/>
            </a:endParaRPr>
          </a:p>
        </p:txBody>
      </p:sp>
      <p:sp>
        <p:nvSpPr>
          <p:cNvPr id="102404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-1260389" y="-49427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5E2668AC-392D-4DA1-9B56-0B436D9C70A7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48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102405" name="Text Box 3"/>
          <p:cNvSpPr txBox="1">
            <a:spLocks noChangeArrowheads="1"/>
          </p:cNvSpPr>
          <p:nvPr/>
        </p:nvSpPr>
        <p:spPr bwMode="auto">
          <a:xfrm>
            <a:off x="873211" y="2617574"/>
            <a:ext cx="8153400" cy="11858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500"/>
              </a:spcBef>
              <a:buClr>
                <a:srgbClr val="FF6600"/>
              </a:buClr>
              <a:buSzPct val="75000"/>
              <a:buNone/>
            </a:pPr>
            <a:r>
              <a:rPr lang="en-GB" altLang="en-US" sz="240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SELECT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P_DESCRIPT, P_INDATE, P_PRICE,V_CODE</a:t>
            </a:r>
            <a:b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FROM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PRODUCT</a:t>
            </a:r>
            <a:b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WHERE 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P_PRICE &lt; 50 </a:t>
            </a:r>
            <a:r>
              <a:rPr lang="en-GB" altLang="en-US" sz="240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AND 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P_INDATE &gt; ‘2004-01-15’;</a:t>
            </a:r>
          </a:p>
        </p:txBody>
      </p:sp>
      <p:pic>
        <p:nvPicPr>
          <p:cNvPr id="1024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" t="45461" r="2661" b="3635"/>
          <a:stretch>
            <a:fillRect/>
          </a:stretch>
        </p:blipFill>
        <p:spPr bwMode="auto">
          <a:xfrm>
            <a:off x="1254211" y="4065374"/>
            <a:ext cx="71628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43225" y="2715998"/>
            <a:ext cx="6429375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57475" y="3073186"/>
            <a:ext cx="1857375" cy="2587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43224" y="3430373"/>
            <a:ext cx="6337300" cy="357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57178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ChangeArrowheads="1"/>
          </p:cNvSpPr>
          <p:nvPr>
            <p:ph type="title"/>
          </p:nvPr>
        </p:nvSpPr>
        <p:spPr>
          <a:xfrm>
            <a:off x="770110" y="439180"/>
            <a:ext cx="7758112" cy="6096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Query 9: The Logical AND and OR</a:t>
            </a: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60622" y="1258331"/>
            <a:ext cx="9912178" cy="2041525"/>
          </a:xfrm>
        </p:spPr>
        <p:txBody>
          <a:bodyPr/>
          <a:lstStyle/>
          <a:p>
            <a:pPr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ea typeface="ＭＳ Ｐゴシック" panose="020B0600070205080204" pitchFamily="34" charset="-128"/>
              </a:rPr>
              <a:t>List the products that cost less then $50 and have an inventory date occurring after January 15, 2004, or are supplied by vendor 24288.</a:t>
            </a:r>
          </a:p>
          <a:p>
            <a:pPr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ea typeface="ＭＳ Ｐゴシック" panose="020B0600070205080204" pitchFamily="34" charset="-128"/>
              </a:rPr>
              <a:t>Output should contain description, inventory date, price and vendor.</a:t>
            </a:r>
          </a:p>
          <a:p>
            <a:pPr>
              <a:spcBef>
                <a:spcPts val="5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200" dirty="0">
              <a:ea typeface="ＭＳ Ｐゴシック" panose="020B0600070205080204" pitchFamily="34" charset="-128"/>
            </a:endParaRPr>
          </a:p>
        </p:txBody>
      </p:sp>
      <p:sp>
        <p:nvSpPr>
          <p:cNvPr id="104452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-1149178" y="-3707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B8608261-1703-4264-9708-8FA92C9C9BC9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49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104453" name="Text Box 3"/>
          <p:cNvSpPr txBox="1">
            <a:spLocks noChangeArrowheads="1"/>
          </p:cNvSpPr>
          <p:nvPr/>
        </p:nvSpPr>
        <p:spPr bwMode="auto">
          <a:xfrm>
            <a:off x="908222" y="2998230"/>
            <a:ext cx="8153400" cy="13208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250"/>
              </a:spcBef>
              <a:buClr>
                <a:srgbClr val="FF6600"/>
              </a:buClr>
              <a:buSzPct val="75000"/>
              <a:buNone/>
            </a:pPr>
            <a:r>
              <a:rPr lang="en-GB" altLang="en-US" sz="200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SELECT</a:t>
            </a:r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P_DESCRIPT, P_INDATE, P_PRICE,V_CODE</a:t>
            </a:r>
            <a:b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00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FROM</a:t>
            </a:r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PRODUCT</a:t>
            </a:r>
            <a:b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00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WHERE </a:t>
            </a:r>
            <a:r>
              <a:rPr lang="en-GB" altLang="en-US" sz="2000" b="1">
                <a:solidFill>
                  <a:srgbClr val="FF33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(</a:t>
            </a:r>
            <a:r>
              <a:rPr lang="en-GB" altLang="en-US" sz="2000">
                <a:solidFill>
                  <a:srgbClr val="FF33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P_PRICE &lt; 50 AND P_INDATE &gt; ‘2004-01-15’)</a:t>
            </a:r>
            <a:r>
              <a:rPr lang="en-GB" altLang="en-US" sz="2000" b="1">
                <a:solidFill>
                  <a:srgbClr val="FF33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/>
            </a:r>
            <a:br>
              <a:rPr lang="en-GB" altLang="en-US" sz="2000" b="1">
                <a:solidFill>
                  <a:srgbClr val="FF33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000">
                <a:solidFill>
                  <a:srgbClr val="FF33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OR</a:t>
            </a:r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V_CODE = 24288;</a:t>
            </a:r>
          </a:p>
        </p:txBody>
      </p:sp>
      <p:pic>
        <p:nvPicPr>
          <p:cNvPr id="1044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" t="32736" r="4620" b="5452"/>
          <a:stretch>
            <a:fillRect/>
          </a:stretch>
        </p:blipFill>
        <p:spPr bwMode="auto">
          <a:xfrm>
            <a:off x="4489622" y="4153930"/>
            <a:ext cx="5029200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46448" y="3036108"/>
            <a:ext cx="5429250" cy="33359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03573" y="3391931"/>
            <a:ext cx="1285875" cy="214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46448" y="3628469"/>
            <a:ext cx="5643563" cy="358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46323" y="3963430"/>
            <a:ext cx="3286125" cy="357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17822" y="4892119"/>
            <a:ext cx="200025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Parentheses are important!</a:t>
            </a: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V="1">
            <a:off x="2517947" y="4392055"/>
            <a:ext cx="71438" cy="571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9876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778476" y="321277"/>
            <a:ext cx="9203724" cy="9471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Structured Query Language (SQL)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954346" y="1542536"/>
            <a:ext cx="8881632" cy="4343400"/>
          </a:xfrm>
        </p:spPr>
        <p:txBody>
          <a:bodyPr/>
          <a:lstStyle/>
          <a:p>
            <a:pPr>
              <a:spcBef>
                <a:spcPts val="700"/>
              </a:spcBef>
              <a:spcAft>
                <a:spcPts val="120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SQL functions fit into two broad categories:</a:t>
            </a:r>
          </a:p>
          <a:p>
            <a:pPr>
              <a:spcBef>
                <a:spcPts val="700"/>
              </a:spcBef>
              <a:buClr>
                <a:srgbClr val="FF33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rgbClr val="FF3300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Data definition language (DDL)</a:t>
            </a:r>
            <a:r>
              <a:rPr lang="ar-SA" altLang="en-US" dirty="0">
                <a:solidFill>
                  <a:srgbClr val="FF3300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‏</a:t>
            </a:r>
            <a:endParaRPr lang="en-GB" altLang="en-US" dirty="0">
              <a:solidFill>
                <a:srgbClr val="FF3300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lvl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Includes SQL commands:</a:t>
            </a:r>
          </a:p>
          <a:p>
            <a:pPr lvl="2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To create database objects such as tables, indexes, and views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To define access rights to those database objects</a:t>
            </a:r>
          </a:p>
          <a:p>
            <a:pPr>
              <a:spcBef>
                <a:spcPts val="700"/>
              </a:spcBef>
              <a:buClr>
                <a:srgbClr val="FF33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rgbClr val="FF3300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Data manipulation language (DML)</a:t>
            </a:r>
            <a:r>
              <a:rPr lang="ar-SA" altLang="en-US" dirty="0">
                <a:solidFill>
                  <a:srgbClr val="FF3300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‏</a:t>
            </a:r>
            <a:endParaRPr lang="en-GB" altLang="en-US" dirty="0">
              <a:solidFill>
                <a:srgbClr val="FF3300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lvl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Includes SQL commands:</a:t>
            </a:r>
          </a:p>
          <a:p>
            <a:pPr lvl="2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To insert, update, delete, and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retrieve 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data within the database tables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B434BFC7-ADE8-43E7-ABF7-4B8910CFB832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5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986837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9217" y="295404"/>
            <a:ext cx="7989887" cy="938212"/>
          </a:xfrm>
        </p:spPr>
        <p:txBody>
          <a:bodyPr/>
          <a:lstStyle/>
          <a:p>
            <a:pPr algn="l" eaLnBrk="1" hangingPunct="1"/>
            <a:r>
              <a:rPr lang="en-US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Special Operators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33616"/>
            <a:ext cx="9096632" cy="39191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BETWEEN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Used to check whether attribute value is within a range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IS NULL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Used to check whether attribute value is null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LIKE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Used to check whether attribute value matches given string pattern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Used to check whether attribute value matches any value within a value list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EXISTS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Used to check if subquery returns any rows</a:t>
            </a:r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1530693" y="5328980"/>
            <a:ext cx="6363003" cy="167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SELECT 	*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FROM 	PRODUCT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WHERE </a:t>
            </a:r>
            <a:r>
              <a:rPr lang="en-US" altLang="en-US" sz="2000" b="1" dirty="0" smtClean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P_PRICE </a:t>
            </a: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BETWEEN 50.00 AND 100.00;</a:t>
            </a:r>
          </a:p>
        </p:txBody>
      </p:sp>
      <p:sp>
        <p:nvSpPr>
          <p:cNvPr id="641029" name="Rectangle 5"/>
          <p:cNvSpPr>
            <a:spLocks noChangeArrowheads="1"/>
          </p:cNvSpPr>
          <p:nvPr/>
        </p:nvSpPr>
        <p:spPr bwMode="auto">
          <a:xfrm>
            <a:off x="1530693" y="5466964"/>
            <a:ext cx="6363003" cy="167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SELECT 	*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FROM 	PRODUCT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WHERE </a:t>
            </a:r>
            <a:r>
              <a:rPr lang="en-US" altLang="en-US" sz="2000" b="1" dirty="0" smtClean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V_CODE </a:t>
            </a: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IS NULL</a:t>
            </a:r>
          </a:p>
        </p:txBody>
      </p:sp>
      <p:sp>
        <p:nvSpPr>
          <p:cNvPr id="641030" name="Rectangle 6"/>
          <p:cNvSpPr>
            <a:spLocks noChangeArrowheads="1"/>
          </p:cNvSpPr>
          <p:nvPr/>
        </p:nvSpPr>
        <p:spPr bwMode="auto">
          <a:xfrm>
            <a:off x="1530693" y="5328980"/>
            <a:ext cx="6363003" cy="167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SELECT 	*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FROM 	PRODUCT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WHERE </a:t>
            </a:r>
            <a:r>
              <a:rPr lang="en-US" altLang="en-US" sz="2000" b="1" dirty="0" smtClean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P_DESCRIPT </a:t>
            </a: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LIKE ‘B%’;</a:t>
            </a:r>
          </a:p>
        </p:txBody>
      </p:sp>
      <p:sp>
        <p:nvSpPr>
          <p:cNvPr id="641031" name="Rectangle 7"/>
          <p:cNvSpPr>
            <a:spLocks noChangeArrowheads="1"/>
          </p:cNvSpPr>
          <p:nvPr/>
        </p:nvSpPr>
        <p:spPr bwMode="auto">
          <a:xfrm>
            <a:off x="1530693" y="5383427"/>
            <a:ext cx="6363003" cy="15290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SELECT 	*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FROM 	PRODUCT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WHERE </a:t>
            </a:r>
            <a:r>
              <a:rPr lang="en-US" altLang="en-US" sz="2000" b="1" dirty="0" smtClean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V_CODE </a:t>
            </a: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IN (‘21344’,’24288’);</a:t>
            </a:r>
          </a:p>
        </p:txBody>
      </p:sp>
      <p:sp>
        <p:nvSpPr>
          <p:cNvPr id="641032" name="Rectangle 8"/>
          <p:cNvSpPr>
            <a:spLocks noChangeArrowheads="1"/>
          </p:cNvSpPr>
          <p:nvPr/>
        </p:nvSpPr>
        <p:spPr bwMode="auto">
          <a:xfrm>
            <a:off x="1530693" y="5256899"/>
            <a:ext cx="8576222" cy="167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SELECT 	*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FROM 	VENDOR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WHERE </a:t>
            </a:r>
            <a:r>
              <a:rPr lang="en-US" altLang="en-US" sz="2000" b="1" dirty="0" smtClean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V_CODE </a:t>
            </a: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IN (SELECT V_CODE FROM PRODUCT);</a:t>
            </a:r>
          </a:p>
        </p:txBody>
      </p:sp>
      <p:sp>
        <p:nvSpPr>
          <p:cNvPr id="641033" name="Rectangle 9"/>
          <p:cNvSpPr>
            <a:spLocks noChangeArrowheads="1"/>
          </p:cNvSpPr>
          <p:nvPr/>
        </p:nvSpPr>
        <p:spPr bwMode="auto">
          <a:xfrm>
            <a:off x="1530693" y="5207215"/>
            <a:ext cx="9221744" cy="167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SELECT 	*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FROM 	VENDOR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WHERE </a:t>
            </a:r>
            <a:r>
              <a:rPr lang="en-US" altLang="en-US" sz="2000" b="1" dirty="0" smtClean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EXISTS </a:t>
            </a: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(SELECT * FROM PRODUCT WHERE P_QOH&lt;=P_MIN);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07932" y="5135134"/>
            <a:ext cx="9221744" cy="167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altLang="en-US" sz="2000" b="1" dirty="0">
              <a:solidFill>
                <a:srgbClr val="CC3300"/>
              </a:solidFill>
              <a:latin typeface="Courier New" panose="02070309020205020404" pitchFamily="49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832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8" grpId="0" animBg="1"/>
      <p:bldP spid="641029" grpId="0" animBg="1"/>
      <p:bldP spid="641030" grpId="0" animBg="1"/>
      <p:bldP spid="641031" grpId="0" animBg="1"/>
      <p:bldP spid="641032" grpId="0" animBg="1"/>
      <p:bldP spid="641033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"/>
          <p:cNvSpPr>
            <a:spLocks noGrp="1" noChangeArrowheads="1"/>
          </p:cNvSpPr>
          <p:nvPr>
            <p:ph type="title"/>
          </p:nvPr>
        </p:nvSpPr>
        <p:spPr>
          <a:xfrm>
            <a:off x="562747" y="412750"/>
            <a:ext cx="7843838" cy="73025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108547" name="Rectangle 2"/>
          <p:cNvSpPr>
            <a:spLocks noGrp="1" noChangeArrowheads="1"/>
          </p:cNvSpPr>
          <p:nvPr>
            <p:ph idx="1"/>
          </p:nvPr>
        </p:nvSpPr>
        <p:spPr>
          <a:xfrm>
            <a:off x="778476" y="1143000"/>
            <a:ext cx="9203724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SQL commands can be divided into two overall categories: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Data definition language commands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Data manipulation language commands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Basic data definition commands allow you to create tables, indexes, and views</a:t>
            </a:r>
          </a:p>
          <a:p>
            <a:pPr>
              <a:lnSpc>
                <a:spcPct val="9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Many SQL constraints can be used with columns</a:t>
            </a:r>
          </a:p>
        </p:txBody>
      </p:sp>
      <p:sp>
        <p:nvSpPr>
          <p:cNvPr id="1085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27ED9FCF-7D2C-4F46-B390-D11D6E2A7D10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51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130269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>
          <a:xfrm>
            <a:off x="1541752" y="2308385"/>
            <a:ext cx="6230648" cy="1108061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SQL In-Class Exercises</a:t>
            </a:r>
            <a:endParaRPr lang="en-AU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16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2871" y="270004"/>
            <a:ext cx="6726238" cy="3986213"/>
          </a:xfrm>
        </p:spPr>
      </p:pic>
      <p:sp>
        <p:nvSpPr>
          <p:cNvPr id="111619" name="Title 4"/>
          <p:cNvSpPr>
            <a:spLocks noGrp="1"/>
          </p:cNvSpPr>
          <p:nvPr>
            <p:ph type="title"/>
          </p:nvPr>
        </p:nvSpPr>
        <p:spPr>
          <a:xfrm>
            <a:off x="1002870" y="4188749"/>
            <a:ext cx="9413875" cy="1143000"/>
          </a:xfrm>
        </p:spPr>
        <p:txBody>
          <a:bodyPr/>
          <a:lstStyle/>
          <a:p>
            <a:pPr algn="l"/>
            <a:r>
              <a:rPr lang="en-US" altLang="en-US" sz="2400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Write the SQL command to change the movie year for movie number 1245 to 2014.</a:t>
            </a:r>
            <a:endParaRPr lang="en-AU" altLang="en-US" sz="2400" dirty="0">
              <a:solidFill>
                <a:srgbClr val="0000CC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 bwMode="auto">
          <a:xfrm>
            <a:off x="1795034" y="5264280"/>
            <a:ext cx="4741690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UPDATE MOVIE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SET MOVIE_YEAR = 2014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WHERE MOVIE_NUM = 1245;</a:t>
            </a:r>
            <a:endParaRPr lang="en-AU" alt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2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5163" y="257646"/>
            <a:ext cx="6726238" cy="3986213"/>
          </a:xfrm>
        </p:spPr>
      </p:pic>
      <p:sp>
        <p:nvSpPr>
          <p:cNvPr id="112643" name="Title 4"/>
          <p:cNvSpPr>
            <a:spLocks noGrp="1"/>
          </p:cNvSpPr>
          <p:nvPr>
            <p:ph type="title"/>
          </p:nvPr>
        </p:nvSpPr>
        <p:spPr>
          <a:xfrm>
            <a:off x="949626" y="4176391"/>
            <a:ext cx="8445500" cy="1143000"/>
          </a:xfrm>
        </p:spPr>
        <p:txBody>
          <a:bodyPr/>
          <a:lstStyle/>
          <a:p>
            <a:pPr algn="l"/>
            <a:r>
              <a:rPr lang="en-US" altLang="en-US" sz="2400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Write the SQL command to change the price code for all action movies to price code 3.</a:t>
            </a:r>
            <a:endParaRPr lang="en-AU" altLang="en-US" sz="2400" dirty="0">
              <a:solidFill>
                <a:srgbClr val="0000CC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 bwMode="auto">
          <a:xfrm>
            <a:off x="1597326" y="5251922"/>
            <a:ext cx="4877615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UPDATE MOVIE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SET PRICE_CODE =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WHERE MOVIE_GENRE = 'ACTION';</a:t>
            </a:r>
            <a:endParaRPr lang="en-AU" alt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91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168" y="294717"/>
            <a:ext cx="6726238" cy="3986213"/>
          </a:xfrm>
        </p:spPr>
      </p:pic>
      <p:sp>
        <p:nvSpPr>
          <p:cNvPr id="113667" name="Title 4"/>
          <p:cNvSpPr>
            <a:spLocks noGrp="1"/>
          </p:cNvSpPr>
          <p:nvPr>
            <p:ph type="title"/>
          </p:nvPr>
        </p:nvSpPr>
        <p:spPr>
          <a:xfrm>
            <a:off x="632168" y="4213462"/>
            <a:ext cx="8445500" cy="1143000"/>
          </a:xfrm>
        </p:spPr>
        <p:txBody>
          <a:bodyPr/>
          <a:lstStyle/>
          <a:p>
            <a:pPr algn="l"/>
            <a:r>
              <a:rPr lang="en-US" altLang="en-US" sz="2400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Write a single SQL command to increase all price rental fee values in the PRICE table by $0.50</a:t>
            </a:r>
            <a:endParaRPr lang="en-AU" altLang="en-US" sz="2400" dirty="0">
              <a:solidFill>
                <a:srgbClr val="0000CC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 bwMode="auto">
          <a:xfrm>
            <a:off x="1424331" y="5288993"/>
            <a:ext cx="6360426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UPDATE PRICE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SET PRICE_RENTFEE = PRICE_RENTFEE + .5;</a:t>
            </a:r>
            <a:endParaRPr lang="en-AU" alt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27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0449" y="294717"/>
            <a:ext cx="6726238" cy="3986213"/>
          </a:xfrm>
        </p:spPr>
      </p:pic>
      <p:sp>
        <p:nvSpPr>
          <p:cNvPr id="114691" name="Title 4"/>
          <p:cNvSpPr>
            <a:spLocks noGrp="1"/>
          </p:cNvSpPr>
          <p:nvPr>
            <p:ph type="title"/>
          </p:nvPr>
        </p:nvSpPr>
        <p:spPr>
          <a:xfrm>
            <a:off x="924912" y="4280930"/>
            <a:ext cx="8445500" cy="1143000"/>
          </a:xfrm>
        </p:spPr>
        <p:txBody>
          <a:bodyPr/>
          <a:lstStyle/>
          <a:p>
            <a:pPr algn="l"/>
            <a:r>
              <a:rPr lang="en-US" altLang="en-US" sz="2400">
                <a:solidFill>
                  <a:srgbClr val="0000CC"/>
                </a:solidFill>
                <a:ea typeface="ＭＳ Ｐゴシック" panose="020B0600070205080204" pitchFamily="34" charset="-128"/>
              </a:rPr>
              <a:t>Write the SQL command to reduce $2.00 to the member balance whose name is Joanne Lee.</a:t>
            </a:r>
            <a:endParaRPr lang="en-AU" altLang="en-US" sz="2400">
              <a:solidFill>
                <a:srgbClr val="0000CC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 bwMode="auto">
          <a:xfrm>
            <a:off x="1572613" y="5306069"/>
            <a:ext cx="7942262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UPDATE MEMBERSHIP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SET MEM_BALANCE = MEM_BALANCE - 2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WHERE MEM_FNAME = ‘Joanne’ AND MEM_LNAME = ‘Lee’;</a:t>
            </a:r>
            <a:endParaRPr lang="en-AU" alt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1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961768" y="1556951"/>
            <a:ext cx="10332308" cy="43815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SQL is relatively </a:t>
            </a:r>
            <a:r>
              <a:rPr lang="en-GB" altLang="en-US" dirty="0">
                <a:solidFill>
                  <a:srgbClr val="FF3300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easy to learn</a:t>
            </a:r>
          </a:p>
          <a:p>
            <a:pPr>
              <a:lnSpc>
                <a:spcPct val="90000"/>
              </a:lnSpc>
              <a:spcBef>
                <a:spcPts val="2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Basic command set has a vocabulary of less than 100 words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FF33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rgbClr val="FF3300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Nonprocedural 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language</a:t>
            </a:r>
          </a:p>
          <a:p>
            <a:pPr>
              <a:lnSpc>
                <a:spcPct val="90000"/>
              </a:lnSpc>
              <a:spcBef>
                <a:spcPts val="2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American National Standards Institute (ANSI) prescribes a standard SQL</a:t>
            </a:r>
          </a:p>
          <a:p>
            <a:pPr>
              <a:lnSpc>
                <a:spcPct val="90000"/>
              </a:lnSpc>
              <a:spcBef>
                <a:spcPts val="2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Several SQL dialects exist but differences in SQL dialects are minor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22268C9B-90E9-476C-861D-10A99E012E22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6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5870576" y="6157914"/>
            <a:ext cx="1809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361114" y="6630989"/>
            <a:ext cx="1809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741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7918450" cy="658812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Structured Query Language (SQL)</a:t>
            </a:r>
          </a:p>
        </p:txBody>
      </p:sp>
    </p:spTree>
    <p:extLst>
      <p:ext uri="{BB962C8B-B14F-4D97-AF65-F5344CB8AC3E}">
        <p14:creationId xmlns:p14="http://schemas.microsoft.com/office/powerpoint/2010/main" val="164103247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8062912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SQL Data Definition Commands</a:t>
            </a:r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BAA6A0CD-1BA5-4EF6-99D9-329487D5165E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7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72" y="1149565"/>
            <a:ext cx="9924320" cy="598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844832"/>
      </p:ext>
    </p:extLst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3741C673-BDE7-4B0F-8FED-6656C907AFB0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8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8062912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SQL Data Manipulation Commands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20" y="932749"/>
            <a:ext cx="8908901" cy="609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7933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1075209" y="1101254"/>
            <a:ext cx="8223250" cy="4611687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10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b="1" u="sng" dirty="0">
                <a:solidFill>
                  <a:schemeClr val="tx2"/>
                </a:solidFill>
                <a:latin typeface="Trebuchet MS" pitchFamily="34" charset="0"/>
              </a:rPr>
              <a:t>Note:</a:t>
            </a:r>
          </a:p>
          <a:p>
            <a:pPr marL="0" indent="0">
              <a:lnSpc>
                <a:spcPct val="90000"/>
              </a:lnSpc>
              <a:spcBef>
                <a:spcPts val="10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b="1" u="sng" dirty="0">
              <a:solidFill>
                <a:schemeClr val="tx2"/>
              </a:solidFill>
              <a:latin typeface="Trebuchet MS" pitchFamily="34" charset="0"/>
            </a:endParaRPr>
          </a:p>
          <a:p>
            <a:pPr marL="0" indent="0">
              <a:lnSpc>
                <a:spcPct val="90000"/>
              </a:lnSpc>
              <a:spcBef>
                <a:spcPts val="10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Trebuchet MS" pitchFamily="34" charset="0"/>
              </a:rPr>
              <a:t>Most SQL commands/scripts used in this lecture notes followed the standard ANSI SQL, thus some of them may not be compatible to every DBMS.</a:t>
            </a:r>
          </a:p>
          <a:p>
            <a:pPr marL="0" indent="0">
              <a:lnSpc>
                <a:spcPct val="90000"/>
              </a:lnSpc>
              <a:spcBef>
                <a:spcPts val="10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b="1" u="sng" dirty="0">
              <a:solidFill>
                <a:schemeClr val="tx2"/>
              </a:solidFill>
              <a:latin typeface="Trebuchet MS" pitchFamily="34" charset="0"/>
            </a:endParaRPr>
          </a:p>
          <a:p>
            <a:pPr marL="0" indent="0">
              <a:lnSpc>
                <a:spcPct val="90000"/>
              </a:lnSpc>
              <a:spcBef>
                <a:spcPts val="10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400" dirty="0">
              <a:latin typeface="Trebuchet MS" pitchFamily="34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/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3F6157C4-F5A4-404E-9EC8-0EFA10869517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9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869074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A2FA1038-FBCA-484A-AB48-CB85BF9B6F2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936A5B63-D780-2448-8761-3F3A273DC4D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7E395-B3D1-4FE1-82D2-457D9A6140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25F665-6178-4A3C-AB51-33584EBE5E66}">
  <ds:schemaRefs>
    <ds:schemaRef ds:uri="http://purl.org/dc/elements/1.1/"/>
    <ds:schemaRef ds:uri="http://schemas.microsoft.com/office/2006/metadata/properties"/>
    <ds:schemaRef ds:uri="c64b295e-e158-430a-a9fe-95bbf17b9d7d"/>
    <ds:schemaRef ds:uri="http://purl.org/dc/terms/"/>
    <ds:schemaRef ds:uri="http://schemas.microsoft.com/office/2006/documentManagement/types"/>
    <ds:schemaRef ds:uri="0f5e39c8-e5a1-4a0d-b53f-9134be983d19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60DA675-4EC4-42AD-8BEF-EC150FC816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5e39c8-e5a1-4a0d-b53f-9134be983d19"/>
    <ds:schemaRef ds:uri="c64b295e-e158-430a-a9fe-95bbf17b9d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ITatJCU-Lectures-2022</Template>
  <TotalTime>1332</TotalTime>
  <Words>3239</Words>
  <Application>Microsoft Office PowerPoint</Application>
  <PresentationFormat>Widescreen</PresentationFormat>
  <Paragraphs>528</Paragraphs>
  <Slides>56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71" baseType="lpstr">
      <vt:lpstr>Monotype Sorts</vt:lpstr>
      <vt:lpstr>MS Gothic</vt:lpstr>
      <vt:lpstr>ＭＳ Ｐゴシック</vt:lpstr>
      <vt:lpstr>Osaka</vt:lpstr>
      <vt:lpstr>Playfair Display</vt:lpstr>
      <vt:lpstr>Stone Sans ITC TT-Bold</vt:lpstr>
      <vt:lpstr>Arial</vt:lpstr>
      <vt:lpstr>Calibri</vt:lpstr>
      <vt:lpstr>Consolas</vt:lpstr>
      <vt:lpstr>Courier New</vt:lpstr>
      <vt:lpstr>Times New Roman</vt:lpstr>
      <vt:lpstr>Trebuchet MS</vt:lpstr>
      <vt:lpstr>Wingdings</vt:lpstr>
      <vt:lpstr>1_Office Theme</vt:lpstr>
      <vt:lpstr>Custom Design</vt:lpstr>
      <vt:lpstr>CP2404/CP5633  Database Modelling  </vt:lpstr>
      <vt:lpstr>PowerPoint Presentation</vt:lpstr>
      <vt:lpstr>PowerPoint Presentation</vt:lpstr>
      <vt:lpstr>The Role/Position of SQL in a DB system</vt:lpstr>
      <vt:lpstr>Structured Query Language (SQL)</vt:lpstr>
      <vt:lpstr>Structured Query Language (SQL)</vt:lpstr>
      <vt:lpstr>SQL Data Definition Commands</vt:lpstr>
      <vt:lpstr>SQL Data Manipulation Commands</vt:lpstr>
      <vt:lpstr>PowerPoint Presentation</vt:lpstr>
      <vt:lpstr>EXAMPLE: The Database Model</vt:lpstr>
      <vt:lpstr>Creating the Database</vt:lpstr>
      <vt:lpstr>Creating the Database (Con’t)</vt:lpstr>
      <vt:lpstr>Common SQL Data Types</vt:lpstr>
      <vt:lpstr>PowerPoint Presentation</vt:lpstr>
      <vt:lpstr>Creating Table Structure</vt:lpstr>
      <vt:lpstr>Creating Table Structure</vt:lpstr>
      <vt:lpstr>Creating Table Structure</vt:lpstr>
      <vt:lpstr>SQL Constraints</vt:lpstr>
      <vt:lpstr>Creating Table Structure</vt:lpstr>
      <vt:lpstr>Creating Table Structure</vt:lpstr>
      <vt:lpstr>Creating Table Structure</vt:lpstr>
      <vt:lpstr>Creating Table Structure</vt:lpstr>
      <vt:lpstr>SQL Indexes</vt:lpstr>
      <vt:lpstr>Example of Index</vt:lpstr>
      <vt:lpstr>Composite Index Example:  A Duplicated TEST Record</vt:lpstr>
      <vt:lpstr>Data Manipulation Commands</vt:lpstr>
      <vt:lpstr>Adding Table Rows</vt:lpstr>
      <vt:lpstr>Adding Table Rows  (with optional attributes)</vt:lpstr>
      <vt:lpstr>Adding Table Rows</vt:lpstr>
      <vt:lpstr>Saving Table Changes</vt:lpstr>
      <vt:lpstr>Listing Table Rows</vt:lpstr>
      <vt:lpstr>Updating Table Rows</vt:lpstr>
      <vt:lpstr>Restoring Table Contents</vt:lpstr>
      <vt:lpstr>Deleting Table Rows</vt:lpstr>
      <vt:lpstr>Inserting Table Rows with a Select Subquery</vt:lpstr>
      <vt:lpstr>Selecting Rows with Conditional Restrictions</vt:lpstr>
      <vt:lpstr>Query 1: Select with equality comparison</vt:lpstr>
      <vt:lpstr>Example</vt:lpstr>
      <vt:lpstr>Selecting Rows with Conditional Restrictions</vt:lpstr>
      <vt:lpstr>Query 2: Select with “not equal to” operator</vt:lpstr>
      <vt:lpstr>Query 3: Select with restriction</vt:lpstr>
      <vt:lpstr>Query 4: Comparison on characters (The ASCII Code Effect)</vt:lpstr>
      <vt:lpstr>Query 5: Date comparisons</vt:lpstr>
      <vt:lpstr>Query 6: SELECT Statement with a Computed Column</vt:lpstr>
      <vt:lpstr>Query 6a: SELECT Statement with a                  Computed Column and an Alias</vt:lpstr>
      <vt:lpstr>Arithmetic Operators: The Rule of Precedence (which operator goes first ?)‏</vt:lpstr>
      <vt:lpstr>Query 7: The Logical OR</vt:lpstr>
      <vt:lpstr>Query 8: The Logical AND</vt:lpstr>
      <vt:lpstr>Query 9: The Logical AND and OR</vt:lpstr>
      <vt:lpstr>Special Operators</vt:lpstr>
      <vt:lpstr>Summary</vt:lpstr>
      <vt:lpstr>SQL In-Class Exercises</vt:lpstr>
      <vt:lpstr>Write the SQL command to change the movie year for movie number 1245 to 2014.</vt:lpstr>
      <vt:lpstr>Write the SQL command to change the price code for all action movies to price code 3.</vt:lpstr>
      <vt:lpstr>Write a single SQL command to increase all price rental fee values in the PRICE table by $0.50</vt:lpstr>
      <vt:lpstr>Write the SQL command to reduce $2.00 to the member balance whose name is Joanne Lee.</vt:lpstr>
    </vt:vector>
  </TitlesOfParts>
  <Company>James Cook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CP2404/CP5633  Database Modelling</dc:title>
  <dc:creator>Joanne Lee</dc:creator>
  <cp:lastModifiedBy>Joanne Lee</cp:lastModifiedBy>
  <cp:revision>108</cp:revision>
  <dcterms:created xsi:type="dcterms:W3CDTF">2022-09-03T07:04:50Z</dcterms:created>
  <dcterms:modified xsi:type="dcterms:W3CDTF">2022-10-29T08:02:03Z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