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54"/>
  </p:notesMasterIdLst>
  <p:sldIdLst>
    <p:sldId id="471" r:id="rId6"/>
    <p:sldId id="613" r:id="rId7"/>
    <p:sldId id="653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0" r:id="rId22"/>
    <p:sldId id="721" r:id="rId23"/>
    <p:sldId id="722" r:id="rId24"/>
    <p:sldId id="723" r:id="rId25"/>
    <p:sldId id="724" r:id="rId26"/>
    <p:sldId id="727" r:id="rId27"/>
    <p:sldId id="728" r:id="rId28"/>
    <p:sldId id="729" r:id="rId29"/>
    <p:sldId id="730" r:id="rId30"/>
    <p:sldId id="732" r:id="rId31"/>
    <p:sldId id="733" r:id="rId32"/>
    <p:sldId id="734" r:id="rId33"/>
    <p:sldId id="735" r:id="rId34"/>
    <p:sldId id="736" r:id="rId35"/>
    <p:sldId id="737" r:id="rId36"/>
    <p:sldId id="762" r:id="rId37"/>
    <p:sldId id="738" r:id="rId38"/>
    <p:sldId id="763" r:id="rId39"/>
    <p:sldId id="739" r:id="rId40"/>
    <p:sldId id="740" r:id="rId41"/>
    <p:sldId id="741" r:id="rId42"/>
    <p:sldId id="749" r:id="rId43"/>
    <p:sldId id="750" r:id="rId44"/>
    <p:sldId id="751" r:id="rId45"/>
    <p:sldId id="752" r:id="rId46"/>
    <p:sldId id="765" r:id="rId47"/>
    <p:sldId id="757" r:id="rId48"/>
    <p:sldId id="764" r:id="rId49"/>
    <p:sldId id="758" r:id="rId50"/>
    <p:sldId id="761" r:id="rId51"/>
    <p:sldId id="759" r:id="rId52"/>
    <p:sldId id="76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2669C"/>
    <a:srgbClr val="66A277"/>
    <a:srgbClr val="00B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3" autoAdjust="0"/>
    <p:restoredTop sz="89200" autoAdjust="0"/>
  </p:normalViewPr>
  <p:slideViewPr>
    <p:cSldViewPr snapToGrid="0">
      <p:cViewPr>
        <p:scale>
          <a:sx n="113" d="100"/>
          <a:sy n="11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24/4/2023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35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395DA0B-206B-434D-80E6-D1614C041394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7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039E666-C066-4FF6-A633-EB46B16D520B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15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59F963D-C3A6-4617-AEB2-976F98A666A5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6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1D42AF4-DAFB-4F18-9265-7FF8FE94035E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71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C169C08-076C-446F-99EE-F9E790F275D2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02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1F82CF1-F0C9-4283-B0FF-BCAB9C9DB774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21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D6209DA-FE76-4574-88B7-D6B116C4A33D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96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F9FF1AA-EBA3-4633-938B-2FAB6BCE268E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746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0D65FFA-97DE-4E8F-A023-FE727CFB869A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02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773E26-2B58-490C-9E52-ED9900926525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19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48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45CE9872-D2F3-460E-ACD6-9F122253406C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3807CD2D-9DBB-438C-A47E-94F78AE76DC8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051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A207523-8B82-4210-8A29-F59B40E4F178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20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294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60D2FC9-89D0-499B-831A-42D34AEB99ED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21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86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EA66F4C-B63B-4163-9473-9E4CFA8895F3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22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797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768D4D7-4E81-4694-AE4F-1EEC58A5EE07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23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24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6C1034E-7838-480F-953F-5F1886C83695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24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273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66BD35A-5B15-42D8-938C-C4891A8C197E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25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015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CD312BB-C285-4208-BABE-BD96930887A3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26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333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E650743-72B4-42A5-A610-CB393CABDEB7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27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627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56B751-816F-4C2C-83C2-F9E4651788BC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28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21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D42181E-32C7-463D-A4A6-ACFB9078B122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29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46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030C655-4711-4FBC-A133-4EB735A0AA5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>
              <a:ea typeface="Osaka" charset="-128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84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1C7BE5E-F8F7-4852-8E87-46E82F8B519C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30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736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B895F4E-941D-497F-8F56-C8A265C5D805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31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3387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192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620C356-1296-4C53-A1AA-D0F967A8247A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33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1637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40A9CAF-D5EF-4A98-AD84-AD6EEF3948CB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35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04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EA3F9EE-8A04-4939-B579-DF3C7D74B619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36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530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36C3CC9-70A8-4921-BCD8-A19E7262134E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37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506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0F76AEC-D643-4EB2-8F1C-BB003FD9D281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38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083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31E3E5D-D5EF-43D3-8BCA-4701CC3F3EC7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39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698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DE0CA20-7AD4-4154-A92F-4B297C770647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40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06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F6D03D-4B18-4555-8E60-48F986FFC69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GB" altLang="en-US">
              <a:ea typeface="Osaka" charset="-128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8438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CB8C954-242B-4C75-9517-95976987F44D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41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459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A58E7F4-F267-42D5-93B1-D84830C10A25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43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666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AF1E0DB-6FFD-4291-A711-FB695F6B6235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45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439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D8EF942-E3B2-4D12-BE41-14C83FFB5187}" type="slidenum">
              <a:rPr lang="en-GB" altLang="en-US" smtClean="0"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47</a:t>
            </a:fld>
            <a:endParaRPr lang="en-GB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582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EE6E0FB-3D25-4921-A0BA-510896D62FA1}" type="slidenum">
              <a:rPr lang="en-GB" altLang="en-US" smtClean="0"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48</a:t>
            </a:fld>
            <a:endParaRPr lang="en-GB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358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548B4526-BE15-4196-AE38-9CDE4CDE7E7B}" type="slidenum">
              <a:rPr lang="en-GB" altLang="en-US" smtClean="0">
                <a:ea typeface="PMingLiU" pitchFamily="18" charset="-120"/>
                <a:cs typeface="Arial" panose="020B0604020202020204" pitchFamily="34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5</a:t>
            </a:fld>
            <a:endParaRPr lang="en-GB" altLang="en-US"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074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861BC214-835B-42ED-814C-E3315C99E752}" type="slidenum">
              <a:rPr lang="en-GB" altLang="en-US" smtClean="0">
                <a:ea typeface="PMingLiU" pitchFamily="18" charset="-120"/>
                <a:cs typeface="Arial" panose="020B0604020202020204" pitchFamily="34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6</a:t>
            </a:fld>
            <a:endParaRPr lang="en-GB" altLang="en-US"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5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2C80F18-9679-4AF7-92EF-0B0E78C831AA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7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FD7BC79-9195-4B0C-8EF1-C33D19B0FFF1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52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3A65BC0A-8BAB-4AA3-A5FB-2E3DE457E870}" type="slidenum">
              <a:rPr lang="en-GB" altLang="en-US" smtClean="0">
                <a:latin typeface="Arial" panose="020B0604020202020204" pitchFamily="34" charset="0"/>
                <a:ea typeface="PMingLiU" pitchFamily="18" charset="-12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en-US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77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828801"/>
            <a:ext cx="10361084" cy="209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4075113"/>
            <a:ext cx="10361084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FE26-CD51-4692-AC9F-9EFCE16DC0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77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66" y="59206"/>
            <a:ext cx="7403593" cy="317798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/>
              <a:t>CP2404/CP5633 </a:t>
            </a:r>
            <a:br>
              <a:rPr lang="en-US" sz="4000" dirty="0"/>
            </a:br>
            <a:r>
              <a:rPr lang="en-US" sz="4000" dirty="0"/>
              <a:t>Database Modelling</a:t>
            </a:r>
            <a:br>
              <a:rPr lang="en-US" dirty="0"/>
            </a:br>
            <a:br>
              <a:rPr lang="en-GB" dirty="0">
                <a:solidFill>
                  <a:srgbClr val="000099"/>
                </a:solidFill>
                <a:latin typeface="Stone Sans ITC TT-Bold" charset="0"/>
              </a:rPr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73664" y="2779986"/>
            <a:ext cx="5370095" cy="914400"/>
          </a:xfrm>
        </p:spPr>
        <p:txBody>
          <a:bodyPr/>
          <a:lstStyle/>
          <a:p>
            <a:r>
              <a:rPr lang="en-US" sz="4400" b="1" dirty="0"/>
              <a:t>Lecture 07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120172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65882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Adding and Dropping a Column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766482" y="1452283"/>
            <a:ext cx="7772400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to </a:t>
            </a:r>
            <a:r>
              <a:rPr lang="en-GB" altLang="en-US" dirty="0">
                <a:solidFill>
                  <a:srgbClr val="2626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add column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rgbClr val="2626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200" dirty="0">
              <a:solidFill>
                <a:srgbClr val="2626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Do not include the NOT NULL clause for new column, WHY ?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                                                      </a:t>
            </a: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Error !!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to drop column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2F5C490-275C-4000-8CC4-8244B390C2B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509432" y="2105533"/>
            <a:ext cx="6671642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ALTER TABLE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P_SALECODE CHAR(1);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80870" y="5052734"/>
            <a:ext cx="4572000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ALTER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TABLE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VENDOR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DROP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COLUMN V_ORDER;</a:t>
            </a: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1509432" y="2891346"/>
            <a:ext cx="6671642" cy="6381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ALTER TABLE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MODIFY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P_SALECODE  NOT NULL;</a:t>
            </a:r>
          </a:p>
        </p:txBody>
      </p:sp>
      <p:sp>
        <p:nvSpPr>
          <p:cNvPr id="26632" name="Rectangle 3"/>
          <p:cNvSpPr>
            <a:spLocks noChangeArrowheads="1"/>
          </p:cNvSpPr>
          <p:nvPr/>
        </p:nvSpPr>
        <p:spPr bwMode="auto">
          <a:xfrm>
            <a:off x="1509432" y="3623983"/>
            <a:ext cx="5143500" cy="64293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ALTER TABLE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P_SALECODE  CHAR(1) NOT NULL;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32402" y="3623983"/>
            <a:ext cx="4248472" cy="72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835414" y="3761993"/>
            <a:ext cx="4317457" cy="535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01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Advanced Data Updates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874058" y="1568824"/>
            <a:ext cx="10018059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UPDATE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command updates only data in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existing rows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For example, to enter the P_SALECODE value ‘2’ in the row with P_CODE ‘1546-QQ2’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2B02111-D2A0-4101-8BC1-218409BA4EA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840288" y="3740524"/>
            <a:ext cx="5905218" cy="101275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UPDATE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SET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P_SALECODE = '2'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P_CODE = '1546-QQ2';</a:t>
            </a:r>
          </a:p>
        </p:txBody>
      </p:sp>
    </p:spTree>
    <p:extLst>
      <p:ext uri="{BB962C8B-B14F-4D97-AF65-F5344CB8AC3E}">
        <p14:creationId xmlns:p14="http://schemas.microsoft.com/office/powerpoint/2010/main" val="863076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32687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UPDATE  Command Examples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816895" y="1568824"/>
            <a:ext cx="7772400" cy="4344988"/>
          </a:xfrm>
        </p:spPr>
        <p:txBody>
          <a:bodyPr lIns="0" tIns="0" rIns="0" bIns="0"/>
          <a:lstStyle/>
          <a:p>
            <a:pPr eaLnBrk="1" hangingPunct="1"/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6EA7D168-B6CF-47C4-B810-A2164E94ACB4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815308" y="1584700"/>
            <a:ext cx="5256212" cy="9128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UPDATE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SET    P_SALECODE = '1'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P_CODE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IN ('2232/QWE', '2232/QTY');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815308" y="2592762"/>
            <a:ext cx="5256212" cy="9128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UPDATE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SET    P_SALECODE = '2'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P_INDATE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&lt; ‘2005-12-25’;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815308" y="3637337"/>
            <a:ext cx="5256212" cy="11858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UPDATE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SET    P_SALECODE = '1'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P_INDATE &gt;= '2006-01-06'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AND   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P_INDATE &lt;  '2006-02-10';</a:t>
            </a:r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815308" y="4969250"/>
            <a:ext cx="5256212" cy="9128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UPDATE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SET    </a:t>
            </a: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P_QOH = P_QOH + 20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P_CODE = '2232/QWE‘;</a:t>
            </a:r>
          </a:p>
        </p:txBody>
      </p:sp>
    </p:spTree>
    <p:extLst>
      <p:ext uri="{BB962C8B-B14F-4D97-AF65-F5344CB8AC3E}">
        <p14:creationId xmlns:p14="http://schemas.microsoft.com/office/powerpoint/2010/main" val="1196046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7207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Copying Parts of Tables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717536" y="1403631"/>
            <a:ext cx="10201476" cy="4343400"/>
          </a:xfrm>
        </p:spPr>
        <p:txBody>
          <a:bodyPr/>
          <a:lstStyle/>
          <a:p>
            <a:pPr marL="608013" indent="-608013">
              <a:spcBef>
                <a:spcPts val="6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permits copying contents of selected table columns so that     the data need not be </a:t>
            </a:r>
            <a:r>
              <a:rPr lang="en-GB" altLang="en-US" sz="2400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reentered</a:t>
            </a: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manually into newly created table(s)‏</a:t>
            </a:r>
          </a:p>
          <a:p>
            <a:pPr marL="1371600" lvl="2" indent="-457200">
              <a:buFont typeface="Trebuchet MS" panose="020B0603020202020204" pitchFamily="34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Create the PART table structure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74BAE19-2F0F-4C17-B803-CE1425B94EC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497107" y="3440766"/>
            <a:ext cx="5040313" cy="156675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CREATE TABLE PART (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PART_CODE          	CHAR(8) NOT NULL UNIQUE,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PART_DESCRIPT 	CHAR(35),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PART_PRICE    	DECIMAL(8,2),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V_CODE		INTEGER,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PRIMARY KEY (PART_CODE));</a:t>
            </a:r>
          </a:p>
        </p:txBody>
      </p:sp>
    </p:spTree>
    <p:extLst>
      <p:ext uri="{BB962C8B-B14F-4D97-AF65-F5344CB8AC3E}">
        <p14:creationId xmlns:p14="http://schemas.microsoft.com/office/powerpoint/2010/main" val="887546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350044"/>
            <a:ext cx="7772400" cy="7207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Copying Parts of Tables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738000" y="1346564"/>
            <a:ext cx="10360306" cy="4343400"/>
          </a:xfrm>
        </p:spPr>
        <p:txBody>
          <a:bodyPr/>
          <a:lstStyle/>
          <a:p>
            <a:pPr marL="608013" indent="-608013">
              <a:spcBef>
                <a:spcPts val="6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permits copying contents of selected table columns so that       the data need not be </a:t>
            </a:r>
            <a:r>
              <a:rPr lang="en-GB" altLang="en-US" sz="2400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reentered</a:t>
            </a: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manually into newly created table(s)‏</a:t>
            </a:r>
          </a:p>
          <a:p>
            <a:pPr marL="1371600" lvl="2" indent="-457200">
              <a:buFont typeface="Trebuchet MS" panose="020B0603020202020204" pitchFamily="34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Create the PART table structure</a:t>
            </a:r>
          </a:p>
          <a:p>
            <a:pPr marL="1371600" lvl="2" indent="-457200">
              <a:buFont typeface="Trebuchet MS" panose="020B0603020202020204" pitchFamily="34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Add rows to new PART table using PRODUCT table rows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C64FDD7-CAFF-40D4-9EE8-0F753914620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515036" y="3382216"/>
            <a:ext cx="51435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CREATE TABLE PART (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PART_CODE          	CHAR(8) NOT NULL UNIQUE,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PART_DESCRIPT 	CHAR(35),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PART_PRICE    	DECIMAL(8,2),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V_CODE		INTEGER,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PRIMARY KEY (PART_CODE));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1800506" y="5146007"/>
            <a:ext cx="8786812" cy="920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INSERT INTO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PART (PART_CODE, PART_DESCRIPT, PART_PRICE, V_CODE)</a:t>
            </a:r>
            <a:r>
              <a:rPr lang="ar-SA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800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SELECT</a:t>
            </a: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P_CODE, P_DESCRIPT, P_PRICE, V_CODE 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FROM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PRODUCT;</a:t>
            </a:r>
          </a:p>
        </p:txBody>
      </p:sp>
    </p:spTree>
    <p:extLst>
      <p:ext uri="{BB962C8B-B14F-4D97-AF65-F5344CB8AC3E}">
        <p14:creationId xmlns:p14="http://schemas.microsoft.com/office/powerpoint/2010/main" val="1875491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8" y="331694"/>
            <a:ext cx="9010243" cy="52891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Create New Table based on Existing Table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955861" y="1426790"/>
            <a:ext cx="9371480" cy="4343400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If the PART table already exists, the DBMS will ask if you want to delete the existing table and continues with the creation of the new PART table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C221438-9F24-4DF1-A9E6-D879F4B2183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955862" y="1426790"/>
            <a:ext cx="6235700" cy="1936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SELECT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P_CODE AS PART_CODE,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P_DESCRIPT AS PART_DESCRIPT,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P_PRICE AS PART_PRICE,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V_CODE 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INTO 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	PART 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FROM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PRODUCT;</a:t>
            </a:r>
          </a:p>
        </p:txBody>
      </p:sp>
    </p:spTree>
    <p:extLst>
      <p:ext uri="{BB962C8B-B14F-4D97-AF65-F5344CB8AC3E}">
        <p14:creationId xmlns:p14="http://schemas.microsoft.com/office/powerpoint/2010/main" val="2891016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8" y="416811"/>
            <a:ext cx="9310561" cy="587236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Adding Primary and Foreign Key Designations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865094" y="1524000"/>
            <a:ext cx="10152530" cy="4343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When table is copied</a:t>
            </a:r>
          </a:p>
          <a:p>
            <a:pPr lvl="1">
              <a:lnSpc>
                <a:spcPct val="90000"/>
              </a:lnSpc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integrity rules do not copy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and foreign keys need to be manually defined on new table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TABLE command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Syntax: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ALTER TABLE </a:t>
            </a:r>
            <a:r>
              <a:rPr lang="en-GB" altLang="en-US" i="1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tablename</a:t>
            </a:r>
            <a:r>
              <a:rPr lang="en-GB" altLang="en-US" i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ADD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GB" altLang="en-US" i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fieldname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For foreign key, use FOREIGN KEY in place of PRIMARY KEY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5C630F3-5D59-4F5A-9AE1-793DD6770F0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13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537370"/>
            <a:ext cx="9090926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Examples of Adding Primary and Foreign Key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802340" y="1524000"/>
            <a:ext cx="7772400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add a PK to the PART table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add a FK to the PART table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C9B4706-3808-47DD-A783-D503BCDEB63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439489" y="2211902"/>
            <a:ext cx="4572000" cy="638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ALTER TABLE PART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 PRIMARY KEY(PART_CODE);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439489" y="4455741"/>
            <a:ext cx="6264275" cy="638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ALTER TABLE PART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 FOREIGN KEY(V_CODE)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REFERENCES VENDOR;</a:t>
            </a:r>
          </a:p>
        </p:txBody>
      </p:sp>
    </p:spTree>
    <p:extLst>
      <p:ext uri="{BB962C8B-B14F-4D97-AF65-F5344CB8AC3E}">
        <p14:creationId xmlns:p14="http://schemas.microsoft.com/office/powerpoint/2010/main" val="4130654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Deleting a Table from the Database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816895" y="1541929"/>
            <a:ext cx="8694658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DROP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Deletes table from database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Syntax: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DROP TABLE </a:t>
            </a:r>
            <a:r>
              <a:rPr lang="en-GB" altLang="en-US" i="1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tablename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Can drop only a table not in 1 side of 1:M relationship !!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FBE9F61-BFF9-45FA-B9C2-E41307D9895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036749" y="3494741"/>
            <a:ext cx="3060700" cy="4587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DROP TABLE 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PART;</a:t>
            </a:r>
          </a:p>
        </p:txBody>
      </p:sp>
    </p:spTree>
    <p:extLst>
      <p:ext uri="{BB962C8B-B14F-4D97-AF65-F5344CB8AC3E}">
        <p14:creationId xmlns:p14="http://schemas.microsoft.com/office/powerpoint/2010/main" val="4106719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Advanced SELECT Queries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766483" y="1515035"/>
            <a:ext cx="10573870" cy="4343400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query results can be sorted by using the </a:t>
            </a:r>
            <a:r>
              <a:rPr lang="en-GB" altLang="en-US" sz="26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ORDER BY </a:t>
            </a: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command</a:t>
            </a:r>
          </a:p>
          <a:p>
            <a:pPr marL="0" indent="0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6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provides useful </a:t>
            </a:r>
            <a:r>
              <a:rPr lang="en-GB" altLang="en-US" sz="2600" dirty="0">
                <a:solidFill>
                  <a:srgbClr val="2D2DB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functions</a:t>
            </a: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that can: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2D2DB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Count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Find </a:t>
            </a:r>
            <a:r>
              <a:rPr lang="en-GB" altLang="en-US" dirty="0">
                <a:solidFill>
                  <a:srgbClr val="2D2DB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min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imum and </a:t>
            </a:r>
            <a:r>
              <a:rPr lang="en-GB" altLang="en-US" dirty="0">
                <a:solidFill>
                  <a:srgbClr val="2D2DB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max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imum values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Calculate </a:t>
            </a:r>
            <a:r>
              <a:rPr lang="en-GB" altLang="en-US" dirty="0">
                <a:solidFill>
                  <a:srgbClr val="2D2DB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sum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 or </a:t>
            </a:r>
            <a:r>
              <a:rPr lang="en-GB" altLang="en-US" dirty="0">
                <a:solidFill>
                  <a:srgbClr val="2D2DB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average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allows user to limit queries to only those entries </a:t>
            </a:r>
            <a:r>
              <a:rPr lang="en-GB" altLang="en-US" sz="26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having no duplicates </a:t>
            </a: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or entries whose duplicates may be </a:t>
            </a:r>
            <a:r>
              <a:rPr lang="en-GB" altLang="en-US" sz="26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grouped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746542E-4576-418D-BCE9-953C320E5E4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490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798424" y="1917013"/>
            <a:ext cx="8640763" cy="17158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Lecture  7 </a:t>
            </a:r>
          </a:p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  <a:ea typeface="ＭＳ Ｐゴシック" pitchFamily="34" charset="-128"/>
              </a:rPr>
              <a:t>Structured Query Language (SQL)</a:t>
            </a:r>
          </a:p>
          <a:p>
            <a:pPr algn="ctr"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  <a:ea typeface="ＭＳ Ｐゴシック" pitchFamily="34" charset="-128"/>
              </a:rPr>
              <a:t>-  Part 2 -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57183" y="5436907"/>
            <a:ext cx="73914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Monotype Sorts" charset="2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Reading: Coronel’s 12e Chapter 7.5 ~ 7.8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Monotype Sorts" charset="2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                             13e Chapter 7.1 ~ 7.7, 8.3 ~ 8.4</a:t>
            </a:r>
          </a:p>
        </p:txBody>
      </p:sp>
    </p:spTree>
    <p:extLst>
      <p:ext uri="{BB962C8B-B14F-4D97-AF65-F5344CB8AC3E}">
        <p14:creationId xmlns:p14="http://schemas.microsoft.com/office/powerpoint/2010/main" val="3103665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49262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Ordering a Listing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46C699F-19E1-4759-8EB1-1216A669604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871165" y="4273083"/>
            <a:ext cx="8308694" cy="1474419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buClr>
                <a:srgbClr val="0066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006600"/>
                </a:solidFill>
                <a:latin typeface="Arial" charset="0"/>
                <a:ea typeface="新細明體" charset="-12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P_DESCRIPT, V_CODE, P_INDATE, P_PRICE</a:t>
            </a:r>
          </a:p>
          <a:p>
            <a:pPr>
              <a:buClr>
                <a:srgbClr val="0066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006600"/>
                </a:solidFill>
                <a:latin typeface="Arial" charset="0"/>
                <a:ea typeface="新細明體" charset="-12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   PRODUCT</a:t>
            </a:r>
          </a:p>
          <a:p>
            <a:pPr>
              <a:buClr>
                <a:srgbClr val="0066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006600"/>
                </a:solidFill>
                <a:latin typeface="Arial" charset="0"/>
                <a:ea typeface="新細明體" charset="-120"/>
              </a:rPr>
              <a:t>WHERE 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P_INDATE &lt; ‘2006-01-21’</a:t>
            </a:r>
          </a:p>
          <a:p>
            <a:pPr>
              <a:buClr>
                <a:srgbClr val="0066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   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新細明體" charset="-120"/>
              </a:rPr>
              <a:t>AND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P_PRICE &lt;= 50.00</a:t>
            </a:r>
          </a:p>
          <a:p>
            <a:pPr>
              <a:buClr>
                <a:srgbClr val="0066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ORDER  BY   </a:t>
            </a:r>
            <a:r>
              <a:rPr lang="en-GB" b="1" dirty="0">
                <a:latin typeface="Arial" charset="0"/>
                <a:ea typeface="新細明體" charset="-120"/>
              </a:rPr>
              <a:t>V_CODE, P_PRICE    </a:t>
            </a:r>
            <a:r>
              <a:rPr lang="en-GB" b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DESC ;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871165" y="1539409"/>
            <a:ext cx="8384612" cy="920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 P_CODE, P_DESCRIPT, P_INDATE, P_PRICE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 PRODUCT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ORDER  BY   </a:t>
            </a:r>
            <a:r>
              <a:rPr lang="en-GB" altLang="en-US" sz="1800" b="1">
                <a:latin typeface="Arial" panose="020B0604020202020204" pitchFamily="34" charset="0"/>
                <a:ea typeface="PMingLiU" pitchFamily="18" charset="-120"/>
              </a:rPr>
              <a:t>P_PRICE</a:t>
            </a: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 ;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871165" y="2906246"/>
            <a:ext cx="8384612" cy="920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 P_CODE, P_DESCRIPT, P_INDATE, P_PRICE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 PRODUCT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ORDER  BY   </a:t>
            </a:r>
            <a:r>
              <a:rPr lang="en-GB" altLang="en-US" sz="1800" b="1">
                <a:latin typeface="Arial" panose="020B0604020202020204" pitchFamily="34" charset="0"/>
                <a:ea typeface="PMingLiU" pitchFamily="18" charset="-120"/>
              </a:rPr>
              <a:t>P_PRICE</a:t>
            </a: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    DESC ;</a:t>
            </a:r>
          </a:p>
        </p:txBody>
      </p:sp>
    </p:spTree>
    <p:extLst>
      <p:ext uri="{BB962C8B-B14F-4D97-AF65-F5344CB8AC3E}">
        <p14:creationId xmlns:p14="http://schemas.microsoft.com/office/powerpoint/2010/main" val="350231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6506" y="376517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Listing Unique Values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833D8FB3-9789-4E08-80ED-9F0B701118B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725426" y="4830296"/>
            <a:ext cx="5072062" cy="704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SELECT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DISTINCT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V_CODE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FROM                          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 ;</a:t>
            </a: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58203"/>
              </p:ext>
            </p:extLst>
          </p:nvPr>
        </p:nvGraphicFramePr>
        <p:xfrm>
          <a:off x="8011926" y="1544172"/>
          <a:ext cx="11430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42857" imgH="1704762" progId="">
                  <p:embed/>
                </p:oleObj>
              </mc:Choice>
              <mc:Fallback>
                <p:oleObj r:id="rId3" imgW="1142857" imgH="1704762" progId="">
                  <p:embed/>
                  <p:pic>
                    <p:nvPicPr>
                      <p:cNvPr id="491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926" y="1544172"/>
                        <a:ext cx="11430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" y="1401296"/>
            <a:ext cx="6373812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7154676" y="1687046"/>
            <a:ext cx="785812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2939864" y="4830296"/>
            <a:ext cx="1285875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37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554039" y="439271"/>
            <a:ext cx="7772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Functions</a:t>
            </a: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8C1679C2-DBAF-4729-9FC1-52451DB6F63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30" y="1653987"/>
            <a:ext cx="5849470" cy="48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451444" y="1530162"/>
            <a:ext cx="924203" cy="755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BEF3A6-4E6A-F452-945F-274E13FF1B17}"/>
              </a:ext>
            </a:extLst>
          </p:cNvPr>
          <p:cNvSpPr txBox="1">
            <a:spLocks noChangeArrowheads="1"/>
          </p:cNvSpPr>
          <p:nvPr/>
        </p:nvSpPr>
        <p:spPr>
          <a:xfrm>
            <a:off x="1571645" y="1073399"/>
            <a:ext cx="9593066" cy="456764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SG" sz="2000" b="1" dirty="0">
                <a:solidFill>
                  <a:srgbClr val="555555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Aggregate functions are very powerful and are used frequently in reporting.</a:t>
            </a:r>
            <a:endParaRPr lang="en-SG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b="1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82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 - COUNT </a:t>
            </a:r>
            <a:r>
              <a:rPr lang="ar-SA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‏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883023" y="1371600"/>
            <a:ext cx="8906435" cy="43434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How many vendors provide products?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COUNT(column) counts the </a:t>
            </a:r>
            <a:r>
              <a:rPr lang="en-GB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rebuchet MS" panose="020B0603020202020204" pitchFamily="34" charset="0"/>
                <a:ea typeface="ＭＳ Ｐゴシック" panose="020B0600070205080204" pitchFamily="34" charset="-128"/>
              </a:rPr>
              <a:t>not null </a:t>
            </a:r>
            <a:r>
              <a:rPr lang="en-GB" altLang="en-US" sz="20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values in column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                                                                      </a:t>
            </a:r>
            <a:r>
              <a:rPr lang="en-GB" altLang="en-US" sz="1800" dirty="0">
                <a:solidFill>
                  <a:srgbClr val="00664D"/>
                </a:solidFill>
                <a:ea typeface="ＭＳ Ｐゴシック" panose="020B0600070205080204" pitchFamily="34" charset="-128"/>
              </a:rPr>
              <a:t>&lt; Oracle or MySQL&gt;</a:t>
            </a:r>
            <a:endParaRPr lang="en-GB" altLang="en-US" sz="2000" dirty="0">
              <a:solidFill>
                <a:srgbClr val="00664D"/>
              </a:solidFill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Compare the results of the above query with the following,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92FEE4F-FE89-470E-9429-0909D3E4025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1100513" y="2324101"/>
            <a:ext cx="4071937" cy="17510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COUNT(*)</a:t>
            </a:r>
            <a:r>
              <a:rPr lang="ar-SA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800" b="1" dirty="0">
              <a:solidFill>
                <a:srgbClr val="FF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(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</a:t>
            </a:r>
            <a:r>
              <a:rPr lang="en-GB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SELECT  DISTINCT 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V_CODE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</a:t>
            </a:r>
            <a:r>
              <a:rPr lang="en-GB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FROM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PRODUCT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</a:t>
            </a:r>
            <a:r>
              <a:rPr lang="en-GB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WHERE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V_CODE IS NOT NULL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);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43948" y="5027615"/>
            <a:ext cx="4572000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COUNT(*)</a:t>
            </a:r>
            <a:r>
              <a:rPr lang="ar-SA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800" b="1" dirty="0">
              <a:solidFill>
                <a:srgbClr val="0066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PRODUCT;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8879" y="2599347"/>
            <a:ext cx="4569849" cy="920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ea typeface="PMingLiU" pitchFamily="18" charset="-120"/>
              </a:rPr>
              <a:t>SELECT</a:t>
            </a:r>
            <a:r>
              <a:rPr lang="en-GB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GB" b="1" dirty="0">
                <a:solidFill>
                  <a:srgbClr val="006600"/>
                </a:solidFill>
                <a:ea typeface="PMingLiU" pitchFamily="18" charset="-120"/>
              </a:rPr>
              <a:t>COUNT (DISTINCT  </a:t>
            </a:r>
            <a:r>
              <a:rPr lang="en-GB" dirty="0">
                <a:solidFill>
                  <a:srgbClr val="000000"/>
                </a:solidFill>
                <a:ea typeface="PMingLiU" pitchFamily="18" charset="-120"/>
              </a:rPr>
              <a:t>V_CODE) </a:t>
            </a:r>
            <a:endParaRPr lang="en-GB" b="1" dirty="0">
              <a:solidFill>
                <a:srgbClr val="006600"/>
              </a:solidFill>
              <a:ea typeface="PMingLiU" pitchFamily="18" charset="-120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ea typeface="PMingLiU" pitchFamily="18" charset="-120"/>
              </a:rPr>
              <a:t>FROM</a:t>
            </a:r>
            <a:r>
              <a:rPr lang="en-GB" dirty="0">
                <a:solidFill>
                  <a:srgbClr val="000000"/>
                </a:solidFill>
                <a:ea typeface="PMingLiU" pitchFamily="18" charset="-120"/>
              </a:rPr>
              <a:t>     PRODUCT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ea typeface="PMingLiU" pitchFamily="18" charset="-120"/>
              </a:rPr>
              <a:t>WHERE</a:t>
            </a:r>
            <a:r>
              <a:rPr lang="en-GB" dirty="0">
                <a:solidFill>
                  <a:srgbClr val="000000"/>
                </a:solidFill>
                <a:ea typeface="PMingLiU" pitchFamily="18" charset="-120"/>
              </a:rPr>
              <a:t>  V_CODE </a:t>
            </a:r>
            <a:r>
              <a:rPr lang="en-GB" dirty="0">
                <a:solidFill>
                  <a:srgbClr val="00664D"/>
                </a:solidFill>
                <a:ea typeface="PMingLiU" pitchFamily="18" charset="-120"/>
              </a:rPr>
              <a:t>IS NOT NULL</a:t>
            </a:r>
            <a:r>
              <a:rPr lang="en-GB" dirty="0">
                <a:solidFill>
                  <a:srgbClr val="000000"/>
                </a:solidFill>
                <a:ea typeface="PMingLiU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568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F140B32-A00A-49AE-9B6D-C28C7E5D3A0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719514" y="1628775"/>
            <a:ext cx="7207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593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4997"/>
            <a:ext cx="840263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729581" y="4777910"/>
            <a:ext cx="3214688" cy="64293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COUNT(*)</a:t>
            </a:r>
            <a:r>
              <a:rPr lang="ar-SA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800" b="1" dirty="0">
              <a:solidFill>
                <a:srgbClr val="0066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PRODUCT;</a:t>
            </a:r>
          </a:p>
        </p:txBody>
      </p:sp>
    </p:spTree>
    <p:extLst>
      <p:ext uri="{BB962C8B-B14F-4D97-AF65-F5344CB8AC3E}">
        <p14:creationId xmlns:p14="http://schemas.microsoft.com/office/powerpoint/2010/main" val="2589153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52439EDE-C9B4-4C71-85BB-070751A933B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719514" y="1628775"/>
            <a:ext cx="7207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4" y="205349"/>
            <a:ext cx="76771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5233429" y="4567612"/>
            <a:ext cx="4071937" cy="17510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COUNT(*)</a:t>
            </a:r>
            <a:r>
              <a:rPr lang="ar-SA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800" b="1" dirty="0">
              <a:solidFill>
                <a:srgbClr val="FF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(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</a:t>
            </a:r>
            <a:r>
              <a:rPr lang="en-GB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SELECT  DISTINCT 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V_CODE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</a:t>
            </a:r>
            <a:r>
              <a:rPr lang="en-GB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FROM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PRODUCT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</a:t>
            </a:r>
            <a:r>
              <a:rPr lang="en-GB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WHERE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V_CODE IS NOT NULL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42764" y="4547394"/>
            <a:ext cx="3929063" cy="8286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ea typeface="PMingLiU" pitchFamily="18" charset="-120"/>
              </a:rPr>
              <a:t>SELECT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GB" sz="1600" b="1" dirty="0">
                <a:solidFill>
                  <a:srgbClr val="006600"/>
                </a:solidFill>
                <a:ea typeface="PMingLiU" pitchFamily="18" charset="-120"/>
              </a:rPr>
              <a:t>COUNT (DISTINCT  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V_CODE) </a:t>
            </a:r>
            <a:endParaRPr lang="en-GB" sz="1600" b="1" dirty="0">
              <a:solidFill>
                <a:srgbClr val="006600"/>
              </a:solidFill>
              <a:ea typeface="PMingLiU" pitchFamily="18" charset="-120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ea typeface="PMingLiU" pitchFamily="18" charset="-120"/>
              </a:rPr>
              <a:t>FROM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     PRODUCT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ea typeface="PMingLiU" pitchFamily="18" charset="-120"/>
              </a:rPr>
              <a:t>WHERE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  V_CODE </a:t>
            </a:r>
            <a:r>
              <a:rPr lang="en-GB" sz="1600" dirty="0">
                <a:solidFill>
                  <a:srgbClr val="00664D"/>
                </a:solidFill>
                <a:ea typeface="PMingLiU" pitchFamily="18" charset="-120"/>
              </a:rPr>
              <a:t>IS NOT NULL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69408" y="3246345"/>
            <a:ext cx="1335087" cy="1990725"/>
            <a:chOff x="9969408" y="3246345"/>
            <a:chExt cx="1335087" cy="1990725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8421122"/>
                </p:ext>
              </p:extLst>
            </p:nvPr>
          </p:nvGraphicFramePr>
          <p:xfrm>
            <a:off x="9969408" y="3246345"/>
            <a:ext cx="1335087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2857" imgH="1704762" progId="">
                    <p:embed/>
                  </p:oleObj>
                </mc:Choice>
                <mc:Fallback>
                  <p:oleObj r:id="rId4" imgW="1142857" imgH="1704762" progId="">
                    <p:embed/>
                    <p:pic>
                      <p:nvPicPr>
                        <p:cNvPr id="6349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9408" y="3246345"/>
                          <a:ext cx="1335087" cy="199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090057" y="5032283"/>
              <a:ext cx="1071562" cy="142875"/>
            </a:xfrm>
            <a:prstGeom prst="rect">
              <a:avLst/>
            </a:prstGeom>
            <a:solidFill>
              <a:srgbClr val="FEF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AU" altLang="en-US" sz="1800"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057" y="3603532"/>
              <a:ext cx="1071562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838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xfrm>
            <a:off x="783546" y="1412876"/>
            <a:ext cx="7772400" cy="43434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How many vendors (unique vendors) have products with price &lt; 10?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How many products with price &lt; 10?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COUNT(*) counts the number of rows returned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1892BA75-A3EF-415F-AA7A-161FA825A64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2383746" y="5669190"/>
            <a:ext cx="4572000" cy="9128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COUNT(*)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	    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    P_PRICE &lt; 10.00;</a:t>
            </a:r>
          </a:p>
        </p:txBody>
      </p:sp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6" y="1157741"/>
            <a:ext cx="7129462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37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541010" y="311470"/>
            <a:ext cx="9212590" cy="64998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Functions - COUNT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630238" y="1987641"/>
            <a:ext cx="4573133" cy="4565699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How many vendors (unique vendors) have products with price &lt; 10?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solidFill>
                  <a:srgbClr val="00664D"/>
                </a:solidFill>
                <a:ea typeface="ＭＳ Ｐゴシック" panose="020B0600070205080204" pitchFamily="34" charset="-128"/>
              </a:rPr>
              <a:t>          &lt; MySQL&gt;</a:t>
            </a:r>
            <a:endParaRPr lang="en-GB" altLang="en-US" sz="2400" dirty="0">
              <a:solidFill>
                <a:srgbClr val="00664D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A05D91D-C79F-46F8-B3BB-0B6FAA10DD9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1408793" y="3700193"/>
            <a:ext cx="6656388" cy="18129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COUNT(*)</a:t>
            </a:r>
            <a:r>
              <a:rPr lang="ar-SA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1600" b="1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(SELECT DISTINCT(V_CODE)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FROM (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	    SELECT  V_CODE, P_PRICE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	    FROM     PRODUCT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	    WHERE   V_CODE IS NOT NULL   AND   P_PRICE &lt; 10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	                            ) );</a:t>
            </a:r>
          </a:p>
        </p:txBody>
      </p:sp>
      <p:pic>
        <p:nvPicPr>
          <p:cNvPr id="675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14" y="1089139"/>
            <a:ext cx="636905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45468" y="5726253"/>
            <a:ext cx="5264150" cy="827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ea typeface="PMingLiU" pitchFamily="18" charset="-120"/>
              </a:rPr>
              <a:t>SELECT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GB" sz="1600" b="1" dirty="0">
                <a:solidFill>
                  <a:srgbClr val="006600"/>
                </a:solidFill>
                <a:ea typeface="PMingLiU" pitchFamily="18" charset="-120"/>
              </a:rPr>
              <a:t>COUNT (DISTINCT  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V_CODE) </a:t>
            </a:r>
            <a:endParaRPr lang="en-GB" sz="1600" b="1" dirty="0">
              <a:solidFill>
                <a:srgbClr val="006600"/>
              </a:solidFill>
              <a:ea typeface="PMingLiU" pitchFamily="18" charset="-120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ea typeface="PMingLiU" pitchFamily="18" charset="-120"/>
              </a:rPr>
              <a:t>FROM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     PRODUCT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ea typeface="PMingLiU" pitchFamily="18" charset="-120"/>
              </a:rPr>
              <a:t>WHERE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  V_CODE </a:t>
            </a:r>
            <a:r>
              <a:rPr lang="en-GB" sz="1600" dirty="0">
                <a:solidFill>
                  <a:srgbClr val="00664D"/>
                </a:solidFill>
                <a:ea typeface="PMingLiU" pitchFamily="18" charset="-120"/>
              </a:rPr>
              <a:t>IS NOT NULL </a:t>
            </a:r>
            <a:r>
              <a:rPr lang="en-GB" sz="1600" dirty="0">
                <a:ea typeface="PMingLiU" pitchFamily="18" charset="-120"/>
              </a:rPr>
              <a:t>AND P_PRICE&lt;10</a:t>
            </a:r>
            <a:r>
              <a:rPr lang="en-GB" sz="1600" dirty="0">
                <a:solidFill>
                  <a:srgbClr val="000000"/>
                </a:solidFill>
                <a:ea typeface="PMingLiU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1371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881741" y="1426029"/>
            <a:ext cx="10132310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MAX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MIN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Q: What product(s) have a price equal to the maximum product price?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FBA59665-523A-4E47-A24D-5C85CC7FA35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1238929" y="2089604"/>
            <a:ext cx="5788639" cy="14605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	    </a:t>
            </a: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MAX(P_PRICE)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PRODUCT;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</a:t>
            </a:r>
            <a:r>
              <a:rPr lang="en-GB" altLang="en-US" sz="1800" b="1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MIN(P_PRICE)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PRODUCT;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1238931" y="4610555"/>
            <a:ext cx="7294087" cy="11858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latin typeface="Arial" panose="020B0604020202020204" pitchFamily="34" charset="0"/>
                <a:ea typeface="PMingLiU" pitchFamily="18" charset="-120"/>
              </a:rPr>
              <a:t>SELECT    P_CODE, P_DESCRIPT, P_PRICE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latin typeface="Arial" panose="020B0604020202020204" pitchFamily="34" charset="0"/>
                <a:ea typeface="PMingLiU" pitchFamily="18" charset="-120"/>
              </a:rPr>
              <a:t>FROM       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latin typeface="Arial" panose="020B0604020202020204" pitchFamily="34" charset="0"/>
                <a:ea typeface="PMingLiU" pitchFamily="18" charset="-120"/>
              </a:rPr>
              <a:t>WHERE    P_PRICE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= (</a:t>
            </a:r>
            <a:r>
              <a:rPr lang="en-GB" altLang="en-US" sz="1800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SELECT 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MAX(P_PRICE)</a:t>
            </a:r>
            <a:r>
              <a:rPr lang="en-GB" altLang="en-US" sz="1800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		                        FROM     PRODUCT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);</a:t>
            </a:r>
          </a:p>
        </p:txBody>
      </p:sp>
      <p:sp>
        <p:nvSpPr>
          <p:cNvPr id="696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384174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Functions – MAX, MIN</a:t>
            </a:r>
          </a:p>
        </p:txBody>
      </p:sp>
    </p:spTree>
    <p:extLst>
      <p:ext uri="{BB962C8B-B14F-4D97-AF65-F5344CB8AC3E}">
        <p14:creationId xmlns:p14="http://schemas.microsoft.com/office/powerpoint/2010/main" val="1993258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671638" y="1393372"/>
            <a:ext cx="9799273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SUM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- computes the total sum for any specified attribute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How much is the </a:t>
            </a:r>
            <a:r>
              <a:rPr lang="en-GB" altLang="en-US" sz="2400" i="1" dirty="0">
                <a:ea typeface="ＭＳ Ｐゴシック" panose="020B0600070205080204" pitchFamily="34" charset="-128"/>
              </a:rPr>
              <a:t>total</a:t>
            </a:r>
            <a:r>
              <a:rPr lang="en-GB" altLang="en-US" sz="2400" dirty="0">
                <a:ea typeface="ＭＳ Ｐゴシック" panose="020B0600070205080204" pitchFamily="34" charset="-128"/>
              </a:rPr>
              <a:t> customer balance?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40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How much is the </a:t>
            </a:r>
            <a:r>
              <a:rPr lang="en-GB" altLang="en-US" sz="2400" i="1" dirty="0">
                <a:ea typeface="ＭＳ Ｐゴシック" panose="020B0600070205080204" pitchFamily="34" charset="-128"/>
              </a:rPr>
              <a:t>total</a:t>
            </a:r>
            <a:r>
              <a:rPr lang="en-GB" altLang="en-US" sz="2400" dirty="0">
                <a:ea typeface="ＭＳ Ｐゴシック" panose="020B0600070205080204" pitchFamily="34" charset="-128"/>
              </a:rPr>
              <a:t> value of our product inventory?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1715B0D-C91A-43D9-B393-A23886021F8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395313" y="2956153"/>
            <a:ext cx="7405332" cy="6985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SUM(CUS_BALANCE)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AS TOTBALANCE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CUSTOMER;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418293" y="4667932"/>
            <a:ext cx="7382352" cy="70497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SUM(P_QOH*P_PRICE)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AS TOTVALUE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PRODUCT</a:t>
            </a:r>
          </a:p>
        </p:txBody>
      </p:sp>
      <p:sp>
        <p:nvSpPr>
          <p:cNvPr id="71686" name="Rectangle 1"/>
          <p:cNvSpPr>
            <a:spLocks noGrp="1" noChangeArrowheads="1"/>
          </p:cNvSpPr>
          <p:nvPr>
            <p:ph type="title"/>
          </p:nvPr>
        </p:nvSpPr>
        <p:spPr>
          <a:xfrm>
            <a:off x="587829" y="346960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Functions - SUM</a:t>
            </a:r>
          </a:p>
        </p:txBody>
      </p:sp>
    </p:spTree>
    <p:extLst>
      <p:ext uri="{BB962C8B-B14F-4D97-AF65-F5344CB8AC3E}">
        <p14:creationId xmlns:p14="http://schemas.microsoft.com/office/powerpoint/2010/main" val="359589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864974" y="1484314"/>
            <a:ext cx="9638270" cy="4643437"/>
          </a:xfrm>
        </p:spPr>
        <p:txBody>
          <a:bodyPr/>
          <a:lstStyle/>
          <a:p>
            <a:pPr>
              <a:spcBef>
                <a:spcPts val="2800"/>
              </a:spcBef>
              <a:spcAft>
                <a:spcPts val="240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 this lecture, you will learn:</a:t>
            </a:r>
            <a:endParaRPr lang="en-GB" altLang="en-US" sz="24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for changing the characteristics of a table or a column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query with aggregation functions extract useful information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query which involves 2 or more tables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764AA0D-10B6-400A-886F-C16DC5CB87B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671639" y="416811"/>
            <a:ext cx="84391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  <a:ea typeface="Osaka" charset="-128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072865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816427" y="1502229"/>
            <a:ext cx="10428515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AVG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- compute the average of specific attribute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6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What is the average product price?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4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Q: What products have a price that exceeds the average product price?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E82F06E7-96B6-4F4B-BB34-A8AEE6E61E2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1543050" y="2873829"/>
            <a:ext cx="4572000" cy="70497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AVG(P_PRICE)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PRODUCT;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543050" y="4525098"/>
            <a:ext cx="8994321" cy="132053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P_CODE, P_DESCRIPT, P_QOH, P_PRICE, V_CODE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      P_PRICE &gt; (</a:t>
            </a:r>
            <a:r>
              <a:rPr lang="en-GB" altLang="en-US" sz="2000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SELECT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AVG(P_PRICE)</a:t>
            </a:r>
            <a:r>
              <a:rPr lang="en-GB" altLang="en-US" sz="2000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 FROM PRODUCT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)</a:t>
            </a:r>
            <a:r>
              <a:rPr lang="ar-S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2000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ORDER  BY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P_PRICE  </a:t>
            </a:r>
            <a:r>
              <a:rPr lang="en-GB" altLang="en-US" sz="20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DESC</a:t>
            </a:r>
          </a:p>
        </p:txBody>
      </p:sp>
      <p:sp>
        <p:nvSpPr>
          <p:cNvPr id="737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373948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Aggregate Functions - AVG</a:t>
            </a:r>
          </a:p>
        </p:txBody>
      </p:sp>
    </p:spTree>
    <p:extLst>
      <p:ext uri="{BB962C8B-B14F-4D97-AF65-F5344CB8AC3E}">
        <p14:creationId xmlns:p14="http://schemas.microsoft.com/office/powerpoint/2010/main" val="1556220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Grouping Data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xfrm>
            <a:off x="798057" y="1347902"/>
            <a:ext cx="10512200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GROUP BY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clause can be used to create frequency distribution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82730179-027D-4A71-9986-84155053BBC4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609600" y="2652033"/>
            <a:ext cx="43910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</a:t>
            </a:r>
            <a:r>
              <a:rPr lang="en-GB" altLang="en-US" sz="1800" i="1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columlist</a:t>
            </a:r>
            <a:endParaRPr lang="en-GB" altLang="en-US" sz="1800" i="1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</a:t>
            </a:r>
            <a:r>
              <a:rPr lang="en-GB" altLang="en-US" sz="1800" i="1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tablelist</a:t>
            </a:r>
            <a:endParaRPr lang="en-GB" altLang="en-US" sz="1800" i="1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[WHERE       </a:t>
            </a:r>
            <a:r>
              <a:rPr lang="en-GB" altLang="en-US" sz="1800" i="1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conditionalist</a:t>
            </a:r>
            <a:endParaRPr lang="en-GB" altLang="en-US" sz="1800" i="1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GROUP BY   </a:t>
            </a:r>
            <a:r>
              <a:rPr lang="en-GB" altLang="en-US" sz="1800" i="1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columnlist</a:t>
            </a:r>
            <a:endParaRPr lang="en-GB" altLang="en-US" sz="1800" i="1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HAVING        </a:t>
            </a:r>
            <a:r>
              <a:rPr lang="en-GB" altLang="en-US" sz="1800" i="1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columnlist</a:t>
            </a:r>
            <a:endParaRPr lang="en-GB" altLang="en-US" sz="1800" i="1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ORDER BY   </a:t>
            </a:r>
            <a:r>
              <a:rPr lang="en-GB" altLang="en-US" sz="1800" i="1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columnlist</a:t>
            </a:r>
            <a:r>
              <a:rPr lang="en-GB" altLang="en-US" sz="1800" i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[ ASC | DESC ]];</a:t>
            </a:r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4967285" y="2332088"/>
            <a:ext cx="5831342" cy="101275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</a:t>
            </a:r>
            <a:r>
              <a:rPr lang="en-GB" altLang="en-US" sz="2000" b="1" dirty="0">
                <a:solidFill>
                  <a:srgbClr val="00664D"/>
                </a:solidFill>
                <a:latin typeface="Arial" panose="020B0604020202020204" pitchFamily="34" charset="0"/>
                <a:ea typeface="PMingLiU" pitchFamily="18" charset="-120"/>
              </a:rPr>
              <a:t>P_SALECODE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, 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MIN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(P_PRICE)</a:t>
            </a:r>
            <a:r>
              <a:rPr lang="ar-SA" altLang="en-US" sz="2000" dirty="0">
                <a:latin typeface="Arial" panose="020B0604020202020204" pitchFamily="34" charset="0"/>
                <a:ea typeface="PMingLiU" pitchFamily="18" charset="-120"/>
              </a:rPr>
              <a:t>‏</a:t>
            </a:r>
            <a:endParaRPr lang="en-GB" altLang="en-US" sz="2000" dirty="0"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PRODUCT_3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GROUP BY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P_SALECODE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;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4967285" y="3512459"/>
            <a:ext cx="5831343" cy="1320531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SELECT     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新細明體" charset="-120"/>
              </a:rPr>
              <a:t>P_SALECODE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GB" sz="20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AVG</a:t>
            </a:r>
            <a:r>
              <a:rPr lang="en-GB" sz="2000" dirty="0">
                <a:latin typeface="Arial" charset="0"/>
                <a:ea typeface="新細明體" charset="-120"/>
              </a:rPr>
              <a:t>(P_PRICE)              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                                   AS  </a:t>
            </a:r>
            <a:r>
              <a:rPr lang="en-GB" sz="200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AvgOfP_PRICE</a:t>
            </a:r>
            <a:endParaRPr lang="en-GB" sz="20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          PRODUCT_3</a:t>
            </a:r>
          </a:p>
          <a:p>
            <a:pPr>
              <a:buClr>
                <a:srgbClr val="0066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GROUP BY </a:t>
            </a:r>
            <a:r>
              <a:rPr lang="en-GB" sz="2000" b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P_SALECODE;</a:t>
            </a:r>
          </a:p>
        </p:txBody>
      </p:sp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935035" y="5168221"/>
            <a:ext cx="6880907" cy="101275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V_CODE, P_CODE, P_DESCRIPT, P_PRICE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PRODUCT_3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GROUP BY V_CODE;</a:t>
            </a:r>
          </a:p>
        </p:txBody>
      </p:sp>
      <p:sp>
        <p:nvSpPr>
          <p:cNvPr id="75785" name="Text Box 7"/>
          <p:cNvSpPr txBox="1">
            <a:spLocks noChangeArrowheads="1"/>
          </p:cNvSpPr>
          <p:nvPr/>
        </p:nvSpPr>
        <p:spPr bwMode="auto">
          <a:xfrm>
            <a:off x="7364412" y="5085601"/>
            <a:ext cx="7413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66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6492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496-64E3-F406-5118-7248EFF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C55DD81-8FEB-C10F-9894-F06976DE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4" y="416811"/>
            <a:ext cx="8471185" cy="3856799"/>
          </a:xfrm>
          <a:prstGeom prst="rect">
            <a:avLst/>
          </a:prstGeom>
          <a:ln>
            <a:solidFill>
              <a:srgbClr val="A2669C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6A51C-D828-402F-E199-A4EE5E6B0C9E}"/>
              </a:ext>
            </a:extLst>
          </p:cNvPr>
          <p:cNvSpPr/>
          <p:nvPr/>
        </p:nvSpPr>
        <p:spPr>
          <a:xfrm>
            <a:off x="7992533" y="451557"/>
            <a:ext cx="920006" cy="418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56B09-A2EB-1D5D-2A7C-55FBE1327800}"/>
              </a:ext>
            </a:extLst>
          </p:cNvPr>
          <p:cNvSpPr/>
          <p:nvPr/>
        </p:nvSpPr>
        <p:spPr>
          <a:xfrm>
            <a:off x="682928" y="1336857"/>
            <a:ext cx="8077208" cy="4185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933F-4153-C63E-F174-7991FCDA1F4C}"/>
              </a:ext>
            </a:extLst>
          </p:cNvPr>
          <p:cNvSpPr/>
          <p:nvPr/>
        </p:nvSpPr>
        <p:spPr>
          <a:xfrm>
            <a:off x="575682" y="1963393"/>
            <a:ext cx="8077208" cy="6217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742ED-61BD-92BD-99B5-2E52DA6B53E9}"/>
              </a:ext>
            </a:extLst>
          </p:cNvPr>
          <p:cNvSpPr/>
          <p:nvPr/>
        </p:nvSpPr>
        <p:spPr>
          <a:xfrm>
            <a:off x="575681" y="3001968"/>
            <a:ext cx="8077208" cy="6217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7BF0-0CBD-5076-54A8-173D13BDD574}"/>
              </a:ext>
            </a:extLst>
          </p:cNvPr>
          <p:cNvSpPr/>
          <p:nvPr/>
        </p:nvSpPr>
        <p:spPr>
          <a:xfrm>
            <a:off x="671639" y="3634146"/>
            <a:ext cx="8240900" cy="621763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85C35-FE69-958E-1100-14F13F7A6297}"/>
              </a:ext>
            </a:extLst>
          </p:cNvPr>
          <p:cNvSpPr/>
          <p:nvPr/>
        </p:nvSpPr>
        <p:spPr>
          <a:xfrm>
            <a:off x="593754" y="2556057"/>
            <a:ext cx="8471185" cy="445911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EB0ED-3900-DFDA-53A2-80EA482ABA65}"/>
              </a:ext>
            </a:extLst>
          </p:cNvPr>
          <p:cNvSpPr/>
          <p:nvPr/>
        </p:nvSpPr>
        <p:spPr>
          <a:xfrm>
            <a:off x="586970" y="1765839"/>
            <a:ext cx="8240900" cy="187139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E86DAE2-48A7-1B2A-0949-805DD2C5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34" y="4508388"/>
            <a:ext cx="6249205" cy="101275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</a:t>
            </a:r>
            <a:r>
              <a:rPr lang="en-GB" altLang="en-US" sz="2000" b="1" dirty="0">
                <a:solidFill>
                  <a:srgbClr val="00664D"/>
                </a:solidFill>
                <a:latin typeface="Arial" panose="020B0604020202020204" pitchFamily="34" charset="0"/>
                <a:ea typeface="PMingLiU" pitchFamily="18" charset="-120"/>
              </a:rPr>
              <a:t>V_CODE, 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MIN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(P_PRICE) AS </a:t>
            </a:r>
            <a:r>
              <a:rPr lang="en-GB" altLang="en-US" sz="2000" dirty="0" err="1">
                <a:latin typeface="Arial" panose="020B0604020202020204" pitchFamily="34" charset="0"/>
                <a:ea typeface="PMingLiU" pitchFamily="18" charset="-120"/>
              </a:rPr>
              <a:t>MinPrice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‏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PRODUCT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GROUP BY </a:t>
            </a:r>
            <a:r>
              <a:rPr lang="en-GB" altLang="en-US" sz="2000" b="1" dirty="0">
                <a:solidFill>
                  <a:srgbClr val="00664D"/>
                </a:solidFill>
                <a:latin typeface="Arial" panose="020B0604020202020204" pitchFamily="34" charset="0"/>
                <a:ea typeface="PMingLiU" pitchFamily="18" charset="-120"/>
              </a:rPr>
              <a:t>V_CODE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;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FC00D8-3CEE-0DF9-C6FA-FB51A576CC2D}"/>
              </a:ext>
            </a:extLst>
          </p:cNvPr>
          <p:cNvSpPr/>
          <p:nvPr/>
        </p:nvSpPr>
        <p:spPr>
          <a:xfrm>
            <a:off x="6073424" y="282222"/>
            <a:ext cx="767643" cy="4120445"/>
          </a:xfrm>
          <a:prstGeom prst="roundRect">
            <a:avLst/>
          </a:prstGeom>
          <a:noFill/>
          <a:ln w="57150">
            <a:solidFill>
              <a:srgbClr val="A26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E7B105E4-46E0-2E6A-56A3-FCCDE09CF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73" y="2856090"/>
            <a:ext cx="2319912" cy="2567842"/>
          </a:xfrm>
          <a:prstGeom prst="rect">
            <a:avLst/>
          </a:prstGeom>
          <a:ln>
            <a:solidFill>
              <a:srgbClr val="A2669C"/>
            </a:solidFill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CCB930FD-E29A-67E1-894C-BF0F6C85E2D6}"/>
              </a:ext>
            </a:extLst>
          </p:cNvPr>
          <p:cNvSpPr/>
          <p:nvPr/>
        </p:nvSpPr>
        <p:spPr>
          <a:xfrm>
            <a:off x="8551288" y="4905023"/>
            <a:ext cx="1143723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52DBA5A-7B4A-F318-9F32-3412B5924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1" y="5564548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Grouping Data</a:t>
            </a:r>
          </a:p>
        </p:txBody>
      </p:sp>
    </p:spTree>
    <p:extLst>
      <p:ext uri="{BB962C8B-B14F-4D97-AF65-F5344CB8AC3E}">
        <p14:creationId xmlns:p14="http://schemas.microsoft.com/office/powerpoint/2010/main" val="321876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69105"/>
            <a:ext cx="7989887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GROUP BY Feature’s HAVING Clause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xfrm>
            <a:off x="671638" y="1480457"/>
            <a:ext cx="11204675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HAVING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operates like the WHERE clause in the SELECT statement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546B084-7BB3-4856-8EEF-39F2749CBB3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1036990" y="2336348"/>
            <a:ext cx="7624535" cy="132053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</a:t>
            </a:r>
            <a:r>
              <a:rPr lang="en-GB" altLang="en-US" sz="2000" dirty="0">
                <a:solidFill>
                  <a:srgbClr val="7030A0"/>
                </a:solidFill>
                <a:latin typeface="Arial" panose="020B0604020202020204" pitchFamily="34" charset="0"/>
                <a:ea typeface="PMingLiU" pitchFamily="18" charset="-120"/>
              </a:rPr>
              <a:t>V_CODE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, Count(P_CODE) </a:t>
            </a:r>
            <a:r>
              <a:rPr lang="en-GB" altLang="en-US" sz="2000" dirty="0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AS </a:t>
            </a:r>
            <a:r>
              <a:rPr lang="en-GB" alt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CountOfP_CODE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,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      </a:t>
            </a:r>
            <a:r>
              <a:rPr lang="en-GB" alt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Avg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(P_PRICE) </a:t>
            </a:r>
            <a:r>
              <a:rPr lang="en-GB" altLang="en-US" sz="2000" dirty="0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AS </a:t>
            </a:r>
            <a:r>
              <a:rPr lang="en-GB" alt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AvgOfP_PRICE</a:t>
            </a:r>
            <a:endParaRPr lang="en-GB" altLang="en-US" sz="2000" dirty="0">
              <a:solidFill>
                <a:schemeClr val="tx2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PRODUCT_3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</a:rPr>
              <a:t>GROUP BY  </a:t>
            </a:r>
            <a:r>
              <a:rPr lang="en-GB" altLang="en-US" sz="2000" dirty="0">
                <a:solidFill>
                  <a:srgbClr val="7030A0"/>
                </a:solidFill>
                <a:latin typeface="Arial" panose="020B0604020202020204" pitchFamily="34" charset="0"/>
                <a:ea typeface="PMingLiU" pitchFamily="18" charset="-120"/>
              </a:rPr>
              <a:t>V_CODE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;</a:t>
            </a:r>
          </a:p>
        </p:txBody>
      </p:sp>
      <p:sp>
        <p:nvSpPr>
          <p:cNvPr id="77830" name="Rectangle 4"/>
          <p:cNvSpPr>
            <a:spLocks noChangeArrowheads="1"/>
          </p:cNvSpPr>
          <p:nvPr/>
        </p:nvSpPr>
        <p:spPr bwMode="auto">
          <a:xfrm>
            <a:off x="1010003" y="3917497"/>
            <a:ext cx="7651522" cy="162830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 </a:t>
            </a:r>
            <a:r>
              <a:rPr lang="en-GB" altLang="en-US" sz="2000" dirty="0">
                <a:solidFill>
                  <a:srgbClr val="7030A0"/>
                </a:solidFill>
                <a:latin typeface="Arial" panose="020B0604020202020204" pitchFamily="34" charset="0"/>
                <a:ea typeface="PMingLiU" pitchFamily="18" charset="-120"/>
              </a:rPr>
              <a:t>V_CODE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, Count(P_CODE) </a:t>
            </a:r>
            <a:r>
              <a:rPr lang="en-GB" altLang="en-US" sz="2000" dirty="0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AS </a:t>
            </a:r>
            <a:r>
              <a:rPr lang="en-GB" alt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CountOfP_CODE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,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       </a:t>
            </a:r>
            <a:r>
              <a:rPr lang="en-GB" alt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Avg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(P_PRICE) </a:t>
            </a:r>
            <a:r>
              <a:rPr lang="en-GB" altLang="en-US" sz="2000" dirty="0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AS </a:t>
            </a:r>
            <a:r>
              <a:rPr lang="en-GB" alt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PMingLiU" pitchFamily="18" charset="-120"/>
              </a:rPr>
              <a:t>AvgOfP_PRICE</a:t>
            </a:r>
            <a:endParaRPr lang="en-GB" altLang="en-US" sz="2000" dirty="0">
              <a:solidFill>
                <a:schemeClr val="tx2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 PRODUCT_3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</a:rPr>
              <a:t>GROUP BY   </a:t>
            </a:r>
            <a:r>
              <a:rPr lang="en-GB" altLang="en-US" sz="2000" dirty="0">
                <a:solidFill>
                  <a:srgbClr val="7030A0"/>
                </a:solidFill>
                <a:latin typeface="Arial" panose="020B0604020202020204" pitchFamily="34" charset="0"/>
                <a:ea typeface="PMingLiU" pitchFamily="18" charset="-120"/>
              </a:rPr>
              <a:t>V_CODE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</a:rPr>
              <a:t>HAVING</a:t>
            </a:r>
            <a:r>
              <a:rPr lang="en-GB" altLang="en-US" sz="2000" b="1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        </a:t>
            </a:r>
            <a:r>
              <a:rPr lang="en-GB" altLang="en-US" sz="2000" dirty="0" err="1">
                <a:latin typeface="Arial" panose="020B0604020202020204" pitchFamily="34" charset="0"/>
                <a:ea typeface="PMingLiU" pitchFamily="18" charset="-120"/>
              </a:rPr>
              <a:t>Avg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(P_PRICE)&lt;10</a:t>
            </a:r>
            <a:r>
              <a:rPr lang="en-GB" altLang="en-US" sz="2000" b="1" dirty="0">
                <a:latin typeface="Arial" panose="020B0604020202020204" pitchFamily="34" charset="0"/>
                <a:ea typeface="PMingLiU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354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0DDF-D8D9-474D-9351-482AEA76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1037337"/>
            <a:ext cx="11151126" cy="5626934"/>
          </a:xfrm>
        </p:spPr>
        <p:txBody>
          <a:bodyPr/>
          <a:lstStyle/>
          <a:p>
            <a:pPr marL="0" indent="0">
              <a:buNone/>
            </a:pP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The HAVING clause operates very much like the WHERE clause in the SELECT statement. </a:t>
            </a:r>
          </a:p>
          <a:p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However, the WHERE clause applies to columns and expressions for individual rows, </a:t>
            </a:r>
          </a:p>
          <a:p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whereas the HAVING clause is applied to the output of a GROUP BY operation.</a:t>
            </a:r>
            <a:endParaRPr lang="en-SG" sz="2400" dirty="0">
              <a:effectLst/>
              <a:latin typeface="Trebuchet MS" panose="020B070302020209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932B9-E1AC-EAF7-5C96-7D3F732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B45176-4F22-67FC-1492-8C3D73DE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37" y="3645858"/>
            <a:ext cx="7624535" cy="224386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endParaRPr lang="en-GB" altLang="en-US" sz="2000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V_CODE, COUNT(P_CODE) AS NUMPRODS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PRODUCT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</a:rPr>
              <a:t>WHERE AVG(P_PRICE) &lt; 10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GROUP BY V_CODE</a:t>
            </a:r>
          </a:p>
          <a:p>
            <a:pPr>
              <a:spcBef>
                <a:spcPct val="0"/>
              </a:spcBef>
              <a:buClr>
                <a:srgbClr val="006600"/>
              </a:buClr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</a:rPr>
              <a:t>HAVING AVG(P_PRICE) &lt; 10 </a:t>
            </a:r>
          </a:p>
          <a:p>
            <a:pPr eaLnBrk="1" hangingPunct="1">
              <a:spcBef>
                <a:spcPct val="0"/>
              </a:spcBef>
              <a:buClr>
                <a:srgbClr val="0066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ORDER BY V_CODE;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1C1DDDA-6663-FECA-2B96-1B940B3A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81" y="4530211"/>
            <a:ext cx="391054" cy="52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800" dirty="0">
                <a:solidFill>
                  <a:srgbClr val="0000CC"/>
                </a:solidFill>
                <a:latin typeface="Arial" panose="020B0604020202020204" pitchFamily="34" charset="0"/>
                <a:ea typeface="PMingLiU" pitchFamily="18" charset="-120"/>
              </a:rPr>
              <a:t>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6FF244-C8C3-B4F2-87BB-1C675D2AB3A0}"/>
              </a:ext>
            </a:extLst>
          </p:cNvPr>
          <p:cNvCxnSpPr/>
          <p:nvPr/>
        </p:nvCxnSpPr>
        <p:spPr>
          <a:xfrm>
            <a:off x="1670757" y="4761089"/>
            <a:ext cx="4030133" cy="2927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2F1DD98B-1F01-ED7C-5421-8A0D62E2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0313" y="5257801"/>
            <a:ext cx="299156" cy="299156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98F8B768-A407-CAEE-532C-E70BB038A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639" y="469105"/>
            <a:ext cx="7989887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GROUP BY Feature’s HAVING Clause</a:t>
            </a:r>
          </a:p>
        </p:txBody>
      </p:sp>
    </p:spTree>
    <p:extLst>
      <p:ext uri="{BB962C8B-B14F-4D97-AF65-F5344CB8AC3E}">
        <p14:creationId xmlns:p14="http://schemas.microsoft.com/office/powerpoint/2010/main" val="3870536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Joining Database Tables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idx="1"/>
          </p:nvPr>
        </p:nvSpPr>
        <p:spPr>
          <a:xfrm>
            <a:off x="671639" y="1611086"/>
            <a:ext cx="9354105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Ability to combine (join) tables on common attributes is most important distinction between relational database and other databases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Join is performed when data are retrieved from </a:t>
            </a: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more than one table at a time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rgbClr val="FF33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Join is generally composed of an </a:t>
            </a: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equality comparison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between foreign key and primary key of related tables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1F1540E-1070-4EF0-89AD-F3BD229D79A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591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>
          <a:xfrm>
            <a:off x="566057" y="494506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Joining Database Tables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D35C241-F392-4621-AE91-29671149AA14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757589"/>
            <a:ext cx="8686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1609048" y="4485367"/>
            <a:ext cx="7959496" cy="101275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P_DESCRIPT, P_PRICE, V_COMPANY, V_PHONE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</a:t>
            </a:r>
            <a:r>
              <a:rPr lang="en-GB" altLang="en-US" sz="20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VENDOR, PRODUCT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VENDOR.V_CODE = PRODUCT.V_CODE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;</a:t>
            </a: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881743" y="3413352"/>
            <a:ext cx="10243457" cy="8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Q:   List the product description, price, vendor company name, and phone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for each product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748394" y="1541689"/>
            <a:ext cx="7207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106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15686" y="834443"/>
            <a:ext cx="5627914" cy="2137357"/>
          </a:xfrm>
        </p:spPr>
        <p:txBody>
          <a:bodyPr/>
          <a:lstStyle/>
          <a:p>
            <a:pPr>
              <a:spcBef>
                <a:spcPct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  List products with vendor data for  products purchased after 15/Jan/2006.</a:t>
            </a:r>
            <a:endParaRPr lang="en-GB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   (List the result in the order of   </a:t>
            </a:r>
          </a:p>
          <a:p>
            <a:pPr>
              <a:spcBef>
                <a:spcPct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    P_PRICE)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574106BF-125D-431A-8779-89BA32543BF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881064" y="4349960"/>
            <a:ext cx="8429625" cy="1628308"/>
          </a:xfrm>
          <a:prstGeom prst="rect">
            <a:avLst/>
          </a:prstGeom>
          <a:solidFill>
            <a:srgbClr val="66FFFF"/>
          </a:solidFill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SELECT 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P_DESCRIPT, P_PRICE, V_CODE, V_NAME, V_PHONE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  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新細明體" charset="-120"/>
              </a:rPr>
              <a:t>PRODUCT, VENDOR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     VENDOR.V_CODE = PRODUCT.V_CODE</a:t>
            </a:r>
          </a:p>
          <a:p>
            <a:pPr>
              <a:buClr>
                <a:srgbClr val="FF33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rgbClr val="FF3300"/>
                </a:solidFill>
                <a:latin typeface="Arial" charset="0"/>
                <a:ea typeface="新細明體" charset="-120"/>
              </a:rPr>
              <a:t>      AND         </a:t>
            </a:r>
            <a:r>
              <a:rPr lang="en-GB" sz="2000" dirty="0">
                <a:latin typeface="Arial" charset="0"/>
                <a:ea typeface="新細明體" charset="-120"/>
              </a:rPr>
              <a:t>P_INDATE&gt;’2006-01-15’</a:t>
            </a:r>
          </a:p>
          <a:p>
            <a:pPr>
              <a:buClr>
                <a:srgbClr val="FF33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rgbClr val="FF3300"/>
                </a:solidFill>
                <a:latin typeface="Arial" charset="0"/>
                <a:ea typeface="新細明體" charset="-120"/>
              </a:rPr>
              <a:t>ORDER BY   </a:t>
            </a:r>
            <a:r>
              <a:rPr lang="en-GB" sz="2000" dirty="0">
                <a:latin typeface="Arial" charset="0"/>
                <a:ea typeface="新細明體" charset="-120"/>
              </a:rPr>
              <a:t>PRODUCT.P_PRICE;</a:t>
            </a: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7"/>
          <a:stretch>
            <a:fillRect/>
          </a:stretch>
        </p:blipFill>
        <p:spPr bwMode="auto">
          <a:xfrm>
            <a:off x="6096001" y="691568"/>
            <a:ext cx="6000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3974" name="Rectangle 9"/>
          <p:cNvSpPr>
            <a:spLocks noChangeArrowheads="1"/>
          </p:cNvSpPr>
          <p:nvPr/>
        </p:nvSpPr>
        <p:spPr bwMode="auto">
          <a:xfrm>
            <a:off x="8453438" y="2418640"/>
            <a:ext cx="3643313" cy="157162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47991" y="4715838"/>
            <a:ext cx="4982965" cy="914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997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A75380A-8C1E-4098-9CC3-37BEB140F50F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41355" y="573973"/>
            <a:ext cx="5295416" cy="1197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ea typeface="新細明體" charset="-120"/>
              </a:rPr>
              <a:t>List all invoice data (customer, invoice number, date, product) for customer number 10014</a:t>
            </a: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915082" y="4060125"/>
            <a:ext cx="9459004" cy="248501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CUS_LNAME, </a:t>
            </a:r>
            <a:r>
              <a:rPr lang="en-GB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INVOICE.INV_NUMBER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, INV_DATE, P_DESCRIPT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CUSTOMER,  INVOICE,  LINE,  PRODUCT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      CUSTOMER.CUS_CODE = INVOICE.CUS_CODE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AND       INVOICE.INV_NUMBER = LINE.INV_NUMBER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AND       LINE.P_CODE = PRODUCT.P_CODE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AND       CUSTOMER.CUS_CODE = 10014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ORDER  BY  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INVOICE.INV_NUMBER</a:t>
            </a:r>
          </a:p>
        </p:txBody>
      </p:sp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7"/>
          <a:stretch>
            <a:fillRect/>
          </a:stretch>
        </p:blipFill>
        <p:spPr bwMode="auto">
          <a:xfrm>
            <a:off x="5987143" y="416811"/>
            <a:ext cx="6000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0358" name="Rectangle 9"/>
          <p:cNvSpPr>
            <a:spLocks noChangeArrowheads="1"/>
          </p:cNvSpPr>
          <p:nvPr/>
        </p:nvSpPr>
        <p:spPr bwMode="auto">
          <a:xfrm>
            <a:off x="6415769" y="1059750"/>
            <a:ext cx="714375" cy="1428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0359" name="Rectangle 11"/>
          <p:cNvSpPr>
            <a:spLocks noChangeArrowheads="1"/>
          </p:cNvSpPr>
          <p:nvPr/>
        </p:nvSpPr>
        <p:spPr bwMode="auto">
          <a:xfrm>
            <a:off x="8773207" y="773999"/>
            <a:ext cx="714375" cy="21431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0360" name="Rectangle 12"/>
          <p:cNvSpPr>
            <a:spLocks noChangeArrowheads="1"/>
          </p:cNvSpPr>
          <p:nvPr/>
        </p:nvSpPr>
        <p:spPr bwMode="auto">
          <a:xfrm>
            <a:off x="8773207" y="1202625"/>
            <a:ext cx="714375" cy="1428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0361" name="Rectangle 13"/>
          <p:cNvSpPr>
            <a:spLocks noChangeArrowheads="1"/>
          </p:cNvSpPr>
          <p:nvPr/>
        </p:nvSpPr>
        <p:spPr bwMode="auto">
          <a:xfrm>
            <a:off x="11059207" y="2774250"/>
            <a:ext cx="714375" cy="1428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86347" y="4388233"/>
            <a:ext cx="5856269" cy="17463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485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nimBg="1"/>
      <p:bldP spid="100359" grpId="0" animBg="1"/>
      <p:bldP spid="100360" grpId="0" animBg="1"/>
      <p:bldP spid="100361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331086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Joining Tables with an Alias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>
          <a:xfrm>
            <a:off x="807262" y="1368163"/>
            <a:ext cx="8474242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Alias can be used to identify source table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Any legal table name can be used as alias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Add alias </a:t>
            </a: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after table name </a:t>
            </a:r>
            <a:r>
              <a:rPr lang="en-GB" altLang="en-US" sz="26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in FROM clause</a:t>
            </a:r>
          </a:p>
          <a:p>
            <a:pPr marL="457200" lvl="1" indent="0">
              <a:lnSpc>
                <a:spcPct val="90000"/>
              </a:lnSpc>
              <a:spcBef>
                <a:spcPts val="1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FROM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i="1" dirty="0">
                <a:ea typeface="ＭＳ Ｐゴシック" panose="020B0600070205080204" pitchFamily="34" charset="-128"/>
              </a:rPr>
              <a:t> alias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F6D0217A-5F8C-472A-803F-55E5512C5D1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2405" name="Rectangle 3"/>
          <p:cNvSpPr>
            <a:spLocks noChangeArrowheads="1"/>
          </p:cNvSpPr>
          <p:nvPr/>
        </p:nvSpPr>
        <p:spPr bwMode="auto">
          <a:xfrm>
            <a:off x="978713" y="3539863"/>
            <a:ext cx="7773401" cy="162830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P_DESCRIPT, P_PRICE, V_NAME, V_CONTACT,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      V_AREACODE, V_PHONE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PRODUCT 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AS </a:t>
            </a:r>
            <a:r>
              <a:rPr lang="en-GB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P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,  VENDOR </a:t>
            </a:r>
            <a:r>
              <a:rPr lang="en-GB" altLang="en-US" sz="2000" dirty="0">
                <a:latin typeface="Arial" panose="020B0604020202020204" pitchFamily="34" charset="0"/>
                <a:ea typeface="PMingLiU" pitchFamily="18" charset="-120"/>
              </a:rPr>
              <a:t>AS </a:t>
            </a:r>
            <a:r>
              <a:rPr lang="en-GB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V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      </a:t>
            </a:r>
            <a:r>
              <a:rPr lang="en-GB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P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.V_CODE = </a:t>
            </a:r>
            <a:r>
              <a:rPr lang="en-GB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</a:rPr>
              <a:t>V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.V_CODE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ORDER  BY  P_PRICE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66710" y="5201663"/>
            <a:ext cx="3929063" cy="334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ea typeface="PMingLiU" pitchFamily="18" charset="-120"/>
              </a:rPr>
              <a:t>AS is not required for many DBMSs</a:t>
            </a:r>
            <a:endParaRPr lang="en-GB" sz="1600" dirty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61121" y="4173760"/>
            <a:ext cx="4227355" cy="68591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16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952127" y="1475350"/>
            <a:ext cx="8223250" cy="4611687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u="sng">
                <a:solidFill>
                  <a:schemeClr val="tx2"/>
                </a:solidFill>
                <a:latin typeface="Trebuchet MS" pitchFamily="34" charset="0"/>
              </a:rPr>
              <a:t>Note:</a:t>
            </a: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b="1" u="sng" dirty="0">
              <a:solidFill>
                <a:schemeClr val="tx2"/>
              </a:solidFill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Most SQL commands/scripts used in this lecture notes followed the standard ANSI SQL, thus some of them may not be compatible to every DBMS.</a:t>
            </a: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b="1" u="sng" dirty="0">
              <a:solidFill>
                <a:schemeClr val="tx2"/>
              </a:solidFill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71265DE-791E-4C91-9773-18AE3E5727B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009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>
          <a:xfrm>
            <a:off x="601006" y="37703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Recursive Joins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idx="1"/>
          </p:nvPr>
        </p:nvSpPr>
        <p:spPr>
          <a:xfrm>
            <a:off x="759028" y="1195751"/>
            <a:ext cx="8501062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Recursive joins, table joined to itself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Q: List all employees with their manager's name	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1DB4712-D067-4EBB-800D-75CFF9E13D0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044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83" y="2671415"/>
            <a:ext cx="8431593" cy="335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668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idx="1"/>
          </p:nvPr>
        </p:nvSpPr>
        <p:spPr>
          <a:xfrm>
            <a:off x="752154" y="1013191"/>
            <a:ext cx="8501062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Recursive joins, table joined to itself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Q: List all employees with their manager's name	</a:t>
            </a: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B5E8119-666E-4735-A78F-0FC30A7D716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1815049" y="2500314"/>
            <a:ext cx="9027121" cy="132053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      E.EMP_MGR, M.EMP_LNAME, E.EMP_NUM, E.EMP_LNAME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     </a:t>
            </a:r>
            <a:r>
              <a:rPr lang="en-GB" altLang="en-US" sz="2000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EMP E, EMP M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WHERE         </a:t>
            </a:r>
            <a:r>
              <a:rPr lang="en-GB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E.EMP_MGR=M.EMP_NUM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ORDER  BY   E.EMP_MGR</a:t>
            </a:r>
          </a:p>
        </p:txBody>
      </p:sp>
      <p:pic>
        <p:nvPicPr>
          <p:cNvPr id="1065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4214813"/>
            <a:ext cx="39290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6" y="4214813"/>
            <a:ext cx="392906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TextBox 7"/>
          <p:cNvSpPr txBox="1">
            <a:spLocks noChangeArrowheads="1"/>
          </p:cNvSpPr>
          <p:nvPr/>
        </p:nvSpPr>
        <p:spPr bwMode="auto">
          <a:xfrm>
            <a:off x="5738814" y="4786314"/>
            <a:ext cx="7143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AU" altLang="en-US" sz="1800" b="1">
                <a:solidFill>
                  <a:srgbClr val="C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Join</a:t>
            </a:r>
          </a:p>
        </p:txBody>
      </p:sp>
      <p:sp>
        <p:nvSpPr>
          <p:cNvPr id="106504" name="TextBox 8"/>
          <p:cNvSpPr txBox="1">
            <a:spLocks noChangeArrowheads="1"/>
          </p:cNvSpPr>
          <p:nvPr/>
        </p:nvSpPr>
        <p:spPr bwMode="auto">
          <a:xfrm>
            <a:off x="2809875" y="3857626"/>
            <a:ext cx="20716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AU" altLang="en-US" sz="1800" b="1">
                <a:latin typeface="Arial" panose="020B0604020202020204" pitchFamily="34" charset="0"/>
                <a:ea typeface="MS Gothic" panose="020B0609070205080204" pitchFamily="49" charset="-128"/>
              </a:rPr>
              <a:t>EMP (employee)</a:t>
            </a:r>
          </a:p>
        </p:txBody>
      </p:sp>
      <p:sp>
        <p:nvSpPr>
          <p:cNvPr id="106505" name="TextBox 9"/>
          <p:cNvSpPr txBox="1">
            <a:spLocks noChangeArrowheads="1"/>
          </p:cNvSpPr>
          <p:nvPr/>
        </p:nvSpPr>
        <p:spPr bwMode="auto">
          <a:xfrm>
            <a:off x="7524750" y="3857626"/>
            <a:ext cx="20716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AU" altLang="en-US" sz="1800" b="1">
                <a:latin typeface="Arial" panose="020B0604020202020204" pitchFamily="34" charset="0"/>
                <a:ea typeface="MS Gothic" panose="020B0609070205080204" pitchFamily="49" charset="-128"/>
              </a:rPr>
              <a:t>EMP (manager)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296222" y="2502051"/>
            <a:ext cx="7422195" cy="3442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  <p:sp>
        <p:nvSpPr>
          <p:cNvPr id="10650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28575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Recursive Joins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96222" y="2839071"/>
            <a:ext cx="7422195" cy="3442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 bwMode="auto">
          <a:xfrm>
            <a:off x="3296221" y="3156924"/>
            <a:ext cx="7422195" cy="3442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  <p:sp>
        <p:nvSpPr>
          <p:cNvPr id="14" name="Rectangle 13"/>
          <p:cNvSpPr/>
          <p:nvPr/>
        </p:nvSpPr>
        <p:spPr bwMode="auto">
          <a:xfrm>
            <a:off x="3296221" y="3488504"/>
            <a:ext cx="7422195" cy="3442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25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3B20-8968-D725-4C6F-34538F9E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781415"/>
          </a:xfrm>
        </p:spPr>
        <p:txBody>
          <a:bodyPr/>
          <a:lstStyle/>
          <a:p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Outer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152B-A847-F2C1-5DF5-BC6B84518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4695697"/>
          </a:xfrm>
        </p:spPr>
        <p:txBody>
          <a:bodyPr/>
          <a:lstStyle/>
          <a:p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An </a:t>
            </a:r>
            <a:r>
              <a:rPr lang="en-SG" sz="2400" b="1" dirty="0">
                <a:solidFill>
                  <a:srgbClr val="0000CC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outer join </a:t>
            </a: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returns not only the rows matching the join condition (that is, </a:t>
            </a:r>
            <a:r>
              <a:rPr lang="en-SG" sz="2400" b="1" dirty="0">
                <a:solidFill>
                  <a:srgbClr val="FF0000"/>
                </a:solidFill>
                <a:latin typeface="Trebuchet MS" panose="020B0703020202090204" pitchFamily="34" charset="0"/>
              </a:rPr>
              <a:t>rows with matching values in the common columns</a:t>
            </a: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), it returns the </a:t>
            </a:r>
            <a:r>
              <a:rPr lang="en-SG" sz="2400" b="1" dirty="0">
                <a:solidFill>
                  <a:srgbClr val="FF0000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rows with unmatched values. </a:t>
            </a:r>
          </a:p>
          <a:p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left and right designations reflect the order in which the tables are processed by the DBMS. </a:t>
            </a:r>
            <a:endParaRPr lang="en-SG" sz="2400" dirty="0">
              <a:effectLst/>
              <a:latin typeface="Trebuchet MS" panose="020B0703020202090204" pitchFamily="34" charset="0"/>
              <a:ea typeface="Times New Roman" panose="02020603050405020304" pitchFamily="18" charset="0"/>
            </a:endParaRPr>
          </a:p>
          <a:p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The </a:t>
            </a:r>
            <a:r>
              <a:rPr lang="en-SG" sz="2400" b="1" u="sng" dirty="0">
                <a:solidFill>
                  <a:srgbClr val="7030A0"/>
                </a:solidFill>
                <a:highlight>
                  <a:srgbClr val="FFFF00"/>
                </a:highlight>
                <a:latin typeface="Trebuchet MS" panose="020B0703020202090204" pitchFamily="34" charset="0"/>
                <a:ea typeface="Times New Roman" panose="02020603050405020304" pitchFamily="18" charset="0"/>
              </a:rPr>
              <a:t>LEFT</a:t>
            </a:r>
            <a:r>
              <a:rPr lang="en-SG" sz="2400" b="1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Trebuchet MS" panose="020B0703020202090204" pitchFamily="34" charset="0"/>
                <a:ea typeface="Times New Roman" panose="02020603050405020304" pitchFamily="18" charset="0"/>
              </a:rPr>
              <a:t> outer JOIN</a:t>
            </a:r>
            <a:r>
              <a:rPr lang="en-SG" sz="2400" dirty="0">
                <a:solidFill>
                  <a:srgbClr val="7030A0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 </a:t>
            </a: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returns not only the rows matching the join condition (that is, rows with matching values in the common column), it returns the rows in the </a:t>
            </a:r>
            <a:r>
              <a:rPr lang="en-SG" sz="2400" b="1" dirty="0">
                <a:solidFill>
                  <a:srgbClr val="0000CC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left table </a:t>
            </a: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with unmatched values in the </a:t>
            </a:r>
            <a:r>
              <a:rPr lang="en-SG" sz="2400" b="1" dirty="0">
                <a:solidFill>
                  <a:srgbClr val="0000CC"/>
                </a:solidFill>
                <a:latin typeface="Trebuchet MS" panose="020B0703020202090204" pitchFamily="34" charset="0"/>
              </a:rPr>
              <a:t>right table.</a:t>
            </a:r>
          </a:p>
          <a:p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The </a:t>
            </a:r>
            <a:r>
              <a:rPr lang="en-SG" sz="2400" b="1" u="sng" dirty="0">
                <a:solidFill>
                  <a:srgbClr val="555555"/>
                </a:solidFill>
                <a:highlight>
                  <a:srgbClr val="FFFF00"/>
                </a:highlight>
                <a:latin typeface="Trebuchet MS" panose="020B0703020202090204" pitchFamily="34" charset="0"/>
                <a:ea typeface="Times New Roman" panose="02020603050405020304" pitchFamily="18" charset="0"/>
              </a:rPr>
              <a:t>RIGHT</a:t>
            </a:r>
            <a:r>
              <a:rPr lang="en-SG" sz="2400" b="1" u="sng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Trebuchet MS" panose="020B0703020202090204" pitchFamily="34" charset="0"/>
                <a:ea typeface="Times New Roman" panose="02020603050405020304" pitchFamily="18" charset="0"/>
              </a:rPr>
              <a:t> outer JOIN</a:t>
            </a: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 returns not only the rows matching the join condition (that is, rows with matching values in the common column), it returns the rows in </a:t>
            </a:r>
            <a:r>
              <a:rPr lang="en-SG" sz="2400" dirty="0">
                <a:solidFill>
                  <a:srgbClr val="555555"/>
                </a:solidFill>
                <a:latin typeface="Trebuchet MS" panose="020B0703020202090204" pitchFamily="34" charset="0"/>
              </a:rPr>
              <a:t>the</a:t>
            </a:r>
            <a:r>
              <a:rPr lang="en-SG" sz="2400" b="1" dirty="0">
                <a:solidFill>
                  <a:srgbClr val="0000CC"/>
                </a:solidFill>
                <a:latin typeface="Trebuchet MS" panose="020B0703020202090204" pitchFamily="34" charset="0"/>
              </a:rPr>
              <a:t> right table </a:t>
            </a:r>
            <a:r>
              <a:rPr lang="en-SG" sz="2400" dirty="0">
                <a:solidFill>
                  <a:srgbClr val="555555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with unmatched values in the </a:t>
            </a:r>
            <a:r>
              <a:rPr lang="en-SG" sz="2400" b="1" dirty="0">
                <a:solidFill>
                  <a:srgbClr val="0000CC"/>
                </a:solidFill>
                <a:latin typeface="Trebuchet MS" panose="020B0703020202090204" pitchFamily="34" charset="0"/>
              </a:rPr>
              <a:t>left table.</a:t>
            </a:r>
            <a:endParaRPr lang="en-SG" sz="2400" dirty="0">
              <a:effectLst/>
              <a:latin typeface="Trebuchet MS" panose="020B070302020209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8C5B-BDE5-0E02-91B4-7CBD7C2E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/>
          </p:nvPr>
        </p:nvSpPr>
        <p:spPr>
          <a:xfrm>
            <a:off x="638175" y="333374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Outer Joins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idx="1"/>
          </p:nvPr>
        </p:nvSpPr>
        <p:spPr>
          <a:xfrm>
            <a:off x="770021" y="920750"/>
            <a:ext cx="8119024" cy="5108659"/>
          </a:xfrm>
        </p:spPr>
        <p:txBody>
          <a:bodyPr/>
          <a:lstStyle/>
          <a:p>
            <a:pPr marL="0" indent="0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There are two types of outer joins: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LEFT JOIN and RIGHT JOIN</a:t>
            </a:r>
          </a:p>
        </p:txBody>
      </p:sp>
      <p:sp>
        <p:nvSpPr>
          <p:cNvPr id="1167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B433C1A-27D2-4888-9195-70C7DEC3A90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710394" y="1939904"/>
            <a:ext cx="6302375" cy="11858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PRODUCT.P_CODE, VENDOR.V_CODE,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 VENDOR.V_NAME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VENDOR 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LEFT JOIN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PRODUCT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ON</a:t>
            </a: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VENDOR.V_CODE = PRODUCT.V_CODE;</a:t>
            </a:r>
          </a:p>
        </p:txBody>
      </p:sp>
      <p:graphicFrame>
        <p:nvGraphicFramePr>
          <p:cNvPr id="1167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34743"/>
              </p:ext>
            </p:extLst>
          </p:nvPr>
        </p:nvGraphicFramePr>
        <p:xfrm>
          <a:off x="671639" y="3163865"/>
          <a:ext cx="2638425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38095" imgH="3552381" progId="">
                  <p:embed/>
                </p:oleObj>
              </mc:Choice>
              <mc:Fallback>
                <p:oleObj r:id="rId3" imgW="2638095" imgH="3552381" progId="">
                  <p:embed/>
                  <p:pic>
                    <p:nvPicPr>
                      <p:cNvPr id="1167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39" y="3163865"/>
                        <a:ext cx="2638425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Rectangle 5"/>
          <p:cNvSpPr>
            <a:spLocks noChangeArrowheads="1"/>
          </p:cNvSpPr>
          <p:nvPr/>
        </p:nvSpPr>
        <p:spPr bwMode="auto">
          <a:xfrm>
            <a:off x="3687106" y="4903872"/>
            <a:ext cx="6286500" cy="11969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SELECT   PRODUCT.P_CODE, VENDOR.V_CODE,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 VENDOR.V_NAME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FROM       VENDOR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RIGHT JOIN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PRODUCT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               </a:t>
            </a:r>
            <a:r>
              <a:rPr lang="en-GB" altLang="en-US" sz="1800" b="1" dirty="0">
                <a:solidFill>
                  <a:srgbClr val="006600"/>
                </a:solidFill>
                <a:latin typeface="Arial" panose="020B0604020202020204" pitchFamily="34" charset="0"/>
                <a:ea typeface="PMingLiU" pitchFamily="18" charset="-120"/>
              </a:rPr>
              <a:t>ON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VENDOR.V_CODE = PRODUCT.V_CODE;</a:t>
            </a:r>
          </a:p>
        </p:txBody>
      </p:sp>
      <p:graphicFrame>
        <p:nvGraphicFramePr>
          <p:cNvPr id="1167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14554"/>
              </p:ext>
            </p:extLst>
          </p:nvPr>
        </p:nvGraphicFramePr>
        <p:xfrm>
          <a:off x="7363756" y="1782847"/>
          <a:ext cx="260985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09524" imgH="3028571" progId="">
                  <p:embed/>
                </p:oleObj>
              </mc:Choice>
              <mc:Fallback>
                <p:oleObj r:id="rId5" imgW="2609524" imgH="3028571" progId="">
                  <p:embed/>
                  <p:pic>
                    <p:nvPicPr>
                      <p:cNvPr id="1167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756" y="1782847"/>
                        <a:ext cx="260985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ent Arrow 9"/>
          <p:cNvSpPr/>
          <p:nvPr/>
        </p:nvSpPr>
        <p:spPr bwMode="auto">
          <a:xfrm rot="10800000">
            <a:off x="3310064" y="3217841"/>
            <a:ext cx="571500" cy="500063"/>
          </a:xfrm>
          <a:prstGeom prst="ben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  <p:sp>
        <p:nvSpPr>
          <p:cNvPr id="11" name="Bent-Up Arrow 10"/>
          <p:cNvSpPr/>
          <p:nvPr/>
        </p:nvSpPr>
        <p:spPr bwMode="auto">
          <a:xfrm rot="10800000">
            <a:off x="6762738" y="4275222"/>
            <a:ext cx="500063" cy="571500"/>
          </a:xfrm>
          <a:prstGeom prst="ben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926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6B3D-40AC-C80F-1B52-065DF53D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Put it all together…..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A8AB-0AB4-45AF-6538-3CA1B8DF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F93064-0CB3-8328-A65A-D92B19817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2754" y="1557864"/>
            <a:ext cx="9785169" cy="162830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  <a:t>SELECT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VENDOR.V_CODE, V_NAME, </a:t>
            </a:r>
            <a:r>
              <a:rPr lang="en-GB" altLang="en-US" sz="1800" dirty="0">
                <a:solidFill>
                  <a:srgbClr val="0000CC"/>
                </a:solidFill>
                <a:latin typeface="Arial" panose="020B0604020202020204" pitchFamily="34" charset="0"/>
                <a:ea typeface="PMingLiU" pitchFamily="18" charset="-120"/>
              </a:rPr>
              <a:t>SUM(P_QOH*P_PRICE) AS TOTCOST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  <a:t>FROM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PRODUCT </a:t>
            </a:r>
            <a:r>
              <a:rPr lang="en-GB" altLang="en-US" sz="1800" b="1" dirty="0">
                <a:solidFill>
                  <a:srgbClr val="0000CC"/>
                </a:solidFill>
                <a:latin typeface="Arial" panose="020B0604020202020204" pitchFamily="34" charset="0"/>
                <a:ea typeface="PMingLiU" pitchFamily="18" charset="-120"/>
              </a:rPr>
              <a:t>JOIN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VENDOR </a:t>
            </a:r>
            <a:r>
              <a:rPr lang="en-GB" altLang="en-US" sz="1800" b="1" dirty="0">
                <a:solidFill>
                  <a:srgbClr val="0000CC"/>
                </a:solidFill>
                <a:latin typeface="Arial" panose="020B0604020202020204" pitchFamily="34" charset="0"/>
                <a:ea typeface="PMingLiU" pitchFamily="18" charset="-120"/>
              </a:rPr>
              <a:t>ON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PRODUCT.V_CODE = VENDOR.V_CODE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  <a:t>WHERE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P_DISCOUNT&gt;0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  <a:t>GROUP BY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V_CODE, V_NAME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  <a:t>HAVING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TOTCOST&gt;500;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03969-639B-0476-8289-5F3BDE73F39E}"/>
              </a:ext>
            </a:extLst>
          </p:cNvPr>
          <p:cNvSpPr txBox="1"/>
          <p:nvPr/>
        </p:nvSpPr>
        <p:spPr>
          <a:xfrm>
            <a:off x="614995" y="864833"/>
            <a:ext cx="100417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You can combine multiple clauses and aggregate functions.</a:t>
            </a:r>
            <a:endParaRPr lang="en-US" sz="260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91470-CD18-B933-CEAA-81AB87E12446}"/>
              </a:ext>
            </a:extLst>
          </p:cNvPr>
          <p:cNvSpPr txBox="1"/>
          <p:nvPr/>
        </p:nvSpPr>
        <p:spPr>
          <a:xfrm>
            <a:off x="383822" y="3500791"/>
            <a:ext cx="11413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This statement does the following: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Joins the product and vendor tables using V_CODE as the common attribute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Restricts to only the rows with a discount greater than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Groups the remaining rows into collections based on V_CODE and V_NAME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Aggregates the total cost of products in each group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Restricts to only the groups with totals that exceed $500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555555"/>
                </a:solidFill>
                <a:effectLst/>
                <a:latin typeface="Trebuchet MS" panose="020B0703020202090204" pitchFamily="34" charset="0"/>
              </a:rPr>
              <a:t>Lists the results in descending order by the total cost</a:t>
            </a:r>
            <a:endParaRPr lang="en-US" sz="24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58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idx="1"/>
          </p:nvPr>
        </p:nvSpPr>
        <p:spPr>
          <a:xfrm>
            <a:off x="766009" y="1595044"/>
            <a:ext cx="9773653" cy="4343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ALTER commands are use to change table structures and column characteristics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Aggregation functions such as COUNT, MINX MAX, AVG can be use to perform arithmetic computations over a set of rows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JOIN can be use to retrieve data from more that one table</a:t>
            </a:r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5816DA51-6451-41DF-B2F2-6E8041E5770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356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1541752" y="2308385"/>
            <a:ext cx="6230648" cy="1108061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SQL In-Class Exercises</a:t>
            </a:r>
            <a:endParaRPr lang="en-AU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13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1189" y="4500564"/>
            <a:ext cx="8429625" cy="218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SELECT	PROJ_NAME, PROJ_VALUE, PROJ_BALANCE,  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                    EMPLOYEE.EMP_LNAME, EMP_FNAME, EMP_INITIAL, 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                    EMPLOYEE.JOB_CODE, JOB.JOB_DESCRIPTION,   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                    JOB.JOB_CHG_HOUR</a:t>
            </a:r>
            <a:endParaRPr lang="en-AU" altLang="en-US" sz="1800" b="1" dirty="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FROM	       PROJECT, EMPLOYEE, JOB</a:t>
            </a:r>
            <a:endParaRPr lang="en-AU" altLang="en-US" sz="1800" b="1" dirty="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WHERE	EMPLOYEE.EMP_NUM = PROJECT.EMP_NUM</a:t>
            </a:r>
            <a:endParaRPr lang="en-AU" altLang="en-US" sz="1800" b="1" dirty="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b="1" dirty="0">
                <a:latin typeface="Arial" panose="020B0604020202020204" pitchFamily="34" charset="0"/>
                <a:ea typeface="MS Gothic" panose="020B0609070205080204" pitchFamily="49" charset="-128"/>
              </a:rPr>
              <a:t>      AND	JOB.JOB_CODE = EMPLOYEE.JOB_CODE;</a:t>
            </a:r>
            <a:endParaRPr lang="en-AU" altLang="en-US" sz="1800" b="1" dirty="0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2083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64293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6" name="Picture 2" descr="FigP7-16-The-Query-Results-for-Question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930119"/>
            <a:ext cx="9086843" cy="129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9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86795" y="4135449"/>
            <a:ext cx="750344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SELECT	PROJ_NAME, PROJ_VALUE, PROJ_BALANCE,  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                    EMPLOYEE.EMP_LNAME, EMP_FNAME, EMP_INITIAL, 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                    EMPLOYEE.JOB_CODE, JOB.JOB_DESCRIPTION,   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                    JOB.JOB_CHG_HOUR</a:t>
            </a:r>
            <a:endParaRPr lang="en-AU" altLang="en-US" sz="1800" dirty="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FROM	       PROJECT, ASSIGNMENT, EMPLOYEE, JOB</a:t>
            </a:r>
            <a:endParaRPr lang="en-AU" altLang="en-US" sz="1800" dirty="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WHERE	EMPLOYEE.EMP_NUM = ASSIGNMENT.EMP_NUM</a:t>
            </a: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      AND      ASSIGNMENT.PROJ_NUM = PROJECT.PROJ_NUM              </a:t>
            </a:r>
            <a:endParaRPr lang="en-AU" altLang="en-US" sz="1800" dirty="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ea typeface="MS Gothic" panose="020B0609070205080204" pitchFamily="49" charset="-128"/>
              </a:rPr>
              <a:t>      AND	JOB.JOB_CODE = EMPLOYEE.JOB_CODE;</a:t>
            </a:r>
            <a:endParaRPr lang="en-AU" altLang="en-US" sz="1800" dirty="0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228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64293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2" descr="FigP7-16-The-Query-Results-for-Question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2852739"/>
            <a:ext cx="8501063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57750" y="4592626"/>
            <a:ext cx="26813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about this?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What’s the difference between this code and the previous code?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4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15471" y="333844"/>
            <a:ext cx="8153400" cy="504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EXAMPLE: The Database Model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51A3FE5-C2E7-43AF-91C8-4451F069E1D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7"/>
          <a:stretch>
            <a:fillRect/>
          </a:stretch>
        </p:blipFill>
        <p:spPr bwMode="auto">
          <a:xfrm>
            <a:off x="672353" y="1205753"/>
            <a:ext cx="84582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76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60737"/>
            <a:ext cx="8153400" cy="504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EXAMPLE: The Database Model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36178BF-D9E3-40C6-ACF7-129FC11C59D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1456" r="6668"/>
          <a:stretch>
            <a:fillRect/>
          </a:stretch>
        </p:blipFill>
        <p:spPr bwMode="auto">
          <a:xfrm>
            <a:off x="1205379" y="1040281"/>
            <a:ext cx="6743223" cy="57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37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Advanced Data Definition Commands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962150" y="1515035"/>
            <a:ext cx="9114179" cy="475773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All changes in table structure are made by using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ALTER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command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Followed by keyword that produces specific change 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Following three options are available: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ADD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MODIFY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DROP</a:t>
            </a:r>
          </a:p>
          <a:p>
            <a:pPr marL="914400" lvl="2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chemeClr val="accent2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ALTER can be used to </a:t>
            </a:r>
            <a:r>
              <a:rPr lang="en-GB" altLang="en-US" dirty="0">
                <a:solidFill>
                  <a:srgbClr val="00664D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 data type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and</a:t>
            </a:r>
            <a:r>
              <a:rPr lang="en-GB" altLang="en-US" dirty="0">
                <a:solidFill>
                  <a:srgbClr val="00664D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characteristics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(e.g. length of varchar)</a:t>
            </a:r>
            <a:r>
              <a:rPr lang="ar-SA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60D99CA1-33B5-4343-BBA1-DD49E2600636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7346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Adding and Dropping a Column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784412" y="1461247"/>
            <a:ext cx="7772400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to </a:t>
            </a:r>
            <a:r>
              <a:rPr lang="en-GB" altLang="en-US" dirty="0">
                <a:solidFill>
                  <a:srgbClr val="2626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add column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rgbClr val="2626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200" dirty="0">
              <a:solidFill>
                <a:srgbClr val="2626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                                                     </a:t>
            </a:r>
            <a:endParaRPr lang="en-GB" altLang="en-US" dirty="0">
              <a:solidFill>
                <a:srgbClr val="FF00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to drop column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59F44D8-3B15-4995-9088-AFFBF5795A3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527362" y="2061323"/>
            <a:ext cx="4572000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ALTER TABLE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P_SALECODE CHAR(1);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598800" y="5061698"/>
            <a:ext cx="4572000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ALTER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TABLE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VENDOR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DROP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COLUMN V_ORDER;</a:t>
            </a:r>
          </a:p>
        </p:txBody>
      </p:sp>
    </p:spTree>
    <p:extLst>
      <p:ext uri="{BB962C8B-B14F-4D97-AF65-F5344CB8AC3E}">
        <p14:creationId xmlns:p14="http://schemas.microsoft.com/office/powerpoint/2010/main" val="70431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Adding and Dropping a Column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671639" y="1371600"/>
            <a:ext cx="7772400" cy="43434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to </a:t>
            </a:r>
            <a:r>
              <a:rPr lang="en-GB" altLang="en-US" dirty="0">
                <a:solidFill>
                  <a:srgbClr val="2626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add column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rgbClr val="2626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200" dirty="0">
              <a:solidFill>
                <a:srgbClr val="2626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Do not include the NOT NULL clause for new column, WHY ?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                                                      </a:t>
            </a: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Error !!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ALTER to drop column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D37E5B8-A6E4-4B70-90F8-25C74952C72F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414589" y="2014538"/>
            <a:ext cx="4572000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ALTER TABLE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P_SALECODE CHAR(1);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486027" y="4972051"/>
            <a:ext cx="4572000" cy="6381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ALTER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TABLE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VENDOR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DROP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</a:t>
            </a: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COLUMN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V_ORDER;</a:t>
            </a: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1414589" y="3543300"/>
            <a:ext cx="5143500" cy="64293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ALTER TABLE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PRODUCT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ADD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</a:rPr>
              <a:t>   P_SALECODE  CHAR(1) NOT NULL;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037559" y="3543300"/>
            <a:ext cx="4248472" cy="72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740571" y="3681310"/>
            <a:ext cx="4317457" cy="535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7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25F665-6178-4A3C-AB51-33584EBE5E66}">
  <ds:schemaRefs>
    <ds:schemaRef ds:uri="0f5e39c8-e5a1-4a0d-b53f-9134be983d1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64b295e-e158-430a-a9fe-95bbf17b9d7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0DA675-4EC4-42AD-8BEF-EC150FC81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ITatJCU-Lectures-2022</Template>
  <TotalTime>2136</TotalTime>
  <Words>3137</Words>
  <Application>Microsoft Macintosh PowerPoint</Application>
  <PresentationFormat>Widescreen</PresentationFormat>
  <Paragraphs>528</Paragraphs>
  <Slides>48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Helvetica</vt:lpstr>
      <vt:lpstr>Monotype Sorts</vt:lpstr>
      <vt:lpstr>Playfair Display</vt:lpstr>
      <vt:lpstr>Stone Sans ITC TT-Bold</vt:lpstr>
      <vt:lpstr>Times New Roman</vt:lpstr>
      <vt:lpstr>Trebuchet MS</vt:lpstr>
      <vt:lpstr>Wingdings</vt:lpstr>
      <vt:lpstr>1_Office Theme</vt:lpstr>
      <vt:lpstr>Custom Design</vt:lpstr>
      <vt:lpstr>CP2404/CP5633  Database Modelling  </vt:lpstr>
      <vt:lpstr>PowerPoint Presentation</vt:lpstr>
      <vt:lpstr>PowerPoint Presentation</vt:lpstr>
      <vt:lpstr>PowerPoint Presentation</vt:lpstr>
      <vt:lpstr>EXAMPLE: The Database Model</vt:lpstr>
      <vt:lpstr>EXAMPLE: The Database Model</vt:lpstr>
      <vt:lpstr>Advanced Data Definition Commands</vt:lpstr>
      <vt:lpstr>Adding and Dropping a Column</vt:lpstr>
      <vt:lpstr>Adding and Dropping a Column</vt:lpstr>
      <vt:lpstr>Adding and Dropping a Column</vt:lpstr>
      <vt:lpstr>Advanced Data Updates</vt:lpstr>
      <vt:lpstr>UPDATE  Command Examples</vt:lpstr>
      <vt:lpstr>Copying Parts of Tables</vt:lpstr>
      <vt:lpstr>Copying Parts of Tables</vt:lpstr>
      <vt:lpstr>Create New Table based on Existing Table</vt:lpstr>
      <vt:lpstr>Adding Primary and Foreign Key Designations</vt:lpstr>
      <vt:lpstr>Examples of Adding Primary and Foreign Key</vt:lpstr>
      <vt:lpstr>Deleting a Table from the Database</vt:lpstr>
      <vt:lpstr>Advanced SELECT Queries</vt:lpstr>
      <vt:lpstr>Ordering a Listing</vt:lpstr>
      <vt:lpstr>Listing Unique Values</vt:lpstr>
      <vt:lpstr>Aggregate Functions</vt:lpstr>
      <vt:lpstr>Aggregate Function - COUNT ‏</vt:lpstr>
      <vt:lpstr>PowerPoint Presentation</vt:lpstr>
      <vt:lpstr>PowerPoint Presentation</vt:lpstr>
      <vt:lpstr>Aggregate Functions</vt:lpstr>
      <vt:lpstr>Aggregate Functions - COUNT</vt:lpstr>
      <vt:lpstr>Aggregate Functions – MAX, MIN</vt:lpstr>
      <vt:lpstr>Aggregate Functions - SUM</vt:lpstr>
      <vt:lpstr>Aggregate Functions - AVG</vt:lpstr>
      <vt:lpstr>Grouping Data</vt:lpstr>
      <vt:lpstr>Grouping Data</vt:lpstr>
      <vt:lpstr>GROUP BY Feature’s HAVING Clause</vt:lpstr>
      <vt:lpstr>GROUP BY Feature’s HAVING Clause</vt:lpstr>
      <vt:lpstr>Joining Database Tables</vt:lpstr>
      <vt:lpstr>Joining Database Tables</vt:lpstr>
      <vt:lpstr>PowerPoint Presentation</vt:lpstr>
      <vt:lpstr>PowerPoint Presentation</vt:lpstr>
      <vt:lpstr>Joining Tables with an Alias</vt:lpstr>
      <vt:lpstr>Recursive Joins</vt:lpstr>
      <vt:lpstr>Recursive Joins</vt:lpstr>
      <vt:lpstr>Outer Joins</vt:lpstr>
      <vt:lpstr>Outer Joins</vt:lpstr>
      <vt:lpstr>Put it all together…..</vt:lpstr>
      <vt:lpstr>Summary</vt:lpstr>
      <vt:lpstr>SQL In-Class Exercises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CP2404/CP5633  Database Modelling</dc:title>
  <dc:creator>Joanne Lee</dc:creator>
  <cp:lastModifiedBy>Mala Selvaraj</cp:lastModifiedBy>
  <cp:revision>140</cp:revision>
  <dcterms:created xsi:type="dcterms:W3CDTF">2022-09-03T07:04:50Z</dcterms:created>
  <dcterms:modified xsi:type="dcterms:W3CDTF">2023-04-24T05:05:38Z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