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4"/>
    <p:sldMasterId id="2147483669" r:id="rId5"/>
  </p:sldMasterIdLst>
  <p:notesMasterIdLst>
    <p:notesMasterId r:id="rId41"/>
  </p:notesMasterIdLst>
  <p:sldIdLst>
    <p:sldId id="471" r:id="rId6"/>
    <p:sldId id="613" r:id="rId7"/>
    <p:sldId id="653" r:id="rId8"/>
    <p:sldId id="707" r:id="rId9"/>
    <p:sldId id="708" r:id="rId10"/>
    <p:sldId id="762" r:id="rId11"/>
    <p:sldId id="763" r:id="rId12"/>
    <p:sldId id="764" r:id="rId13"/>
    <p:sldId id="765" r:id="rId14"/>
    <p:sldId id="767" r:id="rId15"/>
    <p:sldId id="768" r:id="rId16"/>
    <p:sldId id="769" r:id="rId17"/>
    <p:sldId id="770" r:id="rId18"/>
    <p:sldId id="771" r:id="rId19"/>
    <p:sldId id="772" r:id="rId20"/>
    <p:sldId id="773" r:id="rId21"/>
    <p:sldId id="774" r:id="rId22"/>
    <p:sldId id="775" r:id="rId23"/>
    <p:sldId id="777" r:id="rId24"/>
    <p:sldId id="778" r:id="rId25"/>
    <p:sldId id="779" r:id="rId26"/>
    <p:sldId id="780" r:id="rId27"/>
    <p:sldId id="781" r:id="rId28"/>
    <p:sldId id="782" r:id="rId29"/>
    <p:sldId id="784" r:id="rId30"/>
    <p:sldId id="785" r:id="rId31"/>
    <p:sldId id="786" r:id="rId32"/>
    <p:sldId id="787" r:id="rId33"/>
    <p:sldId id="788" r:id="rId34"/>
    <p:sldId id="789" r:id="rId35"/>
    <p:sldId id="790" r:id="rId36"/>
    <p:sldId id="791" r:id="rId37"/>
    <p:sldId id="792" r:id="rId38"/>
    <p:sldId id="793" r:id="rId39"/>
    <p:sldId id="758"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0000CC"/>
    <a:srgbClr val="A2669C"/>
    <a:srgbClr val="66A277"/>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48" autoAdjust="0"/>
    <p:restoredTop sz="79840" autoAdjust="0"/>
  </p:normalViewPr>
  <p:slideViewPr>
    <p:cSldViewPr snapToGrid="0">
      <p:cViewPr>
        <p:scale>
          <a:sx n="81" d="100"/>
          <a:sy n="81" d="100"/>
        </p:scale>
        <p:origin x="512" y="256"/>
      </p:cViewPr>
      <p:guideLst/>
    </p:cSldViewPr>
  </p:slideViewPr>
  <p:notesTextViewPr>
    <p:cViewPr>
      <p:scale>
        <a:sx n="85" d="100"/>
        <a:sy n="8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0" Type="http://schemas.openxmlformats.org/officeDocument/2006/relationships/slide" Target="slides/slide15.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8726F7-1322-8B46-A3C1-3D1B6F454225}" type="datetimeFigureOut">
              <a:rPr lang="en-AU" smtClean="0"/>
              <a:t>8/5/2023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895699-AEBD-804E-8FDC-CD08F08621CF}" type="slidenum">
              <a:rPr lang="en-AU" smtClean="0"/>
              <a:t>‹#›</a:t>
            </a:fld>
            <a:endParaRPr lang="en-AU"/>
          </a:p>
        </p:txBody>
      </p:sp>
    </p:spTree>
    <p:extLst>
      <p:ext uri="{BB962C8B-B14F-4D97-AF65-F5344CB8AC3E}">
        <p14:creationId xmlns:p14="http://schemas.microsoft.com/office/powerpoint/2010/main" val="1089032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895699-AEBD-804E-8FDC-CD08F08621CF}" type="slidenum">
              <a:rPr lang="en-AU" smtClean="0"/>
              <a:t>1</a:t>
            </a:fld>
            <a:endParaRPr lang="en-AU"/>
          </a:p>
        </p:txBody>
      </p:sp>
    </p:spTree>
    <p:extLst>
      <p:ext uri="{BB962C8B-B14F-4D97-AF65-F5344CB8AC3E}">
        <p14:creationId xmlns:p14="http://schemas.microsoft.com/office/powerpoint/2010/main" val="22883593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75000"/>
              <a:buFont typeface="Arial" panose="020B0604020202020204" pitchFamily="34" charset="0"/>
              <a:buNone/>
            </a:pPr>
            <a:fld id="{A683EB06-DD11-4E19-ACBE-F9A54C0A42AB}" type="slidenum">
              <a:rPr lang="en-GB" altLang="en-US" smtClean="0">
                <a:ea typeface="PMingLiU" pitchFamily="18" charset="-120"/>
              </a:rPr>
              <a:pPr>
                <a:spcBef>
                  <a:spcPct val="0"/>
                </a:spcBef>
                <a:buSzPct val="75000"/>
                <a:buFont typeface="Arial" panose="020B0604020202020204" pitchFamily="34" charset="0"/>
                <a:buNone/>
              </a:pPr>
              <a:t>10</a:t>
            </a:fld>
            <a:endParaRPr lang="en-GB" altLang="en-US">
              <a:ea typeface="PMingLiU" pitchFamily="18" charset="-120"/>
            </a:endParaRPr>
          </a:p>
        </p:txBody>
      </p:sp>
      <p:sp>
        <p:nvSpPr>
          <p:cNvPr id="28675" name="Rectangle 1"/>
          <p:cNvSpPr>
            <a:spLocks noGrp="1" noRot="1" noChangeAspect="1" noChangeArrowheads="1" noTextEdit="1"/>
          </p:cNvSpPr>
          <p:nvPr>
            <p:ph type="sldImg"/>
          </p:nvPr>
        </p:nvSpPr>
        <p:spPr>
          <a:xfrm>
            <a:off x="381000" y="685800"/>
            <a:ext cx="6096000" cy="3429000"/>
          </a:xfrm>
          <a:solidFill>
            <a:srgbClr val="FFFFFF"/>
          </a:solidFill>
          <a:ln/>
        </p:spPr>
      </p:sp>
      <p:sp>
        <p:nvSpPr>
          <p:cNvPr id="28676" name="Rectangle 2"/>
          <p:cNvSpPr>
            <a:spLocks noGrp="1" noChangeArrowheads="1"/>
          </p:cNvSpPr>
          <p:nvPr>
            <p:ph type="body" idx="1"/>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SG" b="0" i="0" dirty="0">
                <a:solidFill>
                  <a:srgbClr val="555555"/>
                </a:solidFill>
                <a:effectLst/>
                <a:latin typeface="robotoregular"/>
              </a:rPr>
              <a:t>If the </a:t>
            </a:r>
            <a:r>
              <a:rPr lang="en-SG" b="0" i="0" dirty="0" err="1">
                <a:solidFill>
                  <a:srgbClr val="555555"/>
                </a:solidFill>
                <a:effectLst/>
                <a:latin typeface="robotoregular"/>
              </a:rPr>
              <a:t>SaleCo</a:t>
            </a:r>
            <a:r>
              <a:rPr lang="en-SG" b="0" i="0" dirty="0">
                <a:solidFill>
                  <a:srgbClr val="555555"/>
                </a:solidFill>
                <a:effectLst/>
                <a:latin typeface="robotoregular"/>
              </a:rPr>
              <a:t> managers want to know which customers in the CUSTOMER table are not found in the CUSTOMER_2 table….</a:t>
            </a:r>
          </a:p>
          <a:p>
            <a:endParaRPr lang="en-SG" altLang="en-US" b="0" i="0" dirty="0">
              <a:solidFill>
                <a:srgbClr val="555555"/>
              </a:solidFill>
              <a:effectLst/>
              <a:latin typeface="robotoregular"/>
              <a:ea typeface="ＭＳ Ｐゴシック" panose="020B0600070205080204" pitchFamily="34" charset="-128"/>
            </a:endParaRPr>
          </a:p>
          <a:p>
            <a:r>
              <a:rPr lang="en-SG" b="0" i="0" dirty="0">
                <a:solidFill>
                  <a:srgbClr val="555555"/>
                </a:solidFill>
                <a:effectLst/>
                <a:latin typeface="robotoregular"/>
              </a:rPr>
              <a:t>The following query returns the customer codes for all customers in area code 615 minus the ones who have made purchases, leaving the customers in area code 615 who have not made purchases.</a:t>
            </a:r>
            <a:endParaRPr lang="en-AU" altLang="en-US" dirty="0">
              <a:ea typeface="ＭＳ Ｐゴシック" panose="020B0600070205080204" pitchFamily="34" charset="-128"/>
            </a:endParaRPr>
          </a:p>
        </p:txBody>
      </p:sp>
    </p:spTree>
    <p:extLst>
      <p:ext uri="{BB962C8B-B14F-4D97-AF65-F5344CB8AC3E}">
        <p14:creationId xmlns:p14="http://schemas.microsoft.com/office/powerpoint/2010/main" val="38648657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75000"/>
              <a:buFont typeface="Arial" panose="020B0604020202020204" pitchFamily="34" charset="0"/>
              <a:buNone/>
            </a:pPr>
            <a:fld id="{61EB5D7F-6D1B-47ED-A2DD-02CFF591CD0C}" type="slidenum">
              <a:rPr lang="en-GB" altLang="en-US" smtClean="0">
                <a:ea typeface="PMingLiU" pitchFamily="18" charset="-120"/>
              </a:rPr>
              <a:pPr>
                <a:spcBef>
                  <a:spcPct val="0"/>
                </a:spcBef>
                <a:buSzPct val="75000"/>
                <a:buFont typeface="Arial" panose="020B0604020202020204" pitchFamily="34" charset="0"/>
                <a:buNone/>
              </a:pPr>
              <a:t>11</a:t>
            </a:fld>
            <a:endParaRPr lang="en-GB" altLang="en-US">
              <a:ea typeface="PMingLiU" pitchFamily="18" charset="-120"/>
            </a:endParaRPr>
          </a:p>
        </p:txBody>
      </p:sp>
      <p:sp>
        <p:nvSpPr>
          <p:cNvPr id="30723" name="Rectangle 1"/>
          <p:cNvSpPr>
            <a:spLocks noGrp="1" noRot="1" noChangeAspect="1" noChangeArrowheads="1" noTextEdit="1"/>
          </p:cNvSpPr>
          <p:nvPr>
            <p:ph type="sldImg"/>
          </p:nvPr>
        </p:nvSpPr>
        <p:spPr>
          <a:xfrm>
            <a:off x="381000" y="685800"/>
            <a:ext cx="6096000" cy="3429000"/>
          </a:xfrm>
          <a:solidFill>
            <a:srgbClr val="FFFFFF"/>
          </a:solidFill>
          <a:ln/>
        </p:spPr>
      </p:sp>
      <p:sp>
        <p:nvSpPr>
          <p:cNvPr id="30724" name="Rectangle 2"/>
          <p:cNvSpPr>
            <a:spLocks noGrp="1" noChangeArrowheads="1"/>
          </p:cNvSpPr>
          <p:nvPr>
            <p:ph type="body" idx="1"/>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AU" altLang="en-US">
              <a:ea typeface="ＭＳ Ｐゴシック" panose="020B0600070205080204" pitchFamily="34" charset="-128"/>
            </a:endParaRPr>
          </a:p>
        </p:txBody>
      </p:sp>
    </p:spTree>
    <p:extLst>
      <p:ext uri="{BB962C8B-B14F-4D97-AF65-F5344CB8AC3E}">
        <p14:creationId xmlns:p14="http://schemas.microsoft.com/office/powerpoint/2010/main" val="2843778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75000"/>
              <a:buFont typeface="Arial" panose="020B0604020202020204" pitchFamily="34" charset="0"/>
              <a:buNone/>
            </a:pPr>
            <a:fld id="{3E42B7A2-7A47-456B-8E49-5A0416145B30}" type="slidenum">
              <a:rPr lang="en-GB" altLang="en-US" smtClean="0">
                <a:ea typeface="PMingLiU" pitchFamily="18" charset="-120"/>
              </a:rPr>
              <a:pPr>
                <a:spcBef>
                  <a:spcPct val="0"/>
                </a:spcBef>
                <a:buSzPct val="75000"/>
                <a:buFont typeface="Arial" panose="020B0604020202020204" pitchFamily="34" charset="0"/>
                <a:buNone/>
              </a:pPr>
              <a:t>12</a:t>
            </a:fld>
            <a:endParaRPr lang="en-GB" altLang="en-US">
              <a:ea typeface="PMingLiU" pitchFamily="18" charset="-120"/>
            </a:endParaRPr>
          </a:p>
        </p:txBody>
      </p:sp>
      <p:sp>
        <p:nvSpPr>
          <p:cNvPr id="32771" name="Rectangle 1"/>
          <p:cNvSpPr>
            <a:spLocks noGrp="1" noRot="1" noChangeAspect="1" noChangeArrowheads="1" noTextEdit="1"/>
          </p:cNvSpPr>
          <p:nvPr>
            <p:ph type="sldImg"/>
          </p:nvPr>
        </p:nvSpPr>
        <p:spPr>
          <a:xfrm>
            <a:off x="381000" y="685800"/>
            <a:ext cx="6096000" cy="3429000"/>
          </a:xfrm>
          <a:solidFill>
            <a:srgbClr val="FFFFFF"/>
          </a:solidFill>
          <a:ln/>
        </p:spPr>
      </p:sp>
      <p:sp>
        <p:nvSpPr>
          <p:cNvPr id="32772" name="Rectangle 2"/>
          <p:cNvSpPr>
            <a:spLocks noGrp="1" noChangeArrowheads="1"/>
          </p:cNvSpPr>
          <p:nvPr>
            <p:ph type="body" idx="1"/>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AU" altLang="en-US">
              <a:ea typeface="ＭＳ Ｐゴシック" panose="020B0600070205080204" pitchFamily="34" charset="-128"/>
            </a:endParaRPr>
          </a:p>
        </p:txBody>
      </p:sp>
    </p:spTree>
    <p:extLst>
      <p:ext uri="{BB962C8B-B14F-4D97-AF65-F5344CB8AC3E}">
        <p14:creationId xmlns:p14="http://schemas.microsoft.com/office/powerpoint/2010/main" val="21418549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75000"/>
              <a:buFont typeface="Arial" panose="020B0604020202020204" pitchFamily="34" charset="0"/>
              <a:buNone/>
            </a:pPr>
            <a:fld id="{6284CFBE-B53E-4931-8D27-ABAD57F67B66}" type="slidenum">
              <a:rPr lang="en-GB" altLang="en-US" smtClean="0">
                <a:ea typeface="PMingLiU" pitchFamily="18" charset="-120"/>
              </a:rPr>
              <a:pPr>
                <a:spcBef>
                  <a:spcPct val="0"/>
                </a:spcBef>
                <a:buSzPct val="75000"/>
                <a:buFont typeface="Arial" panose="020B0604020202020204" pitchFamily="34" charset="0"/>
                <a:buNone/>
              </a:pPr>
              <a:t>13</a:t>
            </a:fld>
            <a:endParaRPr lang="en-GB" altLang="en-US">
              <a:ea typeface="PMingLiU" pitchFamily="18" charset="-120"/>
            </a:endParaRPr>
          </a:p>
        </p:txBody>
      </p:sp>
      <p:sp>
        <p:nvSpPr>
          <p:cNvPr id="34819" name="Rectangle 1"/>
          <p:cNvSpPr>
            <a:spLocks noGrp="1" noRot="1" noChangeAspect="1" noChangeArrowheads="1" noTextEdit="1"/>
          </p:cNvSpPr>
          <p:nvPr>
            <p:ph type="sldImg"/>
          </p:nvPr>
        </p:nvSpPr>
        <p:spPr>
          <a:xfrm>
            <a:off x="381000" y="685800"/>
            <a:ext cx="6096000" cy="3429000"/>
          </a:xfrm>
          <a:solidFill>
            <a:srgbClr val="FFFFFF"/>
          </a:solidFill>
          <a:ln/>
        </p:spPr>
      </p:sp>
      <p:sp>
        <p:nvSpPr>
          <p:cNvPr id="34820" name="Rectangle 2"/>
          <p:cNvSpPr>
            <a:spLocks noGrp="1" noChangeArrowheads="1"/>
          </p:cNvSpPr>
          <p:nvPr>
            <p:ph type="body" idx="1"/>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AU" altLang="en-US">
              <a:ea typeface="ＭＳ Ｐゴシック" panose="020B0600070205080204" pitchFamily="34" charset="-128"/>
            </a:endParaRPr>
          </a:p>
        </p:txBody>
      </p:sp>
    </p:spTree>
    <p:extLst>
      <p:ext uri="{BB962C8B-B14F-4D97-AF65-F5344CB8AC3E}">
        <p14:creationId xmlns:p14="http://schemas.microsoft.com/office/powerpoint/2010/main" val="39395536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75000"/>
              <a:buFont typeface="Arial" panose="020B0604020202020204" pitchFamily="34" charset="0"/>
              <a:buNone/>
            </a:pPr>
            <a:fld id="{50474FF1-B318-4870-B4E0-24B02E2EDD80}" type="slidenum">
              <a:rPr lang="en-GB" altLang="en-US" smtClean="0">
                <a:ea typeface="PMingLiU" pitchFamily="18" charset="-120"/>
              </a:rPr>
              <a:pPr>
                <a:spcBef>
                  <a:spcPct val="0"/>
                </a:spcBef>
                <a:buSzPct val="75000"/>
                <a:buFont typeface="Arial" panose="020B0604020202020204" pitchFamily="34" charset="0"/>
                <a:buNone/>
              </a:pPr>
              <a:t>14</a:t>
            </a:fld>
            <a:endParaRPr lang="en-GB" altLang="en-US">
              <a:ea typeface="PMingLiU" pitchFamily="18" charset="-120"/>
            </a:endParaRPr>
          </a:p>
        </p:txBody>
      </p:sp>
      <p:sp>
        <p:nvSpPr>
          <p:cNvPr id="36867" name="Rectangle 1"/>
          <p:cNvSpPr>
            <a:spLocks noGrp="1" noRot="1" noChangeAspect="1" noChangeArrowheads="1" noTextEdit="1"/>
          </p:cNvSpPr>
          <p:nvPr>
            <p:ph type="sldImg"/>
          </p:nvPr>
        </p:nvSpPr>
        <p:spPr>
          <a:xfrm>
            <a:off x="381000" y="685800"/>
            <a:ext cx="6096000" cy="3429000"/>
          </a:xfrm>
          <a:solidFill>
            <a:srgbClr val="FFFFFF"/>
          </a:solidFill>
          <a:ln/>
        </p:spPr>
      </p:sp>
      <p:sp>
        <p:nvSpPr>
          <p:cNvPr id="36868" name="Rectangle 2"/>
          <p:cNvSpPr>
            <a:spLocks noGrp="1" noChangeArrowheads="1"/>
          </p:cNvSpPr>
          <p:nvPr>
            <p:ph type="body" idx="1"/>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AU" altLang="en-US">
              <a:ea typeface="ＭＳ Ｐゴシック" panose="020B0600070205080204" pitchFamily="34" charset="-128"/>
            </a:endParaRPr>
          </a:p>
        </p:txBody>
      </p:sp>
    </p:spTree>
    <p:extLst>
      <p:ext uri="{BB962C8B-B14F-4D97-AF65-F5344CB8AC3E}">
        <p14:creationId xmlns:p14="http://schemas.microsoft.com/office/powerpoint/2010/main" val="33347357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75000"/>
              <a:buFont typeface="Arial" panose="020B0604020202020204" pitchFamily="34" charset="0"/>
              <a:buNone/>
            </a:pPr>
            <a:fld id="{D9C14C96-78BE-476E-9882-3C1ABCF06A0E}" type="slidenum">
              <a:rPr lang="en-GB" altLang="en-US" smtClean="0">
                <a:ea typeface="PMingLiU" pitchFamily="18" charset="-120"/>
              </a:rPr>
              <a:pPr>
                <a:spcBef>
                  <a:spcPct val="0"/>
                </a:spcBef>
                <a:buSzPct val="75000"/>
                <a:buFont typeface="Arial" panose="020B0604020202020204" pitchFamily="34" charset="0"/>
                <a:buNone/>
              </a:pPr>
              <a:t>15</a:t>
            </a:fld>
            <a:endParaRPr lang="en-GB" altLang="en-US">
              <a:ea typeface="PMingLiU" pitchFamily="18" charset="-120"/>
            </a:endParaRPr>
          </a:p>
        </p:txBody>
      </p:sp>
      <p:sp>
        <p:nvSpPr>
          <p:cNvPr id="38915" name="Rectangle 1"/>
          <p:cNvSpPr>
            <a:spLocks noGrp="1" noRot="1" noChangeAspect="1" noChangeArrowheads="1" noTextEdit="1"/>
          </p:cNvSpPr>
          <p:nvPr>
            <p:ph type="sldImg"/>
          </p:nvPr>
        </p:nvSpPr>
        <p:spPr>
          <a:xfrm>
            <a:off x="381000" y="685800"/>
            <a:ext cx="6096000" cy="3429000"/>
          </a:xfrm>
          <a:solidFill>
            <a:srgbClr val="FFFFFF"/>
          </a:solidFill>
          <a:ln/>
        </p:spPr>
      </p:sp>
      <p:sp>
        <p:nvSpPr>
          <p:cNvPr id="38916" name="Rectangle 2"/>
          <p:cNvSpPr>
            <a:spLocks noGrp="1" noChangeArrowheads="1"/>
          </p:cNvSpPr>
          <p:nvPr>
            <p:ph type="body" idx="1"/>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SG" sz="1800" dirty="0">
                <a:solidFill>
                  <a:srgbClr val="555555"/>
                </a:solidFill>
                <a:effectLst/>
                <a:latin typeface="Helvetica" pitchFamily="2" charset="0"/>
                <a:ea typeface="Times New Roman" panose="02020603050405020304" pitchFamily="18" charset="0"/>
                <a:cs typeface="Times New Roman" panose="02020603050405020304" pitchFamily="18" charset="0"/>
              </a:rPr>
              <a:t>This style of query is used when the tables share one or more common attributes with common names.</a:t>
            </a:r>
          </a:p>
          <a:p>
            <a:r>
              <a:rPr lang="en-SG" dirty="0">
                <a:effectLst/>
              </a:rPr>
              <a:t> </a:t>
            </a:r>
            <a:endParaRPr lang="en-AU" altLang="en-US" dirty="0">
              <a:ea typeface="ＭＳ Ｐゴシック" panose="020B0600070205080204" pitchFamily="34" charset="-128"/>
            </a:endParaRPr>
          </a:p>
        </p:txBody>
      </p:sp>
    </p:spTree>
    <p:extLst>
      <p:ext uri="{BB962C8B-B14F-4D97-AF65-F5344CB8AC3E}">
        <p14:creationId xmlns:p14="http://schemas.microsoft.com/office/powerpoint/2010/main" val="3268219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75000"/>
              <a:buFont typeface="Arial" panose="020B0604020202020204" pitchFamily="34" charset="0"/>
              <a:buNone/>
            </a:pPr>
            <a:fld id="{1A67CD8F-FA03-4F56-9F8A-9A75E7AE5CC9}" type="slidenum">
              <a:rPr lang="en-GB" altLang="en-US" smtClean="0">
                <a:ea typeface="PMingLiU" pitchFamily="18" charset="-120"/>
              </a:rPr>
              <a:pPr>
                <a:spcBef>
                  <a:spcPct val="0"/>
                </a:spcBef>
                <a:buSzPct val="75000"/>
                <a:buFont typeface="Arial" panose="020B0604020202020204" pitchFamily="34" charset="0"/>
                <a:buNone/>
              </a:pPr>
              <a:t>16</a:t>
            </a:fld>
            <a:endParaRPr lang="en-GB" altLang="en-US">
              <a:ea typeface="PMingLiU" pitchFamily="18" charset="-120"/>
            </a:endParaRPr>
          </a:p>
        </p:txBody>
      </p:sp>
      <p:sp>
        <p:nvSpPr>
          <p:cNvPr id="40963" name="Rectangle 1"/>
          <p:cNvSpPr>
            <a:spLocks noGrp="1" noRot="1" noChangeAspect="1" noChangeArrowheads="1" noTextEdit="1"/>
          </p:cNvSpPr>
          <p:nvPr>
            <p:ph type="sldImg"/>
          </p:nvPr>
        </p:nvSpPr>
        <p:spPr>
          <a:xfrm>
            <a:off x="381000" y="685800"/>
            <a:ext cx="6096000" cy="3429000"/>
          </a:xfrm>
          <a:solidFill>
            <a:srgbClr val="FFFFFF"/>
          </a:solidFill>
          <a:ln/>
        </p:spPr>
      </p:sp>
      <p:sp>
        <p:nvSpPr>
          <p:cNvPr id="40964" name="Rectangle 2"/>
          <p:cNvSpPr>
            <a:spLocks noGrp="1" noChangeArrowheads="1"/>
          </p:cNvSpPr>
          <p:nvPr>
            <p:ph type="body" idx="1"/>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AU" altLang="en-US" dirty="0">
              <a:ea typeface="ＭＳ Ｐゴシック" panose="020B0600070205080204" pitchFamily="34" charset="-128"/>
            </a:endParaRPr>
          </a:p>
        </p:txBody>
      </p:sp>
    </p:spTree>
    <p:extLst>
      <p:ext uri="{BB962C8B-B14F-4D97-AF65-F5344CB8AC3E}">
        <p14:creationId xmlns:p14="http://schemas.microsoft.com/office/powerpoint/2010/main" val="31784279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75000"/>
              <a:buFont typeface="Arial" panose="020B0604020202020204" pitchFamily="34" charset="0"/>
              <a:buNone/>
            </a:pPr>
            <a:fld id="{A989CB02-7951-49CA-BB20-85BD8635BBBB}" type="slidenum">
              <a:rPr lang="en-GB" altLang="en-US" smtClean="0">
                <a:ea typeface="PMingLiU" pitchFamily="18" charset="-120"/>
              </a:rPr>
              <a:pPr>
                <a:spcBef>
                  <a:spcPct val="0"/>
                </a:spcBef>
                <a:buSzPct val="75000"/>
                <a:buFont typeface="Arial" panose="020B0604020202020204" pitchFamily="34" charset="0"/>
                <a:buNone/>
              </a:pPr>
              <a:t>17</a:t>
            </a:fld>
            <a:endParaRPr lang="en-GB" altLang="en-US">
              <a:ea typeface="PMingLiU" pitchFamily="18" charset="-120"/>
            </a:endParaRPr>
          </a:p>
        </p:txBody>
      </p:sp>
      <p:sp>
        <p:nvSpPr>
          <p:cNvPr id="43011" name="Rectangle 1"/>
          <p:cNvSpPr>
            <a:spLocks noGrp="1" noRot="1" noChangeAspect="1" noChangeArrowheads="1" noTextEdit="1"/>
          </p:cNvSpPr>
          <p:nvPr>
            <p:ph type="sldImg"/>
          </p:nvPr>
        </p:nvSpPr>
        <p:spPr>
          <a:xfrm>
            <a:off x="381000" y="685800"/>
            <a:ext cx="6096000" cy="3429000"/>
          </a:xfrm>
          <a:solidFill>
            <a:srgbClr val="FFFFFF"/>
          </a:solidFill>
          <a:ln/>
        </p:spPr>
      </p:sp>
      <p:sp>
        <p:nvSpPr>
          <p:cNvPr id="43012" name="Rectangle 2"/>
          <p:cNvSpPr>
            <a:spLocks noGrp="1" noChangeArrowheads="1"/>
          </p:cNvSpPr>
          <p:nvPr>
            <p:ph type="body" idx="1"/>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AU" altLang="en-US" dirty="0">
              <a:ea typeface="ＭＳ Ｐゴシック" panose="020B0600070205080204" pitchFamily="34" charset="-128"/>
            </a:endParaRPr>
          </a:p>
        </p:txBody>
      </p:sp>
    </p:spTree>
    <p:extLst>
      <p:ext uri="{BB962C8B-B14F-4D97-AF65-F5344CB8AC3E}">
        <p14:creationId xmlns:p14="http://schemas.microsoft.com/office/powerpoint/2010/main" val="17401029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75000"/>
              <a:buFont typeface="Arial" panose="020B0604020202020204" pitchFamily="34" charset="0"/>
              <a:buNone/>
            </a:pPr>
            <a:fld id="{D4270067-44F5-4BF3-B58A-F49543C5D5F5}" type="slidenum">
              <a:rPr lang="en-GB" altLang="en-US" smtClean="0">
                <a:ea typeface="PMingLiU" pitchFamily="18" charset="-120"/>
              </a:rPr>
              <a:pPr>
                <a:spcBef>
                  <a:spcPct val="0"/>
                </a:spcBef>
                <a:buSzPct val="75000"/>
                <a:buFont typeface="Arial" panose="020B0604020202020204" pitchFamily="34" charset="0"/>
                <a:buNone/>
              </a:pPr>
              <a:t>18</a:t>
            </a:fld>
            <a:endParaRPr lang="en-GB" altLang="en-US">
              <a:ea typeface="PMingLiU" pitchFamily="18" charset="-120"/>
            </a:endParaRPr>
          </a:p>
        </p:txBody>
      </p:sp>
      <p:sp>
        <p:nvSpPr>
          <p:cNvPr id="45059" name="Rectangle 1"/>
          <p:cNvSpPr>
            <a:spLocks noGrp="1" noRot="1" noChangeAspect="1" noChangeArrowheads="1" noTextEdit="1"/>
          </p:cNvSpPr>
          <p:nvPr>
            <p:ph type="sldImg"/>
          </p:nvPr>
        </p:nvSpPr>
        <p:spPr>
          <a:xfrm>
            <a:off x="381000" y="685800"/>
            <a:ext cx="6096000" cy="3429000"/>
          </a:xfrm>
          <a:solidFill>
            <a:srgbClr val="FFFFFF"/>
          </a:solidFill>
          <a:ln/>
        </p:spPr>
      </p:sp>
      <p:sp>
        <p:nvSpPr>
          <p:cNvPr id="45060" name="Rectangle 2"/>
          <p:cNvSpPr>
            <a:spLocks noGrp="1" noChangeArrowheads="1"/>
          </p:cNvSpPr>
          <p:nvPr>
            <p:ph type="body" idx="1"/>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dirty="0">
                <a:solidFill>
                  <a:srgbClr val="555555"/>
                </a:solidFill>
                <a:effectLst/>
                <a:latin typeface="Helvetica" pitchFamily="2" charset="0"/>
                <a:ea typeface="Times New Roman" panose="02020603050405020304" pitchFamily="18" charset="0"/>
              </a:rPr>
              <a:t>The </a:t>
            </a:r>
            <a:r>
              <a:rPr lang="en-SG" sz="1800" b="1" u="sng" dirty="0">
                <a:solidFill>
                  <a:srgbClr val="FF0000"/>
                </a:solidFill>
                <a:effectLst/>
                <a:latin typeface="Helvetica" pitchFamily="2" charset="0"/>
                <a:ea typeface="Times New Roman" panose="02020603050405020304" pitchFamily="18" charset="0"/>
              </a:rPr>
              <a:t>left outer join</a:t>
            </a:r>
            <a:r>
              <a:rPr lang="en-SG" sz="1800" dirty="0">
                <a:solidFill>
                  <a:srgbClr val="555555"/>
                </a:solidFill>
                <a:effectLst/>
                <a:latin typeface="Helvetica" pitchFamily="2" charset="0"/>
                <a:ea typeface="Times New Roman" panose="02020603050405020304" pitchFamily="18" charset="0"/>
              </a:rPr>
              <a:t> returns not only the rows matching the join condition (that is, rows with matching values in the common column), but it also returns the rows in the left table with unmatched values in the right table. </a:t>
            </a:r>
          </a:p>
          <a:p>
            <a:pPr marL="0" marR="0" lvl="0" indent="0" algn="l" defTabSz="914400" rtl="0" eaLnBrk="1" fontAlgn="auto" latinLnBrk="0" hangingPunct="1">
              <a:lnSpc>
                <a:spcPct val="100000"/>
              </a:lnSpc>
              <a:spcBef>
                <a:spcPts val="0"/>
              </a:spcBef>
              <a:spcAft>
                <a:spcPts val="0"/>
              </a:spcAft>
              <a:buClrTx/>
              <a:buSzTx/>
              <a:buFontTx/>
              <a:buNone/>
              <a:tabLst/>
              <a:defRPr/>
            </a:pPr>
            <a:r>
              <a:rPr lang="en-SG" sz="1800" dirty="0">
                <a:solidFill>
                  <a:srgbClr val="555555"/>
                </a:solidFill>
                <a:effectLst/>
                <a:latin typeface="Helvetica" pitchFamily="2" charset="0"/>
                <a:ea typeface="Times New Roman" panose="02020603050405020304" pitchFamily="18" charset="0"/>
                <a:cs typeface="Times New Roman" panose="02020603050405020304" pitchFamily="18" charset="0"/>
              </a:rPr>
              <a:t>The </a:t>
            </a:r>
            <a:r>
              <a:rPr lang="en-SG" sz="1800" b="1" u="sng" dirty="0">
                <a:solidFill>
                  <a:srgbClr val="FF0000"/>
                </a:solidFill>
                <a:effectLst/>
                <a:latin typeface="Helvetica" pitchFamily="2" charset="0"/>
                <a:ea typeface="Times New Roman" panose="02020603050405020304" pitchFamily="18" charset="0"/>
                <a:cs typeface="Times New Roman" panose="02020603050405020304" pitchFamily="18" charset="0"/>
              </a:rPr>
              <a:t>right outer join</a:t>
            </a:r>
            <a:r>
              <a:rPr lang="en-SG" sz="1800" dirty="0">
                <a:solidFill>
                  <a:srgbClr val="555555"/>
                </a:solidFill>
                <a:effectLst/>
                <a:latin typeface="Helvetica" pitchFamily="2" charset="0"/>
                <a:ea typeface="Times New Roman" panose="02020603050405020304" pitchFamily="18" charset="0"/>
                <a:cs typeface="Times New Roman" panose="02020603050405020304" pitchFamily="18" charset="0"/>
              </a:rPr>
              <a:t> returns not only the rows matching the join condition (that is, rows with matching values in the common column), but it also returns the rows in the right table with unmatched values in the left table. </a:t>
            </a:r>
          </a:p>
          <a:p>
            <a:pPr marL="0" marR="0" lvl="0" indent="0" algn="l" defTabSz="914400" rtl="0" eaLnBrk="1" fontAlgn="auto" latinLnBrk="0" hangingPunct="1">
              <a:lnSpc>
                <a:spcPct val="100000"/>
              </a:lnSpc>
              <a:spcBef>
                <a:spcPts val="0"/>
              </a:spcBef>
              <a:spcAft>
                <a:spcPts val="0"/>
              </a:spcAft>
              <a:buClrTx/>
              <a:buSzTx/>
              <a:buFontTx/>
              <a:buNone/>
              <a:tabLst/>
              <a:defRPr/>
            </a:pPr>
            <a:r>
              <a:rPr lang="en-SG" sz="1800" dirty="0">
                <a:solidFill>
                  <a:srgbClr val="555555"/>
                </a:solidFill>
                <a:effectLst/>
                <a:latin typeface="Helvetica" pitchFamily="2" charset="0"/>
                <a:ea typeface="Times New Roman" panose="02020603050405020304" pitchFamily="18" charset="0"/>
              </a:rPr>
              <a:t>The </a:t>
            </a:r>
            <a:r>
              <a:rPr lang="en-SG" sz="1800" b="1" u="sng" dirty="0">
                <a:solidFill>
                  <a:srgbClr val="FF0000"/>
                </a:solidFill>
                <a:effectLst/>
                <a:latin typeface="Helvetica" pitchFamily="2" charset="0"/>
                <a:ea typeface="Times New Roman" panose="02020603050405020304" pitchFamily="18" charset="0"/>
              </a:rPr>
              <a:t>full outer join</a:t>
            </a:r>
            <a:r>
              <a:rPr lang="en-SG" sz="1800" dirty="0">
                <a:solidFill>
                  <a:srgbClr val="FF0000"/>
                </a:solidFill>
                <a:effectLst/>
                <a:latin typeface="Helvetica" pitchFamily="2" charset="0"/>
                <a:ea typeface="Times New Roman" panose="02020603050405020304" pitchFamily="18" charset="0"/>
              </a:rPr>
              <a:t> </a:t>
            </a:r>
            <a:r>
              <a:rPr lang="en-SG" sz="1800" dirty="0">
                <a:solidFill>
                  <a:srgbClr val="555555"/>
                </a:solidFill>
                <a:effectLst/>
                <a:latin typeface="Helvetica" pitchFamily="2" charset="0"/>
                <a:ea typeface="Times New Roman" panose="02020603050405020304" pitchFamily="18" charset="0"/>
              </a:rPr>
              <a:t>returns not only the rows matching the join condition (that is, rows with matching values in the common column), but it also returns all of the rows with unmatched values in the table on either side. </a:t>
            </a:r>
          </a:p>
          <a:p>
            <a:pPr marL="0" marR="0" lvl="0" indent="0" algn="l" defTabSz="914400" rtl="0" eaLnBrk="1" fontAlgn="auto" latinLnBrk="0" hangingPunct="1">
              <a:lnSpc>
                <a:spcPct val="100000"/>
              </a:lnSpc>
              <a:spcBef>
                <a:spcPts val="0"/>
              </a:spcBef>
              <a:spcAft>
                <a:spcPts val="0"/>
              </a:spcAft>
              <a:buClrTx/>
              <a:buSzTx/>
              <a:buFontTx/>
              <a:buNone/>
              <a:tabLst/>
              <a:defRPr/>
            </a:pPr>
            <a:r>
              <a:rPr lang="en-SG" sz="2800" b="0" i="0" u="none" strike="noStrike" dirty="0">
                <a:solidFill>
                  <a:srgbClr val="666666"/>
                </a:solidFill>
                <a:effectLst/>
                <a:latin typeface="Arial" panose="020B0604020202020204" pitchFamily="34" charset="0"/>
              </a:rPr>
              <a:t>MySQL doesn't offer syntax for a full outer join, but you can implement one using the union of a left and a right join.</a:t>
            </a:r>
          </a:p>
          <a:p>
            <a:pPr marL="0" marR="0" lvl="0" indent="0" algn="l" defTabSz="914400" rtl="0" eaLnBrk="1" fontAlgn="auto" latinLnBrk="0" hangingPunct="1">
              <a:lnSpc>
                <a:spcPct val="100000"/>
              </a:lnSpc>
              <a:spcBef>
                <a:spcPts val="0"/>
              </a:spcBef>
              <a:spcAft>
                <a:spcPts val="0"/>
              </a:spcAft>
              <a:buClrTx/>
              <a:buSzTx/>
              <a:buFontTx/>
              <a:buNone/>
              <a:tabLst/>
              <a:defRPr/>
            </a:pPr>
            <a:r>
              <a:rPr lang="en-SG" sz="2800" b="0" i="0" u="none" strike="noStrike" dirty="0">
                <a:solidFill>
                  <a:srgbClr val="444444"/>
                </a:solidFill>
                <a:effectLst/>
                <a:latin typeface="Fira Mono" panose="020B0509050000020004" pitchFamily="49" charset="0"/>
              </a:rPr>
              <a:t>SELECT * FROM t1 LEFT JOIN t2 ON t1.id = t2.id UNION SELECT * FROM t1 RIGHT JOIN t2 ON t1.id = t2.id</a:t>
            </a:r>
            <a:endParaRPr lang="en-SG" sz="18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1800" dirty="0">
              <a:effectLst/>
              <a:latin typeface="Times New Roman" panose="02020603050405020304" pitchFamily="18" charset="0"/>
              <a:ea typeface="Times New Roman" panose="02020603050405020304" pitchFamily="18" charset="0"/>
            </a:endParaRPr>
          </a:p>
          <a:p>
            <a:endParaRPr lang="en-AU" altLang="en-US" dirty="0">
              <a:ea typeface="ＭＳ Ｐゴシック" panose="020B0600070205080204" pitchFamily="34" charset="-128"/>
            </a:endParaRPr>
          </a:p>
        </p:txBody>
      </p:sp>
    </p:spTree>
    <p:extLst>
      <p:ext uri="{BB962C8B-B14F-4D97-AF65-F5344CB8AC3E}">
        <p14:creationId xmlns:p14="http://schemas.microsoft.com/office/powerpoint/2010/main" val="33525482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75000"/>
              <a:buFont typeface="Arial" panose="020B0604020202020204" pitchFamily="34" charset="0"/>
              <a:buNone/>
            </a:pPr>
            <a:fld id="{CBF9081E-0BDE-49A7-BC9B-FE8884E4DB15}" type="slidenum">
              <a:rPr lang="en-GB" altLang="en-US" smtClean="0">
                <a:ea typeface="PMingLiU" pitchFamily="18" charset="-120"/>
              </a:rPr>
              <a:pPr>
                <a:spcBef>
                  <a:spcPct val="0"/>
                </a:spcBef>
                <a:buSzPct val="75000"/>
                <a:buFont typeface="Arial" panose="020B0604020202020204" pitchFamily="34" charset="0"/>
                <a:buNone/>
              </a:pPr>
              <a:t>19</a:t>
            </a:fld>
            <a:endParaRPr lang="en-GB" altLang="en-US">
              <a:ea typeface="PMingLiU" pitchFamily="18" charset="-120"/>
            </a:endParaRPr>
          </a:p>
        </p:txBody>
      </p:sp>
      <p:sp>
        <p:nvSpPr>
          <p:cNvPr id="49155" name="Rectangle 1"/>
          <p:cNvSpPr>
            <a:spLocks noGrp="1" noRot="1" noChangeAspect="1" noChangeArrowheads="1" noTextEdit="1"/>
          </p:cNvSpPr>
          <p:nvPr>
            <p:ph type="sldImg"/>
          </p:nvPr>
        </p:nvSpPr>
        <p:spPr>
          <a:xfrm>
            <a:off x="381000" y="685800"/>
            <a:ext cx="6096000" cy="3429000"/>
          </a:xfrm>
          <a:solidFill>
            <a:srgbClr val="FFFFFF"/>
          </a:solidFill>
          <a:ln/>
        </p:spPr>
      </p:sp>
      <p:sp>
        <p:nvSpPr>
          <p:cNvPr id="49156" name="Rectangle 2"/>
          <p:cNvSpPr>
            <a:spLocks noGrp="1" noChangeArrowheads="1"/>
          </p:cNvSpPr>
          <p:nvPr>
            <p:ph type="body" idx="1"/>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AU" altLang="en-US" dirty="0">
                <a:ea typeface="ＭＳ Ｐゴシック" panose="020B0600070205080204" pitchFamily="34" charset="-128"/>
              </a:rPr>
              <a:t>https://</a:t>
            </a:r>
            <a:r>
              <a:rPr lang="en-AU" altLang="en-US" dirty="0" err="1">
                <a:ea typeface="ＭＳ Ｐゴシック" panose="020B0600070205080204" pitchFamily="34" charset="-128"/>
              </a:rPr>
              <a:t>dev.mysql.com</a:t>
            </a:r>
            <a:r>
              <a:rPr lang="en-AU" altLang="en-US" dirty="0">
                <a:ea typeface="ＭＳ Ｐゴシック" panose="020B0600070205080204" pitchFamily="34" charset="-128"/>
              </a:rPr>
              <a:t>/doc/</a:t>
            </a:r>
            <a:r>
              <a:rPr lang="en-AU" altLang="en-US" dirty="0" err="1">
                <a:ea typeface="ＭＳ Ｐゴシック" panose="020B0600070205080204" pitchFamily="34" charset="-128"/>
              </a:rPr>
              <a:t>refman</a:t>
            </a:r>
            <a:r>
              <a:rPr lang="en-AU" altLang="en-US" dirty="0">
                <a:ea typeface="ＭＳ Ｐゴシック" panose="020B0600070205080204" pitchFamily="34" charset="-128"/>
              </a:rPr>
              <a:t>/8.0/</a:t>
            </a:r>
            <a:r>
              <a:rPr lang="en-AU" altLang="en-US" dirty="0" err="1">
                <a:ea typeface="ＭＳ Ｐゴシック" panose="020B0600070205080204" pitchFamily="34" charset="-128"/>
              </a:rPr>
              <a:t>en</a:t>
            </a:r>
            <a:r>
              <a:rPr lang="en-AU" altLang="en-US" dirty="0">
                <a:ea typeface="ＭＳ Ｐゴシック" panose="020B0600070205080204" pitchFamily="34" charset="-128"/>
              </a:rPr>
              <a:t>/date-and-time-</a:t>
            </a:r>
            <a:r>
              <a:rPr lang="en-AU" altLang="en-US" dirty="0" err="1">
                <a:ea typeface="ＭＳ Ｐゴシック" panose="020B0600070205080204" pitchFamily="34" charset="-128"/>
              </a:rPr>
              <a:t>functions.html</a:t>
            </a:r>
            <a:endParaRPr lang="en-AU" altLang="en-US" dirty="0">
              <a:ea typeface="ＭＳ Ｐゴシック" panose="020B0600070205080204" pitchFamily="34" charset="-128"/>
            </a:endParaRPr>
          </a:p>
          <a:p>
            <a:endParaRPr lang="en-AU" altLang="en-US" dirty="0">
              <a:ea typeface="ＭＳ Ｐゴシック" panose="020B0600070205080204" pitchFamily="34" charset="-128"/>
            </a:endParaRPr>
          </a:p>
          <a:p>
            <a:r>
              <a:rPr lang="en-SG" b="0" i="0" u="none" strike="noStrike" dirty="0" err="1">
                <a:solidFill>
                  <a:srgbClr val="A67F59"/>
                </a:solidFill>
                <a:effectLst/>
                <a:latin typeface="Liberation Mono"/>
              </a:rPr>
              <a:t>mysql</a:t>
            </a:r>
            <a:r>
              <a:rPr lang="en-SG" b="0" i="0" u="none" strike="noStrike" dirty="0">
                <a:solidFill>
                  <a:srgbClr val="A67F59"/>
                </a:solidFill>
                <a:effectLst/>
                <a:latin typeface="Liberation Mono"/>
              </a:rPr>
              <a:t>&gt;</a:t>
            </a:r>
            <a:r>
              <a:rPr lang="en-SG" b="0" i="0" u="none" strike="noStrike" dirty="0">
                <a:solidFill>
                  <a:srgbClr val="000000"/>
                </a:solidFill>
                <a:effectLst/>
                <a:latin typeface="Liberation Mono"/>
              </a:rPr>
              <a:t> </a:t>
            </a:r>
            <a:r>
              <a:rPr lang="en-SG" b="0" i="0" u="none" strike="noStrike" dirty="0">
                <a:solidFill>
                  <a:srgbClr val="0077AA"/>
                </a:solidFill>
                <a:effectLst/>
                <a:latin typeface="Liberation Mono"/>
              </a:rPr>
              <a:t>SELECT</a:t>
            </a:r>
            <a:r>
              <a:rPr lang="en-SG" b="0" i="0" u="none" strike="noStrike" dirty="0">
                <a:solidFill>
                  <a:srgbClr val="000000"/>
                </a:solidFill>
                <a:effectLst/>
                <a:latin typeface="Liberation Mono"/>
              </a:rPr>
              <a:t> </a:t>
            </a:r>
            <a:r>
              <a:rPr lang="en-SG" b="0" i="0" u="none" strike="noStrike" dirty="0">
                <a:solidFill>
                  <a:srgbClr val="DD4A68"/>
                </a:solidFill>
                <a:effectLst/>
                <a:latin typeface="Liberation Mono"/>
              </a:rPr>
              <a:t>MONTH</a:t>
            </a:r>
            <a:r>
              <a:rPr lang="en-SG" b="0" i="0" u="none" strike="noStrike" dirty="0">
                <a:solidFill>
                  <a:srgbClr val="999999"/>
                </a:solidFill>
                <a:effectLst/>
                <a:latin typeface="Liberation Mono"/>
              </a:rPr>
              <a:t>(</a:t>
            </a:r>
            <a:r>
              <a:rPr lang="en-SG" b="0" i="0" u="none" strike="noStrike" dirty="0">
                <a:solidFill>
                  <a:srgbClr val="669900"/>
                </a:solidFill>
                <a:effectLst/>
                <a:latin typeface="Liberation Mono"/>
              </a:rPr>
              <a:t>'2008-02-03'</a:t>
            </a:r>
            <a:r>
              <a:rPr lang="en-SG" b="0" i="0" u="none" strike="noStrike" dirty="0">
                <a:solidFill>
                  <a:srgbClr val="999999"/>
                </a:solidFill>
                <a:effectLst/>
                <a:latin typeface="Liberation Mono"/>
              </a:rPr>
              <a:t>);</a:t>
            </a:r>
            <a:r>
              <a:rPr lang="en-SG" b="0" i="0" u="none" strike="noStrike" dirty="0">
                <a:solidFill>
                  <a:srgbClr val="000000"/>
                </a:solidFill>
                <a:effectLst/>
                <a:latin typeface="Liberation Mono"/>
              </a:rPr>
              <a:t> </a:t>
            </a:r>
            <a:r>
              <a:rPr lang="en-SG" b="0" i="0" u="none" strike="noStrike" dirty="0">
                <a:solidFill>
                  <a:srgbClr val="A67F59"/>
                </a:solidFill>
                <a:effectLst/>
                <a:latin typeface="Liberation Mono"/>
              </a:rPr>
              <a:t>-&gt;</a:t>
            </a:r>
            <a:r>
              <a:rPr lang="en-SG" b="0" i="0" u="none" strike="noStrike" dirty="0">
                <a:solidFill>
                  <a:srgbClr val="000000"/>
                </a:solidFill>
                <a:effectLst/>
                <a:latin typeface="Liberation Mono"/>
              </a:rPr>
              <a:t> </a:t>
            </a:r>
            <a:r>
              <a:rPr lang="en-SG" b="0" i="0" u="none" strike="noStrike" dirty="0">
                <a:solidFill>
                  <a:srgbClr val="990055"/>
                </a:solidFill>
                <a:effectLst/>
                <a:latin typeface="Liberation Mono"/>
              </a:rPr>
              <a:t>2</a:t>
            </a:r>
            <a:endParaRPr lang="en-AU" altLang="en-US" dirty="0">
              <a:ea typeface="ＭＳ Ｐゴシック" panose="020B0600070205080204" pitchFamily="34" charset="-128"/>
            </a:endParaRPr>
          </a:p>
        </p:txBody>
      </p:sp>
    </p:spTree>
    <p:extLst>
      <p:ext uri="{BB962C8B-B14F-4D97-AF65-F5344CB8AC3E}">
        <p14:creationId xmlns:p14="http://schemas.microsoft.com/office/powerpoint/2010/main" val="2366157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75000"/>
              <a:buFont typeface="Arial" panose="020B0604020202020204" pitchFamily="34" charset="0"/>
              <a:buNone/>
            </a:pPr>
            <a:fld id="{45CE9872-D2F3-460E-ACD6-9F122253406C}" type="slidenum">
              <a:rPr lang="en-GB" altLang="en-US" sz="1300"/>
              <a:pPr>
                <a:spcBef>
                  <a:spcPct val="0"/>
                </a:spcBef>
                <a:buSzPct val="75000"/>
                <a:buFont typeface="Arial" panose="020B0604020202020204" pitchFamily="34" charset="0"/>
                <a:buNone/>
              </a:pPr>
              <a:t>2</a:t>
            </a:fld>
            <a:endParaRPr lang="en-GB" altLang="en-US" sz="1300"/>
          </a:p>
        </p:txBody>
      </p:sp>
      <p:sp>
        <p:nvSpPr>
          <p:cNvPr id="10243" name="Text Box 1"/>
          <p:cNvSpPr txBox="1">
            <a:spLocks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000" tIns="49680" rIns="99000" bIns="49680" anchor="b"/>
          <a:lstStyle>
            <a:lvl1pPr>
              <a:spcBef>
                <a:spcPct val="30000"/>
              </a:spcBef>
              <a:buClr>
                <a:srgbClr val="000000"/>
              </a:buClr>
              <a:buSzPct val="100000"/>
              <a:buFont typeface="Times New Roman" panose="02020603050405020304" pitchFamily="18" charset="0"/>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9pPr>
          </a:lstStyle>
          <a:p>
            <a:pPr algn="r" eaLnBrk="1" hangingPunct="1">
              <a:spcBef>
                <a:spcPct val="0"/>
              </a:spcBef>
              <a:buSzPct val="75000"/>
              <a:buFont typeface="Arial" panose="020B0604020202020204" pitchFamily="34" charset="0"/>
              <a:buNone/>
            </a:pPr>
            <a:fld id="{3807CD2D-9DBB-438C-A47E-94F78AE76DC8}" type="slidenum">
              <a:rPr lang="en-GB" altLang="en-US" sz="1300">
                <a:latin typeface="Arial" panose="020B0604020202020204" pitchFamily="34" charset="0"/>
              </a:rPr>
              <a:pPr algn="r" eaLnBrk="1" hangingPunct="1">
                <a:spcBef>
                  <a:spcPct val="0"/>
                </a:spcBef>
                <a:buSzPct val="75000"/>
                <a:buFont typeface="Arial" panose="020B0604020202020204" pitchFamily="34" charset="0"/>
                <a:buNone/>
              </a:pPr>
              <a:t>2</a:t>
            </a:fld>
            <a:endParaRPr lang="en-GB" altLang="en-US" sz="1300">
              <a:latin typeface="Arial" panose="020B0604020202020204" pitchFamily="34" charset="0"/>
            </a:endParaRPr>
          </a:p>
        </p:txBody>
      </p:sp>
      <p:sp>
        <p:nvSpPr>
          <p:cNvPr id="10244" name="Text Box 2"/>
          <p:cNvSpPr txBox="1">
            <a:spLocks noChangeArrowheads="1"/>
          </p:cNvSpPr>
          <p:nvPr/>
        </p:nvSpPr>
        <p:spPr bwMode="auto">
          <a:xfrm>
            <a:off x="992188" y="768350"/>
            <a:ext cx="5114925" cy="3836988"/>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9pPr>
          </a:lstStyle>
          <a:p>
            <a:pPr algn="ctr">
              <a:lnSpc>
                <a:spcPct val="92000"/>
              </a:lnSpc>
              <a:spcBef>
                <a:spcPts val="700"/>
              </a:spcBef>
              <a:buClr>
                <a:srgbClr val="FF6600"/>
              </a:buClr>
              <a:buSzPct val="75000"/>
              <a:buFont typeface="Monotype Sorts" charset="2"/>
              <a:buChar char=""/>
            </a:pPr>
            <a:endParaRPr lang="en-AU" altLang="en-US" sz="2800">
              <a:solidFill>
                <a:schemeClr val="bg1"/>
              </a:solidFill>
              <a:latin typeface="Arial" panose="020B0604020202020204" pitchFamily="34" charset="0"/>
            </a:endParaRPr>
          </a:p>
        </p:txBody>
      </p:sp>
      <p:sp>
        <p:nvSpPr>
          <p:cNvPr id="10245" name="Rectangle 3"/>
          <p:cNvSpPr>
            <a:spLocks noGrp="1" noChangeArrowheads="1"/>
          </p:cNvSpPr>
          <p:nvPr>
            <p:ph type="body"/>
          </p:nvPr>
        </p:nvSpPr>
        <p:spPr>
          <a:xfrm>
            <a:off x="709613" y="4860925"/>
            <a:ext cx="5678487"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AU"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5030513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75000"/>
              <a:buFont typeface="Arial" panose="020B0604020202020204" pitchFamily="34" charset="0"/>
              <a:buNone/>
            </a:pPr>
            <a:fld id="{77FB730E-36DA-4291-B3C2-A1C914C8194B}" type="slidenum">
              <a:rPr lang="en-GB" altLang="en-US" smtClean="0">
                <a:ea typeface="PMingLiU" pitchFamily="18" charset="-120"/>
              </a:rPr>
              <a:pPr>
                <a:spcBef>
                  <a:spcPct val="0"/>
                </a:spcBef>
                <a:buSzPct val="75000"/>
                <a:buFont typeface="Arial" panose="020B0604020202020204" pitchFamily="34" charset="0"/>
                <a:buNone/>
              </a:pPr>
              <a:t>20</a:t>
            </a:fld>
            <a:endParaRPr lang="en-GB" altLang="en-US">
              <a:ea typeface="PMingLiU" pitchFamily="18" charset="-120"/>
            </a:endParaRPr>
          </a:p>
        </p:txBody>
      </p:sp>
      <p:sp>
        <p:nvSpPr>
          <p:cNvPr id="51203" name="Rectangle 1"/>
          <p:cNvSpPr>
            <a:spLocks noGrp="1" noRot="1" noChangeAspect="1" noChangeArrowheads="1" noTextEdit="1"/>
          </p:cNvSpPr>
          <p:nvPr>
            <p:ph type="sldImg"/>
          </p:nvPr>
        </p:nvSpPr>
        <p:spPr>
          <a:xfrm>
            <a:off x="381000" y="685800"/>
            <a:ext cx="6096000" cy="3429000"/>
          </a:xfrm>
          <a:solidFill>
            <a:srgbClr val="FFFFFF"/>
          </a:solidFill>
          <a:ln/>
        </p:spPr>
      </p:sp>
      <p:sp>
        <p:nvSpPr>
          <p:cNvPr id="51204" name="Rectangle 2"/>
          <p:cNvSpPr>
            <a:spLocks noGrp="1" noChangeArrowheads="1"/>
          </p:cNvSpPr>
          <p:nvPr>
            <p:ph type="body" idx="1"/>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AU" altLang="en-US">
              <a:ea typeface="ＭＳ Ｐゴシック" panose="020B0600070205080204" pitchFamily="34" charset="-128"/>
            </a:endParaRPr>
          </a:p>
        </p:txBody>
      </p:sp>
    </p:spTree>
    <p:extLst>
      <p:ext uri="{BB962C8B-B14F-4D97-AF65-F5344CB8AC3E}">
        <p14:creationId xmlns:p14="http://schemas.microsoft.com/office/powerpoint/2010/main" val="9197603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75000"/>
              <a:buFont typeface="Arial" panose="020B0604020202020204" pitchFamily="34" charset="0"/>
              <a:buNone/>
            </a:pPr>
            <a:fld id="{FDC2A7B5-F19E-4F3A-94E0-47399E5E645F}" type="slidenum">
              <a:rPr lang="en-GB" altLang="en-US" smtClean="0">
                <a:ea typeface="PMingLiU" pitchFamily="18" charset="-120"/>
              </a:rPr>
              <a:pPr>
                <a:spcBef>
                  <a:spcPct val="0"/>
                </a:spcBef>
                <a:buSzPct val="75000"/>
                <a:buFont typeface="Arial" panose="020B0604020202020204" pitchFamily="34" charset="0"/>
                <a:buNone/>
              </a:pPr>
              <a:t>21</a:t>
            </a:fld>
            <a:endParaRPr lang="en-GB" altLang="en-US">
              <a:ea typeface="PMingLiU" pitchFamily="18" charset="-120"/>
            </a:endParaRPr>
          </a:p>
        </p:txBody>
      </p:sp>
      <p:sp>
        <p:nvSpPr>
          <p:cNvPr id="53251" name="Rectangle 2"/>
          <p:cNvSpPr>
            <a:spLocks noGrp="1" noRot="1" noChangeAspect="1" noChangeArrowheads="1" noTextEdit="1"/>
          </p:cNvSpPr>
          <p:nvPr>
            <p:ph type="sldImg"/>
          </p:nvPr>
        </p:nvSpPr>
        <p:spPr>
          <a:xfrm>
            <a:off x="381000" y="685800"/>
            <a:ext cx="6097588" cy="3430588"/>
          </a:xfrm>
          <a:ln/>
        </p:spPr>
      </p:sp>
      <p:sp>
        <p:nvSpPr>
          <p:cNvPr id="53252"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dirty="0">
                <a:solidFill>
                  <a:srgbClr val="555555"/>
                </a:solidFill>
                <a:effectLst/>
                <a:latin typeface="Helvetica" pitchFamily="2" charset="0"/>
                <a:ea typeface="Times New Roman" panose="02020603050405020304" pitchFamily="18" charset="0"/>
              </a:rPr>
              <a:t>In JOIN queries, the data from both tables is processed at once, using matched values.</a:t>
            </a:r>
          </a:p>
          <a:p>
            <a:pPr marL="0" marR="0" lvl="0" indent="0" algn="l" defTabSz="914400" rtl="0" eaLnBrk="1" fontAlgn="auto" latinLnBrk="0" hangingPunct="1">
              <a:lnSpc>
                <a:spcPct val="100000"/>
              </a:lnSpc>
              <a:spcBef>
                <a:spcPts val="0"/>
              </a:spcBef>
              <a:spcAft>
                <a:spcPts val="0"/>
              </a:spcAft>
              <a:buClrTx/>
              <a:buSzTx/>
              <a:buFontTx/>
              <a:buNone/>
              <a:tabLst/>
              <a:defRPr/>
            </a:pPr>
            <a:r>
              <a:rPr lang="en-SG" sz="1800" dirty="0">
                <a:solidFill>
                  <a:srgbClr val="555555"/>
                </a:solidFill>
                <a:effectLst/>
                <a:latin typeface="Helvetica" pitchFamily="2" charset="0"/>
                <a:ea typeface="Times New Roman" panose="02020603050405020304" pitchFamily="18" charset="0"/>
              </a:rPr>
              <a:t>However, it is often necessary to process data based on other processed data. So, subquery.</a:t>
            </a:r>
            <a:endParaRPr lang="en-SG" sz="1800" dirty="0">
              <a:effectLst/>
              <a:latin typeface="Times New Roman" panose="02020603050405020304" pitchFamily="18" charset="0"/>
              <a:ea typeface="Times New Roman" panose="02020603050405020304" pitchFamily="18" charset="0"/>
            </a:endParaRPr>
          </a:p>
          <a:p>
            <a:endParaRPr lang="en-AU" altLang="en-US" dirty="0">
              <a:ea typeface="ＭＳ Ｐゴシック" panose="020B0600070205080204" pitchFamily="34" charset="-128"/>
            </a:endParaRPr>
          </a:p>
        </p:txBody>
      </p:sp>
    </p:spTree>
    <p:extLst>
      <p:ext uri="{BB962C8B-B14F-4D97-AF65-F5344CB8AC3E}">
        <p14:creationId xmlns:p14="http://schemas.microsoft.com/office/powerpoint/2010/main" val="30535164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75000"/>
              <a:buFont typeface="Arial" panose="020B0604020202020204" pitchFamily="34" charset="0"/>
              <a:buNone/>
            </a:pPr>
            <a:fld id="{6AC0EEB5-B166-4D72-998D-75C769FBF7C5}" type="slidenum">
              <a:rPr lang="en-GB" altLang="en-US" smtClean="0">
                <a:ea typeface="PMingLiU" pitchFamily="18" charset="-120"/>
              </a:rPr>
              <a:pPr>
                <a:spcBef>
                  <a:spcPct val="0"/>
                </a:spcBef>
                <a:buSzPct val="75000"/>
                <a:buFont typeface="Arial" panose="020B0604020202020204" pitchFamily="34" charset="0"/>
                <a:buNone/>
              </a:pPr>
              <a:t>22</a:t>
            </a:fld>
            <a:endParaRPr lang="en-GB" altLang="en-US">
              <a:ea typeface="PMingLiU" pitchFamily="18" charset="-120"/>
            </a:endParaRPr>
          </a:p>
        </p:txBody>
      </p:sp>
      <p:sp>
        <p:nvSpPr>
          <p:cNvPr id="55299" name="Text Box 2"/>
          <p:cNvSpPr txBox="1">
            <a:spLocks noChangeArrowheads="1"/>
          </p:cNvSpPr>
          <p:nvPr/>
        </p:nvSpPr>
        <p:spPr bwMode="auto">
          <a:xfrm>
            <a:off x="957263" y="685800"/>
            <a:ext cx="4943475" cy="3429000"/>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9pPr>
          </a:lstStyle>
          <a:p>
            <a:pPr algn="ctr">
              <a:lnSpc>
                <a:spcPct val="96000"/>
              </a:lnSpc>
              <a:spcBef>
                <a:spcPts val="700"/>
              </a:spcBef>
              <a:buClr>
                <a:srgbClr val="FF6600"/>
              </a:buClr>
              <a:buSzPct val="75000"/>
              <a:buFont typeface="Monotype Sorts" charset="2"/>
              <a:buChar char=""/>
            </a:pPr>
            <a:endParaRPr lang="en-AU" altLang="en-US" sz="2800">
              <a:solidFill>
                <a:schemeClr val="bg1"/>
              </a:solidFill>
              <a:latin typeface="Arial" panose="020B0604020202020204" pitchFamily="34" charset="0"/>
            </a:endParaRPr>
          </a:p>
        </p:txBody>
      </p:sp>
      <p:sp>
        <p:nvSpPr>
          <p:cNvPr id="55300" name="Text Box 3"/>
          <p:cNvSpPr>
            <a:spLocks noGrp="1" noChangeArrowheads="1"/>
          </p:cNvSpPr>
          <p:nvPr>
            <p:ph type="body"/>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7" tIns="45860" rIns="91387" bIns="45860"/>
          <a:lstStyle/>
          <a:p>
            <a:pPr eaLnBrk="1" hangingPunct="1">
              <a:spcBef>
                <a:spcPts val="338"/>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z="900">
              <a:latin typeface="Arial" panose="020B0604020202020204" pitchFamily="34" charset="0"/>
              <a:ea typeface="PMingLiU" pitchFamily="18" charset="-120"/>
            </a:endParaRPr>
          </a:p>
          <a:p>
            <a:pPr eaLnBrk="1" hangingPunct="1">
              <a:spcBef>
                <a:spcPts val="338"/>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z="900">
              <a:latin typeface="Arial" panose="020B0604020202020204" pitchFamily="34" charset="0"/>
              <a:ea typeface="PMingLiU" pitchFamily="18" charset="-120"/>
            </a:endParaRPr>
          </a:p>
        </p:txBody>
      </p:sp>
    </p:spTree>
    <p:extLst>
      <p:ext uri="{BB962C8B-B14F-4D97-AF65-F5344CB8AC3E}">
        <p14:creationId xmlns:p14="http://schemas.microsoft.com/office/powerpoint/2010/main" val="29849330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75000"/>
              <a:buFont typeface="Arial" panose="020B0604020202020204" pitchFamily="34" charset="0"/>
              <a:buNone/>
            </a:pPr>
            <a:fld id="{C29157F9-389B-4F2D-A3D6-B2732906474E}" type="slidenum">
              <a:rPr lang="en-GB" altLang="en-US" smtClean="0">
                <a:ea typeface="PMingLiU" pitchFamily="18" charset="-120"/>
              </a:rPr>
              <a:pPr>
                <a:spcBef>
                  <a:spcPct val="0"/>
                </a:spcBef>
                <a:buSzPct val="75000"/>
                <a:buFont typeface="Arial" panose="020B0604020202020204" pitchFamily="34" charset="0"/>
                <a:buNone/>
              </a:pPr>
              <a:t>23</a:t>
            </a:fld>
            <a:endParaRPr lang="en-GB" altLang="en-US">
              <a:ea typeface="PMingLiU" pitchFamily="18" charset="-120"/>
            </a:endParaRPr>
          </a:p>
        </p:txBody>
      </p:sp>
      <p:sp>
        <p:nvSpPr>
          <p:cNvPr id="57347" name="Rectangle 2"/>
          <p:cNvSpPr>
            <a:spLocks noGrp="1" noRot="1" noChangeAspect="1" noChangeArrowheads="1" noTextEdit="1"/>
          </p:cNvSpPr>
          <p:nvPr>
            <p:ph type="sldImg"/>
          </p:nvPr>
        </p:nvSpPr>
        <p:spPr>
          <a:xfrm>
            <a:off x="381000" y="685800"/>
            <a:ext cx="6097588" cy="3430588"/>
          </a:xfrm>
          <a:ln/>
        </p:spPr>
      </p:sp>
      <p:sp>
        <p:nvSpPr>
          <p:cNvPr id="57348"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AU" altLang="en-US">
              <a:ea typeface="ＭＳ Ｐゴシック" panose="020B0600070205080204" pitchFamily="34" charset="-128"/>
            </a:endParaRPr>
          </a:p>
        </p:txBody>
      </p:sp>
    </p:spTree>
    <p:extLst>
      <p:ext uri="{BB962C8B-B14F-4D97-AF65-F5344CB8AC3E}">
        <p14:creationId xmlns:p14="http://schemas.microsoft.com/office/powerpoint/2010/main" val="15722380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75000"/>
              <a:buFont typeface="Arial" panose="020B0604020202020204" pitchFamily="34" charset="0"/>
              <a:buNone/>
            </a:pPr>
            <a:fld id="{6926BDB1-B31A-4CE0-81A5-A470BCE62DF2}" type="slidenum">
              <a:rPr lang="en-GB" altLang="en-US" smtClean="0">
                <a:ea typeface="PMingLiU" pitchFamily="18" charset="-120"/>
              </a:rPr>
              <a:pPr>
                <a:spcBef>
                  <a:spcPct val="0"/>
                </a:spcBef>
                <a:buSzPct val="75000"/>
                <a:buFont typeface="Arial" panose="020B0604020202020204" pitchFamily="34" charset="0"/>
                <a:buNone/>
              </a:pPr>
              <a:t>24</a:t>
            </a:fld>
            <a:endParaRPr lang="en-GB" altLang="en-US">
              <a:ea typeface="PMingLiU" pitchFamily="18" charset="-120"/>
            </a:endParaRPr>
          </a:p>
        </p:txBody>
      </p:sp>
      <p:sp>
        <p:nvSpPr>
          <p:cNvPr id="59395" name="Rectangle 2"/>
          <p:cNvSpPr>
            <a:spLocks noGrp="1" noRot="1" noChangeAspect="1" noChangeArrowheads="1" noTextEdit="1"/>
          </p:cNvSpPr>
          <p:nvPr>
            <p:ph type="sldImg"/>
          </p:nvPr>
        </p:nvSpPr>
        <p:spPr>
          <a:xfrm>
            <a:off x="381000" y="685800"/>
            <a:ext cx="6097588" cy="3430588"/>
          </a:xfrm>
          <a:ln/>
        </p:spPr>
      </p:sp>
      <p:sp>
        <p:nvSpPr>
          <p:cNvPr id="59396"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AU" altLang="en-US">
              <a:ea typeface="ＭＳ Ｐゴシック" panose="020B0600070205080204" pitchFamily="34" charset="-128"/>
            </a:endParaRPr>
          </a:p>
        </p:txBody>
      </p:sp>
    </p:spTree>
    <p:extLst>
      <p:ext uri="{BB962C8B-B14F-4D97-AF65-F5344CB8AC3E}">
        <p14:creationId xmlns:p14="http://schemas.microsoft.com/office/powerpoint/2010/main" val="16343415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75000"/>
              <a:buFont typeface="Arial" panose="020B0604020202020204" pitchFamily="34" charset="0"/>
              <a:buNone/>
            </a:pPr>
            <a:fld id="{54461DA5-7346-43A1-B0DB-8E3F56A41DC6}" type="slidenum">
              <a:rPr lang="en-GB" altLang="en-US" smtClean="0">
                <a:ea typeface="PMingLiU" pitchFamily="18" charset="-120"/>
              </a:rPr>
              <a:pPr>
                <a:spcBef>
                  <a:spcPct val="0"/>
                </a:spcBef>
                <a:buSzPct val="75000"/>
                <a:buFont typeface="Arial" panose="020B0604020202020204" pitchFamily="34" charset="0"/>
                <a:buNone/>
              </a:pPr>
              <a:t>25</a:t>
            </a:fld>
            <a:endParaRPr lang="en-GB" altLang="en-US">
              <a:ea typeface="PMingLiU" pitchFamily="18" charset="-120"/>
            </a:endParaRPr>
          </a:p>
        </p:txBody>
      </p:sp>
      <p:sp>
        <p:nvSpPr>
          <p:cNvPr id="63491" name="Rectangle 2"/>
          <p:cNvSpPr>
            <a:spLocks noGrp="1" noRot="1" noChangeAspect="1" noChangeArrowheads="1" noTextEdit="1"/>
          </p:cNvSpPr>
          <p:nvPr>
            <p:ph type="sldImg"/>
          </p:nvPr>
        </p:nvSpPr>
        <p:spPr>
          <a:xfrm>
            <a:off x="381000" y="685800"/>
            <a:ext cx="6097588" cy="3430588"/>
          </a:xfrm>
          <a:ln/>
        </p:spPr>
      </p:sp>
      <p:sp>
        <p:nvSpPr>
          <p:cNvPr id="63492"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AU" altLang="en-US">
              <a:ea typeface="ＭＳ Ｐゴシック" panose="020B0600070205080204" pitchFamily="34" charset="-128"/>
            </a:endParaRPr>
          </a:p>
        </p:txBody>
      </p:sp>
    </p:spTree>
    <p:extLst>
      <p:ext uri="{BB962C8B-B14F-4D97-AF65-F5344CB8AC3E}">
        <p14:creationId xmlns:p14="http://schemas.microsoft.com/office/powerpoint/2010/main" val="31701784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75000"/>
              <a:buFont typeface="Arial" panose="020B0604020202020204" pitchFamily="34" charset="0"/>
              <a:buNone/>
            </a:pPr>
            <a:fld id="{BC47F7A7-35A0-47F3-9AF5-DD355559E6AD}" type="slidenum">
              <a:rPr lang="en-GB" altLang="en-US" smtClean="0">
                <a:ea typeface="PMingLiU" pitchFamily="18" charset="-120"/>
              </a:rPr>
              <a:pPr>
                <a:spcBef>
                  <a:spcPct val="0"/>
                </a:spcBef>
                <a:buSzPct val="75000"/>
                <a:buFont typeface="Arial" panose="020B0604020202020204" pitchFamily="34" charset="0"/>
                <a:buNone/>
              </a:pPr>
              <a:t>26</a:t>
            </a:fld>
            <a:endParaRPr lang="en-GB" altLang="en-US">
              <a:ea typeface="PMingLiU" pitchFamily="18" charset="-120"/>
            </a:endParaRPr>
          </a:p>
        </p:txBody>
      </p:sp>
      <p:sp>
        <p:nvSpPr>
          <p:cNvPr id="65539" name="Rectangle 2"/>
          <p:cNvSpPr>
            <a:spLocks noGrp="1" noRot="1" noChangeAspect="1" noChangeArrowheads="1" noTextEdit="1"/>
          </p:cNvSpPr>
          <p:nvPr>
            <p:ph type="sldImg"/>
          </p:nvPr>
        </p:nvSpPr>
        <p:spPr>
          <a:xfrm>
            <a:off x="381000" y="685800"/>
            <a:ext cx="6097588" cy="3430588"/>
          </a:xfrm>
          <a:ln/>
        </p:spPr>
      </p:sp>
      <p:sp>
        <p:nvSpPr>
          <p:cNvPr id="65540"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SG" sz="1800" dirty="0">
                <a:solidFill>
                  <a:srgbClr val="555555"/>
                </a:solidFill>
                <a:effectLst/>
                <a:highlight>
                  <a:srgbClr val="FFFF00"/>
                </a:highlight>
                <a:latin typeface="Helvetica" pitchFamily="2" charset="0"/>
                <a:ea typeface="Times New Roman" panose="02020603050405020304" pitchFamily="18" charset="0"/>
                <a:cs typeface="Times New Roman" panose="02020603050405020304" pitchFamily="18" charset="0"/>
              </a:rPr>
              <a:t>you need to compare the P_CODE not to one product code (a single value) but to a list of product code values.</a:t>
            </a:r>
            <a:r>
              <a:rPr lang="en-SG" sz="1800" dirty="0">
                <a:solidFill>
                  <a:srgbClr val="555555"/>
                </a:solidFill>
                <a:effectLst/>
                <a:latin typeface="Helvetica" pitchFamily="2" charset="0"/>
                <a:ea typeface="Times New Roman" panose="02020603050405020304" pitchFamily="18" charset="0"/>
                <a:cs typeface="Times New Roman" panose="02020603050405020304" pitchFamily="18" charset="0"/>
              </a:rPr>
              <a:t> </a:t>
            </a:r>
          </a:p>
          <a:p>
            <a:r>
              <a:rPr lang="en-SG" sz="1800" dirty="0">
                <a:solidFill>
                  <a:srgbClr val="555555"/>
                </a:solidFill>
                <a:effectLst/>
                <a:highlight>
                  <a:srgbClr val="FFFF00"/>
                </a:highlight>
                <a:latin typeface="Helvetica" pitchFamily="2" charset="0"/>
                <a:ea typeface="Times New Roman" panose="02020603050405020304" pitchFamily="18" charset="0"/>
                <a:cs typeface="Times New Roman" panose="02020603050405020304" pitchFamily="18" charset="0"/>
              </a:rPr>
              <a:t>When you want to compare a single attribute to a list of values, you use the IN operator.</a:t>
            </a:r>
            <a:r>
              <a:rPr lang="en-SG" sz="1800" dirty="0">
                <a:solidFill>
                  <a:srgbClr val="555555"/>
                </a:solidFill>
                <a:effectLst/>
                <a:latin typeface="Helvetica" pitchFamily="2" charset="0"/>
                <a:ea typeface="Times New Roman" panose="02020603050405020304" pitchFamily="18" charset="0"/>
                <a:cs typeface="Times New Roman" panose="02020603050405020304" pitchFamily="18" charset="0"/>
              </a:rPr>
              <a:t> </a:t>
            </a:r>
            <a:endParaRPr lang="en-AU" altLang="en-US" dirty="0">
              <a:ea typeface="ＭＳ Ｐゴシック" panose="020B0600070205080204" pitchFamily="34" charset="-128"/>
            </a:endParaRPr>
          </a:p>
        </p:txBody>
      </p:sp>
    </p:spTree>
    <p:extLst>
      <p:ext uri="{BB962C8B-B14F-4D97-AF65-F5344CB8AC3E}">
        <p14:creationId xmlns:p14="http://schemas.microsoft.com/office/powerpoint/2010/main" val="41092316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75000"/>
              <a:buFont typeface="Arial" panose="020B0604020202020204" pitchFamily="34" charset="0"/>
              <a:buNone/>
            </a:pPr>
            <a:fld id="{43D837A4-4DB8-4B42-8BE4-4E3A1FFEB763}" type="slidenum">
              <a:rPr lang="en-GB" altLang="en-US" smtClean="0">
                <a:ea typeface="PMingLiU" pitchFamily="18" charset="-120"/>
              </a:rPr>
              <a:pPr>
                <a:spcBef>
                  <a:spcPct val="0"/>
                </a:spcBef>
                <a:buSzPct val="75000"/>
                <a:buFont typeface="Arial" panose="020B0604020202020204" pitchFamily="34" charset="0"/>
                <a:buNone/>
              </a:pPr>
              <a:t>27</a:t>
            </a:fld>
            <a:endParaRPr lang="en-GB" altLang="en-US">
              <a:ea typeface="PMingLiU" pitchFamily="18" charset="-120"/>
            </a:endParaRPr>
          </a:p>
        </p:txBody>
      </p:sp>
      <p:sp>
        <p:nvSpPr>
          <p:cNvPr id="67587" name="Rectangle 2"/>
          <p:cNvSpPr>
            <a:spLocks noGrp="1" noRot="1" noChangeAspect="1" noChangeArrowheads="1" noTextEdit="1"/>
          </p:cNvSpPr>
          <p:nvPr>
            <p:ph type="sldImg"/>
          </p:nvPr>
        </p:nvSpPr>
        <p:spPr>
          <a:xfrm>
            <a:off x="381000" y="685800"/>
            <a:ext cx="6097588" cy="3430588"/>
          </a:xfrm>
          <a:ln/>
        </p:spPr>
      </p:sp>
      <p:sp>
        <p:nvSpPr>
          <p:cNvPr id="67588"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SG" sz="1800" dirty="0">
                <a:solidFill>
                  <a:srgbClr val="555555"/>
                </a:solidFill>
                <a:effectLst/>
                <a:latin typeface="Helvetica" pitchFamily="2" charset="0"/>
                <a:ea typeface="Times New Roman" panose="02020603050405020304" pitchFamily="18" charset="0"/>
                <a:cs typeface="Times New Roman" panose="02020603050405020304" pitchFamily="18" charset="0"/>
              </a:rPr>
              <a:t>The HAVING clause is used to restrict the output of a GROUP BY query by applying conditional criteria to the grouped rows. </a:t>
            </a:r>
            <a:endParaRPr lang="en-AU" altLang="en-US" dirty="0">
              <a:ea typeface="ＭＳ Ｐゴシック" panose="020B0600070205080204" pitchFamily="34" charset="-128"/>
            </a:endParaRPr>
          </a:p>
        </p:txBody>
      </p:sp>
    </p:spTree>
    <p:extLst>
      <p:ext uri="{BB962C8B-B14F-4D97-AF65-F5344CB8AC3E}">
        <p14:creationId xmlns:p14="http://schemas.microsoft.com/office/powerpoint/2010/main" val="1034598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75000"/>
              <a:buFont typeface="Arial" panose="020B0604020202020204" pitchFamily="34" charset="0"/>
              <a:buNone/>
            </a:pPr>
            <a:fld id="{595CF572-5996-4E93-B6C8-17CA86BFAEC5}" type="slidenum">
              <a:rPr lang="en-GB" altLang="en-US" smtClean="0">
                <a:ea typeface="PMingLiU" pitchFamily="18" charset="-120"/>
              </a:rPr>
              <a:pPr>
                <a:spcBef>
                  <a:spcPct val="0"/>
                </a:spcBef>
                <a:buSzPct val="75000"/>
                <a:buFont typeface="Arial" panose="020B0604020202020204" pitchFamily="34" charset="0"/>
                <a:buNone/>
              </a:pPr>
              <a:t>28</a:t>
            </a:fld>
            <a:endParaRPr lang="en-GB" altLang="en-US">
              <a:ea typeface="PMingLiU" pitchFamily="18" charset="-120"/>
            </a:endParaRPr>
          </a:p>
        </p:txBody>
      </p:sp>
      <p:sp>
        <p:nvSpPr>
          <p:cNvPr id="69635" name="Rectangle 2"/>
          <p:cNvSpPr>
            <a:spLocks noGrp="1" noRot="1" noChangeAspect="1" noChangeArrowheads="1" noTextEdit="1"/>
          </p:cNvSpPr>
          <p:nvPr>
            <p:ph type="sldImg"/>
          </p:nvPr>
        </p:nvSpPr>
        <p:spPr>
          <a:xfrm>
            <a:off x="381000" y="685800"/>
            <a:ext cx="6097588" cy="3430588"/>
          </a:xfrm>
          <a:ln/>
        </p:spPr>
      </p:sp>
      <p:sp>
        <p:nvSpPr>
          <p:cNvPr id="69636"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SG" b="0" i="0" u="none" strike="noStrike" dirty="0">
                <a:solidFill>
                  <a:srgbClr val="555555"/>
                </a:solidFill>
                <a:effectLst/>
                <a:latin typeface="Open Sans" panose="020F0502020204030204" pitchFamily="34" charset="0"/>
              </a:rPr>
              <a:t>The </a:t>
            </a:r>
            <a:r>
              <a:rPr lang="en-SG" dirty="0"/>
              <a:t>ANY</a:t>
            </a:r>
            <a:r>
              <a:rPr lang="en-SG" b="0" i="0" u="none" strike="noStrike" dirty="0">
                <a:solidFill>
                  <a:srgbClr val="555555"/>
                </a:solidFill>
                <a:effectLst/>
                <a:latin typeface="Open Sans" panose="020B0606030504020204" pitchFamily="34" charset="0"/>
              </a:rPr>
              <a:t> keyword, which must follow a comparison operator, means “</a:t>
            </a:r>
            <a:r>
              <a:rPr lang="en-SG" b="0" i="0" u="none" strike="noStrike" dirty="0">
                <a:solidFill>
                  <a:srgbClr val="555555"/>
                </a:solidFill>
                <a:effectLst/>
                <a:latin typeface="inherit"/>
              </a:rPr>
              <a:t>return TRUE if the comparison is TRUE for ANY of the values in the column that the subquery returns.</a:t>
            </a:r>
            <a:r>
              <a:rPr lang="en-SG" b="0" i="0" u="none" strike="noStrike" dirty="0">
                <a:solidFill>
                  <a:srgbClr val="555555"/>
                </a:solidFill>
                <a:effectLst/>
                <a:latin typeface="Open Sans" panose="020B0606030504020204" pitchFamily="34" charset="0"/>
              </a:rPr>
              <a:t>”</a:t>
            </a:r>
            <a:endParaRPr lang="en-SG" sz="3600" b="1" i="0" u="none" strike="noStrike" kern="1200" dirty="0">
              <a:solidFill>
                <a:schemeClr val="tx1"/>
              </a:solidFill>
              <a:effectLst/>
              <a:highlight>
                <a:srgbClr val="FFFF00"/>
              </a:highlight>
              <a:latin typeface="Arial" panose="020B0604020202020204" pitchFamily="34" charset="0"/>
              <a:ea typeface="ＭＳ Ｐゴシック" panose="020B0600070205080204" pitchFamily="34" charset="-128"/>
              <a:cs typeface="Arial" panose="020B0604020202020204" pitchFamily="34" charset="0"/>
            </a:endParaRPr>
          </a:p>
          <a:p>
            <a:endParaRPr lang="en-SG" altLang="en-US" sz="3600" b="1" i="0" u="none" strike="noStrike" kern="1200" dirty="0">
              <a:solidFill>
                <a:schemeClr val="tx1"/>
              </a:solidFill>
              <a:effectLst/>
              <a:highlight>
                <a:srgbClr val="FFFF00"/>
              </a:highlight>
              <a:latin typeface="Arial" panose="020B0604020202020204" pitchFamily="34" charset="0"/>
              <a:ea typeface="ＭＳ Ｐゴシック" panose="020B0600070205080204" pitchFamily="34" charset="-128"/>
              <a:cs typeface="Arial" panose="020B0604020202020204" pitchFamily="34" charset="0"/>
            </a:endParaRPr>
          </a:p>
          <a:p>
            <a:r>
              <a:rPr lang="en-SG" b="0" i="0" u="none" strike="noStrike" dirty="0">
                <a:solidFill>
                  <a:srgbClr val="555555"/>
                </a:solidFill>
                <a:effectLst/>
                <a:latin typeface="Open Sans" panose="020B0606030504020204" pitchFamily="34" charset="0"/>
              </a:rPr>
              <a:t>The word </a:t>
            </a:r>
            <a:r>
              <a:rPr lang="en-SG" dirty="0"/>
              <a:t>ALL</a:t>
            </a:r>
            <a:r>
              <a:rPr lang="en-SG" b="0" i="0" u="none" strike="noStrike" dirty="0">
                <a:solidFill>
                  <a:srgbClr val="555555"/>
                </a:solidFill>
                <a:effectLst/>
                <a:latin typeface="Open Sans" panose="020B0606030504020204" pitchFamily="34" charset="0"/>
              </a:rPr>
              <a:t>, which must follow a comparison operator, means “</a:t>
            </a:r>
            <a:r>
              <a:rPr lang="en-SG" b="0" i="0" u="none" strike="noStrike" dirty="0">
                <a:solidFill>
                  <a:srgbClr val="555555"/>
                </a:solidFill>
                <a:effectLst/>
                <a:latin typeface="inherit"/>
              </a:rPr>
              <a:t>return TRUE if the comparison is TRUE for ALL of the values in the column that the subquery returns.</a:t>
            </a:r>
            <a:r>
              <a:rPr lang="en-SG" b="0" i="0" u="none" strike="noStrike" dirty="0">
                <a:solidFill>
                  <a:srgbClr val="555555"/>
                </a:solidFill>
                <a:effectLst/>
                <a:latin typeface="Open Sans" panose="020B0606030504020204" pitchFamily="34" charset="0"/>
              </a:rPr>
              <a:t>” </a:t>
            </a:r>
            <a:endParaRPr lang="en-AU" altLang="en-US" dirty="0">
              <a:ea typeface="ＭＳ Ｐゴシック" panose="020B0600070205080204" pitchFamily="34" charset="-128"/>
            </a:endParaRPr>
          </a:p>
        </p:txBody>
      </p:sp>
    </p:spTree>
    <p:extLst>
      <p:ext uri="{BB962C8B-B14F-4D97-AF65-F5344CB8AC3E}">
        <p14:creationId xmlns:p14="http://schemas.microsoft.com/office/powerpoint/2010/main" val="18719171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75000"/>
              <a:buFont typeface="Arial" panose="020B0604020202020204" pitchFamily="34" charset="0"/>
              <a:buNone/>
            </a:pPr>
            <a:fld id="{378DF8F6-7232-4569-AADE-2F987F67498E}" type="slidenum">
              <a:rPr lang="en-GB" altLang="en-US" smtClean="0">
                <a:ea typeface="PMingLiU" pitchFamily="18" charset="-120"/>
              </a:rPr>
              <a:pPr>
                <a:spcBef>
                  <a:spcPct val="0"/>
                </a:spcBef>
                <a:buSzPct val="75000"/>
                <a:buFont typeface="Arial" panose="020B0604020202020204" pitchFamily="34" charset="0"/>
                <a:buNone/>
              </a:pPr>
              <a:t>29</a:t>
            </a:fld>
            <a:endParaRPr lang="en-GB" altLang="en-US">
              <a:ea typeface="PMingLiU" pitchFamily="18" charset="-120"/>
            </a:endParaRPr>
          </a:p>
        </p:txBody>
      </p:sp>
      <p:sp>
        <p:nvSpPr>
          <p:cNvPr id="71683" name="Rectangle 2"/>
          <p:cNvSpPr>
            <a:spLocks noGrp="1" noRot="1" noChangeAspect="1" noChangeArrowheads="1" noTextEdit="1"/>
          </p:cNvSpPr>
          <p:nvPr>
            <p:ph type="sldImg"/>
          </p:nvPr>
        </p:nvSpPr>
        <p:spPr>
          <a:xfrm>
            <a:off x="381000" y="685800"/>
            <a:ext cx="6097588" cy="3430588"/>
          </a:xfrm>
          <a:ln/>
        </p:spPr>
      </p:sp>
      <p:sp>
        <p:nvSpPr>
          <p:cNvPr id="71684"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dirty="0">
                <a:solidFill>
                  <a:srgbClr val="555555"/>
                </a:solidFill>
                <a:effectLst/>
                <a:highlight>
                  <a:srgbClr val="FFFF00"/>
                </a:highlight>
                <a:latin typeface="Helvetica" pitchFamily="2" charset="0"/>
                <a:ea typeface="Times New Roman" panose="02020603050405020304" pitchFamily="18" charset="0"/>
              </a:rPr>
              <a:t>The ANY and ALL operators</a:t>
            </a:r>
            <a:r>
              <a:rPr lang="en-SG" sz="1800" dirty="0">
                <a:solidFill>
                  <a:srgbClr val="555555"/>
                </a:solidFill>
                <a:effectLst/>
                <a:latin typeface="Helvetica" pitchFamily="2" charset="0"/>
                <a:ea typeface="Times New Roman" panose="02020603050405020304" pitchFamily="18" charset="0"/>
              </a:rPr>
              <a:t> are used for multi­ row subqueries. In all of those cases, </a:t>
            </a:r>
            <a:r>
              <a:rPr lang="en-SG" sz="1800" dirty="0">
                <a:solidFill>
                  <a:srgbClr val="555555"/>
                </a:solidFill>
                <a:effectLst/>
                <a:highlight>
                  <a:srgbClr val="FFFF00"/>
                </a:highlight>
                <a:latin typeface="Helvetica" pitchFamily="2" charset="0"/>
                <a:ea typeface="Times New Roman" panose="02020603050405020304" pitchFamily="18" charset="0"/>
              </a:rPr>
              <a:t>the subquery was part of a conditional expression</a:t>
            </a:r>
            <a:r>
              <a:rPr lang="en-SG" sz="1800" dirty="0">
                <a:solidFill>
                  <a:srgbClr val="555555"/>
                </a:solidFill>
                <a:effectLst/>
                <a:latin typeface="Helvetica" pitchFamily="2" charset="0"/>
                <a:ea typeface="Times New Roman" panose="02020603050405020304" pitchFamily="18" charset="0"/>
              </a:rPr>
              <a:t> </a:t>
            </a:r>
            <a:r>
              <a:rPr lang="en-SG" sz="1800" dirty="0">
                <a:solidFill>
                  <a:srgbClr val="555555"/>
                </a:solidFill>
                <a:effectLst/>
                <a:highlight>
                  <a:srgbClr val="FFFF00"/>
                </a:highlight>
                <a:latin typeface="Helvetica" pitchFamily="2" charset="0"/>
                <a:ea typeface="Times New Roman" panose="02020603050405020304" pitchFamily="18" charset="0"/>
              </a:rPr>
              <a:t>(</a:t>
            </a:r>
            <a:r>
              <a:rPr lang="en-SG" sz="1800" dirty="0" err="1">
                <a:solidFill>
                  <a:srgbClr val="555555"/>
                </a:solidFill>
                <a:effectLst/>
                <a:highlight>
                  <a:srgbClr val="FFFF00"/>
                </a:highlight>
                <a:latin typeface="Helvetica" pitchFamily="2" charset="0"/>
                <a:ea typeface="Times New Roman" panose="02020603050405020304" pitchFamily="18" charset="0"/>
              </a:rPr>
              <a:t>ie</a:t>
            </a:r>
            <a:r>
              <a:rPr lang="en-SG" sz="1800" dirty="0">
                <a:solidFill>
                  <a:srgbClr val="555555"/>
                </a:solidFill>
                <a:effectLst/>
                <a:highlight>
                  <a:srgbClr val="FFFF00"/>
                </a:highlight>
                <a:latin typeface="Helvetica" pitchFamily="2" charset="0"/>
                <a:ea typeface="Times New Roman" panose="02020603050405020304" pitchFamily="18" charset="0"/>
              </a:rPr>
              <a:t>. WHERE clause),</a:t>
            </a:r>
            <a:r>
              <a:rPr lang="en-SG" sz="1800" dirty="0">
                <a:solidFill>
                  <a:srgbClr val="555555"/>
                </a:solidFill>
                <a:effectLst/>
                <a:latin typeface="Helvetica" pitchFamily="2" charset="0"/>
                <a:ea typeface="Times New Roman" panose="02020603050405020304" pitchFamily="18" charset="0"/>
              </a:rPr>
              <a:t> </a:t>
            </a:r>
            <a:r>
              <a:rPr lang="en-SG" sz="1800" dirty="0">
                <a:solidFill>
                  <a:srgbClr val="555555"/>
                </a:solidFill>
                <a:effectLst/>
                <a:highlight>
                  <a:srgbClr val="FFFF00"/>
                </a:highlight>
                <a:latin typeface="Helvetica" pitchFamily="2" charset="0"/>
                <a:ea typeface="Times New Roman" panose="02020603050405020304" pitchFamily="18" charset="0"/>
              </a:rPr>
              <a:t>and it always appeared at the right side of the expression.</a:t>
            </a:r>
            <a:r>
              <a:rPr lang="en-SG" sz="1800" dirty="0">
                <a:solidFill>
                  <a:srgbClr val="555555"/>
                </a:solidFill>
                <a:effectLst/>
                <a:latin typeface="Helvetica" pitchFamily="2" charset="0"/>
                <a:ea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1800" dirty="0">
              <a:solidFill>
                <a:srgbClr val="555555"/>
              </a:solidFill>
              <a:effectLst/>
              <a:latin typeface="Helvetica" pitchFamily="2"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sz="1800" dirty="0">
                <a:solidFill>
                  <a:srgbClr val="555555"/>
                </a:solidFill>
                <a:effectLst/>
                <a:latin typeface="Helvetica" pitchFamily="2" charset="0"/>
                <a:ea typeface="Times New Roman" panose="02020603050405020304" pitchFamily="18" charset="0"/>
              </a:rPr>
              <a:t>In this section, you will learn </a:t>
            </a:r>
            <a:r>
              <a:rPr lang="en-SG" sz="1800" b="1" dirty="0">
                <a:solidFill>
                  <a:srgbClr val="C00000"/>
                </a:solidFill>
                <a:effectLst/>
                <a:latin typeface="Helvetica" pitchFamily="2" charset="0"/>
                <a:ea typeface="Times New Roman" panose="02020603050405020304" pitchFamily="18" charset="0"/>
              </a:rPr>
              <a:t>how to use subqueries in the FROM clause.</a:t>
            </a:r>
            <a:endParaRPr lang="en-SG" sz="1800" dirty="0">
              <a:effectLst/>
              <a:latin typeface="Times New Roman" panose="02020603050405020304" pitchFamily="18" charset="0"/>
              <a:ea typeface="Times New Roman" panose="02020603050405020304" pitchFamily="18" charset="0"/>
            </a:endParaRPr>
          </a:p>
          <a:p>
            <a:endParaRPr lang="en-AU" altLang="en-US" dirty="0">
              <a:ea typeface="ＭＳ Ｐゴシック" panose="020B0600070205080204" pitchFamily="34" charset="-128"/>
            </a:endParaRPr>
          </a:p>
        </p:txBody>
      </p:sp>
    </p:spTree>
    <p:extLst>
      <p:ext uri="{BB962C8B-B14F-4D97-AF65-F5344CB8AC3E}">
        <p14:creationId xmlns:p14="http://schemas.microsoft.com/office/powerpoint/2010/main" val="2020477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45000"/>
              <a:buFont typeface="Wingdings" panose="05000000000000000000" pitchFamily="2" charset="2"/>
              <a:buNone/>
            </a:pPr>
            <a:fld id="{E030C655-4711-4FBC-A133-4EB735A0AA52}" type="slidenum">
              <a:rPr lang="en-GB" altLang="en-US" smtClean="0">
                <a:ea typeface="Osaka" charset="-128"/>
              </a:rPr>
              <a:pPr>
                <a:spcBef>
                  <a:spcPct val="0"/>
                </a:spcBef>
                <a:buSzPct val="45000"/>
                <a:buFont typeface="Wingdings" panose="05000000000000000000" pitchFamily="2" charset="2"/>
                <a:buNone/>
              </a:pPr>
              <a:t>3</a:t>
            </a:fld>
            <a:endParaRPr lang="en-GB" altLang="en-US">
              <a:ea typeface="Osaka" charset="-128"/>
            </a:endParaRPr>
          </a:p>
        </p:txBody>
      </p:sp>
      <p:sp>
        <p:nvSpPr>
          <p:cNvPr id="13315" name="Text Box 1"/>
          <p:cNvSpPr txBox="1">
            <a:spLocks noChangeArrowheads="1"/>
          </p:cNvSpPr>
          <p:nvPr/>
        </p:nvSpPr>
        <p:spPr bwMode="auto">
          <a:xfrm>
            <a:off x="992188" y="766763"/>
            <a:ext cx="5119687" cy="3840162"/>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9pPr>
          </a:lstStyle>
          <a:p>
            <a:pPr eaLnBrk="1" hangingPunct="1">
              <a:lnSpc>
                <a:spcPct val="96000"/>
              </a:lnSpc>
              <a:spcBef>
                <a:spcPct val="0"/>
              </a:spcBef>
              <a:buFont typeface="Arial" panose="020B0604020202020204" pitchFamily="34" charset="0"/>
              <a:buNone/>
            </a:pPr>
            <a:endParaRPr lang="en-AU" altLang="en-US" sz="1800">
              <a:solidFill>
                <a:schemeClr val="bg1"/>
              </a:solidFill>
              <a:latin typeface="Arial" panose="020B0604020202020204" pitchFamily="34" charset="0"/>
              <a:ea typeface="MS Gothic" panose="020B0609070205080204" pitchFamily="49" charset="-128"/>
            </a:endParaRPr>
          </a:p>
        </p:txBody>
      </p:sp>
      <p:sp>
        <p:nvSpPr>
          <p:cNvPr id="13316" name="Rectangle 2"/>
          <p:cNvSpPr>
            <a:spLocks noGrp="1" noChangeArrowheads="1"/>
          </p:cNvSpPr>
          <p:nvPr>
            <p:ph type="body"/>
          </p:nvPr>
        </p:nvSpPr>
        <p:spPr>
          <a:xfrm>
            <a:off x="709613" y="4862513"/>
            <a:ext cx="5680075"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6318460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75000"/>
              <a:buFont typeface="Arial" panose="020B0604020202020204" pitchFamily="34" charset="0"/>
              <a:buNone/>
            </a:pPr>
            <a:fld id="{DE83CBB2-A552-4A48-8335-7E9357D0E271}" type="slidenum">
              <a:rPr lang="en-GB" altLang="en-US" smtClean="0">
                <a:ea typeface="PMingLiU" pitchFamily="18" charset="-120"/>
              </a:rPr>
              <a:pPr>
                <a:spcBef>
                  <a:spcPct val="0"/>
                </a:spcBef>
                <a:buSzPct val="75000"/>
                <a:buFont typeface="Arial" panose="020B0604020202020204" pitchFamily="34" charset="0"/>
                <a:buNone/>
              </a:pPr>
              <a:t>30</a:t>
            </a:fld>
            <a:endParaRPr lang="en-GB" altLang="en-US">
              <a:ea typeface="PMingLiU" pitchFamily="18" charset="-120"/>
            </a:endParaRPr>
          </a:p>
        </p:txBody>
      </p:sp>
      <p:sp>
        <p:nvSpPr>
          <p:cNvPr id="73731" name="Text Box 2"/>
          <p:cNvSpPr txBox="1">
            <a:spLocks noChangeArrowheads="1"/>
          </p:cNvSpPr>
          <p:nvPr/>
        </p:nvSpPr>
        <p:spPr bwMode="auto">
          <a:xfrm>
            <a:off x="957263" y="685800"/>
            <a:ext cx="4943475" cy="3429000"/>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9pPr>
          </a:lstStyle>
          <a:p>
            <a:pPr algn="ctr">
              <a:lnSpc>
                <a:spcPct val="96000"/>
              </a:lnSpc>
              <a:spcBef>
                <a:spcPts val="700"/>
              </a:spcBef>
              <a:buClr>
                <a:srgbClr val="FF6600"/>
              </a:buClr>
              <a:buSzPct val="75000"/>
              <a:buFont typeface="Monotype Sorts" charset="2"/>
              <a:buChar char=""/>
            </a:pPr>
            <a:endParaRPr lang="en-AU" altLang="en-US" sz="2800">
              <a:solidFill>
                <a:schemeClr val="bg1"/>
              </a:solidFill>
              <a:latin typeface="Arial" panose="020B0604020202020204" pitchFamily="34" charset="0"/>
            </a:endParaRPr>
          </a:p>
        </p:txBody>
      </p:sp>
      <p:sp>
        <p:nvSpPr>
          <p:cNvPr id="73732" name="Text Box 3"/>
          <p:cNvSpPr>
            <a:spLocks noGrp="1" noChangeArrowheads="1"/>
          </p:cNvSpPr>
          <p:nvPr>
            <p:ph type="body"/>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7" tIns="45860" rIns="91387" bIns="45860"/>
          <a:lstStyle/>
          <a:p>
            <a:pPr eaLnBrk="1" hangingPunct="1">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a:latin typeface="Arial" panose="020B0604020202020204" pitchFamily="34" charset="0"/>
              <a:ea typeface="PMingLiU" pitchFamily="18" charset="-120"/>
            </a:endParaRPr>
          </a:p>
          <a:p>
            <a:pPr eaLnBrk="1" hangingPunct="1">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PMingLiU" pitchFamily="18" charset="-120"/>
              </a:rPr>
              <a:t>SELECT P_CODE, SALES, ECOUNT, SALES/ECOUNT AS CONTRIB</a:t>
            </a:r>
          </a:p>
          <a:p>
            <a:pPr eaLnBrk="1" hangingPunct="1">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PMingLiU" pitchFamily="18" charset="-120"/>
              </a:rPr>
              <a:t>FROM (SELECT P_CODE, SUM(LINE_UNITS*LINE_PRICE) AS SALES,</a:t>
            </a:r>
          </a:p>
          <a:p>
            <a:pPr eaLnBrk="1" hangingPunct="1">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PMingLiU" pitchFamily="18" charset="-120"/>
              </a:rPr>
              <a:t>	    (SELECT COUNT(*) FROM EMPLOYEE) AS ECOUNT</a:t>
            </a:r>
          </a:p>
          <a:p>
            <a:pPr eaLnBrk="1" hangingPunct="1">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PMingLiU" pitchFamily="18" charset="-120"/>
              </a:rPr>
              <a:t>      FROM LINE GROUP BY P_CODE);</a:t>
            </a:r>
          </a:p>
        </p:txBody>
      </p:sp>
    </p:spTree>
    <p:extLst>
      <p:ext uri="{BB962C8B-B14F-4D97-AF65-F5344CB8AC3E}">
        <p14:creationId xmlns:p14="http://schemas.microsoft.com/office/powerpoint/2010/main" val="1966057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75000"/>
              <a:buFont typeface="Arial" panose="020B0604020202020204" pitchFamily="34" charset="0"/>
              <a:buNone/>
            </a:pPr>
            <a:fld id="{4D29C3DC-212A-4D68-A630-6EF7354B2582}" type="slidenum">
              <a:rPr lang="en-GB" altLang="en-US" smtClean="0">
                <a:ea typeface="PMingLiU" pitchFamily="18" charset="-120"/>
              </a:rPr>
              <a:pPr>
                <a:spcBef>
                  <a:spcPct val="0"/>
                </a:spcBef>
                <a:buSzPct val="75000"/>
                <a:buFont typeface="Arial" panose="020B0604020202020204" pitchFamily="34" charset="0"/>
                <a:buNone/>
              </a:pPr>
              <a:t>31</a:t>
            </a:fld>
            <a:endParaRPr lang="en-GB" altLang="en-US">
              <a:ea typeface="PMingLiU" pitchFamily="18" charset="-120"/>
            </a:endParaRPr>
          </a:p>
        </p:txBody>
      </p:sp>
      <p:sp>
        <p:nvSpPr>
          <p:cNvPr id="75779" name="Rectangle 2"/>
          <p:cNvSpPr>
            <a:spLocks noGrp="1" noRot="1" noChangeAspect="1" noChangeArrowheads="1" noTextEdit="1"/>
          </p:cNvSpPr>
          <p:nvPr>
            <p:ph type="sldImg"/>
          </p:nvPr>
        </p:nvSpPr>
        <p:spPr>
          <a:xfrm>
            <a:off x="381000" y="685800"/>
            <a:ext cx="6097588" cy="3430588"/>
          </a:xfrm>
          <a:ln/>
        </p:spPr>
      </p:sp>
      <p:sp>
        <p:nvSpPr>
          <p:cNvPr id="75780"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608013" marR="0" lvl="0" indent="-608013" algn="l" defTabSz="914400" rtl="0" eaLnBrk="1" fontAlgn="auto" latinLnBrk="0" hangingPunct="1">
              <a:lnSpc>
                <a:spcPct val="100000"/>
              </a:lnSpc>
              <a:spcBef>
                <a:spcPts val="700"/>
              </a:spcBef>
              <a:spcAft>
                <a:spcPts val="0"/>
              </a:spcAft>
              <a:buClrTx/>
              <a:buSzTx/>
              <a:buFontTx/>
              <a:buNone/>
              <a:tabLst>
                <a:tab pos="1177925" algn="l"/>
                <a:tab pos="2092325" algn="l"/>
                <a:tab pos="3006725" algn="l"/>
                <a:tab pos="3921125" algn="l"/>
                <a:tab pos="4835525" algn="l"/>
                <a:tab pos="5749925" algn="l"/>
                <a:tab pos="6664325" algn="l"/>
                <a:tab pos="7578725" algn="l"/>
                <a:tab pos="8493125" algn="l"/>
                <a:tab pos="9407525" algn="l"/>
                <a:tab pos="10321925" algn="l"/>
              </a:tabLst>
              <a:defRPr/>
            </a:pPr>
            <a:r>
              <a:rPr lang="en-SG" sz="1800" dirty="0">
                <a:solidFill>
                  <a:srgbClr val="555555"/>
                </a:solidFill>
                <a:effectLst/>
                <a:latin typeface="Helvetica" pitchFamily="2" charset="0"/>
                <a:ea typeface="Times New Roman" panose="02020603050405020304" pitchFamily="18" charset="0"/>
              </a:rPr>
              <a:t>Until now, all subqueries you have learned execute independently. That is, each subquery in a command sequence executes in a serial fashion, one after another. The inner subquery executes first; its output is used by the outer query, which then executes until the last outer query finishes (the first SQL statement in the code).</a:t>
            </a:r>
          </a:p>
          <a:p>
            <a:pPr marL="608013" marR="0" lvl="0" indent="-608013" algn="l" defTabSz="914400" rtl="0" eaLnBrk="1" fontAlgn="auto" latinLnBrk="0" hangingPunct="1">
              <a:lnSpc>
                <a:spcPct val="100000"/>
              </a:lnSpc>
              <a:spcBef>
                <a:spcPts val="700"/>
              </a:spcBef>
              <a:spcAft>
                <a:spcPts val="0"/>
              </a:spcAft>
              <a:buClrTx/>
              <a:buSzTx/>
              <a:buFontTx/>
              <a:buNone/>
              <a:tabLst>
                <a:tab pos="1177925" algn="l"/>
                <a:tab pos="2092325" algn="l"/>
                <a:tab pos="3006725" algn="l"/>
                <a:tab pos="3921125" algn="l"/>
                <a:tab pos="4835525" algn="l"/>
                <a:tab pos="5749925" algn="l"/>
                <a:tab pos="6664325" algn="l"/>
                <a:tab pos="7578725" algn="l"/>
                <a:tab pos="8493125" algn="l"/>
                <a:tab pos="9407525" algn="l"/>
                <a:tab pos="10321925" algn="l"/>
              </a:tabLst>
              <a:defRPr/>
            </a:pPr>
            <a:r>
              <a:rPr lang="en-SG" sz="1800" dirty="0">
                <a:solidFill>
                  <a:srgbClr val="555555"/>
                </a:solidFill>
                <a:effectLst/>
                <a:latin typeface="Helvetica" pitchFamily="2" charset="0"/>
                <a:ea typeface="Times New Roman" panose="02020603050405020304" pitchFamily="18" charset="0"/>
              </a:rPr>
              <a:t>Correlated subquery - </a:t>
            </a:r>
            <a:r>
              <a:rPr lang="en-SG" sz="1800" dirty="0">
                <a:solidFill>
                  <a:srgbClr val="555555"/>
                </a:solidFill>
                <a:effectLst/>
                <a:latin typeface="Helvetica" pitchFamily="2" charset="0"/>
                <a:ea typeface="Times New Roman" panose="02020603050405020304" pitchFamily="18" charset="0"/>
                <a:cs typeface="+mn-cs"/>
              </a:rPr>
              <a:t> </a:t>
            </a:r>
            <a:r>
              <a:rPr lang="en-SG" sz="1800" dirty="0">
                <a:solidFill>
                  <a:srgbClr val="555555"/>
                </a:solidFill>
                <a:effectLst/>
                <a:latin typeface="Helvetica" pitchFamily="2" charset="0"/>
                <a:ea typeface="Times New Roman" panose="02020603050405020304" pitchFamily="18" charset="0"/>
                <a:cs typeface="Times New Roman" panose="02020603050405020304" pitchFamily="18" charset="0"/>
              </a:rPr>
              <a:t>The process is similar to the typical nested loop in a programming language</a:t>
            </a:r>
            <a:r>
              <a:rPr lang="en-SG" sz="2800" dirty="0">
                <a:solidFill>
                  <a:srgbClr val="555555"/>
                </a:solidFill>
                <a:effectLst/>
                <a:latin typeface="Helvetica" pitchFamily="2" charset="0"/>
                <a:ea typeface="Times New Roman" panose="02020603050405020304" pitchFamily="18" charset="0"/>
                <a:cs typeface="Times New Roman" panose="02020603050405020304" pitchFamily="18" charset="0"/>
              </a:rPr>
              <a:t>.</a:t>
            </a:r>
            <a:endParaRPr lang="en-SG" sz="1800" dirty="0">
              <a:effectLst/>
              <a:latin typeface="Times New Roman" panose="02020603050405020304" pitchFamily="18" charset="0"/>
              <a:ea typeface="Times New Roman" panose="02020603050405020304" pitchFamily="18" charset="0"/>
            </a:endParaRPr>
          </a:p>
          <a:p>
            <a:pPr marL="608013" indent="-608013" eaLnBrk="1" hangingPunct="1">
              <a:spcBef>
                <a:spcPts val="700"/>
              </a:spcBef>
              <a:tabLst>
                <a:tab pos="1177925" algn="l"/>
                <a:tab pos="2092325" algn="l"/>
                <a:tab pos="3006725" algn="l"/>
                <a:tab pos="3921125" algn="l"/>
                <a:tab pos="4835525" algn="l"/>
                <a:tab pos="5749925" algn="l"/>
                <a:tab pos="6664325" algn="l"/>
                <a:tab pos="7578725" algn="l"/>
                <a:tab pos="8493125" algn="l"/>
                <a:tab pos="9407525" algn="l"/>
                <a:tab pos="10321925" algn="l"/>
              </a:tabLst>
            </a:pPr>
            <a:endParaRPr lang="en-SG" sz="1200" dirty="0">
              <a:ea typeface="PMingLiU" panose="02020500000000000000" pitchFamily="18" charset="-120"/>
            </a:endParaRPr>
          </a:p>
          <a:p>
            <a:pPr marL="608013" indent="-608013" eaLnBrk="1" hangingPunct="1">
              <a:spcBef>
                <a:spcPts val="700"/>
              </a:spcBef>
              <a:tabLst>
                <a:tab pos="1177925" algn="l"/>
                <a:tab pos="2092325" algn="l"/>
                <a:tab pos="3006725" algn="l"/>
                <a:tab pos="3921125" algn="l"/>
                <a:tab pos="4835525" algn="l"/>
                <a:tab pos="5749925" algn="l"/>
                <a:tab pos="6664325" algn="l"/>
                <a:tab pos="7578725" algn="l"/>
                <a:tab pos="8493125" algn="l"/>
                <a:tab pos="9407525" algn="l"/>
                <a:tab pos="10321925" algn="l"/>
              </a:tabLst>
            </a:pPr>
            <a:r>
              <a:rPr lang="en-SG" sz="1200" dirty="0">
                <a:ea typeface="PMingLiU" panose="02020500000000000000" pitchFamily="18" charset="-120"/>
              </a:rPr>
              <a:t>Correlated subqueries can also be used with the EXISTS special operator. </a:t>
            </a:r>
          </a:p>
          <a:p>
            <a:pPr marL="608013" indent="-608013" eaLnBrk="1" hangingPunct="1">
              <a:spcBef>
                <a:spcPts val="700"/>
              </a:spcBef>
              <a:tabLst>
                <a:tab pos="1177925" algn="l"/>
                <a:tab pos="2092325" algn="l"/>
                <a:tab pos="3006725" algn="l"/>
                <a:tab pos="3921125" algn="l"/>
                <a:tab pos="4835525" algn="l"/>
                <a:tab pos="5749925" algn="l"/>
                <a:tab pos="6664325" algn="l"/>
                <a:tab pos="7578725" algn="l"/>
                <a:tab pos="8493125" algn="l"/>
                <a:tab pos="9407525" algn="l"/>
                <a:tab pos="10321925" algn="l"/>
              </a:tabLst>
            </a:pPr>
            <a:r>
              <a:rPr lang="en-SG" sz="1200" dirty="0">
                <a:ea typeface="PMingLiU" panose="02020500000000000000" pitchFamily="18" charset="-120"/>
              </a:rPr>
              <a:t>The EXISTS special operator can be used whenever there is a requirement to execute a command based on the result of another query.</a:t>
            </a:r>
          </a:p>
          <a:p>
            <a:pPr marL="608013" indent="-608013" eaLnBrk="1" hangingPunct="1">
              <a:spcBef>
                <a:spcPts val="700"/>
              </a:spcBef>
              <a:tabLst>
                <a:tab pos="1177925" algn="l"/>
                <a:tab pos="2092325" algn="l"/>
                <a:tab pos="3006725" algn="l"/>
                <a:tab pos="3921125" algn="l"/>
                <a:tab pos="4835525" algn="l"/>
                <a:tab pos="5749925" algn="l"/>
                <a:tab pos="6664325" algn="l"/>
                <a:tab pos="7578725" algn="l"/>
                <a:tab pos="8493125" algn="l"/>
                <a:tab pos="9407525" algn="l"/>
                <a:tab pos="10321925" algn="l"/>
              </a:tabLst>
            </a:pPr>
            <a:r>
              <a:rPr lang="en-SG" sz="1200" dirty="0">
                <a:ea typeface="PMingLiU" panose="02020500000000000000" pitchFamily="18" charset="-120"/>
              </a:rPr>
              <a:t>If a subquery returns any rows, run the main query; otherwise, do not.</a:t>
            </a:r>
          </a:p>
          <a:p>
            <a:endParaRPr lang="en-AU" altLang="en-US" dirty="0">
              <a:ea typeface="ＭＳ Ｐゴシック" panose="020B0600070205080204" pitchFamily="34" charset="-128"/>
            </a:endParaRPr>
          </a:p>
        </p:txBody>
      </p:sp>
    </p:spTree>
    <p:extLst>
      <p:ext uri="{BB962C8B-B14F-4D97-AF65-F5344CB8AC3E}">
        <p14:creationId xmlns:p14="http://schemas.microsoft.com/office/powerpoint/2010/main" val="1715844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75000"/>
              <a:buFont typeface="Arial" panose="020B0604020202020204" pitchFamily="34" charset="0"/>
              <a:buNone/>
            </a:pPr>
            <a:fld id="{486B97DD-8BA6-4A41-A164-DBF1F4262326}" type="slidenum">
              <a:rPr lang="en-GB" altLang="en-US" smtClean="0">
                <a:ea typeface="PMingLiU" pitchFamily="18" charset="-120"/>
              </a:rPr>
              <a:pPr>
                <a:spcBef>
                  <a:spcPct val="0"/>
                </a:spcBef>
                <a:buSzPct val="75000"/>
                <a:buFont typeface="Arial" panose="020B0604020202020204" pitchFamily="34" charset="0"/>
                <a:buNone/>
              </a:pPr>
              <a:t>32</a:t>
            </a:fld>
            <a:endParaRPr lang="en-GB" altLang="en-US">
              <a:ea typeface="PMingLiU" pitchFamily="18" charset="-120"/>
            </a:endParaRPr>
          </a:p>
        </p:txBody>
      </p:sp>
      <p:sp>
        <p:nvSpPr>
          <p:cNvPr id="77827" name="Text Box 2"/>
          <p:cNvSpPr txBox="1">
            <a:spLocks noChangeArrowheads="1"/>
          </p:cNvSpPr>
          <p:nvPr/>
        </p:nvSpPr>
        <p:spPr bwMode="auto">
          <a:xfrm>
            <a:off x="957263" y="685800"/>
            <a:ext cx="4943475" cy="3429000"/>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9pPr>
          </a:lstStyle>
          <a:p>
            <a:pPr algn="ctr">
              <a:lnSpc>
                <a:spcPct val="96000"/>
              </a:lnSpc>
              <a:spcBef>
                <a:spcPts val="700"/>
              </a:spcBef>
              <a:buClr>
                <a:srgbClr val="FF6600"/>
              </a:buClr>
              <a:buSzPct val="75000"/>
              <a:buFont typeface="Monotype Sorts" charset="2"/>
              <a:buChar char=""/>
            </a:pPr>
            <a:endParaRPr lang="en-AU" altLang="en-US" sz="2800">
              <a:solidFill>
                <a:schemeClr val="bg1"/>
              </a:solidFill>
              <a:latin typeface="Arial" panose="020B0604020202020204" pitchFamily="34" charset="0"/>
            </a:endParaRPr>
          </a:p>
        </p:txBody>
      </p:sp>
      <p:sp>
        <p:nvSpPr>
          <p:cNvPr id="77828" name="Text Box 3"/>
          <p:cNvSpPr>
            <a:spLocks noGrp="1" noChangeArrowheads="1"/>
          </p:cNvSpPr>
          <p:nvPr>
            <p:ph type="body"/>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7" tIns="45860" rIns="91387" bIns="45860"/>
          <a:lstStyle/>
          <a:p>
            <a:pPr eaLnBrk="1" hangingPunct="1">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PMingLiU" pitchFamily="18" charset="-120"/>
              </a:rPr>
              <a:t>SELECT INV_NUMBER, P_CODE, LINE_UNITS, </a:t>
            </a:r>
          </a:p>
          <a:p>
            <a:pPr eaLnBrk="1" hangingPunct="1">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PMingLiU" pitchFamily="18" charset="-120"/>
              </a:rPr>
              <a:t>       (SELECT AVG(LINE_UNITS) FROM LINE LX WHERE LX.P_CODE = LS.P_CODE) AS AVG</a:t>
            </a:r>
          </a:p>
          <a:p>
            <a:pPr eaLnBrk="1" hangingPunct="1">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PMingLiU" pitchFamily="18" charset="-120"/>
              </a:rPr>
              <a:t>FROM LINE LS</a:t>
            </a:r>
          </a:p>
          <a:p>
            <a:pPr eaLnBrk="1" hangingPunct="1">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PMingLiU" pitchFamily="18" charset="-120"/>
              </a:rPr>
              <a:t>WHERE LS.LINE_UNITS &gt;</a:t>
            </a:r>
          </a:p>
          <a:p>
            <a:pPr eaLnBrk="1" hangingPunct="1">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PMingLiU" pitchFamily="18" charset="-120"/>
              </a:rPr>
              <a:t>		 ( SELECT AVG(LINE_UNITS)‏</a:t>
            </a:r>
          </a:p>
          <a:p>
            <a:pPr eaLnBrk="1" hangingPunct="1">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PMingLiU" pitchFamily="18" charset="-120"/>
              </a:rPr>
              <a:t>			FROM LINE LA</a:t>
            </a:r>
          </a:p>
          <a:p>
            <a:pPr eaLnBrk="1" hangingPunct="1">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PMingLiU" pitchFamily="18" charset="-120"/>
              </a:rPr>
              <a:t>			WHERE LA.P_CODE = LS.P_CODE);</a:t>
            </a:r>
          </a:p>
        </p:txBody>
      </p:sp>
    </p:spTree>
    <p:extLst>
      <p:ext uri="{BB962C8B-B14F-4D97-AF65-F5344CB8AC3E}">
        <p14:creationId xmlns:p14="http://schemas.microsoft.com/office/powerpoint/2010/main" val="22943661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75000"/>
              <a:buFont typeface="Arial" panose="020B0604020202020204" pitchFamily="34" charset="0"/>
              <a:buNone/>
            </a:pPr>
            <a:fld id="{F0232FB1-62AC-4AB1-9B4E-49B308E893E7}" type="slidenum">
              <a:rPr lang="en-GB" altLang="en-US" smtClean="0">
                <a:ea typeface="PMingLiU" pitchFamily="18" charset="-120"/>
              </a:rPr>
              <a:pPr>
                <a:spcBef>
                  <a:spcPct val="0"/>
                </a:spcBef>
                <a:buSzPct val="75000"/>
                <a:buFont typeface="Arial" panose="020B0604020202020204" pitchFamily="34" charset="0"/>
                <a:buNone/>
              </a:pPr>
              <a:t>33</a:t>
            </a:fld>
            <a:endParaRPr lang="en-GB" altLang="en-US">
              <a:ea typeface="PMingLiU" pitchFamily="18" charset="-120"/>
            </a:endParaRPr>
          </a:p>
        </p:txBody>
      </p:sp>
      <p:sp>
        <p:nvSpPr>
          <p:cNvPr id="79875" name="Rectangle 2"/>
          <p:cNvSpPr>
            <a:spLocks noGrp="1" noRot="1" noChangeAspect="1" noChangeArrowheads="1" noTextEdit="1"/>
          </p:cNvSpPr>
          <p:nvPr>
            <p:ph type="sldImg"/>
          </p:nvPr>
        </p:nvSpPr>
        <p:spPr>
          <a:xfrm>
            <a:off x="381000" y="685800"/>
            <a:ext cx="6097588" cy="3430588"/>
          </a:xfrm>
          <a:ln/>
        </p:spPr>
      </p:sp>
      <p:sp>
        <p:nvSpPr>
          <p:cNvPr id="79876"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AU" altLang="en-US">
              <a:ea typeface="ＭＳ Ｐゴシック" panose="020B0600070205080204" pitchFamily="34" charset="-128"/>
            </a:endParaRPr>
          </a:p>
        </p:txBody>
      </p:sp>
    </p:spTree>
    <p:extLst>
      <p:ext uri="{BB962C8B-B14F-4D97-AF65-F5344CB8AC3E}">
        <p14:creationId xmlns:p14="http://schemas.microsoft.com/office/powerpoint/2010/main" val="41603700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75000"/>
              <a:buFont typeface="Arial" panose="020B0604020202020204" pitchFamily="34" charset="0"/>
              <a:buNone/>
            </a:pPr>
            <a:fld id="{6E4843B4-203D-48C6-A2F3-B9B8C166F29D}" type="slidenum">
              <a:rPr lang="en-GB" altLang="en-US" smtClean="0">
                <a:ea typeface="PMingLiU" pitchFamily="18" charset="-120"/>
              </a:rPr>
              <a:pPr>
                <a:spcBef>
                  <a:spcPct val="0"/>
                </a:spcBef>
                <a:buSzPct val="75000"/>
                <a:buFont typeface="Arial" panose="020B0604020202020204" pitchFamily="34" charset="0"/>
                <a:buNone/>
              </a:pPr>
              <a:t>34</a:t>
            </a:fld>
            <a:endParaRPr lang="en-GB" altLang="en-US">
              <a:ea typeface="PMingLiU" pitchFamily="18" charset="-120"/>
            </a:endParaRPr>
          </a:p>
        </p:txBody>
      </p:sp>
      <p:sp>
        <p:nvSpPr>
          <p:cNvPr id="81923" name="Rectangle 2"/>
          <p:cNvSpPr>
            <a:spLocks noGrp="1" noRot="1" noChangeAspect="1" noChangeArrowheads="1" noTextEdit="1"/>
          </p:cNvSpPr>
          <p:nvPr>
            <p:ph type="sldImg"/>
          </p:nvPr>
        </p:nvSpPr>
        <p:spPr>
          <a:xfrm>
            <a:off x="381000" y="685800"/>
            <a:ext cx="6097588" cy="3430588"/>
          </a:xfrm>
          <a:ln/>
        </p:spPr>
      </p:sp>
      <p:sp>
        <p:nvSpPr>
          <p:cNvPr id="81924"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AU" altLang="en-US">
              <a:ea typeface="ＭＳ Ｐゴシック" panose="020B0600070205080204" pitchFamily="34" charset="-128"/>
            </a:endParaRPr>
          </a:p>
        </p:txBody>
      </p:sp>
    </p:spTree>
    <p:extLst>
      <p:ext uri="{BB962C8B-B14F-4D97-AF65-F5344CB8AC3E}">
        <p14:creationId xmlns:p14="http://schemas.microsoft.com/office/powerpoint/2010/main" val="38459665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810"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Font typeface="Arial" panose="020B0604020202020204" pitchFamily="34" charset="0"/>
              <a:buNone/>
            </a:pPr>
            <a:fld id="{DAF1E0DB-6FFD-4291-A711-FB695F6B6235}" type="slidenum">
              <a:rPr lang="en-GB" altLang="en-US" smtClean="0">
                <a:latin typeface="Arial" panose="020B0604020202020204" pitchFamily="34" charset="0"/>
                <a:ea typeface="PMingLiU" pitchFamily="18" charset="-120"/>
              </a:rPr>
              <a:pPr>
                <a:spcBef>
                  <a:spcPct val="0"/>
                </a:spcBef>
                <a:buFont typeface="Arial" panose="020B0604020202020204" pitchFamily="34" charset="0"/>
                <a:buNone/>
              </a:pPr>
              <a:t>35</a:t>
            </a:fld>
            <a:endParaRPr lang="en-GB" altLang="en-US">
              <a:latin typeface="Arial" panose="020B0604020202020204" pitchFamily="34" charset="0"/>
              <a:ea typeface="PMingLiU" pitchFamily="18" charset="-120"/>
            </a:endParaRPr>
          </a:p>
        </p:txBody>
      </p:sp>
      <p:sp>
        <p:nvSpPr>
          <p:cNvPr id="119811" name="Rectangle 1"/>
          <p:cNvSpPr>
            <a:spLocks noGrp="1" noRot="1" noChangeAspect="1" noChangeArrowheads="1" noTextEdit="1"/>
          </p:cNvSpPr>
          <p:nvPr>
            <p:ph type="sldImg"/>
          </p:nvPr>
        </p:nvSpPr>
        <p:spPr>
          <a:xfrm>
            <a:off x="139700" y="766763"/>
            <a:ext cx="6824663" cy="3840162"/>
          </a:xfrm>
          <a:ln/>
        </p:spPr>
      </p:sp>
      <p:sp>
        <p:nvSpPr>
          <p:cNvPr id="119812" name="Rectangle 2"/>
          <p:cNvSpPr>
            <a:spLocks noGrp="1" noChangeArrowheads="1"/>
          </p:cNvSpPr>
          <p:nvPr>
            <p:ph type="body" idx="1"/>
          </p:nvPr>
        </p:nvSpPr>
        <p:spPr>
          <a:xfrm>
            <a:off x="709613" y="4862513"/>
            <a:ext cx="5680075"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AU"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205439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45000"/>
              <a:buFont typeface="Wingdings" panose="05000000000000000000" pitchFamily="2" charset="2"/>
              <a:buNone/>
            </a:pPr>
            <a:fld id="{69F6D03D-4B18-4555-8E60-48F986FFC693}" type="slidenum">
              <a:rPr lang="en-GB" altLang="en-US" smtClean="0">
                <a:ea typeface="Osaka" charset="-128"/>
              </a:rPr>
              <a:pPr>
                <a:spcBef>
                  <a:spcPct val="0"/>
                </a:spcBef>
                <a:buSzPct val="45000"/>
                <a:buFont typeface="Wingdings" panose="05000000000000000000" pitchFamily="2" charset="2"/>
                <a:buNone/>
              </a:pPr>
              <a:t>4</a:t>
            </a:fld>
            <a:endParaRPr lang="en-GB" altLang="en-US">
              <a:ea typeface="Osaka" charset="-128"/>
            </a:endParaRPr>
          </a:p>
        </p:txBody>
      </p:sp>
      <p:sp>
        <p:nvSpPr>
          <p:cNvPr id="15363" name="Text Box 1"/>
          <p:cNvSpPr txBox="1">
            <a:spLocks noChangeArrowheads="1"/>
          </p:cNvSpPr>
          <p:nvPr/>
        </p:nvSpPr>
        <p:spPr bwMode="auto">
          <a:xfrm>
            <a:off x="992188" y="766763"/>
            <a:ext cx="5119687" cy="3840162"/>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9pPr>
          </a:lstStyle>
          <a:p>
            <a:pPr eaLnBrk="1" hangingPunct="1">
              <a:lnSpc>
                <a:spcPct val="96000"/>
              </a:lnSpc>
              <a:spcBef>
                <a:spcPct val="0"/>
              </a:spcBef>
              <a:buFont typeface="Arial" panose="020B0604020202020204" pitchFamily="34" charset="0"/>
              <a:buNone/>
            </a:pPr>
            <a:endParaRPr lang="en-AU" altLang="en-US" sz="1800">
              <a:solidFill>
                <a:schemeClr val="bg1"/>
              </a:solidFill>
              <a:latin typeface="Arial" panose="020B0604020202020204" pitchFamily="34" charset="0"/>
              <a:ea typeface="MS Gothic" panose="020B0609070205080204" pitchFamily="49" charset="-128"/>
            </a:endParaRPr>
          </a:p>
        </p:txBody>
      </p:sp>
      <p:sp>
        <p:nvSpPr>
          <p:cNvPr id="15364" name="Rectangle 2"/>
          <p:cNvSpPr>
            <a:spLocks noGrp="1" noChangeArrowheads="1"/>
          </p:cNvSpPr>
          <p:nvPr>
            <p:ph type="body"/>
          </p:nvPr>
        </p:nvSpPr>
        <p:spPr>
          <a:xfrm>
            <a:off x="709613" y="4862513"/>
            <a:ext cx="5680075"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779843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Font typeface="Wingdings" panose="05000000000000000000" pitchFamily="2" charset="2"/>
              <a:buNone/>
            </a:pPr>
            <a:fld id="{548B4526-BE15-4196-AE38-9CDE4CDE7E7B}" type="slidenum">
              <a:rPr lang="en-GB" altLang="en-US" smtClean="0">
                <a:ea typeface="PMingLiU" pitchFamily="18" charset="-120"/>
                <a:cs typeface="Arial" panose="020B0604020202020204" pitchFamily="34" charset="0"/>
              </a:rPr>
              <a:pPr>
                <a:spcBef>
                  <a:spcPct val="0"/>
                </a:spcBef>
                <a:buFont typeface="Wingdings" panose="05000000000000000000" pitchFamily="2" charset="2"/>
                <a:buNone/>
              </a:pPr>
              <a:t>5</a:t>
            </a:fld>
            <a:endParaRPr lang="en-GB" altLang="en-US">
              <a:ea typeface="PMingLiU" pitchFamily="18" charset="-120"/>
              <a:cs typeface="Arial" panose="020B0604020202020204" pitchFamily="34" charset="0"/>
            </a:endParaRPr>
          </a:p>
        </p:txBody>
      </p:sp>
      <p:sp>
        <p:nvSpPr>
          <p:cNvPr id="17411" name="Text Box 1"/>
          <p:cNvSpPr txBox="1">
            <a:spLocks noChangeArrowheads="1"/>
          </p:cNvSpPr>
          <p:nvPr/>
        </p:nvSpPr>
        <p:spPr bwMode="auto">
          <a:xfrm>
            <a:off x="992188" y="766763"/>
            <a:ext cx="5119687" cy="3840162"/>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9pPr>
          </a:lstStyle>
          <a:p>
            <a:pPr eaLnBrk="1" hangingPunct="1">
              <a:lnSpc>
                <a:spcPct val="96000"/>
              </a:lnSpc>
              <a:spcBef>
                <a:spcPct val="0"/>
              </a:spcBef>
              <a:buFont typeface="Arial" panose="020B0604020202020204" pitchFamily="34" charset="0"/>
              <a:buNone/>
            </a:pPr>
            <a:endParaRPr lang="en-AU" altLang="en-US" sz="1800">
              <a:solidFill>
                <a:schemeClr val="bg1"/>
              </a:solidFill>
              <a:latin typeface="Arial" panose="020B0604020202020204" pitchFamily="34" charset="0"/>
              <a:ea typeface="MS Gothic" panose="020B0609070205080204" pitchFamily="49" charset="-128"/>
            </a:endParaRPr>
          </a:p>
        </p:txBody>
      </p:sp>
      <p:sp>
        <p:nvSpPr>
          <p:cNvPr id="17412" name="Rectangle 2"/>
          <p:cNvSpPr>
            <a:spLocks noGrp="1" noChangeArrowheads="1"/>
          </p:cNvSpPr>
          <p:nvPr>
            <p:ph type="body"/>
          </p:nvPr>
        </p:nvSpPr>
        <p:spPr>
          <a:xfrm>
            <a:off x="709613" y="4862513"/>
            <a:ext cx="5680075"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230746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75000"/>
              <a:buFont typeface="Arial" panose="020B0604020202020204" pitchFamily="34" charset="0"/>
              <a:buNone/>
            </a:pPr>
            <a:fld id="{FEB53287-7D57-4B35-A3DB-3685FAC56736}" type="slidenum">
              <a:rPr lang="en-GB" altLang="en-US" smtClean="0">
                <a:ea typeface="PMingLiU" pitchFamily="18" charset="-120"/>
              </a:rPr>
              <a:pPr>
                <a:spcBef>
                  <a:spcPct val="0"/>
                </a:spcBef>
                <a:buSzPct val="75000"/>
                <a:buFont typeface="Arial" panose="020B0604020202020204" pitchFamily="34" charset="0"/>
                <a:buNone/>
              </a:pPr>
              <a:t>6</a:t>
            </a:fld>
            <a:endParaRPr lang="en-GB" altLang="en-US">
              <a:ea typeface="PMingLiU" pitchFamily="18" charset="-120"/>
            </a:endParaRPr>
          </a:p>
        </p:txBody>
      </p:sp>
      <p:sp>
        <p:nvSpPr>
          <p:cNvPr id="18435" name="Rectangle 1"/>
          <p:cNvSpPr>
            <a:spLocks noGrp="1" noRot="1" noChangeAspect="1" noChangeArrowheads="1" noTextEdit="1"/>
          </p:cNvSpPr>
          <p:nvPr>
            <p:ph type="sldImg"/>
          </p:nvPr>
        </p:nvSpPr>
        <p:spPr>
          <a:xfrm>
            <a:off x="381000" y="685800"/>
            <a:ext cx="6096000" cy="3429000"/>
          </a:xfrm>
          <a:solidFill>
            <a:srgbClr val="FFFFFF"/>
          </a:solidFill>
          <a:ln/>
        </p:spPr>
      </p:sp>
      <p:sp>
        <p:nvSpPr>
          <p:cNvPr id="18436" name="Rectangle 2"/>
          <p:cNvSpPr>
            <a:spLocks noGrp="1" noChangeArrowheads="1"/>
          </p:cNvSpPr>
          <p:nvPr>
            <p:ph type="body" idx="1"/>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AU" altLang="en-US">
              <a:ea typeface="ＭＳ Ｐゴシック" panose="020B0600070205080204" pitchFamily="34" charset="-128"/>
            </a:endParaRPr>
          </a:p>
        </p:txBody>
      </p:sp>
    </p:spTree>
    <p:extLst>
      <p:ext uri="{BB962C8B-B14F-4D97-AF65-F5344CB8AC3E}">
        <p14:creationId xmlns:p14="http://schemas.microsoft.com/office/powerpoint/2010/main" val="4160589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75000"/>
              <a:buFont typeface="Arial" panose="020B0604020202020204" pitchFamily="34" charset="0"/>
              <a:buNone/>
            </a:pPr>
            <a:fld id="{8DB9F96E-4C94-4364-AD04-C48243C1FF73}" type="slidenum">
              <a:rPr lang="en-GB" altLang="en-US" smtClean="0">
                <a:ea typeface="PMingLiU" pitchFamily="18" charset="-120"/>
              </a:rPr>
              <a:pPr>
                <a:spcBef>
                  <a:spcPct val="0"/>
                </a:spcBef>
                <a:buSzPct val="75000"/>
                <a:buFont typeface="Arial" panose="020B0604020202020204" pitchFamily="34" charset="0"/>
                <a:buNone/>
              </a:pPr>
              <a:t>7</a:t>
            </a:fld>
            <a:endParaRPr lang="en-GB" altLang="en-US">
              <a:ea typeface="PMingLiU" pitchFamily="18" charset="-120"/>
            </a:endParaRPr>
          </a:p>
        </p:txBody>
      </p:sp>
      <p:sp>
        <p:nvSpPr>
          <p:cNvPr id="20483" name="Rectangle 1"/>
          <p:cNvSpPr>
            <a:spLocks noGrp="1" noRot="1" noChangeAspect="1" noChangeArrowheads="1" noTextEdit="1"/>
          </p:cNvSpPr>
          <p:nvPr>
            <p:ph type="sldImg"/>
          </p:nvPr>
        </p:nvSpPr>
        <p:spPr>
          <a:xfrm>
            <a:off x="381000" y="685800"/>
            <a:ext cx="6096000" cy="3429000"/>
          </a:xfrm>
          <a:solidFill>
            <a:srgbClr val="FFFFFF"/>
          </a:solidFill>
          <a:ln/>
        </p:spPr>
      </p:sp>
      <p:sp>
        <p:nvSpPr>
          <p:cNvPr id="20484" name="Rectangle 2"/>
          <p:cNvSpPr>
            <a:spLocks noGrp="1" noChangeArrowheads="1"/>
          </p:cNvSpPr>
          <p:nvPr>
            <p:ph type="body" idx="1"/>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SG" sz="1800" dirty="0">
                <a:solidFill>
                  <a:srgbClr val="555555"/>
                </a:solidFill>
                <a:effectLst/>
                <a:highlight>
                  <a:srgbClr val="FFFF00"/>
                </a:highlight>
                <a:latin typeface="Helvetica" pitchFamily="2" charset="0"/>
                <a:ea typeface="Times New Roman" panose="02020603050405020304" pitchFamily="18" charset="0"/>
                <a:cs typeface="Times New Roman" panose="02020603050405020304" pitchFamily="18" charset="0"/>
              </a:rPr>
              <a:t>Suppose that </a:t>
            </a:r>
            <a:r>
              <a:rPr lang="en-SG" sz="1800" dirty="0" err="1">
                <a:solidFill>
                  <a:srgbClr val="555555"/>
                </a:solidFill>
                <a:effectLst/>
                <a:highlight>
                  <a:srgbClr val="FFFF00"/>
                </a:highlight>
                <a:latin typeface="Helvetica" pitchFamily="2" charset="0"/>
                <a:ea typeface="Times New Roman" panose="02020603050405020304" pitchFamily="18" charset="0"/>
                <a:cs typeface="Times New Roman" panose="02020603050405020304" pitchFamily="18" charset="0"/>
              </a:rPr>
              <a:t>SaleCo</a:t>
            </a:r>
            <a:r>
              <a:rPr lang="en-SG" sz="1800" dirty="0">
                <a:solidFill>
                  <a:srgbClr val="555555"/>
                </a:solidFill>
                <a:effectLst/>
                <a:highlight>
                  <a:srgbClr val="FFFF00"/>
                </a:highlight>
                <a:latin typeface="Helvetica" pitchFamily="2" charset="0"/>
                <a:ea typeface="Times New Roman" panose="02020603050405020304" pitchFamily="18" charset="0"/>
                <a:cs typeface="Times New Roman" panose="02020603050405020304" pitchFamily="18" charset="0"/>
              </a:rPr>
              <a:t> has bought another company. </a:t>
            </a:r>
            <a:r>
              <a:rPr lang="en-SG" sz="1800" dirty="0" err="1">
                <a:solidFill>
                  <a:srgbClr val="555555"/>
                </a:solidFill>
                <a:effectLst/>
                <a:highlight>
                  <a:srgbClr val="FFFF00"/>
                </a:highlight>
                <a:latin typeface="Helvetica" pitchFamily="2" charset="0"/>
                <a:ea typeface="Times New Roman" panose="02020603050405020304" pitchFamily="18" charset="0"/>
                <a:cs typeface="Times New Roman" panose="02020603050405020304" pitchFamily="18" charset="0"/>
              </a:rPr>
              <a:t>SaleCo’s</a:t>
            </a:r>
            <a:r>
              <a:rPr lang="en-SG" sz="1800" dirty="0">
                <a:solidFill>
                  <a:srgbClr val="555555"/>
                </a:solidFill>
                <a:effectLst/>
                <a:highlight>
                  <a:srgbClr val="FFFF00"/>
                </a:highlight>
                <a:latin typeface="Helvetica" pitchFamily="2" charset="0"/>
                <a:ea typeface="Times New Roman" panose="02020603050405020304" pitchFamily="18" charset="0"/>
                <a:cs typeface="Times New Roman" panose="02020603050405020304" pitchFamily="18" charset="0"/>
              </a:rPr>
              <a:t> management wants to make sure that the acquired company’s customer list is properly merged with its own customer list. Because some customers might have purchased goods from both companies, the two lists might contain common customers. </a:t>
            </a:r>
            <a:r>
              <a:rPr lang="en-SG" sz="1800" dirty="0" err="1">
                <a:solidFill>
                  <a:srgbClr val="555555"/>
                </a:solidFill>
                <a:effectLst/>
                <a:highlight>
                  <a:srgbClr val="FFFF00"/>
                </a:highlight>
                <a:latin typeface="Helvetica" pitchFamily="2" charset="0"/>
                <a:ea typeface="Times New Roman" panose="02020603050405020304" pitchFamily="18" charset="0"/>
                <a:cs typeface="Times New Roman" panose="02020603050405020304" pitchFamily="18" charset="0"/>
              </a:rPr>
              <a:t>SaleCo’s</a:t>
            </a:r>
            <a:r>
              <a:rPr lang="en-SG" sz="1800" dirty="0">
                <a:solidFill>
                  <a:srgbClr val="555555"/>
                </a:solidFill>
                <a:effectLst/>
                <a:highlight>
                  <a:srgbClr val="FFFF00"/>
                </a:highlight>
                <a:latin typeface="Helvetica" pitchFamily="2" charset="0"/>
                <a:ea typeface="Times New Roman" panose="02020603050405020304" pitchFamily="18" charset="0"/>
                <a:cs typeface="Times New Roman" panose="02020603050405020304" pitchFamily="18" charset="0"/>
              </a:rPr>
              <a:t> management wants to make sure that customer records are not duplicated when the two customer lists are merged. The UNION query is a perfect tool for generating a combined listing of customers.</a:t>
            </a:r>
            <a:endParaRPr lang="en-AU" altLang="en-US" dirty="0">
              <a:ea typeface="ＭＳ Ｐゴシック" panose="020B0600070205080204" pitchFamily="34" charset="-128"/>
            </a:endParaRPr>
          </a:p>
        </p:txBody>
      </p:sp>
    </p:spTree>
    <p:extLst>
      <p:ext uri="{BB962C8B-B14F-4D97-AF65-F5344CB8AC3E}">
        <p14:creationId xmlns:p14="http://schemas.microsoft.com/office/powerpoint/2010/main" val="2446058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75000"/>
              <a:buFont typeface="Arial" panose="020B0604020202020204" pitchFamily="34" charset="0"/>
              <a:buNone/>
            </a:pPr>
            <a:fld id="{B5050A29-C152-4AD5-8800-1A3D020130CC}" type="slidenum">
              <a:rPr lang="en-GB" altLang="en-US" smtClean="0">
                <a:ea typeface="PMingLiU" pitchFamily="18" charset="-120"/>
              </a:rPr>
              <a:pPr>
                <a:spcBef>
                  <a:spcPct val="0"/>
                </a:spcBef>
                <a:buSzPct val="75000"/>
                <a:buFont typeface="Arial" panose="020B0604020202020204" pitchFamily="34" charset="0"/>
                <a:buNone/>
              </a:pPr>
              <a:t>8</a:t>
            </a:fld>
            <a:endParaRPr lang="en-GB" altLang="en-US">
              <a:ea typeface="PMingLiU" pitchFamily="18" charset="-120"/>
            </a:endParaRPr>
          </a:p>
        </p:txBody>
      </p:sp>
      <p:sp>
        <p:nvSpPr>
          <p:cNvPr id="22531" name="Rectangle 1"/>
          <p:cNvSpPr>
            <a:spLocks noGrp="1" noRot="1" noChangeAspect="1" noChangeArrowheads="1" noTextEdit="1"/>
          </p:cNvSpPr>
          <p:nvPr>
            <p:ph type="sldImg"/>
          </p:nvPr>
        </p:nvSpPr>
        <p:spPr>
          <a:xfrm>
            <a:off x="381000" y="685800"/>
            <a:ext cx="6096000" cy="3429000"/>
          </a:xfrm>
          <a:solidFill>
            <a:srgbClr val="FFFFFF"/>
          </a:solidFill>
          <a:ln/>
        </p:spPr>
      </p:sp>
      <p:sp>
        <p:nvSpPr>
          <p:cNvPr id="22532" name="Rectangle 2"/>
          <p:cNvSpPr>
            <a:spLocks noGrp="1" noChangeArrowheads="1"/>
          </p:cNvSpPr>
          <p:nvPr>
            <p:ph type="body" idx="1"/>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SG" sz="1800" dirty="0">
                <a:solidFill>
                  <a:srgbClr val="555555"/>
                </a:solidFill>
                <a:effectLst/>
                <a:highlight>
                  <a:srgbClr val="FFFF00"/>
                </a:highlight>
                <a:latin typeface="Helvetica" pitchFamily="2" charset="0"/>
                <a:ea typeface="Times New Roman" panose="02020603050405020304" pitchFamily="18" charset="0"/>
                <a:cs typeface="Times New Roman" panose="02020603050405020304" pitchFamily="18" charset="0"/>
              </a:rPr>
              <a:t>If </a:t>
            </a:r>
            <a:r>
              <a:rPr lang="en-SG" sz="1800" dirty="0" err="1">
                <a:solidFill>
                  <a:srgbClr val="555555"/>
                </a:solidFill>
                <a:effectLst/>
                <a:highlight>
                  <a:srgbClr val="FFFF00"/>
                </a:highlight>
                <a:latin typeface="Helvetica" pitchFamily="2" charset="0"/>
                <a:ea typeface="Times New Roman" panose="02020603050405020304" pitchFamily="18" charset="0"/>
                <a:cs typeface="Times New Roman" panose="02020603050405020304" pitchFamily="18" charset="0"/>
              </a:rPr>
              <a:t>SaleCo’s</a:t>
            </a:r>
            <a:r>
              <a:rPr lang="en-SG" sz="1800" dirty="0">
                <a:solidFill>
                  <a:srgbClr val="555555"/>
                </a:solidFill>
                <a:effectLst/>
                <a:highlight>
                  <a:srgbClr val="FFFF00"/>
                </a:highlight>
                <a:latin typeface="Helvetica" pitchFamily="2" charset="0"/>
                <a:ea typeface="Times New Roman" panose="02020603050405020304" pitchFamily="18" charset="0"/>
                <a:cs typeface="Times New Roman" panose="02020603050405020304" pitchFamily="18" charset="0"/>
              </a:rPr>
              <a:t> management wants to know how many customers are on both the CUSTOMER and CUSTOMER_2 lists….</a:t>
            </a:r>
            <a:endParaRPr lang="en-AU" altLang="en-US" dirty="0">
              <a:ea typeface="ＭＳ Ｐゴシック" panose="020B0600070205080204" pitchFamily="34" charset="-128"/>
            </a:endParaRPr>
          </a:p>
        </p:txBody>
      </p:sp>
    </p:spTree>
    <p:extLst>
      <p:ext uri="{BB962C8B-B14F-4D97-AF65-F5344CB8AC3E}">
        <p14:creationId xmlns:p14="http://schemas.microsoft.com/office/powerpoint/2010/main" val="11174477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75000"/>
              <a:buFont typeface="Arial" panose="020B0604020202020204" pitchFamily="34" charset="0"/>
              <a:buNone/>
            </a:pPr>
            <a:fld id="{69E5D498-1165-43B5-B59A-F96FB5C2AFC8}" type="slidenum">
              <a:rPr lang="en-GB" altLang="en-US" smtClean="0">
                <a:ea typeface="PMingLiU" pitchFamily="18" charset="-120"/>
              </a:rPr>
              <a:pPr>
                <a:spcBef>
                  <a:spcPct val="0"/>
                </a:spcBef>
                <a:buSzPct val="75000"/>
                <a:buFont typeface="Arial" panose="020B0604020202020204" pitchFamily="34" charset="0"/>
                <a:buNone/>
              </a:pPr>
              <a:t>9</a:t>
            </a:fld>
            <a:endParaRPr lang="en-GB" altLang="en-US">
              <a:ea typeface="PMingLiU" pitchFamily="18" charset="-120"/>
            </a:endParaRPr>
          </a:p>
        </p:txBody>
      </p:sp>
      <p:sp>
        <p:nvSpPr>
          <p:cNvPr id="24579" name="Rectangle 1"/>
          <p:cNvSpPr>
            <a:spLocks noGrp="1" noRot="1" noChangeAspect="1" noChangeArrowheads="1" noTextEdit="1"/>
          </p:cNvSpPr>
          <p:nvPr>
            <p:ph type="sldImg"/>
          </p:nvPr>
        </p:nvSpPr>
        <p:spPr>
          <a:xfrm>
            <a:off x="381000" y="685800"/>
            <a:ext cx="6096000" cy="3429000"/>
          </a:xfrm>
          <a:solidFill>
            <a:srgbClr val="FFFFFF"/>
          </a:solidFill>
          <a:ln/>
        </p:spPr>
      </p:sp>
      <p:sp>
        <p:nvSpPr>
          <p:cNvPr id="24580" name="Rectangle 2"/>
          <p:cNvSpPr>
            <a:spLocks noGrp="1" noChangeArrowheads="1"/>
          </p:cNvSpPr>
          <p:nvPr>
            <p:ph type="body" idx="1"/>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SG" sz="1800" dirty="0">
                <a:solidFill>
                  <a:srgbClr val="555555"/>
                </a:solidFill>
                <a:effectLst/>
                <a:latin typeface="Helvetica" pitchFamily="2" charset="0"/>
                <a:ea typeface="Times New Roman" panose="02020603050405020304" pitchFamily="18" charset="0"/>
                <a:cs typeface="Times New Roman" panose="02020603050405020304" pitchFamily="18" charset="0"/>
              </a:rPr>
              <a:t>If </a:t>
            </a:r>
            <a:r>
              <a:rPr lang="en-SG" sz="1800" dirty="0" err="1">
                <a:solidFill>
                  <a:srgbClr val="555555"/>
                </a:solidFill>
                <a:effectLst/>
                <a:latin typeface="Helvetica" pitchFamily="2" charset="0"/>
                <a:ea typeface="Times New Roman" panose="02020603050405020304" pitchFamily="18" charset="0"/>
                <a:cs typeface="Times New Roman" panose="02020603050405020304" pitchFamily="18" charset="0"/>
              </a:rPr>
              <a:t>SaleCo’s</a:t>
            </a:r>
            <a:r>
              <a:rPr lang="en-SG" sz="1800" dirty="0">
                <a:solidFill>
                  <a:srgbClr val="555555"/>
                </a:solidFill>
                <a:effectLst/>
                <a:latin typeface="Helvetica" pitchFamily="2" charset="0"/>
                <a:ea typeface="Times New Roman" panose="02020603050405020304" pitchFamily="18" charset="0"/>
                <a:cs typeface="Times New Roman" panose="02020603050405020304" pitchFamily="18" charset="0"/>
              </a:rPr>
              <a:t> management wants to know which customer records are duplicated in the CUSTOMER and CUSTOMER_2 tables, </a:t>
            </a:r>
            <a:r>
              <a:rPr lang="en-SG" sz="1800" b="1" dirty="0">
                <a:solidFill>
                  <a:srgbClr val="C00000"/>
                </a:solidFill>
                <a:effectLst/>
                <a:latin typeface="Helvetica" pitchFamily="2" charset="0"/>
                <a:ea typeface="Times New Roman" panose="02020603050405020304" pitchFamily="18" charset="0"/>
                <a:cs typeface="Times New Roman" panose="02020603050405020304" pitchFamily="18" charset="0"/>
              </a:rPr>
              <a:t>the INTERSECT statement can be used…</a:t>
            </a:r>
          </a:p>
          <a:p>
            <a:endParaRPr lang="en-SG" altLang="en-US" sz="1800" b="1" dirty="0">
              <a:solidFill>
                <a:srgbClr val="C00000"/>
              </a:solidFill>
              <a:effectLst/>
              <a:latin typeface="Helvetica" pitchFamily="2" charset="0"/>
              <a:ea typeface="ＭＳ Ｐゴシック" panose="020B0600070205080204" pitchFamily="34" charset="-128"/>
              <a:cs typeface="Times New Roman" panose="02020603050405020304" pitchFamily="18" charset="0"/>
            </a:endParaRPr>
          </a:p>
          <a:p>
            <a:r>
              <a:rPr lang="en-SG" b="0" i="0" dirty="0">
                <a:solidFill>
                  <a:srgbClr val="555555"/>
                </a:solidFill>
                <a:effectLst/>
                <a:latin typeface="robotoregular"/>
              </a:rPr>
              <a:t>the following query returns the customer codes for all customers who are in area code 615 and who have made purchases. (If a customer has made a purchase, there must be an invoice record for that customer.)</a:t>
            </a:r>
            <a:endParaRPr lang="en-AU" altLang="en-US" dirty="0">
              <a:ea typeface="ＭＳ Ｐゴシック" panose="020B0600070205080204" pitchFamily="34" charset="-128"/>
            </a:endParaRPr>
          </a:p>
        </p:txBody>
      </p:sp>
    </p:spTree>
    <p:extLst>
      <p:ext uri="{BB962C8B-B14F-4D97-AF65-F5344CB8AC3E}">
        <p14:creationId xmlns:p14="http://schemas.microsoft.com/office/powerpoint/2010/main" val="2770546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1B6BC-D639-F449-A88A-1DFC5F88DFCF}"/>
              </a:ext>
            </a:extLst>
          </p:cNvPr>
          <p:cNvSpPr>
            <a:spLocks noGrp="1"/>
          </p:cNvSpPr>
          <p:nvPr>
            <p:ph type="ctrTitle"/>
          </p:nvPr>
        </p:nvSpPr>
        <p:spPr>
          <a:xfrm>
            <a:off x="1524000" y="1122363"/>
            <a:ext cx="9144000" cy="2387600"/>
          </a:xfrm>
          <a:prstGeom prst="rect">
            <a:avLst/>
          </a:prstGeom>
        </p:spPr>
        <p:txBody>
          <a:bodyPr anchor="ctr"/>
          <a:lstStyle>
            <a:lvl1pPr algn="ctr">
              <a:defRPr sz="4800" b="0" i="0">
                <a:latin typeface="Playfair Display" pitchFamily="2" charset="77"/>
              </a:defRPr>
            </a:lvl1pPr>
          </a:lstStyle>
          <a:p>
            <a:r>
              <a:rPr lang="en-US"/>
              <a:t>Click to edit Master title style</a:t>
            </a:r>
          </a:p>
        </p:txBody>
      </p:sp>
      <p:sp>
        <p:nvSpPr>
          <p:cNvPr id="3" name="Subtitle 2">
            <a:extLst>
              <a:ext uri="{FF2B5EF4-FFF2-40B4-BE49-F238E27FC236}">
                <a16:creationId xmlns:a16="http://schemas.microsoft.com/office/drawing/2014/main" id="{FF801EE0-34F8-494E-BC45-9C050EC0F4F8}"/>
              </a:ext>
            </a:extLst>
          </p:cNvPr>
          <p:cNvSpPr>
            <a:spLocks noGrp="1"/>
          </p:cNvSpPr>
          <p:nvPr>
            <p:ph type="subTitle" idx="1"/>
          </p:nvPr>
        </p:nvSpPr>
        <p:spPr>
          <a:xfrm>
            <a:off x="1524000" y="3602038"/>
            <a:ext cx="9144000" cy="1655762"/>
          </a:xfrm>
          <a:prstGeom prst="rect">
            <a:avLst/>
          </a:prstGeom>
        </p:spPr>
        <p:txBody>
          <a:bodyPr anchor="ctr"/>
          <a:lstStyle>
            <a:lvl1pPr marL="0" indent="0" algn="ctr">
              <a:buNone/>
              <a:defRPr sz="2400" b="0" i="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a:extLst>
              <a:ext uri="{FF2B5EF4-FFF2-40B4-BE49-F238E27FC236}">
                <a16:creationId xmlns:a16="http://schemas.microsoft.com/office/drawing/2014/main" id="{21C40B2B-396F-0249-8F87-909001602541}"/>
              </a:ext>
            </a:extLst>
          </p:cNvPr>
          <p:cNvSpPr>
            <a:spLocks noGrp="1"/>
          </p:cNvSpPr>
          <p:nvPr>
            <p:ph type="sldNum" sz="quarter" idx="12"/>
          </p:nvPr>
        </p:nvSpPr>
        <p:spPr>
          <a:xfrm>
            <a:off x="211069" y="74249"/>
            <a:ext cx="460570" cy="342562"/>
          </a:xfrm>
          <a:prstGeom prst="rect">
            <a:avLst/>
          </a:prstGeom>
        </p:spPr>
        <p:txBody>
          <a:bodyPr/>
          <a:lstStyle>
            <a:lvl1pPr>
              <a:defRPr sz="1400" b="0" i="0">
                <a:latin typeface="Arial" panose="020B0604020202020204" pitchFamily="34" charset="0"/>
                <a:cs typeface="Arial" panose="020B0604020202020204" pitchFamily="34" charset="0"/>
              </a:defRPr>
            </a:lvl1pPr>
          </a:lstStyle>
          <a:p>
            <a:fld id="{9BA6F528-5FD8-2D4C-A50E-2D0CF89D053C}" type="slidenum">
              <a:rPr lang="en-US" smtClean="0"/>
              <a:pPr/>
              <a:t>‹#›</a:t>
            </a:fld>
            <a:endParaRPr lang="en-US"/>
          </a:p>
        </p:txBody>
      </p:sp>
    </p:spTree>
    <p:extLst>
      <p:ext uri="{BB962C8B-B14F-4D97-AF65-F5344CB8AC3E}">
        <p14:creationId xmlns:p14="http://schemas.microsoft.com/office/powerpoint/2010/main" val="3257048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DA715-AC41-AF40-B8C0-6EBCEFE7D610}"/>
              </a:ext>
            </a:extLst>
          </p:cNvPr>
          <p:cNvSpPr>
            <a:spLocks noGrp="1"/>
          </p:cNvSpPr>
          <p:nvPr>
            <p:ph type="title"/>
          </p:nvPr>
        </p:nvSpPr>
        <p:spPr>
          <a:xfrm>
            <a:off x="614995" y="257163"/>
            <a:ext cx="10931242" cy="1108061"/>
          </a:xfrm>
          <a:prstGeom prst="rect">
            <a:avLst/>
          </a:prstGeom>
        </p:spPr>
        <p:txBody>
          <a:bodyPr/>
          <a:lstStyle>
            <a:lvl1pPr>
              <a:defRPr sz="3600" b="0" i="0">
                <a:latin typeface="Playfair Display" pitchFamily="2" charset="77"/>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C808C3-5F10-8943-AFE3-F9FE50DE4E15}"/>
              </a:ext>
            </a:extLst>
          </p:cNvPr>
          <p:cNvSpPr>
            <a:spLocks noGrp="1"/>
          </p:cNvSpPr>
          <p:nvPr>
            <p:ph idx="1"/>
          </p:nvPr>
        </p:nvSpPr>
        <p:spPr>
          <a:xfrm>
            <a:off x="614995" y="1445459"/>
            <a:ext cx="10931242" cy="5218812"/>
          </a:xfrm>
          <a:prstGeom prst="rect">
            <a:avLst/>
          </a:prstGeom>
        </p:spPr>
        <p:txBody>
          <a:bodyPr/>
          <a:lstStyle>
            <a:lvl1pPr>
              <a:lnSpc>
                <a:spcPct val="100000"/>
              </a:lnSpc>
              <a:spcAft>
                <a:spcPts val="0"/>
              </a:spcAft>
              <a:defRPr b="0" i="0">
                <a:latin typeface="Arial" panose="020B0604020202020204" pitchFamily="34" charset="0"/>
                <a:cs typeface="Arial" panose="020B0604020202020204" pitchFamily="34" charset="0"/>
              </a:defRPr>
            </a:lvl1pPr>
            <a:lvl2pPr>
              <a:lnSpc>
                <a:spcPct val="100000"/>
              </a:lnSpc>
              <a:spcAft>
                <a:spcPts val="0"/>
              </a:spcAft>
              <a:defRPr b="0" i="0">
                <a:latin typeface="Arial" panose="020B0604020202020204" pitchFamily="34" charset="0"/>
                <a:cs typeface="Arial" panose="020B0604020202020204" pitchFamily="34" charset="0"/>
              </a:defRPr>
            </a:lvl2pPr>
            <a:lvl3pPr>
              <a:lnSpc>
                <a:spcPct val="100000"/>
              </a:lnSpc>
              <a:spcAft>
                <a:spcPts val="0"/>
              </a:spcAft>
              <a:defRPr b="0" i="0">
                <a:latin typeface="Arial" panose="020B0604020202020204" pitchFamily="34" charset="0"/>
                <a:cs typeface="Arial" panose="020B0604020202020204" pitchFamily="34" charset="0"/>
              </a:defRPr>
            </a:lvl3pPr>
            <a:lvl4pPr>
              <a:lnSpc>
                <a:spcPct val="100000"/>
              </a:lnSpc>
              <a:spcAft>
                <a:spcPts val="0"/>
              </a:spcAft>
              <a:defRPr b="0" i="0">
                <a:latin typeface="Arial" panose="020B0604020202020204" pitchFamily="34" charset="0"/>
                <a:cs typeface="Arial" panose="020B0604020202020204" pitchFamily="34" charset="0"/>
              </a:defRPr>
            </a:lvl4pPr>
            <a:lvl5pPr>
              <a:lnSpc>
                <a:spcPct val="100000"/>
              </a:lnSpc>
              <a:spcAft>
                <a:spcPts val="0"/>
              </a:spcAft>
              <a:defRPr b="0" i="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a:extLst>
              <a:ext uri="{FF2B5EF4-FFF2-40B4-BE49-F238E27FC236}">
                <a16:creationId xmlns:a16="http://schemas.microsoft.com/office/drawing/2014/main" id="{913D5C1F-B630-214F-9A2B-48246003F226}"/>
              </a:ext>
            </a:extLst>
          </p:cNvPr>
          <p:cNvSpPr>
            <a:spLocks noGrp="1"/>
          </p:cNvSpPr>
          <p:nvPr>
            <p:ph type="sldNum" sz="quarter" idx="12"/>
          </p:nvPr>
        </p:nvSpPr>
        <p:spPr>
          <a:xfrm>
            <a:off x="211069" y="74249"/>
            <a:ext cx="460570" cy="342562"/>
          </a:xfrm>
          <a:prstGeom prst="rect">
            <a:avLst/>
          </a:prstGeom>
        </p:spPr>
        <p:txBody>
          <a:bodyPr/>
          <a:lstStyle>
            <a:lvl1pPr>
              <a:defRPr sz="1400" b="0" i="0">
                <a:latin typeface="Arial" panose="020B0604020202020204" pitchFamily="34" charset="0"/>
                <a:cs typeface="Arial" panose="020B0604020202020204" pitchFamily="34" charset="0"/>
              </a:defRPr>
            </a:lvl1pPr>
          </a:lstStyle>
          <a:p>
            <a:fld id="{9BA6F528-5FD8-2D4C-A50E-2D0CF89D053C}" type="slidenum">
              <a:rPr lang="en-US" smtClean="0"/>
              <a:pPr/>
              <a:t>‹#›</a:t>
            </a:fld>
            <a:endParaRPr lang="en-US"/>
          </a:p>
        </p:txBody>
      </p:sp>
    </p:spTree>
    <p:extLst>
      <p:ext uri="{BB962C8B-B14F-4D97-AF65-F5344CB8AC3E}">
        <p14:creationId xmlns:p14="http://schemas.microsoft.com/office/powerpoint/2010/main" val="782734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DA715-AC41-AF40-B8C0-6EBCEFE7D610}"/>
              </a:ext>
            </a:extLst>
          </p:cNvPr>
          <p:cNvSpPr>
            <a:spLocks noGrp="1"/>
          </p:cNvSpPr>
          <p:nvPr>
            <p:ph type="title"/>
          </p:nvPr>
        </p:nvSpPr>
        <p:spPr>
          <a:xfrm>
            <a:off x="614995" y="257163"/>
            <a:ext cx="10931242" cy="1108061"/>
          </a:xfrm>
          <a:prstGeom prst="rect">
            <a:avLst/>
          </a:prstGeom>
        </p:spPr>
        <p:txBody>
          <a:bodyPr/>
          <a:lstStyle>
            <a:lvl1pPr>
              <a:defRPr sz="3600" b="0" i="0">
                <a:latin typeface="Playfair Display" pitchFamily="2" charset="77"/>
              </a:defRPr>
            </a:lvl1pPr>
          </a:lstStyle>
          <a:p>
            <a:r>
              <a:rPr lang="en-US"/>
              <a:t>Click to edit Master title style</a:t>
            </a:r>
          </a:p>
        </p:txBody>
      </p:sp>
      <p:sp>
        <p:nvSpPr>
          <p:cNvPr id="5" name="Slide Number Placeholder 5">
            <a:extLst>
              <a:ext uri="{FF2B5EF4-FFF2-40B4-BE49-F238E27FC236}">
                <a16:creationId xmlns:a16="http://schemas.microsoft.com/office/drawing/2014/main" id="{913D5C1F-B630-214F-9A2B-48246003F226}"/>
              </a:ext>
            </a:extLst>
          </p:cNvPr>
          <p:cNvSpPr>
            <a:spLocks noGrp="1"/>
          </p:cNvSpPr>
          <p:nvPr>
            <p:ph type="sldNum" sz="quarter" idx="12"/>
          </p:nvPr>
        </p:nvSpPr>
        <p:spPr>
          <a:xfrm>
            <a:off x="211069" y="74249"/>
            <a:ext cx="460570" cy="342562"/>
          </a:xfrm>
          <a:prstGeom prst="rect">
            <a:avLst/>
          </a:prstGeom>
        </p:spPr>
        <p:txBody>
          <a:bodyPr/>
          <a:lstStyle>
            <a:lvl1pPr>
              <a:defRPr sz="1400" b="0" i="0">
                <a:latin typeface="Arial" panose="020B0604020202020204" pitchFamily="34" charset="0"/>
                <a:cs typeface="Arial" panose="020B0604020202020204" pitchFamily="34" charset="0"/>
              </a:defRPr>
            </a:lvl1pPr>
          </a:lstStyle>
          <a:p>
            <a:fld id="{9BA6F528-5FD8-2D4C-A50E-2D0CF89D053C}" type="slidenum">
              <a:rPr lang="en-US" smtClean="0"/>
              <a:pPr/>
              <a:t>‹#›</a:t>
            </a:fld>
            <a:endParaRPr lang="en-US"/>
          </a:p>
        </p:txBody>
      </p:sp>
    </p:spTree>
    <p:extLst>
      <p:ext uri="{BB962C8B-B14F-4D97-AF65-F5344CB8AC3E}">
        <p14:creationId xmlns:p14="http://schemas.microsoft.com/office/powerpoint/2010/main" val="2669459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7A75C58E-35AC-D944-AE15-81D225480CE8}"/>
              </a:ext>
            </a:extLst>
          </p:cNvPr>
          <p:cNvSpPr txBox="1">
            <a:spLocks/>
          </p:cNvSpPr>
          <p:nvPr userDrawn="1"/>
        </p:nvSpPr>
        <p:spPr>
          <a:xfrm>
            <a:off x="211069" y="74249"/>
            <a:ext cx="460570" cy="342562"/>
          </a:xfrm>
          <a:prstGeom prst="rect">
            <a:avLst/>
          </a:prstGeom>
        </p:spPr>
        <p:txBody>
          <a:bodyPr/>
          <a:lstStyle>
            <a:defPPr>
              <a:defRPr lang="en-US"/>
            </a:defPPr>
            <a:lvl1pPr marL="0" algn="l" defTabSz="914400" rtl="0" eaLnBrk="1" latinLnBrk="0" hangingPunct="1">
              <a:defRPr sz="1400" b="0" i="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A6F528-5FD8-2D4C-A50E-2D0CF89D053C}" type="slidenum">
              <a:rPr lang="en-US" smtClean="0"/>
              <a:pPr/>
              <a:t>‹#›</a:t>
            </a:fld>
            <a:endParaRPr lang="en-US"/>
          </a:p>
        </p:txBody>
      </p:sp>
    </p:spTree>
    <p:extLst>
      <p:ext uri="{BB962C8B-B14F-4D97-AF65-F5344CB8AC3E}">
        <p14:creationId xmlns:p14="http://schemas.microsoft.com/office/powerpoint/2010/main" val="2669194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6DEC3-DB74-434A-99CE-E20838897CBE}"/>
              </a:ext>
            </a:extLst>
          </p:cNvPr>
          <p:cNvSpPr>
            <a:spLocks noGrp="1"/>
          </p:cNvSpPr>
          <p:nvPr>
            <p:ph type="title"/>
          </p:nvPr>
        </p:nvSpPr>
        <p:spPr>
          <a:xfrm>
            <a:off x="614995" y="261826"/>
            <a:ext cx="10738805" cy="1180889"/>
          </a:xfrm>
          <a:prstGeom prst="rect">
            <a:avLst/>
          </a:prstGeom>
        </p:spPr>
        <p:txBody>
          <a:bodyPr/>
          <a:lstStyle>
            <a:lvl1pPr>
              <a:defRPr sz="3600" b="0" i="0">
                <a:latin typeface="Playfair Display" pitchFamily="2" charset="77"/>
              </a:defRPr>
            </a:lvl1pPr>
          </a:lstStyle>
          <a:p>
            <a:r>
              <a:rPr lang="en-US"/>
              <a:t>Click to edit Master title style</a:t>
            </a:r>
          </a:p>
        </p:txBody>
      </p:sp>
      <p:sp>
        <p:nvSpPr>
          <p:cNvPr id="3" name="Content Placeholder 2">
            <a:extLst>
              <a:ext uri="{FF2B5EF4-FFF2-40B4-BE49-F238E27FC236}">
                <a16:creationId xmlns:a16="http://schemas.microsoft.com/office/drawing/2014/main" id="{C555A9C3-FA74-C049-8D0D-92679EF7627E}"/>
              </a:ext>
            </a:extLst>
          </p:cNvPr>
          <p:cNvSpPr>
            <a:spLocks noGrp="1"/>
          </p:cNvSpPr>
          <p:nvPr>
            <p:ph sz="half" idx="1"/>
          </p:nvPr>
        </p:nvSpPr>
        <p:spPr>
          <a:xfrm>
            <a:off x="614995" y="1536074"/>
            <a:ext cx="5181600" cy="5118483"/>
          </a:xfrm>
          <a:prstGeom prst="rect">
            <a:avLst/>
          </a:prstGeom>
        </p:spPr>
        <p:txBody>
          <a:bodyPr/>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647BE7-FEA8-C044-AA55-4F1B16D7F87D}"/>
              </a:ext>
            </a:extLst>
          </p:cNvPr>
          <p:cNvSpPr>
            <a:spLocks noGrp="1"/>
          </p:cNvSpPr>
          <p:nvPr>
            <p:ph sz="half" idx="2"/>
          </p:nvPr>
        </p:nvSpPr>
        <p:spPr>
          <a:xfrm>
            <a:off x="6153236" y="1536074"/>
            <a:ext cx="5211946" cy="5112699"/>
          </a:xfrm>
          <a:prstGeom prst="rect">
            <a:avLst/>
          </a:prstGeom>
        </p:spPr>
        <p:txBody>
          <a:bodyPr/>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EA50D2B1-0A8C-4444-9139-2E9BC5555F5D}"/>
              </a:ext>
            </a:extLst>
          </p:cNvPr>
          <p:cNvSpPr>
            <a:spLocks noGrp="1"/>
          </p:cNvSpPr>
          <p:nvPr>
            <p:ph type="sldNum" sz="quarter" idx="12"/>
          </p:nvPr>
        </p:nvSpPr>
        <p:spPr>
          <a:xfrm>
            <a:off x="211069" y="74249"/>
            <a:ext cx="460570" cy="342562"/>
          </a:xfrm>
          <a:prstGeom prst="rect">
            <a:avLst/>
          </a:prstGeom>
        </p:spPr>
        <p:txBody>
          <a:bodyPr/>
          <a:lstStyle>
            <a:lvl1pPr>
              <a:defRPr sz="1400" b="0" i="0">
                <a:latin typeface="Arial" panose="020B0604020202020204" pitchFamily="34" charset="0"/>
                <a:cs typeface="Arial" panose="020B0604020202020204" pitchFamily="34" charset="0"/>
              </a:defRPr>
            </a:lvl1pPr>
          </a:lstStyle>
          <a:p>
            <a:fld id="{9BA6F528-5FD8-2D4C-A50E-2D0CF89D053C}" type="slidenum">
              <a:rPr lang="en-US" smtClean="0"/>
              <a:pPr/>
              <a:t>‹#›</a:t>
            </a:fld>
            <a:endParaRPr lang="en-US"/>
          </a:p>
        </p:txBody>
      </p:sp>
    </p:spTree>
    <p:extLst>
      <p:ext uri="{BB962C8B-B14F-4D97-AF65-F5344CB8AC3E}">
        <p14:creationId xmlns:p14="http://schemas.microsoft.com/office/powerpoint/2010/main" val="1353899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1" y="609601"/>
            <a:ext cx="10361084" cy="1141413"/>
          </a:xfrm>
        </p:spPr>
        <p:txBody>
          <a:bodyPr/>
          <a:lstStyle/>
          <a:p>
            <a:r>
              <a:rPr lang="en-US"/>
              <a:t>Click to edit Master title style</a:t>
            </a:r>
            <a:endParaRPr lang="en-AU"/>
          </a:p>
        </p:txBody>
      </p:sp>
      <p:sp>
        <p:nvSpPr>
          <p:cNvPr id="3" name="Text Placeholder 2"/>
          <p:cNvSpPr>
            <a:spLocks noGrp="1"/>
          </p:cNvSpPr>
          <p:nvPr>
            <p:ph type="body" sz="half" idx="1"/>
          </p:nvPr>
        </p:nvSpPr>
        <p:spPr>
          <a:xfrm>
            <a:off x="914401" y="1828801"/>
            <a:ext cx="10361084" cy="209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914401" y="4075113"/>
            <a:ext cx="10361084" cy="2095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B64FE26-CD51-4692-AC9F-9EFCE16DC01C}" type="slidenum">
              <a:rPr lang="en-GB" altLang="en-US"/>
              <a:pPr>
                <a:defRPr/>
              </a:pPr>
              <a:t>‹#›</a:t>
            </a:fld>
            <a:endParaRPr lang="en-GB" altLang="en-US"/>
          </a:p>
        </p:txBody>
      </p:sp>
    </p:spTree>
    <p:extLst>
      <p:ext uri="{BB962C8B-B14F-4D97-AF65-F5344CB8AC3E}">
        <p14:creationId xmlns:p14="http://schemas.microsoft.com/office/powerpoint/2010/main" val="1998778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JCU Section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E59E8-767A-4349-8079-16A425C49859}"/>
              </a:ext>
            </a:extLst>
          </p:cNvPr>
          <p:cNvSpPr>
            <a:spLocks noGrp="1"/>
          </p:cNvSpPr>
          <p:nvPr>
            <p:ph type="title"/>
          </p:nvPr>
        </p:nvSpPr>
        <p:spPr>
          <a:xfrm>
            <a:off x="6262653" y="59206"/>
            <a:ext cx="5881105" cy="2089191"/>
          </a:xfrm>
          <a:prstGeom prst="rect">
            <a:avLst/>
          </a:prstGeom>
        </p:spPr>
        <p:txBody>
          <a:bodyPr/>
          <a:lstStyle>
            <a:lvl1pPr algn="r">
              <a:defRPr b="1">
                <a:solidFill>
                  <a:srgbClr val="0072BC"/>
                </a:solidFill>
                <a:latin typeface="Playfair Display" pitchFamily="2" charset="77"/>
              </a:defRPr>
            </a:lvl1pPr>
          </a:lstStyle>
          <a:p>
            <a:r>
              <a:rPr lang="en-GB" dirty="0"/>
              <a:t>Click to edit Master title style</a:t>
            </a:r>
            <a:endParaRPr lang="en-US" dirty="0"/>
          </a:p>
        </p:txBody>
      </p:sp>
      <p:sp>
        <p:nvSpPr>
          <p:cNvPr id="7" name="Text Placeholder 6">
            <a:extLst>
              <a:ext uri="{FF2B5EF4-FFF2-40B4-BE49-F238E27FC236}">
                <a16:creationId xmlns:a16="http://schemas.microsoft.com/office/drawing/2014/main" id="{4457C99A-B6F2-FA4A-A481-DFC0A2EF7DAC}"/>
              </a:ext>
            </a:extLst>
          </p:cNvPr>
          <p:cNvSpPr>
            <a:spLocks noGrp="1"/>
          </p:cNvSpPr>
          <p:nvPr>
            <p:ph type="body" sz="quarter" idx="10"/>
          </p:nvPr>
        </p:nvSpPr>
        <p:spPr>
          <a:xfrm>
            <a:off x="6773662" y="2166152"/>
            <a:ext cx="5370095" cy="914400"/>
          </a:xfrm>
          <a:prstGeom prst="rect">
            <a:avLst/>
          </a:prstGeom>
        </p:spPr>
        <p:txBody>
          <a:bodyPr/>
          <a:lstStyle>
            <a:lvl1pPr marL="0" indent="0" algn="r">
              <a:buNone/>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Click to edit Master text styles</a:t>
            </a:r>
          </a:p>
        </p:txBody>
      </p:sp>
    </p:spTree>
    <p:extLst>
      <p:ext uri="{BB962C8B-B14F-4D97-AF65-F5344CB8AC3E}">
        <p14:creationId xmlns:p14="http://schemas.microsoft.com/office/powerpoint/2010/main" val="679782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7550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sv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7" Type="http://schemas.openxmlformats.org/officeDocument/2006/relationships/image" Target="../media/image3.sv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4.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2419C5CC-3137-954E-83D4-4E5FB8C4F059}"/>
              </a:ext>
            </a:extLst>
          </p:cNvPr>
          <p:cNvSpPr txBox="1"/>
          <p:nvPr userDrawn="1"/>
        </p:nvSpPr>
        <p:spPr>
          <a:xfrm>
            <a:off x="10983326" y="6470328"/>
            <a:ext cx="956569" cy="276999"/>
          </a:xfrm>
          <a:prstGeom prst="rect">
            <a:avLst/>
          </a:prstGeom>
          <a:noFill/>
        </p:spPr>
        <p:txBody>
          <a:bodyPr wrap="square" rtlCol="0">
            <a:spAutoFit/>
          </a:bodyPr>
          <a:lstStyle/>
          <a:p>
            <a:r>
              <a:rPr lang="en-US" sz="1200" b="1" i="0" dirty="0" err="1">
                <a:solidFill>
                  <a:srgbClr val="0070C0"/>
                </a:solidFill>
                <a:latin typeface="Arial" panose="020B0604020202020204" pitchFamily="34" charset="0"/>
                <a:cs typeface="Arial" panose="020B0604020202020204" pitchFamily="34" charset="0"/>
              </a:rPr>
              <a:t>jcu.edu.au</a:t>
            </a:r>
            <a:endParaRPr lang="en-US" sz="1200" b="1" i="0" dirty="0">
              <a:solidFill>
                <a:srgbClr val="0070C0"/>
              </a:solidFill>
              <a:latin typeface="Arial" panose="020B0604020202020204" pitchFamily="34" charset="0"/>
              <a:cs typeface="Arial" panose="020B0604020202020204" pitchFamily="34" charset="0"/>
            </a:endParaRPr>
          </a:p>
        </p:txBody>
      </p:sp>
      <p:cxnSp>
        <p:nvCxnSpPr>
          <p:cNvPr id="3" name="Straight Connector 2">
            <a:extLst>
              <a:ext uri="{FF2B5EF4-FFF2-40B4-BE49-F238E27FC236}">
                <a16:creationId xmlns:a16="http://schemas.microsoft.com/office/drawing/2014/main" id="{2A4646C2-BB5E-9745-9C68-2E5294FDAF85}"/>
              </a:ext>
            </a:extLst>
          </p:cNvPr>
          <p:cNvCxnSpPr>
            <a:cxnSpLocks/>
          </p:cNvCxnSpPr>
          <p:nvPr userDrawn="1"/>
        </p:nvCxnSpPr>
        <p:spPr>
          <a:xfrm>
            <a:off x="1488935" y="6658993"/>
            <a:ext cx="9006435" cy="0"/>
          </a:xfrm>
          <a:prstGeom prst="line">
            <a:avLst/>
          </a:prstGeom>
          <a:ln>
            <a:solidFill>
              <a:srgbClr val="00B0F0"/>
            </a:solidFill>
          </a:ln>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C0A8F343-C29C-EE4E-969B-E4F68C3196A0}"/>
              </a:ext>
            </a:extLst>
          </p:cNvPr>
          <p:cNvCxnSpPr>
            <a:cxnSpLocks/>
          </p:cNvCxnSpPr>
          <p:nvPr userDrawn="1"/>
        </p:nvCxnSpPr>
        <p:spPr>
          <a:xfrm>
            <a:off x="605608" y="227303"/>
            <a:ext cx="9889762" cy="0"/>
          </a:xfrm>
          <a:prstGeom prst="line">
            <a:avLst/>
          </a:prstGeom>
          <a:ln>
            <a:solidFill>
              <a:srgbClr val="00B0F0"/>
            </a:solidFill>
          </a:ln>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60935843-A012-754F-9A66-D5108545A769}"/>
              </a:ext>
              <a:ext uri="{C183D7F6-B498-43B3-948B-1728B52AA6E4}">
                <adec:decorative xmlns:adec="http://schemas.microsoft.com/office/drawing/2017/decorative" val="1"/>
              </a:ext>
            </a:extLst>
          </p:cNvPr>
          <p:cNvPicPr>
            <a:picLocks noChangeAspect="1"/>
          </p:cNvPicPr>
          <p:nvPr userDrawn="1"/>
        </p:nvPicPr>
        <p:blipFill rotWithShape="1">
          <a:blip r:embed="rId8"/>
          <a:srcRect r="58615" b="39311"/>
          <a:stretch/>
        </p:blipFill>
        <p:spPr>
          <a:xfrm>
            <a:off x="0" y="5747657"/>
            <a:ext cx="668524" cy="1110343"/>
          </a:xfrm>
          <a:prstGeom prst="rect">
            <a:avLst/>
          </a:prstGeom>
        </p:spPr>
      </p:pic>
      <p:pic>
        <p:nvPicPr>
          <p:cNvPr id="6" name="Graphic 5">
            <a:extLst>
              <a:ext uri="{FF2B5EF4-FFF2-40B4-BE49-F238E27FC236}">
                <a16:creationId xmlns:a16="http://schemas.microsoft.com/office/drawing/2014/main" id="{E9A6AE0D-979C-064B-ABEF-1C37ED4BE385}"/>
              </a:ext>
              <a:ext uri="{C183D7F6-B498-43B3-948B-1728B52AA6E4}">
                <adec:decorative xmlns:adec="http://schemas.microsoft.com/office/drawing/2017/decorative" val="1"/>
              </a:ext>
            </a:extLst>
          </p:cNvPr>
          <p:cNvPicPr>
            <a:picLocks noChangeAspect="1"/>
          </p:cNvPicPr>
          <p:nvPr userDrawn="1"/>
        </p:nvPicPr>
        <p:blipFill rotWithShape="1">
          <a:blip r:embed="rId9">
            <a:extLst>
              <a:ext uri="{96DAC541-7B7A-43D3-8B79-37D633B846F1}">
                <asvg:svgBlip xmlns:asvg="http://schemas.microsoft.com/office/drawing/2016/SVG/main" r:embed="rId10"/>
              </a:ext>
            </a:extLst>
          </a:blip>
          <a:srcRect l="4388" t="34302" r="3600" b="33899"/>
          <a:stretch/>
        </p:blipFill>
        <p:spPr>
          <a:xfrm>
            <a:off x="11111948" y="41945"/>
            <a:ext cx="1046496" cy="361656"/>
          </a:xfrm>
          <a:prstGeom prst="rect">
            <a:avLst/>
          </a:prstGeom>
        </p:spPr>
      </p:pic>
    </p:spTree>
    <p:extLst>
      <p:ext uri="{BB962C8B-B14F-4D97-AF65-F5344CB8AC3E}">
        <p14:creationId xmlns:p14="http://schemas.microsoft.com/office/powerpoint/2010/main" val="38740274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7" r:id="rId4"/>
    <p:sldLayoutId id="2147483665" r:id="rId5"/>
    <p:sldLayoutId id="2147483673"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1B7F6E6-8D18-3D44-AD33-F649A5715410}"/>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1" y="0"/>
            <a:ext cx="12193471" cy="6858000"/>
          </a:xfrm>
          <a:prstGeom prst="rect">
            <a:avLst/>
          </a:prstGeom>
        </p:spPr>
      </p:pic>
      <p:pic>
        <p:nvPicPr>
          <p:cNvPr id="5" name="Picture 4">
            <a:extLst>
              <a:ext uri="{FF2B5EF4-FFF2-40B4-BE49-F238E27FC236}">
                <a16:creationId xmlns:a16="http://schemas.microsoft.com/office/drawing/2014/main" id="{E1D18678-24BB-D74C-A413-311ACC51B8BE}"/>
              </a:ext>
              <a:ext uri="{C183D7F6-B498-43B3-948B-1728B52AA6E4}">
                <adec:decorative xmlns:adec="http://schemas.microsoft.com/office/drawing/2017/decorative" val="1"/>
              </a:ext>
            </a:extLst>
          </p:cNvPr>
          <p:cNvPicPr>
            <a:picLocks noChangeAspect="1"/>
          </p:cNvPicPr>
          <p:nvPr userDrawn="1"/>
        </p:nvPicPr>
        <p:blipFill>
          <a:blip r:embed="rId5"/>
          <a:stretch>
            <a:fillRect/>
          </a:stretch>
        </p:blipFill>
        <p:spPr>
          <a:xfrm>
            <a:off x="11137901" y="5695693"/>
            <a:ext cx="782006" cy="885681"/>
          </a:xfrm>
          <a:prstGeom prst="rect">
            <a:avLst/>
          </a:prstGeom>
        </p:spPr>
      </p:pic>
      <p:pic>
        <p:nvPicPr>
          <p:cNvPr id="4" name="Graphic 3">
            <a:extLst>
              <a:ext uri="{FF2B5EF4-FFF2-40B4-BE49-F238E27FC236}">
                <a16:creationId xmlns:a16="http://schemas.microsoft.com/office/drawing/2014/main" id="{FE1B345B-F1B9-B541-94E3-136F67E269C4}"/>
              </a:ext>
              <a:ext uri="{C183D7F6-B498-43B3-948B-1728B52AA6E4}">
                <adec:decorative xmlns:adec="http://schemas.microsoft.com/office/drawing/2017/decorative" val="1"/>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t="32903" b="32473"/>
          <a:stretch/>
        </p:blipFill>
        <p:spPr>
          <a:xfrm>
            <a:off x="-1" y="1"/>
            <a:ext cx="2150534" cy="744594"/>
          </a:xfrm>
          <a:prstGeom prst="rect">
            <a:avLst/>
          </a:prstGeom>
        </p:spPr>
      </p:pic>
    </p:spTree>
    <p:extLst>
      <p:ext uri="{BB962C8B-B14F-4D97-AF65-F5344CB8AC3E}">
        <p14:creationId xmlns:p14="http://schemas.microsoft.com/office/powerpoint/2010/main" val="3252297034"/>
      </p:ext>
    </p:extLst>
  </p:cSld>
  <p:clrMap bg1="lt1" tx1="dk1" bg2="lt2" tx2="dk2" accent1="accent1" accent2="accent2" accent3="accent3" accent4="accent4" accent5="accent5" accent6="accent6" hlink="hlink" folHlink="folHlink"/>
  <p:sldLayoutIdLst>
    <p:sldLayoutId id="2147483671" r:id="rId1"/>
    <p:sldLayoutId id="214748367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6.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64E4068-E8A1-BD4B-8910-E77B9D30CF78}"/>
              </a:ext>
            </a:extLst>
          </p:cNvPr>
          <p:cNvSpPr>
            <a:spLocks noGrp="1"/>
          </p:cNvSpPr>
          <p:nvPr>
            <p:ph type="title"/>
          </p:nvPr>
        </p:nvSpPr>
        <p:spPr>
          <a:xfrm>
            <a:off x="4740166" y="59206"/>
            <a:ext cx="7403593" cy="3177980"/>
          </a:xfrm>
        </p:spPr>
        <p:txBody>
          <a:bodyPr/>
          <a:lstStyle/>
          <a:p>
            <a:pPr>
              <a:lnSpc>
                <a:spcPct val="100000"/>
              </a:lnSpc>
              <a:spcAft>
                <a:spcPts val="600"/>
              </a:spcAft>
            </a:pPr>
            <a:r>
              <a:rPr lang="en-US" sz="4000" dirty="0"/>
              <a:t>CP2404/CP5633 </a:t>
            </a:r>
            <a:br>
              <a:rPr lang="en-US" sz="4000" dirty="0"/>
            </a:br>
            <a:r>
              <a:rPr lang="en-US" sz="4000" dirty="0"/>
              <a:t>Database Modelling</a:t>
            </a:r>
            <a:br>
              <a:rPr lang="en-US" dirty="0"/>
            </a:br>
            <a:br>
              <a:rPr lang="en-GB" dirty="0">
                <a:solidFill>
                  <a:srgbClr val="000099"/>
                </a:solidFill>
                <a:latin typeface="Stone Sans ITC TT-Bold" charset="0"/>
              </a:rPr>
            </a:br>
            <a:endParaRPr lang="en-US" dirty="0"/>
          </a:p>
        </p:txBody>
      </p:sp>
      <p:sp>
        <p:nvSpPr>
          <p:cNvPr id="2" name="Text Placeholder 1"/>
          <p:cNvSpPr>
            <a:spLocks noGrp="1"/>
          </p:cNvSpPr>
          <p:nvPr>
            <p:ph type="body" sz="quarter" idx="10"/>
          </p:nvPr>
        </p:nvSpPr>
        <p:spPr>
          <a:xfrm>
            <a:off x="6773664" y="2779986"/>
            <a:ext cx="5370095" cy="914400"/>
          </a:xfrm>
        </p:spPr>
        <p:txBody>
          <a:bodyPr/>
          <a:lstStyle/>
          <a:p>
            <a:r>
              <a:rPr lang="en-US" sz="4400" b="1" dirty="0"/>
              <a:t>Lecture 08</a:t>
            </a:r>
            <a:endParaRPr lang="en-AU" sz="4400" b="1" dirty="0"/>
          </a:p>
        </p:txBody>
      </p:sp>
    </p:spTree>
    <p:extLst>
      <p:ext uri="{BB962C8B-B14F-4D97-AF65-F5344CB8AC3E}">
        <p14:creationId xmlns:p14="http://schemas.microsoft.com/office/powerpoint/2010/main" val="1201723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1"/>
          <p:cNvSpPr txBox="1">
            <a:spLocks noChangeArrowheads="1"/>
          </p:cNvSpPr>
          <p:nvPr/>
        </p:nvSpPr>
        <p:spPr bwMode="auto">
          <a:xfrm>
            <a:off x="7665868" y="6244701"/>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SzPct val="75000"/>
              <a:buFont typeface="Trebuchet MS" panose="020B0603020202020204" pitchFamily="34" charset="0"/>
              <a:buNone/>
            </a:pPr>
            <a:fld id="{9F8CD955-591F-45ED-A138-5D4CF962E1DA}" type="slidenum">
              <a:rPr lang="en-GB" altLang="en-US" sz="1400">
                <a:solidFill>
                  <a:srgbClr val="000000"/>
                </a:solidFill>
                <a:latin typeface="Trebuchet MS" panose="020B0603020202020204" pitchFamily="34" charset="0"/>
              </a:rPr>
              <a:pPr algn="r">
                <a:spcBef>
                  <a:spcPct val="0"/>
                </a:spcBef>
                <a:buClr>
                  <a:srgbClr val="000000"/>
                </a:buClr>
                <a:buSzPct val="75000"/>
                <a:buFont typeface="Trebuchet MS" panose="020B0603020202020204" pitchFamily="34" charset="0"/>
                <a:buNone/>
              </a:pPr>
              <a:t>10</a:t>
            </a:fld>
            <a:endParaRPr lang="en-GB" altLang="en-US" sz="1400">
              <a:solidFill>
                <a:srgbClr val="000000"/>
              </a:solidFill>
              <a:latin typeface="Trebuchet MS" panose="020B0603020202020204" pitchFamily="34" charset="0"/>
            </a:endParaRPr>
          </a:p>
        </p:txBody>
      </p:sp>
      <p:sp>
        <p:nvSpPr>
          <p:cNvPr id="27651" name="Text Box 2"/>
          <p:cNvSpPr txBox="1">
            <a:spLocks noChangeArrowheads="1"/>
          </p:cNvSpPr>
          <p:nvPr/>
        </p:nvSpPr>
        <p:spPr bwMode="auto">
          <a:xfrm>
            <a:off x="604838" y="229395"/>
            <a:ext cx="648335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
                <a:srgbClr val="0000FF"/>
              </a:buClr>
              <a:buFont typeface="Trebuchet MS" panose="020B0603020202020204" pitchFamily="34" charset="0"/>
              <a:buNone/>
            </a:pPr>
            <a:r>
              <a:rPr lang="en-GB" altLang="en-US" b="1" dirty="0">
                <a:solidFill>
                  <a:srgbClr val="0000FF"/>
                </a:solidFill>
                <a:latin typeface="Trebuchet MS" panose="020B0603020202020204" pitchFamily="34" charset="0"/>
              </a:rPr>
              <a:t>MINUS</a:t>
            </a:r>
          </a:p>
        </p:txBody>
      </p:sp>
      <p:sp>
        <p:nvSpPr>
          <p:cNvPr id="27652" name="Rectangle 4"/>
          <p:cNvSpPr>
            <a:spLocks noChangeArrowheads="1"/>
          </p:cNvSpPr>
          <p:nvPr/>
        </p:nvSpPr>
        <p:spPr bwMode="auto">
          <a:xfrm>
            <a:off x="753894" y="1045640"/>
            <a:ext cx="6215063" cy="2092325"/>
          </a:xfrm>
          <a:prstGeom prst="rect">
            <a:avLst/>
          </a:pr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lIns="90360" tIns="44280" rIns="90360" bIns="44280">
            <a:spAutoFit/>
          </a:bodyPr>
          <a:lstStyle>
            <a:lvl1pPr>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450"/>
              </a:spcBef>
              <a:buClr>
                <a:srgbClr val="FF6600"/>
              </a:buClr>
              <a:buSzPct val="75000"/>
              <a:buNone/>
            </a:pPr>
            <a:r>
              <a:rPr lang="en-GB" altLang="en-US" sz="1800" dirty="0">
                <a:solidFill>
                  <a:srgbClr val="0000FF"/>
                </a:solidFill>
                <a:latin typeface="Arial" panose="020B0604020202020204" pitchFamily="34" charset="0"/>
                <a:ea typeface="PMingLiU" pitchFamily="18" charset="-120"/>
              </a:rPr>
              <a:t>SELECT	     CUS_LNAME, CUS_FNAME, CUS_INITIAL,  </a:t>
            </a:r>
          </a:p>
          <a:p>
            <a:pPr>
              <a:spcBef>
                <a:spcPct val="0"/>
              </a:spcBef>
              <a:buClr>
                <a:srgbClr val="FF6600"/>
              </a:buClr>
              <a:buSzPct val="75000"/>
              <a:buFont typeface="Monotype Sorts" charset="2"/>
              <a:buNone/>
            </a:pPr>
            <a:r>
              <a:rPr lang="en-GB" altLang="en-US" sz="1800" dirty="0">
                <a:solidFill>
                  <a:srgbClr val="0000FF"/>
                </a:solidFill>
                <a:latin typeface="Arial" panose="020B0604020202020204" pitchFamily="34" charset="0"/>
                <a:ea typeface="PMingLiU" pitchFamily="18" charset="-120"/>
              </a:rPr>
              <a:t>                   CUS_AREACODE, CUS_PHONE </a:t>
            </a:r>
          </a:p>
          <a:p>
            <a:pPr>
              <a:spcBef>
                <a:spcPct val="0"/>
              </a:spcBef>
              <a:buClr>
                <a:srgbClr val="FF6600"/>
              </a:buClr>
              <a:buSzPct val="75000"/>
              <a:buFont typeface="Monotype Sorts" charset="2"/>
              <a:buNone/>
            </a:pPr>
            <a:r>
              <a:rPr lang="en-GB" altLang="en-US" sz="1800" dirty="0">
                <a:solidFill>
                  <a:srgbClr val="0000FF"/>
                </a:solidFill>
                <a:latin typeface="Arial" panose="020B0604020202020204" pitchFamily="34" charset="0"/>
                <a:ea typeface="PMingLiU" pitchFamily="18" charset="-120"/>
              </a:rPr>
              <a:t>FROM	     CUSTOMER</a:t>
            </a:r>
          </a:p>
          <a:p>
            <a:pPr>
              <a:spcBef>
                <a:spcPts val="450"/>
              </a:spcBef>
              <a:buClr>
                <a:srgbClr val="FF6600"/>
              </a:buClr>
              <a:buSzPct val="75000"/>
              <a:buNone/>
            </a:pPr>
            <a:r>
              <a:rPr lang="en-GB" altLang="en-US" sz="1800" b="1" dirty="0">
                <a:solidFill>
                  <a:srgbClr val="FF3300"/>
                </a:solidFill>
                <a:latin typeface="Arial" panose="020B0604020202020204" pitchFamily="34" charset="0"/>
                <a:ea typeface="PMingLiU" pitchFamily="18" charset="-120"/>
              </a:rPr>
              <a:t>MINUS</a:t>
            </a:r>
            <a:br>
              <a:rPr lang="en-GB" altLang="en-US" sz="1800" b="1" dirty="0">
                <a:solidFill>
                  <a:srgbClr val="FF3300"/>
                </a:solidFill>
                <a:latin typeface="Arial" panose="020B0604020202020204" pitchFamily="34" charset="0"/>
                <a:ea typeface="PMingLiU" pitchFamily="18" charset="-120"/>
              </a:rPr>
            </a:br>
            <a:r>
              <a:rPr lang="en-GB" altLang="en-US" sz="1800" dirty="0">
                <a:solidFill>
                  <a:srgbClr val="006600"/>
                </a:solidFill>
                <a:latin typeface="Arial" panose="020B0604020202020204" pitchFamily="34" charset="0"/>
                <a:ea typeface="PMingLiU" pitchFamily="18" charset="-120"/>
              </a:rPr>
              <a:t>SELECT      CUS_LNAME, CUS_FNAME, CUS_INITIAL,</a:t>
            </a:r>
          </a:p>
          <a:p>
            <a:pPr>
              <a:spcBef>
                <a:spcPct val="0"/>
              </a:spcBef>
              <a:buClr>
                <a:srgbClr val="FF6600"/>
              </a:buClr>
              <a:buSzPct val="75000"/>
              <a:buFont typeface="Monotype Sorts" charset="2"/>
              <a:buNone/>
            </a:pPr>
            <a:r>
              <a:rPr lang="en-GB" altLang="en-US" sz="1800" dirty="0">
                <a:solidFill>
                  <a:srgbClr val="006600"/>
                </a:solidFill>
                <a:latin typeface="Arial" panose="020B0604020202020204" pitchFamily="34" charset="0"/>
                <a:ea typeface="PMingLiU" pitchFamily="18" charset="-120"/>
              </a:rPr>
              <a:t>                    CUS_AREACODE, CUS_PHONE </a:t>
            </a:r>
          </a:p>
          <a:p>
            <a:pPr>
              <a:spcBef>
                <a:spcPct val="0"/>
              </a:spcBef>
              <a:buClr>
                <a:srgbClr val="FF6600"/>
              </a:buClr>
              <a:buSzPct val="75000"/>
              <a:buFont typeface="Monotype Sorts" charset="2"/>
              <a:buNone/>
            </a:pPr>
            <a:r>
              <a:rPr lang="en-GB" altLang="en-US" sz="1800" dirty="0">
                <a:solidFill>
                  <a:srgbClr val="006600"/>
                </a:solidFill>
                <a:latin typeface="Arial" panose="020B0604020202020204" pitchFamily="34" charset="0"/>
                <a:ea typeface="PMingLiU" pitchFamily="18" charset="-120"/>
              </a:rPr>
              <a:t>FROM          CUSTOMER_2</a:t>
            </a:r>
            <a:r>
              <a:rPr lang="en-GB" altLang="en-US" sz="1800" dirty="0">
                <a:solidFill>
                  <a:srgbClr val="000000"/>
                </a:solidFill>
                <a:latin typeface="Arial" panose="020B0604020202020204" pitchFamily="34" charset="0"/>
                <a:ea typeface="PMingLiU" pitchFamily="18" charset="-120"/>
              </a:rPr>
              <a:t>;</a:t>
            </a:r>
          </a:p>
        </p:txBody>
      </p:sp>
      <p:sp>
        <p:nvSpPr>
          <p:cNvPr id="27653" name="Rectangle 4"/>
          <p:cNvSpPr>
            <a:spLocks noChangeArrowheads="1"/>
          </p:cNvSpPr>
          <p:nvPr/>
        </p:nvSpPr>
        <p:spPr bwMode="auto">
          <a:xfrm>
            <a:off x="753894" y="3187176"/>
            <a:ext cx="4143375" cy="2008188"/>
          </a:xfrm>
          <a:prstGeom prst="rect">
            <a:avLst/>
          </a:prstGeom>
          <a:solidFill>
            <a:srgbClr val="FFE1E1"/>
          </a:solidFill>
          <a:ln>
            <a:noFill/>
          </a:ln>
          <a:extLst>
            <a:ext uri="{91240B29-F687-4F45-9708-019B960494DF}">
              <a14:hiddenLine xmlns:a14="http://schemas.microsoft.com/office/drawing/2010/main" w="9525">
                <a:solidFill>
                  <a:srgbClr val="000000"/>
                </a:solidFill>
                <a:round/>
                <a:headEnd/>
                <a:tailEnd/>
              </a14:hiddenLine>
            </a:ext>
          </a:extLst>
        </p:spPr>
        <p:txBody>
          <a:bodyPr lIns="90360" tIns="44280" rIns="90360" bIns="44280">
            <a:spAutoFit/>
          </a:bodyPr>
          <a:lstStyle>
            <a:lvl1pPr>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450"/>
              </a:spcBef>
              <a:buClr>
                <a:srgbClr val="FF6600"/>
              </a:buClr>
              <a:buSzPct val="75000"/>
              <a:buNone/>
            </a:pPr>
            <a:r>
              <a:rPr lang="en-GB" altLang="en-US" sz="1800">
                <a:solidFill>
                  <a:srgbClr val="0000FF"/>
                </a:solidFill>
                <a:latin typeface="Arial" panose="020B0604020202020204" pitchFamily="34" charset="0"/>
                <a:ea typeface="PMingLiU" pitchFamily="18" charset="-120"/>
              </a:rPr>
              <a:t>SELECT	     CUS_CODE</a:t>
            </a:r>
          </a:p>
          <a:p>
            <a:pPr>
              <a:spcBef>
                <a:spcPts val="450"/>
              </a:spcBef>
              <a:buClr>
                <a:srgbClr val="FF6600"/>
              </a:buClr>
              <a:buSzPct val="75000"/>
              <a:buNone/>
            </a:pPr>
            <a:r>
              <a:rPr lang="en-GB" altLang="en-US" sz="1800">
                <a:solidFill>
                  <a:srgbClr val="0000FF"/>
                </a:solidFill>
                <a:latin typeface="Arial" panose="020B0604020202020204" pitchFamily="34" charset="0"/>
                <a:ea typeface="PMingLiU" pitchFamily="18" charset="-120"/>
              </a:rPr>
              <a:t>FROM	     CUSTOMER</a:t>
            </a:r>
          </a:p>
          <a:p>
            <a:pPr>
              <a:spcBef>
                <a:spcPts val="450"/>
              </a:spcBef>
              <a:buClr>
                <a:srgbClr val="FF6600"/>
              </a:buClr>
              <a:buSzPct val="75000"/>
              <a:buNone/>
            </a:pPr>
            <a:r>
              <a:rPr lang="en-GB" altLang="en-US" sz="1800">
                <a:solidFill>
                  <a:srgbClr val="0000FF"/>
                </a:solidFill>
                <a:latin typeface="Arial" panose="020B0604020202020204" pitchFamily="34" charset="0"/>
                <a:ea typeface="PMingLiU" pitchFamily="18" charset="-120"/>
              </a:rPr>
              <a:t>WHERE      CUS_AREACODE = ‘615’</a:t>
            </a:r>
          </a:p>
          <a:p>
            <a:pPr>
              <a:spcBef>
                <a:spcPts val="450"/>
              </a:spcBef>
              <a:buClr>
                <a:srgbClr val="FF6600"/>
              </a:buClr>
              <a:buSzPct val="75000"/>
              <a:buNone/>
            </a:pPr>
            <a:r>
              <a:rPr lang="en-GB" altLang="en-US" sz="1800" b="1">
                <a:solidFill>
                  <a:srgbClr val="FF3300"/>
                </a:solidFill>
                <a:latin typeface="Arial" panose="020B0604020202020204" pitchFamily="34" charset="0"/>
                <a:ea typeface="PMingLiU" pitchFamily="18" charset="-120"/>
              </a:rPr>
              <a:t>MINUS</a:t>
            </a:r>
            <a:br>
              <a:rPr lang="en-GB" altLang="en-US" sz="1800" b="1">
                <a:solidFill>
                  <a:srgbClr val="FF3300"/>
                </a:solidFill>
                <a:latin typeface="Arial" panose="020B0604020202020204" pitchFamily="34" charset="0"/>
                <a:ea typeface="PMingLiU" pitchFamily="18" charset="-120"/>
              </a:rPr>
            </a:br>
            <a:r>
              <a:rPr lang="en-GB" altLang="en-US" sz="1800">
                <a:solidFill>
                  <a:srgbClr val="006600"/>
                </a:solidFill>
                <a:latin typeface="Arial" panose="020B0604020202020204" pitchFamily="34" charset="0"/>
                <a:ea typeface="PMingLiU" pitchFamily="18" charset="-120"/>
              </a:rPr>
              <a:t>SELECT      DISTINCT  CUS_CODE</a:t>
            </a:r>
          </a:p>
          <a:p>
            <a:pPr>
              <a:spcBef>
                <a:spcPts val="450"/>
              </a:spcBef>
              <a:buClr>
                <a:srgbClr val="FF6600"/>
              </a:buClr>
              <a:buSzPct val="75000"/>
              <a:buNone/>
            </a:pPr>
            <a:r>
              <a:rPr lang="en-GB" altLang="en-US" sz="1800">
                <a:solidFill>
                  <a:srgbClr val="006600"/>
                </a:solidFill>
                <a:latin typeface="Arial" panose="020B0604020202020204" pitchFamily="34" charset="0"/>
                <a:ea typeface="PMingLiU" pitchFamily="18" charset="-120"/>
              </a:rPr>
              <a:t>FROM         INVOICE</a:t>
            </a:r>
            <a:r>
              <a:rPr lang="en-GB" altLang="en-US" sz="1800">
                <a:solidFill>
                  <a:srgbClr val="000000"/>
                </a:solidFill>
                <a:latin typeface="Arial" panose="020B0604020202020204" pitchFamily="34" charset="0"/>
                <a:ea typeface="PMingLiU" pitchFamily="18" charset="-120"/>
              </a:rPr>
              <a:t>;</a:t>
            </a:r>
          </a:p>
        </p:txBody>
      </p:sp>
      <p:sp>
        <p:nvSpPr>
          <p:cNvPr id="27654" name="Rectangle 4"/>
          <p:cNvSpPr>
            <a:spLocks noChangeArrowheads="1"/>
          </p:cNvSpPr>
          <p:nvPr/>
        </p:nvSpPr>
        <p:spPr bwMode="auto">
          <a:xfrm>
            <a:off x="3296275" y="4971844"/>
            <a:ext cx="7345363" cy="1666780"/>
          </a:xfrm>
          <a:prstGeom prst="rect">
            <a:avLst/>
          </a:pr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lIns="90360" tIns="44280" rIns="90360" bIns="44280">
            <a:spAutoFit/>
          </a:bodyPr>
          <a:lstStyle>
            <a:lvl1pPr>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500"/>
              </a:spcBef>
              <a:buClr>
                <a:srgbClr val="FF6600"/>
              </a:buClr>
              <a:buSzPct val="75000"/>
              <a:buNone/>
            </a:pPr>
            <a:r>
              <a:rPr lang="en-GB" altLang="en-US" sz="1800" b="1" dirty="0">
                <a:solidFill>
                  <a:srgbClr val="000000"/>
                </a:solidFill>
                <a:latin typeface="Arial" panose="020B0604020202020204" pitchFamily="34" charset="0"/>
                <a:ea typeface="PMingLiU" pitchFamily="18" charset="-120"/>
              </a:rPr>
              <a:t>SELECT</a:t>
            </a:r>
            <a:r>
              <a:rPr lang="en-GB" altLang="en-US" sz="1800" dirty="0">
                <a:solidFill>
                  <a:srgbClr val="000000"/>
                </a:solidFill>
                <a:latin typeface="Arial" panose="020B0604020202020204" pitchFamily="34" charset="0"/>
                <a:ea typeface="PMingLiU" pitchFamily="18" charset="-120"/>
              </a:rPr>
              <a:t>    CUS_CODE</a:t>
            </a:r>
          </a:p>
          <a:p>
            <a:pPr>
              <a:spcBef>
                <a:spcPts val="500"/>
              </a:spcBef>
              <a:buClr>
                <a:srgbClr val="FF6600"/>
              </a:buClr>
              <a:buSzPct val="75000"/>
              <a:buNone/>
            </a:pPr>
            <a:r>
              <a:rPr lang="en-GB" altLang="en-US" sz="1800" b="1" dirty="0">
                <a:solidFill>
                  <a:srgbClr val="000000"/>
                </a:solidFill>
                <a:latin typeface="Arial" panose="020B0604020202020204" pitchFamily="34" charset="0"/>
                <a:ea typeface="PMingLiU" pitchFamily="18" charset="-120"/>
              </a:rPr>
              <a:t>FROM</a:t>
            </a:r>
            <a:r>
              <a:rPr lang="en-GB" altLang="en-US" sz="1800" dirty="0">
                <a:solidFill>
                  <a:srgbClr val="000000"/>
                </a:solidFill>
                <a:latin typeface="Arial" panose="020B0604020202020204" pitchFamily="34" charset="0"/>
                <a:ea typeface="PMingLiU" pitchFamily="18" charset="-120"/>
              </a:rPr>
              <a:t>        CUSTOMER</a:t>
            </a:r>
          </a:p>
          <a:p>
            <a:pPr>
              <a:spcBef>
                <a:spcPts val="500"/>
              </a:spcBef>
              <a:buClr>
                <a:srgbClr val="FF6600"/>
              </a:buClr>
              <a:buSzPct val="75000"/>
              <a:buNone/>
            </a:pPr>
            <a:r>
              <a:rPr lang="en-GB" altLang="en-US" sz="1800" b="1" dirty="0">
                <a:solidFill>
                  <a:srgbClr val="000000"/>
                </a:solidFill>
                <a:latin typeface="Arial" panose="020B0604020202020204" pitchFamily="34" charset="0"/>
                <a:ea typeface="PMingLiU" pitchFamily="18" charset="-120"/>
              </a:rPr>
              <a:t>WHERE</a:t>
            </a:r>
            <a:r>
              <a:rPr lang="en-GB" altLang="en-US" sz="1800" dirty="0">
                <a:solidFill>
                  <a:srgbClr val="000000"/>
                </a:solidFill>
                <a:latin typeface="Arial" panose="020B0604020202020204" pitchFamily="34" charset="0"/>
                <a:ea typeface="PMingLiU" pitchFamily="18" charset="-120"/>
              </a:rPr>
              <a:t>     CUS_AREACODE = '615'   </a:t>
            </a:r>
          </a:p>
          <a:p>
            <a:pPr>
              <a:spcBef>
                <a:spcPts val="500"/>
              </a:spcBef>
              <a:buClr>
                <a:srgbClr val="FF6600"/>
              </a:buClr>
              <a:buSzPct val="75000"/>
              <a:buNone/>
            </a:pPr>
            <a:r>
              <a:rPr lang="en-GB" altLang="en-US" sz="1800" b="1" dirty="0">
                <a:solidFill>
                  <a:srgbClr val="000000"/>
                </a:solidFill>
                <a:latin typeface="Arial" panose="020B0604020202020204" pitchFamily="34" charset="0"/>
                <a:ea typeface="PMingLiU" pitchFamily="18" charset="-120"/>
              </a:rPr>
              <a:t>AND</a:t>
            </a:r>
            <a:r>
              <a:rPr lang="en-GB" altLang="en-US" sz="1800" dirty="0">
                <a:solidFill>
                  <a:srgbClr val="000000"/>
                </a:solidFill>
                <a:latin typeface="Arial" panose="020B0604020202020204" pitchFamily="34" charset="0"/>
                <a:ea typeface="PMingLiU" pitchFamily="18" charset="-120"/>
              </a:rPr>
              <a:t>   CUS_CODE   </a:t>
            </a:r>
            <a:r>
              <a:rPr lang="en-GB" altLang="en-US" sz="1800" b="1" dirty="0">
                <a:solidFill>
                  <a:srgbClr val="FF0000"/>
                </a:solidFill>
                <a:latin typeface="Arial" panose="020B0604020202020204" pitchFamily="34" charset="0"/>
                <a:ea typeface="PMingLiU" pitchFamily="18" charset="-120"/>
              </a:rPr>
              <a:t>NOT IN </a:t>
            </a:r>
            <a:br>
              <a:rPr lang="en-GB" altLang="en-US" sz="1800" dirty="0">
                <a:solidFill>
                  <a:srgbClr val="000000"/>
                </a:solidFill>
                <a:latin typeface="Arial" panose="020B0604020202020204" pitchFamily="34" charset="0"/>
                <a:ea typeface="PMingLiU" pitchFamily="18" charset="-120"/>
              </a:rPr>
            </a:br>
            <a:r>
              <a:rPr lang="en-GB" altLang="en-US" sz="1800" dirty="0">
                <a:solidFill>
                  <a:srgbClr val="000000"/>
                </a:solidFill>
                <a:latin typeface="Arial" panose="020B0604020202020204" pitchFamily="34" charset="0"/>
                <a:ea typeface="PMingLiU" pitchFamily="18" charset="-120"/>
              </a:rPr>
              <a:t>                            (</a:t>
            </a:r>
            <a:r>
              <a:rPr lang="en-GB" altLang="en-US" sz="1800" b="1" dirty="0">
                <a:solidFill>
                  <a:srgbClr val="22228B"/>
                </a:solidFill>
                <a:latin typeface="Arial" panose="020B0604020202020204" pitchFamily="34" charset="0"/>
                <a:ea typeface="PMingLiU" pitchFamily="18" charset="-120"/>
              </a:rPr>
              <a:t>SELECT DISTINCT </a:t>
            </a:r>
            <a:r>
              <a:rPr lang="en-GB" altLang="en-US" sz="1800" dirty="0">
                <a:solidFill>
                  <a:srgbClr val="22228B"/>
                </a:solidFill>
                <a:latin typeface="Arial" panose="020B0604020202020204" pitchFamily="34" charset="0"/>
                <a:ea typeface="PMingLiU" pitchFamily="18" charset="-120"/>
              </a:rPr>
              <a:t>CUS_CODE </a:t>
            </a:r>
            <a:r>
              <a:rPr lang="en-GB" altLang="en-US" sz="1800" b="1" dirty="0">
                <a:solidFill>
                  <a:srgbClr val="22228B"/>
                </a:solidFill>
                <a:latin typeface="Arial" panose="020B0604020202020204" pitchFamily="34" charset="0"/>
                <a:ea typeface="PMingLiU" pitchFamily="18" charset="-120"/>
              </a:rPr>
              <a:t>FROM</a:t>
            </a:r>
            <a:r>
              <a:rPr lang="en-GB" altLang="en-US" sz="1800" dirty="0">
                <a:solidFill>
                  <a:srgbClr val="22228B"/>
                </a:solidFill>
                <a:latin typeface="Arial" panose="020B0604020202020204" pitchFamily="34" charset="0"/>
                <a:ea typeface="PMingLiU" pitchFamily="18" charset="-120"/>
              </a:rPr>
              <a:t> INVOICE</a:t>
            </a:r>
            <a:r>
              <a:rPr lang="en-GB" altLang="en-US" sz="1800" dirty="0">
                <a:solidFill>
                  <a:srgbClr val="000000"/>
                </a:solidFill>
                <a:latin typeface="Arial" panose="020B0604020202020204" pitchFamily="34" charset="0"/>
                <a:ea typeface="PMingLiU" pitchFamily="18" charset="-120"/>
              </a:rPr>
              <a:t>);</a:t>
            </a:r>
          </a:p>
        </p:txBody>
      </p:sp>
      <p:sp>
        <p:nvSpPr>
          <p:cNvPr id="27655" name="Text Box 5"/>
          <p:cNvSpPr txBox="1">
            <a:spLocks noChangeArrowheads="1"/>
          </p:cNvSpPr>
          <p:nvPr/>
        </p:nvSpPr>
        <p:spPr bwMode="auto">
          <a:xfrm>
            <a:off x="5111582" y="3617389"/>
            <a:ext cx="3714750" cy="1012825"/>
          </a:xfrm>
          <a:prstGeom prst="rect">
            <a:avLst/>
          </a:pr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lIns="90360" tIns="44280" rIns="90360" bIns="44280">
            <a:spAutoFit/>
          </a:bodyPr>
          <a:lstStyle>
            <a:lvl1pPr>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500"/>
              </a:spcBef>
              <a:buClr>
                <a:srgbClr val="FF6600"/>
              </a:buClr>
              <a:buSzPct val="75000"/>
              <a:buNone/>
            </a:pPr>
            <a:r>
              <a:rPr lang="en-GB" altLang="en-US" sz="2000" dirty="0">
                <a:solidFill>
                  <a:srgbClr val="000000"/>
                </a:solidFill>
                <a:latin typeface="Arial" panose="020B0604020202020204" pitchFamily="34" charset="0"/>
                <a:ea typeface="PMingLiU" pitchFamily="18" charset="-120"/>
              </a:rPr>
              <a:t>Some DBMS does not support MINUS query , </a:t>
            </a:r>
            <a:br>
              <a:rPr lang="en-GB" altLang="en-US" sz="2000" dirty="0">
                <a:solidFill>
                  <a:srgbClr val="000000"/>
                </a:solidFill>
                <a:latin typeface="Arial" panose="020B0604020202020204" pitchFamily="34" charset="0"/>
                <a:ea typeface="PMingLiU" pitchFamily="18" charset="-120"/>
              </a:rPr>
            </a:br>
            <a:r>
              <a:rPr lang="en-GB" altLang="en-US" sz="2000" dirty="0">
                <a:solidFill>
                  <a:srgbClr val="000000"/>
                </a:solidFill>
                <a:latin typeface="Arial" panose="020B0604020202020204" pitchFamily="34" charset="0"/>
                <a:ea typeface="PMingLiU" pitchFamily="18" charset="-120"/>
              </a:rPr>
              <a:t>here is an alternative.</a:t>
            </a:r>
          </a:p>
        </p:txBody>
      </p:sp>
      <p:sp>
        <p:nvSpPr>
          <p:cNvPr id="3" name="Rectangle 2">
            <a:extLst>
              <a:ext uri="{FF2B5EF4-FFF2-40B4-BE49-F238E27FC236}">
                <a16:creationId xmlns:a16="http://schemas.microsoft.com/office/drawing/2014/main" id="{91A3E2F5-7974-578C-ACC9-C9978F36CC13}"/>
              </a:ext>
            </a:extLst>
          </p:cNvPr>
          <p:cNvSpPr txBox="1">
            <a:spLocks noChangeArrowheads="1"/>
          </p:cNvSpPr>
          <p:nvPr/>
        </p:nvSpPr>
        <p:spPr>
          <a:xfrm>
            <a:off x="8786813" y="569179"/>
            <a:ext cx="3143250" cy="5755421"/>
          </a:xfrm>
          <a:prstGeom prst="rect">
            <a:avLst/>
          </a:prstGeom>
        </p:spPr>
        <p:txBody>
          <a:bodyPr wrap="square"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SG" sz="2000" dirty="0">
                <a:solidFill>
                  <a:srgbClr val="555555"/>
                </a:solidFill>
                <a:latin typeface="Helvetica" pitchFamily="2" charset="0"/>
                <a:cs typeface="Times New Roman" panose="02020603050405020304" pitchFamily="18" charset="0"/>
              </a:rPr>
              <a:t>The MINUS / EXCEPT statement in SQL </a:t>
            </a:r>
            <a:r>
              <a:rPr lang="en-SG" sz="2000" b="1" dirty="0">
                <a:solidFill>
                  <a:srgbClr val="FF0000"/>
                </a:solidFill>
                <a:latin typeface="Helvetica" pitchFamily="2" charset="0"/>
                <a:cs typeface="Times New Roman" panose="02020603050405020304" pitchFamily="18" charset="0"/>
              </a:rPr>
              <a:t>combines rows from two queries and returns only the rows that appear in the first set but not in the second</a:t>
            </a:r>
            <a:r>
              <a:rPr lang="en-SG" sz="2000" dirty="0">
                <a:solidFill>
                  <a:srgbClr val="555555"/>
                </a:solidFill>
                <a:latin typeface="Helvetica" pitchFamily="2" charset="0"/>
                <a:cs typeface="Times New Roman" panose="02020603050405020304" pitchFamily="18" charset="0"/>
              </a:rPr>
              <a:t>.</a:t>
            </a:r>
          </a:p>
          <a:p>
            <a:endParaRPr lang="en-SG" sz="2000" dirty="0">
              <a:solidFill>
                <a:srgbClr val="555555"/>
              </a:solidFill>
              <a:latin typeface="Helvetica" pitchFamily="2" charset="0"/>
              <a:cs typeface="Times New Roman" panose="02020603050405020304" pitchFamily="18" charset="0"/>
            </a:endParaRPr>
          </a:p>
          <a:p>
            <a:r>
              <a:rPr lang="en-SG" sz="2000" b="1" dirty="0">
                <a:solidFill>
                  <a:srgbClr val="555555"/>
                </a:solidFill>
                <a:effectLst/>
                <a:highlight>
                  <a:srgbClr val="FFFF00"/>
                </a:highlight>
                <a:latin typeface="Helvetica" pitchFamily="2" charset="0"/>
                <a:ea typeface="Times New Roman" panose="02020603050405020304" pitchFamily="18" charset="0"/>
              </a:rPr>
              <a:t>EXCEPT is not supported by MYSQL.</a:t>
            </a:r>
            <a:endParaRPr lang="en-SG" sz="2000" dirty="0">
              <a:effectLst/>
              <a:latin typeface="Times New Roman" panose="02020603050405020304" pitchFamily="18" charset="0"/>
              <a:ea typeface="Times New Roman" panose="02020603050405020304" pitchFamily="18" charset="0"/>
            </a:endParaRPr>
          </a:p>
          <a:p>
            <a:pPr>
              <a:spcBef>
                <a:spcPts val="2800"/>
              </a:spcBef>
              <a:spcAft>
                <a:spcPts val="2400"/>
              </a:spcAft>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SG" sz="2000" dirty="0">
              <a:solidFill>
                <a:srgbClr val="555555"/>
              </a:solidFill>
              <a:effectLst/>
              <a:latin typeface="Helvetica" pitchFamily="2"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4105002"/>
      </p:ext>
    </p:extLst>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65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65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65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654">
                                            <p:txEl>
                                              <p:pRg st="3" end="3"/>
                                            </p:txEl>
                                          </p:spTgt>
                                        </p:tgtEl>
                                        <p:attrNameLst>
                                          <p:attrName>style.visibility</p:attrName>
                                        </p:attrNameLst>
                                      </p:cBhvr>
                                      <p:to>
                                        <p:strVal val="visible"/>
                                      </p:to>
                                    </p:set>
                                  </p:childTnLst>
                                  <p:subTnLst>
                                    <p:set>
                                      <p:cBhvr override="childStyle">
                                        <p:cTn dur="1" fill="hold" display="0" masterRel="nextClick" afterEffect="1"/>
                                        <p:tgtEl>
                                          <p:spTgt spid="27654">
                                            <p:txEl>
                                              <p:pRg st="3" end="3"/>
                                            </p:txEl>
                                          </p:spTgt>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1"/>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SzPct val="75000"/>
              <a:buFont typeface="Trebuchet MS" panose="020B0603020202020204" pitchFamily="34" charset="0"/>
              <a:buNone/>
            </a:pPr>
            <a:fld id="{1860278C-AFFC-4573-B56C-FFC574958796}" type="slidenum">
              <a:rPr lang="en-GB" altLang="en-US" sz="1400">
                <a:solidFill>
                  <a:srgbClr val="000000"/>
                </a:solidFill>
                <a:latin typeface="Trebuchet MS" panose="020B0603020202020204" pitchFamily="34" charset="0"/>
              </a:rPr>
              <a:pPr algn="r">
                <a:spcBef>
                  <a:spcPct val="0"/>
                </a:spcBef>
                <a:buClr>
                  <a:srgbClr val="000000"/>
                </a:buClr>
                <a:buSzPct val="75000"/>
                <a:buFont typeface="Trebuchet MS" panose="020B0603020202020204" pitchFamily="34" charset="0"/>
                <a:buNone/>
              </a:pPr>
              <a:t>11</a:t>
            </a:fld>
            <a:endParaRPr lang="en-GB" altLang="en-US" sz="1400">
              <a:solidFill>
                <a:srgbClr val="000000"/>
              </a:solidFill>
              <a:latin typeface="Trebuchet MS" panose="020B0603020202020204" pitchFamily="34" charset="0"/>
            </a:endParaRPr>
          </a:p>
        </p:txBody>
      </p:sp>
      <p:sp>
        <p:nvSpPr>
          <p:cNvPr id="29699" name="Text Box 2"/>
          <p:cNvSpPr txBox="1">
            <a:spLocks noChangeArrowheads="1"/>
          </p:cNvSpPr>
          <p:nvPr/>
        </p:nvSpPr>
        <p:spPr bwMode="auto">
          <a:xfrm>
            <a:off x="542324" y="107781"/>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
                <a:srgbClr val="0000FF"/>
              </a:buClr>
              <a:buFont typeface="Trebuchet MS" panose="020B0603020202020204" pitchFamily="34" charset="0"/>
              <a:buNone/>
            </a:pPr>
            <a:r>
              <a:rPr lang="en-GB" altLang="en-US" b="1" dirty="0">
                <a:solidFill>
                  <a:srgbClr val="0000FF"/>
                </a:solidFill>
                <a:latin typeface="Trebuchet MS" panose="020B0603020202020204" pitchFamily="34" charset="0"/>
              </a:rPr>
              <a:t>SQL Join Operators</a:t>
            </a:r>
          </a:p>
        </p:txBody>
      </p:sp>
      <p:sp>
        <p:nvSpPr>
          <p:cNvPr id="29700" name="Rectangle 8"/>
          <p:cNvSpPr>
            <a:spLocks noChangeArrowheads="1"/>
          </p:cNvSpPr>
          <p:nvPr/>
        </p:nvSpPr>
        <p:spPr bwMode="auto">
          <a:xfrm>
            <a:off x="2595563" y="1143000"/>
            <a:ext cx="500062" cy="3571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a:lnSpc>
                <a:spcPct val="96000"/>
              </a:lnSpc>
              <a:spcBef>
                <a:spcPts val="700"/>
              </a:spcBef>
              <a:buClr>
                <a:srgbClr val="FF6600"/>
              </a:buClr>
              <a:buSzPct val="75000"/>
              <a:buFont typeface="Monotype Sorts" charset="2"/>
              <a:buChar char=""/>
            </a:pPr>
            <a:endParaRPr lang="en-AU" altLang="en-US" sz="2800">
              <a:solidFill>
                <a:schemeClr val="bg1"/>
              </a:solidFill>
              <a:latin typeface="Arial" panose="020B0604020202020204" pitchFamily="34" charset="0"/>
            </a:endParaRPr>
          </a:p>
        </p:txBody>
      </p:sp>
      <p:pic>
        <p:nvPicPr>
          <p:cNvPr id="29701"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12055" y="1321594"/>
            <a:ext cx="9276318" cy="4980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884546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1"/>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SzPct val="75000"/>
              <a:buFont typeface="Trebuchet MS" panose="020B0603020202020204" pitchFamily="34" charset="0"/>
              <a:buNone/>
            </a:pPr>
            <a:fld id="{7203EC45-9B1F-4678-8DAE-4700F7C304C0}" type="slidenum">
              <a:rPr lang="en-GB" altLang="en-US" sz="1400">
                <a:solidFill>
                  <a:srgbClr val="000000"/>
                </a:solidFill>
                <a:latin typeface="Trebuchet MS" panose="020B0603020202020204" pitchFamily="34" charset="0"/>
              </a:rPr>
              <a:pPr algn="r">
                <a:spcBef>
                  <a:spcPct val="0"/>
                </a:spcBef>
                <a:buClr>
                  <a:srgbClr val="000000"/>
                </a:buClr>
                <a:buSzPct val="75000"/>
                <a:buFont typeface="Trebuchet MS" panose="020B0603020202020204" pitchFamily="34" charset="0"/>
                <a:buNone/>
              </a:pPr>
              <a:t>12</a:t>
            </a:fld>
            <a:endParaRPr lang="en-GB" altLang="en-US" sz="1400">
              <a:solidFill>
                <a:srgbClr val="000000"/>
              </a:solidFill>
              <a:latin typeface="Trebuchet MS" panose="020B0603020202020204" pitchFamily="34" charset="0"/>
            </a:endParaRPr>
          </a:p>
        </p:txBody>
      </p:sp>
      <p:sp>
        <p:nvSpPr>
          <p:cNvPr id="31747" name="Text Box 2"/>
          <p:cNvSpPr txBox="1">
            <a:spLocks noChangeArrowheads="1"/>
          </p:cNvSpPr>
          <p:nvPr/>
        </p:nvSpPr>
        <p:spPr bwMode="auto">
          <a:xfrm>
            <a:off x="594804" y="214313"/>
            <a:ext cx="9344534" cy="824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
                <a:srgbClr val="0000FF"/>
              </a:buClr>
              <a:buFont typeface="Trebuchet MS" panose="020B0603020202020204" pitchFamily="34" charset="0"/>
              <a:buNone/>
            </a:pPr>
            <a:r>
              <a:rPr lang="en-GB" altLang="en-US" b="1" dirty="0">
                <a:solidFill>
                  <a:srgbClr val="0000FF"/>
                </a:solidFill>
                <a:latin typeface="Trebuchet MS" panose="020B0603020202020204" pitchFamily="34" charset="0"/>
              </a:rPr>
              <a:t>SQL Join Operators</a:t>
            </a:r>
          </a:p>
        </p:txBody>
      </p:sp>
      <p:sp>
        <p:nvSpPr>
          <p:cNvPr id="31748" name="Rectangle 8"/>
          <p:cNvSpPr>
            <a:spLocks noChangeArrowheads="1"/>
          </p:cNvSpPr>
          <p:nvPr/>
        </p:nvSpPr>
        <p:spPr bwMode="auto">
          <a:xfrm>
            <a:off x="2595563" y="1143000"/>
            <a:ext cx="500062" cy="3571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a:lnSpc>
                <a:spcPct val="96000"/>
              </a:lnSpc>
              <a:spcBef>
                <a:spcPts val="700"/>
              </a:spcBef>
              <a:buClr>
                <a:srgbClr val="FF6600"/>
              </a:buClr>
              <a:buSzPct val="75000"/>
              <a:buFont typeface="Monotype Sorts" charset="2"/>
              <a:buChar char=""/>
            </a:pPr>
            <a:endParaRPr lang="en-AU" altLang="en-US" sz="2800">
              <a:solidFill>
                <a:schemeClr val="bg1"/>
              </a:solidFill>
              <a:latin typeface="Arial" panose="020B0604020202020204" pitchFamily="34" charset="0"/>
            </a:endParaRPr>
          </a:p>
        </p:txBody>
      </p:sp>
      <p:pic>
        <p:nvPicPr>
          <p:cNvPr id="31749"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0979" y="1604501"/>
            <a:ext cx="8839200" cy="346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37895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1"/>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SzPct val="75000"/>
              <a:buFont typeface="Trebuchet MS" panose="020B0603020202020204" pitchFamily="34" charset="0"/>
              <a:buNone/>
            </a:pPr>
            <a:fld id="{E1AEE587-7892-4B86-B15E-736CE425386D}" type="slidenum">
              <a:rPr lang="en-GB" altLang="en-US" sz="1400">
                <a:solidFill>
                  <a:srgbClr val="000000"/>
                </a:solidFill>
                <a:latin typeface="Trebuchet MS" panose="020B0603020202020204" pitchFamily="34" charset="0"/>
              </a:rPr>
              <a:pPr algn="r">
                <a:spcBef>
                  <a:spcPct val="0"/>
                </a:spcBef>
                <a:buClr>
                  <a:srgbClr val="000000"/>
                </a:buClr>
                <a:buSzPct val="75000"/>
                <a:buFont typeface="Trebuchet MS" panose="020B0603020202020204" pitchFamily="34" charset="0"/>
                <a:buNone/>
              </a:pPr>
              <a:t>13</a:t>
            </a:fld>
            <a:endParaRPr lang="en-GB" altLang="en-US" sz="1400">
              <a:solidFill>
                <a:srgbClr val="000000"/>
              </a:solidFill>
              <a:latin typeface="Trebuchet MS" panose="020B0603020202020204" pitchFamily="34" charset="0"/>
            </a:endParaRPr>
          </a:p>
        </p:txBody>
      </p:sp>
      <p:sp>
        <p:nvSpPr>
          <p:cNvPr id="33795" name="Text Box 2"/>
          <p:cNvSpPr txBox="1">
            <a:spLocks noChangeArrowheads="1"/>
          </p:cNvSpPr>
          <p:nvPr/>
        </p:nvSpPr>
        <p:spPr bwMode="auto">
          <a:xfrm>
            <a:off x="525076" y="205595"/>
            <a:ext cx="10279049"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
                <a:srgbClr val="0000FF"/>
              </a:buClr>
              <a:buFont typeface="Trebuchet MS" panose="020B0603020202020204" pitchFamily="34" charset="0"/>
              <a:buNone/>
            </a:pPr>
            <a:r>
              <a:rPr lang="en-GB" altLang="en-US" b="1" dirty="0">
                <a:solidFill>
                  <a:srgbClr val="0000FF"/>
                </a:solidFill>
                <a:latin typeface="Trebuchet MS" panose="020B0603020202020204" pitchFamily="34" charset="0"/>
              </a:rPr>
              <a:t>“old-style” vs. other styles of Join</a:t>
            </a:r>
          </a:p>
        </p:txBody>
      </p:sp>
      <p:sp>
        <p:nvSpPr>
          <p:cNvPr id="33796" name="Text Box 3"/>
          <p:cNvSpPr txBox="1">
            <a:spLocks noChangeArrowheads="1"/>
          </p:cNvSpPr>
          <p:nvPr/>
        </p:nvSpPr>
        <p:spPr bwMode="auto">
          <a:xfrm>
            <a:off x="2284536" y="2072420"/>
            <a:ext cx="392112"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a:lnSpc>
                <a:spcPct val="96000"/>
              </a:lnSpc>
              <a:spcBef>
                <a:spcPts val="700"/>
              </a:spcBef>
              <a:buClr>
                <a:srgbClr val="FF6600"/>
              </a:buClr>
              <a:buSzPct val="75000"/>
              <a:buFont typeface="Monotype Sorts" charset="2"/>
              <a:buChar char=""/>
            </a:pPr>
            <a:endParaRPr lang="en-AU" altLang="en-US" sz="2800">
              <a:solidFill>
                <a:schemeClr val="bg1"/>
              </a:solidFill>
              <a:latin typeface="Arial" panose="020B0604020202020204" pitchFamily="34" charset="0"/>
            </a:endParaRPr>
          </a:p>
        </p:txBody>
      </p:sp>
      <p:sp>
        <p:nvSpPr>
          <p:cNvPr id="33797" name="Text Box 4"/>
          <p:cNvSpPr txBox="1">
            <a:spLocks noChangeArrowheads="1"/>
          </p:cNvSpPr>
          <p:nvPr/>
        </p:nvSpPr>
        <p:spPr bwMode="auto">
          <a:xfrm>
            <a:off x="959012" y="1364844"/>
            <a:ext cx="6937375" cy="1076325"/>
          </a:xfrm>
          <a:prstGeom prst="rect">
            <a:avLst/>
          </a:pr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500"/>
              </a:spcBef>
              <a:buClr>
                <a:srgbClr val="FF6600"/>
              </a:buClr>
              <a:buSzPct val="75000"/>
              <a:buNone/>
            </a:pPr>
            <a:r>
              <a:rPr lang="en-GB" altLang="en-US" sz="2000" dirty="0">
                <a:solidFill>
                  <a:srgbClr val="2D2DB9"/>
                </a:solidFill>
                <a:latin typeface="Arial" panose="020B0604020202020204" pitchFamily="34" charset="0"/>
                <a:ea typeface="PMingLiU" pitchFamily="18" charset="-120"/>
              </a:rPr>
              <a:t>SELECT</a:t>
            </a:r>
            <a:r>
              <a:rPr lang="en-GB" altLang="en-US" sz="2000" dirty="0">
                <a:solidFill>
                  <a:srgbClr val="000000"/>
                </a:solidFill>
                <a:latin typeface="Arial" panose="020B0604020202020204" pitchFamily="34" charset="0"/>
                <a:ea typeface="PMingLiU" pitchFamily="18" charset="-120"/>
              </a:rPr>
              <a:t>	P_CODE,P_DECRIPT, P_PRICE,V_NAME</a:t>
            </a:r>
            <a:br>
              <a:rPr lang="en-GB" altLang="en-US" sz="2000" dirty="0">
                <a:solidFill>
                  <a:srgbClr val="000000"/>
                </a:solidFill>
                <a:latin typeface="Arial" panose="020B0604020202020204" pitchFamily="34" charset="0"/>
                <a:ea typeface="PMingLiU" pitchFamily="18" charset="-120"/>
              </a:rPr>
            </a:br>
            <a:r>
              <a:rPr lang="en-GB" altLang="en-US" sz="2000" dirty="0">
                <a:solidFill>
                  <a:srgbClr val="2D2DB9"/>
                </a:solidFill>
                <a:latin typeface="Arial" panose="020B0604020202020204" pitchFamily="34" charset="0"/>
                <a:ea typeface="PMingLiU" pitchFamily="18" charset="-120"/>
              </a:rPr>
              <a:t>FROM</a:t>
            </a:r>
            <a:r>
              <a:rPr lang="en-GB" altLang="en-US" sz="2000" dirty="0">
                <a:solidFill>
                  <a:srgbClr val="000000"/>
                </a:solidFill>
                <a:latin typeface="Arial" panose="020B0604020202020204" pitchFamily="34" charset="0"/>
                <a:ea typeface="PMingLiU" pitchFamily="18" charset="-120"/>
              </a:rPr>
              <a:t> 		PRODUCT, VENDOR</a:t>
            </a:r>
          </a:p>
          <a:p>
            <a:pPr>
              <a:spcBef>
                <a:spcPts val="500"/>
              </a:spcBef>
              <a:buClr>
                <a:srgbClr val="FF6600"/>
              </a:buClr>
              <a:buSzPct val="75000"/>
              <a:buNone/>
            </a:pPr>
            <a:r>
              <a:rPr lang="en-GB" altLang="en-US" sz="2000" dirty="0">
                <a:solidFill>
                  <a:srgbClr val="2D2DB9"/>
                </a:solidFill>
                <a:latin typeface="Arial" panose="020B0604020202020204" pitchFamily="34" charset="0"/>
                <a:ea typeface="PMingLiU" pitchFamily="18" charset="-120"/>
              </a:rPr>
              <a:t>WHERE</a:t>
            </a:r>
            <a:r>
              <a:rPr lang="en-GB" altLang="en-US" sz="2000" dirty="0">
                <a:solidFill>
                  <a:srgbClr val="000000"/>
                </a:solidFill>
                <a:latin typeface="Arial" panose="020B0604020202020204" pitchFamily="34" charset="0"/>
                <a:ea typeface="PMingLiU" pitchFamily="18" charset="-120"/>
              </a:rPr>
              <a:t> 	PRODUCT.V_CODE=VENDOR.V_CODE; </a:t>
            </a:r>
          </a:p>
        </p:txBody>
      </p:sp>
      <p:sp>
        <p:nvSpPr>
          <p:cNvPr id="33798" name="Rectangle 5"/>
          <p:cNvSpPr>
            <a:spLocks noChangeArrowheads="1"/>
          </p:cNvSpPr>
          <p:nvPr/>
        </p:nvSpPr>
        <p:spPr bwMode="auto">
          <a:xfrm>
            <a:off x="600292" y="962477"/>
            <a:ext cx="1492139" cy="397201"/>
          </a:xfrm>
          <a:prstGeom prst="rect">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lgn="ctr">
              <a:spcBef>
                <a:spcPts val="600"/>
              </a:spcBef>
              <a:buClr>
                <a:srgbClr val="FF6600"/>
              </a:buClr>
              <a:buSzPct val="75000"/>
              <a:buNone/>
            </a:pPr>
            <a:r>
              <a:rPr lang="en-GB" altLang="en-US" sz="2000" b="1" dirty="0">
                <a:solidFill>
                  <a:srgbClr val="0000FF"/>
                </a:solidFill>
                <a:latin typeface="Arial" panose="020B0604020202020204" pitchFamily="34" charset="0"/>
                <a:ea typeface="PMingLiU" pitchFamily="18" charset="-120"/>
              </a:rPr>
              <a:t>“</a:t>
            </a:r>
            <a:r>
              <a:rPr lang="en-GB" altLang="en-US" sz="2000" b="1" dirty="0">
                <a:solidFill>
                  <a:srgbClr val="FFFF00"/>
                </a:solidFill>
                <a:latin typeface="Arial" panose="020B0604020202020204" pitchFamily="34" charset="0"/>
                <a:ea typeface="PMingLiU" pitchFamily="18" charset="-120"/>
              </a:rPr>
              <a:t>old-style</a:t>
            </a:r>
            <a:r>
              <a:rPr lang="en-GB" altLang="en-US" sz="2000" b="1" dirty="0">
                <a:solidFill>
                  <a:srgbClr val="0000FF"/>
                </a:solidFill>
                <a:latin typeface="Arial" panose="020B0604020202020204" pitchFamily="34" charset="0"/>
                <a:ea typeface="PMingLiU" pitchFamily="18" charset="-120"/>
              </a:rPr>
              <a:t>”</a:t>
            </a:r>
          </a:p>
        </p:txBody>
      </p:sp>
      <p:sp>
        <p:nvSpPr>
          <p:cNvPr id="33799" name="Text Box 6"/>
          <p:cNvSpPr txBox="1">
            <a:spLocks noChangeArrowheads="1"/>
          </p:cNvSpPr>
          <p:nvPr/>
        </p:nvSpPr>
        <p:spPr bwMode="auto">
          <a:xfrm>
            <a:off x="1165718" y="2919277"/>
            <a:ext cx="6872287" cy="698500"/>
          </a:xfrm>
          <a:prstGeom prst="rect">
            <a:avLst/>
          </a:pr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500"/>
              </a:spcBef>
              <a:buClr>
                <a:srgbClr val="FF6600"/>
              </a:buClr>
              <a:buSzPct val="75000"/>
              <a:buNone/>
            </a:pPr>
            <a:r>
              <a:rPr lang="en-GB" altLang="en-US" sz="2000" dirty="0">
                <a:solidFill>
                  <a:srgbClr val="2D2DB9"/>
                </a:solidFill>
                <a:latin typeface="Arial" panose="020B0604020202020204" pitchFamily="34" charset="0"/>
                <a:ea typeface="PMingLiU" pitchFamily="18" charset="-120"/>
              </a:rPr>
              <a:t>SELECT</a:t>
            </a:r>
            <a:r>
              <a:rPr lang="en-GB" altLang="en-US" sz="2000" dirty="0">
                <a:solidFill>
                  <a:srgbClr val="000000"/>
                </a:solidFill>
                <a:latin typeface="Arial" panose="020B0604020202020204" pitchFamily="34" charset="0"/>
                <a:ea typeface="PMingLiU" pitchFamily="18" charset="-120"/>
              </a:rPr>
              <a:t>	P_CODE,P_DECRIPT, P_PRICE,V_NAME</a:t>
            </a:r>
            <a:br>
              <a:rPr lang="en-GB" altLang="en-US" sz="2000" dirty="0">
                <a:solidFill>
                  <a:srgbClr val="000000"/>
                </a:solidFill>
                <a:latin typeface="Arial" panose="020B0604020202020204" pitchFamily="34" charset="0"/>
                <a:ea typeface="PMingLiU" pitchFamily="18" charset="-120"/>
              </a:rPr>
            </a:br>
            <a:r>
              <a:rPr lang="en-GB" altLang="en-US" sz="2000" dirty="0">
                <a:solidFill>
                  <a:srgbClr val="2D2DB9"/>
                </a:solidFill>
                <a:latin typeface="Arial" panose="020B0604020202020204" pitchFamily="34" charset="0"/>
                <a:ea typeface="PMingLiU" pitchFamily="18" charset="-120"/>
              </a:rPr>
              <a:t>FROM</a:t>
            </a:r>
            <a:r>
              <a:rPr lang="en-GB" altLang="en-US" sz="2000" dirty="0">
                <a:solidFill>
                  <a:srgbClr val="000000"/>
                </a:solidFill>
                <a:latin typeface="Arial" panose="020B0604020202020204" pitchFamily="34" charset="0"/>
                <a:ea typeface="PMingLiU" pitchFamily="18" charset="-120"/>
              </a:rPr>
              <a:t> 		PRODUCT </a:t>
            </a:r>
            <a:r>
              <a:rPr lang="en-GB" altLang="en-US" sz="2000" dirty="0">
                <a:solidFill>
                  <a:srgbClr val="2D2DB9"/>
                </a:solidFill>
                <a:latin typeface="Arial" panose="020B0604020202020204" pitchFamily="34" charset="0"/>
                <a:ea typeface="PMingLiU" pitchFamily="18" charset="-120"/>
              </a:rPr>
              <a:t>NATURAL JOIN </a:t>
            </a:r>
            <a:r>
              <a:rPr lang="en-GB" altLang="en-US" sz="2000" dirty="0">
                <a:solidFill>
                  <a:srgbClr val="000000"/>
                </a:solidFill>
                <a:latin typeface="Arial" panose="020B0604020202020204" pitchFamily="34" charset="0"/>
                <a:ea typeface="PMingLiU" pitchFamily="18" charset="-120"/>
              </a:rPr>
              <a:t>VENDOR;</a:t>
            </a:r>
          </a:p>
        </p:txBody>
      </p:sp>
      <p:sp>
        <p:nvSpPr>
          <p:cNvPr id="33800" name="Rectangle 7"/>
          <p:cNvSpPr>
            <a:spLocks noChangeArrowheads="1"/>
          </p:cNvSpPr>
          <p:nvPr/>
        </p:nvSpPr>
        <p:spPr bwMode="auto">
          <a:xfrm>
            <a:off x="600219" y="2530112"/>
            <a:ext cx="1663660" cy="397201"/>
          </a:xfrm>
          <a:prstGeom prst="rect">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spcBef>
                <a:spcPts val="600"/>
              </a:spcBef>
              <a:buClr>
                <a:srgbClr val="FF6600"/>
              </a:buClr>
              <a:buSzPct val="75000"/>
              <a:buFont typeface="Arial" panose="020B0604020202020204" pitchFamily="34" charset="0"/>
              <a:buNone/>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b="1" dirty="0">
                <a:solidFill>
                  <a:srgbClr val="FFFF00"/>
                </a:solidFill>
                <a:latin typeface="Arial" panose="020B0604020202020204" pitchFamily="34" charset="0"/>
                <a:ea typeface="PMingLiU" pitchFamily="18" charset="-120"/>
              </a:rPr>
              <a:t>Natural Join</a:t>
            </a:r>
          </a:p>
        </p:txBody>
      </p:sp>
      <p:sp>
        <p:nvSpPr>
          <p:cNvPr id="9" name="Text Box 6"/>
          <p:cNvSpPr txBox="1">
            <a:spLocks noChangeArrowheads="1"/>
          </p:cNvSpPr>
          <p:nvPr/>
        </p:nvSpPr>
        <p:spPr bwMode="auto">
          <a:xfrm>
            <a:off x="1165718" y="4218439"/>
            <a:ext cx="10532113" cy="704978"/>
          </a:xfrm>
          <a:prstGeom prst="rect">
            <a:avLst/>
          </a:pr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500"/>
              </a:spcBef>
              <a:buClr>
                <a:srgbClr val="FF6600"/>
              </a:buClr>
              <a:buSzPct val="75000"/>
              <a:buNone/>
            </a:pPr>
            <a:r>
              <a:rPr lang="en-GB" altLang="en-US" sz="2000" dirty="0">
                <a:solidFill>
                  <a:srgbClr val="2D2DB9"/>
                </a:solidFill>
                <a:latin typeface="Arial" panose="020B0604020202020204" pitchFamily="34" charset="0"/>
                <a:ea typeface="PMingLiU" pitchFamily="18" charset="-120"/>
              </a:rPr>
              <a:t>SELECT</a:t>
            </a:r>
            <a:r>
              <a:rPr lang="en-GB" altLang="en-US" sz="2000" dirty="0">
                <a:solidFill>
                  <a:srgbClr val="000000"/>
                </a:solidFill>
                <a:latin typeface="Arial" panose="020B0604020202020204" pitchFamily="34" charset="0"/>
                <a:ea typeface="PMingLiU" pitchFamily="18" charset="-120"/>
              </a:rPr>
              <a:t>	P_CODE,P_DECRIPT, P_PRICE,V_NAME</a:t>
            </a:r>
            <a:br>
              <a:rPr lang="en-GB" altLang="en-US" sz="2000" dirty="0">
                <a:solidFill>
                  <a:srgbClr val="000000"/>
                </a:solidFill>
                <a:latin typeface="Arial" panose="020B0604020202020204" pitchFamily="34" charset="0"/>
                <a:ea typeface="PMingLiU" pitchFamily="18" charset="-120"/>
              </a:rPr>
            </a:br>
            <a:r>
              <a:rPr lang="en-GB" altLang="en-US" sz="2000" dirty="0">
                <a:solidFill>
                  <a:srgbClr val="2D2DB9"/>
                </a:solidFill>
                <a:latin typeface="Arial" panose="020B0604020202020204" pitchFamily="34" charset="0"/>
                <a:ea typeface="PMingLiU" pitchFamily="18" charset="-120"/>
              </a:rPr>
              <a:t>FROM</a:t>
            </a:r>
            <a:r>
              <a:rPr lang="en-GB" altLang="en-US" sz="2000" dirty="0">
                <a:solidFill>
                  <a:srgbClr val="000000"/>
                </a:solidFill>
                <a:latin typeface="Arial" panose="020B0604020202020204" pitchFamily="34" charset="0"/>
                <a:ea typeface="PMingLiU" pitchFamily="18" charset="-120"/>
              </a:rPr>
              <a:t> 		PRODUCT </a:t>
            </a:r>
            <a:r>
              <a:rPr lang="en-GB" altLang="en-US" sz="2000" dirty="0">
                <a:solidFill>
                  <a:srgbClr val="2D2DB9"/>
                </a:solidFill>
                <a:latin typeface="Arial" panose="020B0604020202020204" pitchFamily="34" charset="0"/>
                <a:ea typeface="PMingLiU" pitchFamily="18" charset="-120"/>
              </a:rPr>
              <a:t>JOIN </a:t>
            </a:r>
            <a:r>
              <a:rPr lang="en-GB" altLang="en-US" sz="2000" dirty="0">
                <a:solidFill>
                  <a:srgbClr val="000000"/>
                </a:solidFill>
                <a:latin typeface="Arial" panose="020B0604020202020204" pitchFamily="34" charset="0"/>
                <a:ea typeface="PMingLiU" pitchFamily="18" charset="-120"/>
              </a:rPr>
              <a:t>VENDOR </a:t>
            </a:r>
            <a:r>
              <a:rPr lang="en-GB" altLang="en-US" sz="2000" dirty="0">
                <a:solidFill>
                  <a:srgbClr val="2D2DB9"/>
                </a:solidFill>
                <a:latin typeface="Arial" panose="020B0604020202020204" pitchFamily="34" charset="0"/>
                <a:ea typeface="PMingLiU" pitchFamily="18" charset="-120"/>
              </a:rPr>
              <a:t>ON</a:t>
            </a:r>
            <a:r>
              <a:rPr lang="en-GB" altLang="en-US" sz="2000" dirty="0">
                <a:solidFill>
                  <a:srgbClr val="000000"/>
                </a:solidFill>
                <a:latin typeface="Arial" panose="020B0604020202020204" pitchFamily="34" charset="0"/>
                <a:ea typeface="PMingLiU" pitchFamily="18" charset="-120"/>
              </a:rPr>
              <a:t> PRODUCT.V_CODE=VENDOR.V_CODE ;</a:t>
            </a:r>
          </a:p>
        </p:txBody>
      </p:sp>
      <p:sp>
        <p:nvSpPr>
          <p:cNvPr id="10" name="Rectangle 7"/>
          <p:cNvSpPr>
            <a:spLocks noChangeArrowheads="1"/>
          </p:cNvSpPr>
          <p:nvPr/>
        </p:nvSpPr>
        <p:spPr bwMode="auto">
          <a:xfrm>
            <a:off x="600219" y="3821238"/>
            <a:ext cx="1136272" cy="397201"/>
          </a:xfrm>
          <a:prstGeom prst="rect">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lgn="ctr">
              <a:spcBef>
                <a:spcPts val="500"/>
              </a:spcBef>
              <a:buClr>
                <a:srgbClr val="FF6600"/>
              </a:buClr>
              <a:buSzPct val="75000"/>
              <a:buNone/>
            </a:pPr>
            <a:r>
              <a:rPr lang="en-GB" altLang="en-US" sz="2000" b="1" dirty="0">
                <a:solidFill>
                  <a:srgbClr val="FFFF00"/>
                </a:solidFill>
                <a:latin typeface="Arial" panose="020B0604020202020204" pitchFamily="34" charset="0"/>
                <a:ea typeface="PMingLiU" pitchFamily="18" charset="-120"/>
              </a:rPr>
              <a:t>Join On</a:t>
            </a:r>
          </a:p>
        </p:txBody>
      </p:sp>
      <p:sp>
        <p:nvSpPr>
          <p:cNvPr id="11" name="Text Box 6"/>
          <p:cNvSpPr txBox="1">
            <a:spLocks noChangeArrowheads="1"/>
          </p:cNvSpPr>
          <p:nvPr/>
        </p:nvSpPr>
        <p:spPr bwMode="auto">
          <a:xfrm>
            <a:off x="959012" y="5468928"/>
            <a:ext cx="7372145" cy="704978"/>
          </a:xfrm>
          <a:prstGeom prst="rect">
            <a:avLst/>
          </a:pr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500"/>
              </a:spcBef>
              <a:buClr>
                <a:srgbClr val="FF6600"/>
              </a:buClr>
              <a:buSzPct val="75000"/>
              <a:buNone/>
            </a:pPr>
            <a:r>
              <a:rPr lang="en-GB" altLang="en-US" sz="2000" dirty="0">
                <a:solidFill>
                  <a:srgbClr val="2D2DB9"/>
                </a:solidFill>
                <a:latin typeface="Arial" panose="020B0604020202020204" pitchFamily="34" charset="0"/>
                <a:ea typeface="PMingLiU" pitchFamily="18" charset="-120"/>
              </a:rPr>
              <a:t>SELECT</a:t>
            </a:r>
            <a:r>
              <a:rPr lang="en-GB" altLang="en-US" sz="2000" dirty="0">
                <a:solidFill>
                  <a:srgbClr val="000000"/>
                </a:solidFill>
                <a:latin typeface="Arial" panose="020B0604020202020204" pitchFamily="34" charset="0"/>
                <a:ea typeface="PMingLiU" pitchFamily="18" charset="-120"/>
              </a:rPr>
              <a:t>	P_CODE,P_DECRIPT, P_PRICE,V_NAME</a:t>
            </a:r>
            <a:br>
              <a:rPr lang="en-GB" altLang="en-US" sz="2000" dirty="0">
                <a:solidFill>
                  <a:srgbClr val="000000"/>
                </a:solidFill>
                <a:latin typeface="Arial" panose="020B0604020202020204" pitchFamily="34" charset="0"/>
                <a:ea typeface="PMingLiU" pitchFamily="18" charset="-120"/>
              </a:rPr>
            </a:br>
            <a:r>
              <a:rPr lang="en-GB" altLang="en-US" sz="2000" dirty="0">
                <a:solidFill>
                  <a:srgbClr val="2D2DB9"/>
                </a:solidFill>
                <a:latin typeface="Arial" panose="020B0604020202020204" pitchFamily="34" charset="0"/>
                <a:ea typeface="PMingLiU" pitchFamily="18" charset="-120"/>
              </a:rPr>
              <a:t>FROM</a:t>
            </a:r>
            <a:r>
              <a:rPr lang="en-GB" altLang="en-US" sz="2000" dirty="0">
                <a:solidFill>
                  <a:srgbClr val="000000"/>
                </a:solidFill>
                <a:latin typeface="Arial" panose="020B0604020202020204" pitchFamily="34" charset="0"/>
                <a:ea typeface="PMingLiU" pitchFamily="18" charset="-120"/>
              </a:rPr>
              <a:t> 		PRODUCT </a:t>
            </a:r>
            <a:r>
              <a:rPr lang="en-GB" altLang="en-US" sz="2000" dirty="0">
                <a:solidFill>
                  <a:srgbClr val="2D2DB9"/>
                </a:solidFill>
                <a:latin typeface="Arial" panose="020B0604020202020204" pitchFamily="34" charset="0"/>
                <a:ea typeface="PMingLiU" pitchFamily="18" charset="-120"/>
              </a:rPr>
              <a:t>JOIN </a:t>
            </a:r>
            <a:r>
              <a:rPr lang="en-GB" altLang="en-US" sz="2000" dirty="0">
                <a:solidFill>
                  <a:srgbClr val="000000"/>
                </a:solidFill>
                <a:latin typeface="Arial" panose="020B0604020202020204" pitchFamily="34" charset="0"/>
                <a:ea typeface="PMingLiU" pitchFamily="18" charset="-120"/>
              </a:rPr>
              <a:t>VENDOR </a:t>
            </a:r>
            <a:r>
              <a:rPr lang="en-GB" altLang="en-US" sz="2000" dirty="0">
                <a:solidFill>
                  <a:srgbClr val="2D2DB9"/>
                </a:solidFill>
                <a:latin typeface="Arial" panose="020B0604020202020204" pitchFamily="34" charset="0"/>
                <a:ea typeface="PMingLiU" pitchFamily="18" charset="-120"/>
              </a:rPr>
              <a:t>USING</a:t>
            </a:r>
            <a:r>
              <a:rPr lang="en-GB" altLang="en-US" sz="2000" dirty="0">
                <a:solidFill>
                  <a:srgbClr val="000000"/>
                </a:solidFill>
                <a:latin typeface="Arial" panose="020B0604020202020204" pitchFamily="34" charset="0"/>
                <a:ea typeface="PMingLiU" pitchFamily="18" charset="-120"/>
              </a:rPr>
              <a:t> (V_CODE);</a:t>
            </a:r>
          </a:p>
        </p:txBody>
      </p:sp>
      <p:sp>
        <p:nvSpPr>
          <p:cNvPr id="12" name="Rectangle 7"/>
          <p:cNvSpPr>
            <a:spLocks noChangeArrowheads="1"/>
          </p:cNvSpPr>
          <p:nvPr/>
        </p:nvSpPr>
        <p:spPr bwMode="auto">
          <a:xfrm>
            <a:off x="600219" y="5071727"/>
            <a:ext cx="1493742" cy="397201"/>
          </a:xfrm>
          <a:prstGeom prst="rect">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lgn="ctr">
              <a:spcBef>
                <a:spcPts val="500"/>
              </a:spcBef>
              <a:buClr>
                <a:srgbClr val="FF6600"/>
              </a:buClr>
              <a:buSzPct val="75000"/>
              <a:buNone/>
            </a:pPr>
            <a:r>
              <a:rPr lang="en-GB" altLang="en-US" sz="2000" b="1" dirty="0">
                <a:solidFill>
                  <a:srgbClr val="FFFF00"/>
                </a:solidFill>
                <a:latin typeface="Arial" panose="020B0604020202020204" pitchFamily="34" charset="0"/>
                <a:ea typeface="PMingLiU" pitchFamily="18" charset="-120"/>
              </a:rPr>
              <a:t>Join Using</a:t>
            </a:r>
          </a:p>
        </p:txBody>
      </p:sp>
    </p:spTree>
    <p:extLst>
      <p:ext uri="{BB962C8B-B14F-4D97-AF65-F5344CB8AC3E}">
        <p14:creationId xmlns:p14="http://schemas.microsoft.com/office/powerpoint/2010/main" val="125350481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1"/>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SzPct val="75000"/>
              <a:buFont typeface="Trebuchet MS" panose="020B0603020202020204" pitchFamily="34" charset="0"/>
              <a:buNone/>
            </a:pPr>
            <a:fld id="{20387612-BEC6-471C-A899-2E8387CF5138}" type="slidenum">
              <a:rPr lang="en-GB" altLang="en-US" sz="1400">
                <a:solidFill>
                  <a:srgbClr val="000000"/>
                </a:solidFill>
                <a:latin typeface="Trebuchet MS" panose="020B0603020202020204" pitchFamily="34" charset="0"/>
              </a:rPr>
              <a:pPr algn="r">
                <a:spcBef>
                  <a:spcPct val="0"/>
                </a:spcBef>
                <a:buClr>
                  <a:srgbClr val="000000"/>
                </a:buClr>
                <a:buSzPct val="75000"/>
                <a:buFont typeface="Trebuchet MS" panose="020B0603020202020204" pitchFamily="34" charset="0"/>
                <a:buNone/>
              </a:pPr>
              <a:t>14</a:t>
            </a:fld>
            <a:endParaRPr lang="en-GB" altLang="en-US" sz="1400">
              <a:solidFill>
                <a:srgbClr val="000000"/>
              </a:solidFill>
              <a:latin typeface="Trebuchet MS" panose="020B0603020202020204" pitchFamily="34" charset="0"/>
            </a:endParaRPr>
          </a:p>
        </p:txBody>
      </p:sp>
      <p:sp>
        <p:nvSpPr>
          <p:cNvPr id="35843" name="Text Box 2"/>
          <p:cNvSpPr txBox="1">
            <a:spLocks noChangeArrowheads="1"/>
          </p:cNvSpPr>
          <p:nvPr/>
        </p:nvSpPr>
        <p:spPr bwMode="auto">
          <a:xfrm>
            <a:off x="498444" y="260351"/>
            <a:ext cx="648335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
                <a:srgbClr val="0000FF"/>
              </a:buClr>
              <a:buFont typeface="Trebuchet MS" panose="020B0603020202020204" pitchFamily="34" charset="0"/>
              <a:buNone/>
            </a:pPr>
            <a:r>
              <a:rPr lang="en-GB" altLang="en-US" b="1" dirty="0">
                <a:solidFill>
                  <a:srgbClr val="0000FF"/>
                </a:solidFill>
                <a:latin typeface="Trebuchet MS" panose="020B0603020202020204" pitchFamily="34" charset="0"/>
              </a:rPr>
              <a:t>Cross Join</a:t>
            </a:r>
          </a:p>
        </p:txBody>
      </p:sp>
      <p:sp>
        <p:nvSpPr>
          <p:cNvPr id="21508" name="Text Box 3"/>
          <p:cNvSpPr txBox="1">
            <a:spLocks noChangeArrowheads="1"/>
          </p:cNvSpPr>
          <p:nvPr/>
        </p:nvSpPr>
        <p:spPr bwMode="auto">
          <a:xfrm>
            <a:off x="752474" y="1202648"/>
            <a:ext cx="9368069" cy="5121952"/>
          </a:xfrm>
          <a:prstGeom prst="rect">
            <a:avLst/>
          </a:prstGeom>
          <a:noFill/>
          <a:ln w="9525">
            <a:noFill/>
            <a:round/>
            <a:headEnd/>
            <a:tailEnd/>
          </a:ln>
        </p:spPr>
        <p:txBody>
          <a:bodyPr/>
          <a:lstStyle/>
          <a:p>
            <a:pPr marL="341313" indent="-341313">
              <a:spcBef>
                <a:spcPts val="600"/>
              </a:spcBef>
              <a:buClr>
                <a:srgbClr val="000000"/>
              </a:buClr>
              <a:buSzPct val="100000"/>
              <a:buFont typeface="Trebuchet M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400" dirty="0">
                <a:solidFill>
                  <a:srgbClr val="000000"/>
                </a:solidFill>
                <a:ea typeface="ＭＳ Ｐゴシック" charset="-128"/>
              </a:rPr>
              <a:t>Cross join performs a relation product (</a:t>
            </a:r>
            <a:r>
              <a:rPr lang="en-GB" sz="2400" dirty="0">
                <a:solidFill>
                  <a:srgbClr val="FF3300"/>
                </a:solidFill>
                <a:ea typeface="ＭＳ Ｐゴシック" charset="-128"/>
              </a:rPr>
              <a:t>Cartesian product</a:t>
            </a:r>
            <a:r>
              <a:rPr lang="en-GB" sz="2400" dirty="0">
                <a:solidFill>
                  <a:srgbClr val="000000"/>
                </a:solidFill>
                <a:ea typeface="ＭＳ Ｐゴシック" charset="-128"/>
              </a:rPr>
              <a:t>)</a:t>
            </a:r>
            <a:r>
              <a:rPr lang="ar-SA" sz="2400" dirty="0">
                <a:solidFill>
                  <a:srgbClr val="000000"/>
                </a:solidFill>
                <a:ea typeface="ＭＳ Ｐゴシック" charset="-128"/>
              </a:rPr>
              <a:t>‏</a:t>
            </a:r>
            <a:endParaRPr lang="en-GB" sz="2400" dirty="0">
              <a:solidFill>
                <a:srgbClr val="000000"/>
              </a:solidFill>
              <a:ea typeface="ＭＳ Ｐゴシック" charset="-128"/>
            </a:endParaRPr>
          </a:p>
          <a:p>
            <a:pPr marL="341313" indent="-341313">
              <a:spcBef>
                <a:spcPts val="600"/>
              </a:spcBef>
              <a:buClr>
                <a:srgbClr val="000000"/>
              </a:buClr>
              <a:buSzPct val="100000"/>
              <a:buFont typeface="Trebuchet M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400" dirty="0">
                <a:solidFill>
                  <a:srgbClr val="000000"/>
                </a:solidFill>
                <a:ea typeface="ＭＳ Ｐゴシック" charset="-128"/>
              </a:rPr>
              <a:t>Syntax:</a:t>
            </a:r>
          </a:p>
          <a:p>
            <a:pPr marL="741363" lvl="1" indent="-284163">
              <a:spcBef>
                <a:spcPts val="500"/>
              </a:spcBef>
              <a:buClr>
                <a:srgbClr val="000000"/>
              </a:buClr>
              <a:buSzPct val="100000"/>
              <a:buFont typeface="Trebuchet M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000" dirty="0">
                <a:solidFill>
                  <a:srgbClr val="2D2DB9"/>
                </a:solidFill>
                <a:ea typeface="ＭＳ Ｐゴシック" charset="-128"/>
              </a:rPr>
              <a:t>SELECT</a:t>
            </a:r>
            <a:r>
              <a:rPr lang="en-GB" sz="2000" dirty="0">
                <a:solidFill>
                  <a:srgbClr val="000000"/>
                </a:solidFill>
                <a:ea typeface="ＭＳ Ｐゴシック" charset="-128"/>
              </a:rPr>
              <a:t> </a:t>
            </a:r>
            <a:r>
              <a:rPr lang="en-GB" sz="2000" i="1" dirty="0">
                <a:solidFill>
                  <a:srgbClr val="000000"/>
                </a:solidFill>
                <a:ea typeface="ＭＳ Ｐゴシック" charset="-128"/>
              </a:rPr>
              <a:t>column-list</a:t>
            </a:r>
            <a:r>
              <a:rPr lang="en-GB" sz="2000" dirty="0">
                <a:solidFill>
                  <a:srgbClr val="000000"/>
                </a:solidFill>
                <a:ea typeface="ＭＳ Ｐゴシック" charset="-128"/>
              </a:rPr>
              <a:t> </a:t>
            </a:r>
            <a:r>
              <a:rPr lang="en-GB" sz="2000" dirty="0">
                <a:solidFill>
                  <a:srgbClr val="2D2DB9"/>
                </a:solidFill>
                <a:ea typeface="ＭＳ Ｐゴシック" charset="-128"/>
              </a:rPr>
              <a:t>FROM</a:t>
            </a:r>
            <a:r>
              <a:rPr lang="en-GB" sz="2000" dirty="0">
                <a:solidFill>
                  <a:srgbClr val="000000"/>
                </a:solidFill>
                <a:ea typeface="ＭＳ Ｐゴシック" charset="-128"/>
              </a:rPr>
              <a:t> </a:t>
            </a:r>
            <a:r>
              <a:rPr lang="en-GB" sz="2000" i="1" dirty="0">
                <a:solidFill>
                  <a:srgbClr val="000000"/>
                </a:solidFill>
                <a:ea typeface="ＭＳ Ｐゴシック" charset="-128"/>
              </a:rPr>
              <a:t>table1 </a:t>
            </a:r>
            <a:r>
              <a:rPr lang="en-GB" sz="2000" dirty="0">
                <a:solidFill>
                  <a:srgbClr val="FF0000"/>
                </a:solidFill>
                <a:ea typeface="ＭＳ Ｐゴシック" charset="-128"/>
              </a:rPr>
              <a:t>CROSS JOIN </a:t>
            </a:r>
            <a:r>
              <a:rPr lang="en-GB" sz="2000" i="1" dirty="0">
                <a:solidFill>
                  <a:srgbClr val="000000"/>
                </a:solidFill>
                <a:ea typeface="ＭＳ Ｐゴシック" charset="-128"/>
              </a:rPr>
              <a:t>table2</a:t>
            </a:r>
          </a:p>
          <a:p>
            <a:pPr marL="741363" lvl="1" indent="-284163">
              <a:spcBef>
                <a:spcPts val="500"/>
              </a:spcBef>
              <a:buClr>
                <a:srgbClr val="000000"/>
              </a:buClr>
              <a:buSzPct val="100000"/>
              <a:buFont typeface="Trebuchet M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sz="2000" i="1" dirty="0">
              <a:solidFill>
                <a:srgbClr val="000000"/>
              </a:solidFill>
              <a:ea typeface="ＭＳ Ｐゴシック" charset="-128"/>
            </a:endParaRPr>
          </a:p>
          <a:p>
            <a:pPr marL="741363" lvl="1" indent="-284163">
              <a:spcBef>
                <a:spcPts val="500"/>
              </a:spcBef>
              <a:buClr>
                <a:srgbClr val="000000"/>
              </a:buClr>
              <a:buSzPct val="100000"/>
              <a:buFont typeface="Trebuchet M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sz="2000" i="1" dirty="0">
              <a:solidFill>
                <a:srgbClr val="000000"/>
              </a:solidFill>
              <a:ea typeface="ＭＳ Ｐゴシック" charset="-128"/>
            </a:endParaRPr>
          </a:p>
          <a:p>
            <a:pPr marL="741363" lvl="1" indent="-284163">
              <a:spcBef>
                <a:spcPts val="500"/>
              </a:spcBef>
              <a:buClr>
                <a:srgbClr val="000000"/>
              </a:buClr>
              <a:buSzPct val="100000"/>
              <a:buFont typeface="Trebuchet M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sz="2000" i="1" dirty="0">
              <a:solidFill>
                <a:srgbClr val="000000"/>
              </a:solidFill>
              <a:ea typeface="ＭＳ Ｐゴシック" charset="-128"/>
            </a:endParaRPr>
          </a:p>
          <a:p>
            <a:pPr marL="741363" lvl="1" indent="-284163">
              <a:spcBef>
                <a:spcPts val="500"/>
              </a:spcBef>
              <a:buClr>
                <a:srgbClr val="000000"/>
              </a:buClr>
              <a:buSzPct val="100000"/>
              <a:buFont typeface="Trebuchet M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sz="2000" i="1" dirty="0">
              <a:solidFill>
                <a:srgbClr val="000000"/>
              </a:solidFill>
              <a:ea typeface="ＭＳ Ｐゴシック" charset="-128"/>
            </a:endParaRPr>
          </a:p>
          <a:p>
            <a:pPr marL="741363" lvl="1" indent="-284163">
              <a:spcBef>
                <a:spcPts val="500"/>
              </a:spcBef>
              <a:buClr>
                <a:srgbClr val="000000"/>
              </a:buClr>
              <a:buSzPct val="100000"/>
              <a:buFont typeface="Trebuchet M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sz="2000" i="1" dirty="0">
              <a:solidFill>
                <a:srgbClr val="000000"/>
              </a:solidFill>
              <a:ea typeface="ＭＳ Ｐゴシック" charset="-128"/>
            </a:endParaRPr>
          </a:p>
          <a:p>
            <a:pPr marL="741363" lvl="1" indent="-284163">
              <a:spcBef>
                <a:spcPts val="500"/>
              </a:spcBef>
              <a:buClr>
                <a:srgbClr val="000000"/>
              </a:buClr>
              <a:buSzPct val="100000"/>
              <a:buFont typeface="Trebuchet M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sz="2000" i="1" dirty="0">
              <a:solidFill>
                <a:srgbClr val="000000"/>
              </a:solidFill>
              <a:ea typeface="ＭＳ Ｐゴシック" charset="-128"/>
            </a:endParaRPr>
          </a:p>
          <a:p>
            <a:pPr marL="741363" lvl="1" indent="-284163">
              <a:spcBef>
                <a:spcPts val="500"/>
              </a:spcBef>
              <a:buClr>
                <a:srgbClr val="000000"/>
              </a:buClr>
              <a:buSzPct val="100000"/>
              <a:buFont typeface="Trebuchet M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sz="2000" i="1" dirty="0">
              <a:solidFill>
                <a:srgbClr val="000000"/>
              </a:solidFill>
              <a:ea typeface="ＭＳ Ｐゴシック" charset="-128"/>
            </a:endParaRPr>
          </a:p>
          <a:p>
            <a:pPr marL="741363" lvl="1" indent="-284163">
              <a:spcBef>
                <a:spcPts val="500"/>
              </a:spcBef>
              <a:buClr>
                <a:srgbClr val="000000"/>
              </a:buClr>
              <a:buSzPct val="100000"/>
              <a:buFont typeface="Trebuchet M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sz="2000" i="1" dirty="0">
              <a:solidFill>
                <a:srgbClr val="000000"/>
              </a:solidFill>
              <a:ea typeface="ＭＳ Ｐゴシック" charset="-128"/>
            </a:endParaRPr>
          </a:p>
          <a:p>
            <a:pPr lvl="1">
              <a:spcBef>
                <a:spcPts val="500"/>
              </a:spcBef>
              <a:buClr>
                <a:srgbClr val="000000"/>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000" i="1" dirty="0">
                <a:solidFill>
                  <a:srgbClr val="000000"/>
                </a:solidFill>
                <a:ea typeface="ＭＳ Ｐゴシック" charset="-128"/>
              </a:rPr>
              <a:t>     same results </a:t>
            </a:r>
          </a:p>
          <a:p>
            <a:pPr lvl="1">
              <a:spcBef>
                <a:spcPts val="500"/>
              </a:spcBef>
              <a:buClr>
                <a:srgbClr val="000000"/>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000" i="1" dirty="0">
                <a:solidFill>
                  <a:srgbClr val="000000"/>
                </a:solidFill>
                <a:ea typeface="ＭＳ Ｐゴシック" charset="-128"/>
              </a:rPr>
              <a:t>          as</a:t>
            </a:r>
          </a:p>
        </p:txBody>
      </p:sp>
      <p:sp>
        <p:nvSpPr>
          <p:cNvPr id="35846" name="Rectangle 5"/>
          <p:cNvSpPr>
            <a:spLocks noChangeArrowheads="1"/>
          </p:cNvSpPr>
          <p:nvPr/>
        </p:nvSpPr>
        <p:spPr bwMode="auto">
          <a:xfrm>
            <a:off x="1564504" y="3934917"/>
            <a:ext cx="6072188" cy="1012825"/>
          </a:xfrm>
          <a:prstGeom prst="rect">
            <a:avLst/>
          </a:pr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lIns="90360" tIns="44280" rIns="90360" bIns="44280">
            <a:spAutoFit/>
          </a:bodyPr>
          <a:lstStyle>
            <a:lvl1pPr>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600"/>
              </a:spcBef>
              <a:buClr>
                <a:srgbClr val="FF6600"/>
              </a:buClr>
              <a:buSzPct val="75000"/>
              <a:buNone/>
            </a:pPr>
            <a:r>
              <a:rPr lang="en-GB" altLang="en-US" sz="2000" b="1" dirty="0">
                <a:solidFill>
                  <a:srgbClr val="000000"/>
                </a:solidFill>
                <a:latin typeface="Arial" panose="020B0604020202020204" pitchFamily="34" charset="0"/>
                <a:ea typeface="PMingLiU" pitchFamily="18" charset="-120"/>
              </a:rPr>
              <a:t>SELECT</a:t>
            </a:r>
            <a:r>
              <a:rPr lang="en-GB" altLang="en-US" sz="2000" dirty="0">
                <a:solidFill>
                  <a:srgbClr val="000000"/>
                </a:solidFill>
                <a:latin typeface="Arial" panose="020B0604020202020204" pitchFamily="34" charset="0"/>
                <a:ea typeface="PMingLiU" pitchFamily="18" charset="-120"/>
              </a:rPr>
              <a:t>    INVOICE.INV_NUMBER, CUS_CODE,</a:t>
            </a:r>
          </a:p>
          <a:p>
            <a:pPr>
              <a:spcBef>
                <a:spcPct val="0"/>
              </a:spcBef>
              <a:buClr>
                <a:srgbClr val="FF6600"/>
              </a:buClr>
              <a:buSzPct val="75000"/>
              <a:buFont typeface="Monotype Sorts" charset="2"/>
              <a:buNone/>
            </a:pPr>
            <a:r>
              <a:rPr lang="en-GB" altLang="en-US" sz="2000" dirty="0">
                <a:solidFill>
                  <a:srgbClr val="000000"/>
                </a:solidFill>
                <a:latin typeface="Arial" panose="020B0604020202020204" pitchFamily="34" charset="0"/>
                <a:ea typeface="PMingLiU" pitchFamily="18" charset="-120"/>
              </a:rPr>
              <a:t>                   INV_DATE, P_CODE</a:t>
            </a:r>
            <a:br>
              <a:rPr lang="en-GB" altLang="en-US" sz="2000" dirty="0">
                <a:solidFill>
                  <a:srgbClr val="000000"/>
                </a:solidFill>
                <a:latin typeface="Arial" panose="020B0604020202020204" pitchFamily="34" charset="0"/>
                <a:ea typeface="PMingLiU" pitchFamily="18" charset="-120"/>
              </a:rPr>
            </a:br>
            <a:r>
              <a:rPr lang="en-GB" altLang="en-US" sz="2000" b="1" dirty="0">
                <a:solidFill>
                  <a:srgbClr val="000000"/>
                </a:solidFill>
                <a:latin typeface="Arial" panose="020B0604020202020204" pitchFamily="34" charset="0"/>
                <a:ea typeface="PMingLiU" pitchFamily="18" charset="-120"/>
              </a:rPr>
              <a:t>FROM </a:t>
            </a:r>
            <a:r>
              <a:rPr lang="en-GB" altLang="en-US" sz="2000" dirty="0">
                <a:solidFill>
                  <a:srgbClr val="000000"/>
                </a:solidFill>
                <a:latin typeface="Arial" panose="020B0604020202020204" pitchFamily="34" charset="0"/>
                <a:ea typeface="PMingLiU" pitchFamily="18" charset="-120"/>
              </a:rPr>
              <a:t>       INVOICE </a:t>
            </a:r>
            <a:r>
              <a:rPr lang="en-GB" altLang="en-US" sz="2000" b="1" dirty="0">
                <a:solidFill>
                  <a:srgbClr val="FF3300"/>
                </a:solidFill>
                <a:latin typeface="Arial" panose="020B0604020202020204" pitchFamily="34" charset="0"/>
                <a:ea typeface="PMingLiU" pitchFamily="18" charset="-120"/>
              </a:rPr>
              <a:t>CROSS JOIN</a:t>
            </a:r>
            <a:r>
              <a:rPr lang="en-GB" altLang="en-US" sz="2000" dirty="0">
                <a:solidFill>
                  <a:srgbClr val="000000"/>
                </a:solidFill>
                <a:latin typeface="Arial" panose="020B0604020202020204" pitchFamily="34" charset="0"/>
                <a:ea typeface="PMingLiU" pitchFamily="18" charset="-120"/>
              </a:rPr>
              <a:t> LINE;</a:t>
            </a:r>
          </a:p>
        </p:txBody>
      </p:sp>
      <p:sp>
        <p:nvSpPr>
          <p:cNvPr id="7" name="Rectangle 5"/>
          <p:cNvSpPr>
            <a:spLocks noChangeArrowheads="1"/>
          </p:cNvSpPr>
          <p:nvPr/>
        </p:nvSpPr>
        <p:spPr bwMode="auto">
          <a:xfrm>
            <a:off x="3207351" y="5124501"/>
            <a:ext cx="6072188" cy="1012825"/>
          </a:xfrm>
          <a:prstGeom prst="rect">
            <a:avLst/>
          </a:prstGeom>
          <a:solidFill>
            <a:schemeClr val="accent4">
              <a:lumMod val="20000"/>
              <a:lumOff val="80000"/>
            </a:schemeClr>
          </a:solidFill>
          <a:ln>
            <a:noFill/>
          </a:ln>
        </p:spPr>
        <p:txBody>
          <a:bodyPr lIns="90360" tIns="44280" rIns="90360" bIns="44280">
            <a:spAutoFit/>
          </a:bodyPr>
          <a:lstStyle>
            <a:lvl1pPr>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600"/>
              </a:spcBef>
              <a:buClr>
                <a:srgbClr val="FF6600"/>
              </a:buClr>
              <a:buSzPct val="75000"/>
              <a:buNone/>
            </a:pPr>
            <a:r>
              <a:rPr lang="en-GB" altLang="en-US" sz="2000" b="1" dirty="0">
                <a:solidFill>
                  <a:srgbClr val="000000"/>
                </a:solidFill>
                <a:latin typeface="Arial" panose="020B0604020202020204" pitchFamily="34" charset="0"/>
                <a:ea typeface="PMingLiU" pitchFamily="18" charset="-120"/>
              </a:rPr>
              <a:t>SELECT</a:t>
            </a:r>
            <a:r>
              <a:rPr lang="en-GB" altLang="en-US" sz="2000" dirty="0">
                <a:solidFill>
                  <a:srgbClr val="000000"/>
                </a:solidFill>
                <a:latin typeface="Arial" panose="020B0604020202020204" pitchFamily="34" charset="0"/>
                <a:ea typeface="PMingLiU" pitchFamily="18" charset="-120"/>
              </a:rPr>
              <a:t>    INVOICE.INV_NUMBER, CUS_CODE,</a:t>
            </a:r>
          </a:p>
          <a:p>
            <a:pPr>
              <a:spcBef>
                <a:spcPct val="0"/>
              </a:spcBef>
              <a:buClr>
                <a:srgbClr val="FF6600"/>
              </a:buClr>
              <a:buSzPct val="75000"/>
              <a:buFont typeface="Monotype Sorts" charset="2"/>
              <a:buNone/>
            </a:pPr>
            <a:r>
              <a:rPr lang="en-GB" altLang="en-US" sz="2000" dirty="0">
                <a:solidFill>
                  <a:srgbClr val="000000"/>
                </a:solidFill>
                <a:latin typeface="Arial" panose="020B0604020202020204" pitchFamily="34" charset="0"/>
                <a:ea typeface="PMingLiU" pitchFamily="18" charset="-120"/>
              </a:rPr>
              <a:t>                   INV_DATE, P_CODE</a:t>
            </a:r>
            <a:br>
              <a:rPr lang="en-GB" altLang="en-US" sz="2000" dirty="0">
                <a:solidFill>
                  <a:srgbClr val="000000"/>
                </a:solidFill>
                <a:latin typeface="Arial" panose="020B0604020202020204" pitchFamily="34" charset="0"/>
                <a:ea typeface="PMingLiU" pitchFamily="18" charset="-120"/>
              </a:rPr>
            </a:br>
            <a:r>
              <a:rPr lang="en-GB" altLang="en-US" sz="2000" b="1" dirty="0">
                <a:solidFill>
                  <a:srgbClr val="000000"/>
                </a:solidFill>
                <a:latin typeface="Arial" panose="020B0604020202020204" pitchFamily="34" charset="0"/>
                <a:ea typeface="PMingLiU" pitchFamily="18" charset="-120"/>
              </a:rPr>
              <a:t>FROM </a:t>
            </a:r>
            <a:r>
              <a:rPr lang="en-GB" altLang="en-US" sz="2000" dirty="0">
                <a:solidFill>
                  <a:srgbClr val="000000"/>
                </a:solidFill>
                <a:latin typeface="Arial" panose="020B0604020202020204" pitchFamily="34" charset="0"/>
                <a:ea typeface="PMingLiU" pitchFamily="18" charset="-120"/>
              </a:rPr>
              <a:t>       INVOICE, LINE;</a:t>
            </a:r>
          </a:p>
        </p:txBody>
      </p:sp>
      <p:sp>
        <p:nvSpPr>
          <p:cNvPr id="8" name="Rectangle 5"/>
          <p:cNvSpPr>
            <a:spLocks noChangeArrowheads="1"/>
          </p:cNvSpPr>
          <p:nvPr/>
        </p:nvSpPr>
        <p:spPr bwMode="auto">
          <a:xfrm>
            <a:off x="1564504" y="2717673"/>
            <a:ext cx="6072188" cy="704978"/>
          </a:xfrm>
          <a:prstGeom prst="rect">
            <a:avLst/>
          </a:pr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lIns="90360" tIns="44280" rIns="90360" bIns="44280">
            <a:spAutoFit/>
          </a:bodyPr>
          <a:lstStyle>
            <a:lvl1pPr>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600"/>
              </a:spcBef>
              <a:buClr>
                <a:srgbClr val="FF6600"/>
              </a:buClr>
              <a:buSzPct val="75000"/>
              <a:buNone/>
            </a:pPr>
            <a:r>
              <a:rPr lang="en-GB" altLang="en-US" sz="2000" b="1" dirty="0">
                <a:solidFill>
                  <a:srgbClr val="000000"/>
                </a:solidFill>
                <a:latin typeface="Arial" panose="020B0604020202020204" pitchFamily="34" charset="0"/>
                <a:ea typeface="PMingLiU" pitchFamily="18" charset="-120"/>
              </a:rPr>
              <a:t>SELECT</a:t>
            </a:r>
            <a:r>
              <a:rPr lang="en-GB" altLang="en-US" sz="2000" dirty="0">
                <a:solidFill>
                  <a:srgbClr val="000000"/>
                </a:solidFill>
                <a:latin typeface="Arial" panose="020B0604020202020204" pitchFamily="34" charset="0"/>
                <a:ea typeface="PMingLiU" pitchFamily="18" charset="-120"/>
              </a:rPr>
              <a:t>    *</a:t>
            </a:r>
            <a:br>
              <a:rPr lang="en-GB" altLang="en-US" sz="2000" dirty="0">
                <a:solidFill>
                  <a:srgbClr val="000000"/>
                </a:solidFill>
                <a:latin typeface="Arial" panose="020B0604020202020204" pitchFamily="34" charset="0"/>
                <a:ea typeface="PMingLiU" pitchFamily="18" charset="-120"/>
              </a:rPr>
            </a:br>
            <a:r>
              <a:rPr lang="en-GB" altLang="en-US" sz="2000" b="1" dirty="0">
                <a:solidFill>
                  <a:srgbClr val="000000"/>
                </a:solidFill>
                <a:latin typeface="Arial" panose="020B0604020202020204" pitchFamily="34" charset="0"/>
                <a:ea typeface="PMingLiU" pitchFamily="18" charset="-120"/>
              </a:rPr>
              <a:t>FROM </a:t>
            </a:r>
            <a:r>
              <a:rPr lang="en-GB" altLang="en-US" sz="2000" dirty="0">
                <a:solidFill>
                  <a:srgbClr val="000000"/>
                </a:solidFill>
                <a:latin typeface="Arial" panose="020B0604020202020204" pitchFamily="34" charset="0"/>
                <a:ea typeface="PMingLiU" pitchFamily="18" charset="-120"/>
              </a:rPr>
              <a:t>       INVOICE </a:t>
            </a:r>
            <a:r>
              <a:rPr lang="en-GB" altLang="en-US" sz="2000" b="1" dirty="0">
                <a:solidFill>
                  <a:srgbClr val="FF3300"/>
                </a:solidFill>
                <a:latin typeface="Arial" panose="020B0604020202020204" pitchFamily="34" charset="0"/>
                <a:ea typeface="PMingLiU" pitchFamily="18" charset="-120"/>
              </a:rPr>
              <a:t>CROSS JOIN</a:t>
            </a:r>
            <a:r>
              <a:rPr lang="en-GB" altLang="en-US" sz="2000" dirty="0">
                <a:solidFill>
                  <a:srgbClr val="000000"/>
                </a:solidFill>
                <a:latin typeface="Arial" panose="020B0604020202020204" pitchFamily="34" charset="0"/>
                <a:ea typeface="PMingLiU" pitchFamily="18" charset="-120"/>
              </a:rPr>
              <a:t> LINE;</a:t>
            </a:r>
          </a:p>
        </p:txBody>
      </p:sp>
      <p:sp>
        <p:nvSpPr>
          <p:cNvPr id="2" name="Rectangle 2">
            <a:extLst>
              <a:ext uri="{FF2B5EF4-FFF2-40B4-BE49-F238E27FC236}">
                <a16:creationId xmlns:a16="http://schemas.microsoft.com/office/drawing/2014/main" id="{C58439A9-CBDF-343C-FF8F-40E542C53EDF}"/>
              </a:ext>
            </a:extLst>
          </p:cNvPr>
          <p:cNvSpPr txBox="1">
            <a:spLocks noChangeArrowheads="1"/>
          </p:cNvSpPr>
          <p:nvPr/>
        </p:nvSpPr>
        <p:spPr>
          <a:xfrm>
            <a:off x="9129004" y="434267"/>
            <a:ext cx="3072988" cy="5755421"/>
          </a:xfrm>
          <a:prstGeom prst="rect">
            <a:avLst/>
          </a:prstGeom>
        </p:spPr>
        <p:txBody>
          <a:bodyPr wrap="square"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SG" sz="2000" dirty="0">
                <a:solidFill>
                  <a:srgbClr val="555555"/>
                </a:solidFill>
                <a:latin typeface="Helvetica" pitchFamily="2" charset="0"/>
                <a:cs typeface="Times New Roman" panose="02020603050405020304" pitchFamily="18" charset="0"/>
              </a:rPr>
              <a:t>Used to generate a </a:t>
            </a:r>
            <a:r>
              <a:rPr lang="en-SG" sz="2000" b="1" dirty="0">
                <a:solidFill>
                  <a:srgbClr val="FF0000"/>
                </a:solidFill>
                <a:latin typeface="Helvetica" pitchFamily="2" charset="0"/>
                <a:cs typeface="Times New Roman" panose="02020603050405020304" pitchFamily="18" charset="0"/>
              </a:rPr>
              <a:t>paired combination of each row of the first table with each row of the second table </a:t>
            </a:r>
          </a:p>
          <a:p>
            <a:r>
              <a:rPr lang="en-SG" sz="2000" dirty="0">
                <a:solidFill>
                  <a:srgbClr val="555555"/>
                </a:solidFill>
                <a:latin typeface="Helvetica" pitchFamily="2" charset="0"/>
                <a:cs typeface="Times New Roman" panose="02020603050405020304" pitchFamily="18" charset="0"/>
              </a:rPr>
              <a:t>Returns the result that contains every row from all contributing tables. </a:t>
            </a:r>
          </a:p>
          <a:p>
            <a:r>
              <a:rPr lang="en-SG" sz="2000" dirty="0">
                <a:solidFill>
                  <a:srgbClr val="555555"/>
                </a:solidFill>
                <a:latin typeface="Helvetica" pitchFamily="2" charset="0"/>
                <a:cs typeface="Times New Roman" panose="02020603050405020304" pitchFamily="18" charset="0"/>
              </a:rPr>
              <a:t>All rows present in the first table multiplied by all rows present in the second table. </a:t>
            </a:r>
          </a:p>
          <a:p>
            <a:r>
              <a:rPr lang="en-SG" sz="2000" dirty="0">
                <a:solidFill>
                  <a:srgbClr val="555555"/>
                </a:solidFill>
                <a:latin typeface="Helvetica" pitchFamily="2" charset="0"/>
                <a:cs typeface="Times New Roman" panose="02020603050405020304" pitchFamily="18" charset="0"/>
              </a:rPr>
              <a:t>Similar to the Inner Join, where the join condition is not included.</a:t>
            </a:r>
          </a:p>
          <a:p>
            <a:pPr>
              <a:spcBef>
                <a:spcPts val="2800"/>
              </a:spcBef>
              <a:spcAft>
                <a:spcPts val="2400"/>
              </a:spcAft>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SG" sz="2000" dirty="0">
              <a:solidFill>
                <a:srgbClr val="555555"/>
              </a:solidFill>
              <a:effectLst/>
              <a:latin typeface="Helvetica" pitchFamily="2"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100891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1"/>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SzPct val="75000"/>
              <a:buFont typeface="Trebuchet MS" panose="020B0603020202020204" pitchFamily="34" charset="0"/>
              <a:buNone/>
            </a:pPr>
            <a:fld id="{785D148D-FD90-42C9-B6D2-E6C3342605F3}" type="slidenum">
              <a:rPr lang="en-GB" altLang="en-US" sz="1400">
                <a:solidFill>
                  <a:srgbClr val="000000"/>
                </a:solidFill>
                <a:latin typeface="Trebuchet MS" panose="020B0603020202020204" pitchFamily="34" charset="0"/>
              </a:rPr>
              <a:pPr algn="r">
                <a:spcBef>
                  <a:spcPct val="0"/>
                </a:spcBef>
                <a:buClr>
                  <a:srgbClr val="000000"/>
                </a:buClr>
                <a:buSzPct val="75000"/>
                <a:buFont typeface="Trebuchet MS" panose="020B0603020202020204" pitchFamily="34" charset="0"/>
                <a:buNone/>
              </a:pPr>
              <a:t>15</a:t>
            </a:fld>
            <a:endParaRPr lang="en-GB" altLang="en-US" sz="1400">
              <a:solidFill>
                <a:srgbClr val="000000"/>
              </a:solidFill>
              <a:latin typeface="Trebuchet MS" panose="020B0603020202020204" pitchFamily="34" charset="0"/>
            </a:endParaRPr>
          </a:p>
        </p:txBody>
      </p:sp>
      <p:sp>
        <p:nvSpPr>
          <p:cNvPr id="37891" name="Text Box 2"/>
          <p:cNvSpPr txBox="1">
            <a:spLocks noChangeArrowheads="1"/>
          </p:cNvSpPr>
          <p:nvPr/>
        </p:nvSpPr>
        <p:spPr bwMode="auto">
          <a:xfrm>
            <a:off x="613854" y="436563"/>
            <a:ext cx="648335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
                <a:srgbClr val="0000FF"/>
              </a:buClr>
              <a:buFont typeface="Trebuchet MS" panose="020B0603020202020204" pitchFamily="34" charset="0"/>
              <a:buNone/>
            </a:pPr>
            <a:r>
              <a:rPr lang="en-GB" altLang="en-US" b="1" dirty="0">
                <a:solidFill>
                  <a:srgbClr val="0000FF"/>
                </a:solidFill>
                <a:latin typeface="Trebuchet MS" panose="020B0603020202020204" pitchFamily="34" charset="0"/>
              </a:rPr>
              <a:t>Natural Join</a:t>
            </a:r>
          </a:p>
        </p:txBody>
      </p:sp>
      <p:sp>
        <p:nvSpPr>
          <p:cNvPr id="22532" name="Text Box 3"/>
          <p:cNvSpPr txBox="1">
            <a:spLocks noChangeArrowheads="1"/>
          </p:cNvSpPr>
          <p:nvPr/>
        </p:nvSpPr>
        <p:spPr bwMode="auto">
          <a:xfrm>
            <a:off x="613854" y="1322434"/>
            <a:ext cx="9551078" cy="2157413"/>
          </a:xfrm>
          <a:prstGeom prst="rect">
            <a:avLst/>
          </a:prstGeom>
          <a:noFill/>
          <a:ln w="9525">
            <a:noFill/>
            <a:round/>
            <a:headEnd/>
            <a:tailEnd/>
          </a:ln>
        </p:spPr>
        <p:txBody>
          <a:bodyPr/>
          <a:lstStyle/>
          <a:p>
            <a:pPr marL="341313" indent="-341313">
              <a:spcBef>
                <a:spcPts val="700"/>
              </a:spcBef>
              <a:buClr>
                <a:srgbClr val="000000"/>
              </a:buClr>
              <a:buSzPct val="100000"/>
              <a:buFont typeface="Trebuchet M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400" dirty="0">
                <a:solidFill>
                  <a:srgbClr val="000000"/>
                </a:solidFill>
                <a:latin typeface="Trebuchet MS" panose="020B0603020202020204" pitchFamily="34" charset="0"/>
                <a:ea typeface="ＭＳ Ｐゴシック" charset="-128"/>
              </a:rPr>
              <a:t>Natural join returns only the rows with matching values in the matching columns and eliminates duplicate columns</a:t>
            </a:r>
          </a:p>
        </p:txBody>
      </p:sp>
      <p:sp>
        <p:nvSpPr>
          <p:cNvPr id="37893" name="Text Box 4"/>
          <p:cNvSpPr txBox="1">
            <a:spLocks noChangeArrowheads="1"/>
          </p:cNvSpPr>
          <p:nvPr/>
        </p:nvSpPr>
        <p:spPr bwMode="auto">
          <a:xfrm>
            <a:off x="1075402" y="2514600"/>
            <a:ext cx="8215313" cy="768350"/>
          </a:xfrm>
          <a:prstGeom prst="rect">
            <a:avLst/>
          </a:pr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lIns="90360" tIns="44280" rIns="90360" bIns="44280">
            <a:spAutoFit/>
          </a:bodyPr>
          <a:lstStyle>
            <a:lvl1pPr>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500"/>
              </a:spcBef>
              <a:buClr>
                <a:srgbClr val="FF6600"/>
              </a:buClr>
              <a:buSzPct val="75000"/>
              <a:buNone/>
            </a:pPr>
            <a:r>
              <a:rPr lang="en-GB" altLang="en-US" sz="2000" b="1" dirty="0">
                <a:solidFill>
                  <a:srgbClr val="000000"/>
                </a:solidFill>
                <a:latin typeface="Arial" panose="020B0604020202020204" pitchFamily="34" charset="0"/>
                <a:ea typeface="PMingLiU" pitchFamily="18" charset="-120"/>
              </a:rPr>
              <a:t>SELECT</a:t>
            </a:r>
            <a:r>
              <a:rPr lang="en-GB" altLang="en-US" sz="2000" dirty="0">
                <a:solidFill>
                  <a:srgbClr val="000000"/>
                </a:solidFill>
                <a:latin typeface="Arial" panose="020B0604020202020204" pitchFamily="34" charset="0"/>
                <a:ea typeface="PMingLiU" pitchFamily="18" charset="-120"/>
              </a:rPr>
              <a:t>   CUS_CODE, CUS_LNAME, INV_NUMBER, INV_DATE</a:t>
            </a:r>
          </a:p>
          <a:p>
            <a:pPr>
              <a:spcBef>
                <a:spcPts val="500"/>
              </a:spcBef>
              <a:buClr>
                <a:srgbClr val="FF6600"/>
              </a:buClr>
              <a:buSzPct val="75000"/>
              <a:buNone/>
            </a:pPr>
            <a:r>
              <a:rPr lang="en-GB" altLang="en-US" sz="2000" b="1" dirty="0">
                <a:solidFill>
                  <a:srgbClr val="000000"/>
                </a:solidFill>
                <a:latin typeface="Arial" panose="020B0604020202020204" pitchFamily="34" charset="0"/>
                <a:ea typeface="PMingLiU" pitchFamily="18" charset="-120"/>
              </a:rPr>
              <a:t>FROM</a:t>
            </a:r>
            <a:r>
              <a:rPr lang="en-GB" altLang="en-US" sz="2000" dirty="0">
                <a:solidFill>
                  <a:srgbClr val="000000"/>
                </a:solidFill>
                <a:latin typeface="Arial" panose="020B0604020202020204" pitchFamily="34" charset="0"/>
                <a:ea typeface="PMingLiU" pitchFamily="18" charset="-120"/>
              </a:rPr>
              <a:t>       CUSTOMER </a:t>
            </a:r>
            <a:r>
              <a:rPr lang="en-GB" altLang="en-US" sz="2000" b="1" dirty="0">
                <a:solidFill>
                  <a:srgbClr val="FF3300"/>
                </a:solidFill>
                <a:latin typeface="Arial" panose="020B0604020202020204" pitchFamily="34" charset="0"/>
                <a:ea typeface="PMingLiU" pitchFamily="18" charset="-120"/>
              </a:rPr>
              <a:t>NATURAL JOIN</a:t>
            </a:r>
            <a:r>
              <a:rPr lang="en-GB" altLang="en-US" sz="2000" dirty="0">
                <a:solidFill>
                  <a:srgbClr val="000000"/>
                </a:solidFill>
                <a:latin typeface="Arial" panose="020B0604020202020204" pitchFamily="34" charset="0"/>
                <a:ea typeface="PMingLiU" pitchFamily="18" charset="-120"/>
              </a:rPr>
              <a:t> INVOICE</a:t>
            </a:r>
          </a:p>
        </p:txBody>
      </p:sp>
      <p:sp>
        <p:nvSpPr>
          <p:cNvPr id="37894" name="Text Box 5"/>
          <p:cNvSpPr txBox="1">
            <a:spLocks noChangeArrowheads="1"/>
          </p:cNvSpPr>
          <p:nvPr/>
        </p:nvSpPr>
        <p:spPr bwMode="auto">
          <a:xfrm>
            <a:off x="1075402" y="3594086"/>
            <a:ext cx="9144000" cy="768350"/>
          </a:xfrm>
          <a:prstGeom prst="rect">
            <a:avLst/>
          </a:pr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lIns="90360" tIns="44280" rIns="90360" bIns="44280">
            <a:spAutoFit/>
          </a:bodyPr>
          <a:lstStyle>
            <a:lvl1pPr>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450"/>
              </a:spcBef>
              <a:buClr>
                <a:srgbClr val="FF6600"/>
              </a:buClr>
              <a:buSzPct val="75000"/>
              <a:buNone/>
            </a:pPr>
            <a:r>
              <a:rPr lang="en-GB" altLang="en-US" sz="2000" b="1" dirty="0">
                <a:solidFill>
                  <a:srgbClr val="000000"/>
                </a:solidFill>
                <a:latin typeface="Arial" panose="020B0604020202020204" pitchFamily="34" charset="0"/>
                <a:ea typeface="PMingLiU" pitchFamily="18" charset="-120"/>
              </a:rPr>
              <a:t>SELECT</a:t>
            </a:r>
            <a:r>
              <a:rPr lang="en-GB" altLang="en-US" sz="2000" dirty="0">
                <a:solidFill>
                  <a:srgbClr val="000000"/>
                </a:solidFill>
                <a:latin typeface="Arial" panose="020B0604020202020204" pitchFamily="34" charset="0"/>
                <a:ea typeface="PMingLiU" pitchFamily="18" charset="-120"/>
              </a:rPr>
              <a:t> INV_NUMBER, P_CODE, P_DESCRIPT, LINE_UNITS, LINE_PRICE</a:t>
            </a:r>
          </a:p>
          <a:p>
            <a:pPr>
              <a:spcBef>
                <a:spcPts val="450"/>
              </a:spcBef>
              <a:buClr>
                <a:srgbClr val="FF6600"/>
              </a:buClr>
              <a:buSzPct val="75000"/>
              <a:buNone/>
            </a:pPr>
            <a:r>
              <a:rPr lang="en-GB" altLang="en-US" sz="2000" b="1" dirty="0">
                <a:solidFill>
                  <a:srgbClr val="000000"/>
                </a:solidFill>
                <a:latin typeface="Arial" panose="020B0604020202020204" pitchFamily="34" charset="0"/>
                <a:ea typeface="PMingLiU" pitchFamily="18" charset="-120"/>
              </a:rPr>
              <a:t>FROM</a:t>
            </a:r>
            <a:r>
              <a:rPr lang="en-GB" altLang="en-US" sz="2000" dirty="0">
                <a:solidFill>
                  <a:srgbClr val="000000"/>
                </a:solidFill>
                <a:latin typeface="Arial" panose="020B0604020202020204" pitchFamily="34" charset="0"/>
                <a:ea typeface="PMingLiU" pitchFamily="18" charset="-120"/>
              </a:rPr>
              <a:t>     INVOICE </a:t>
            </a:r>
            <a:r>
              <a:rPr lang="en-GB" altLang="en-US" sz="2000" b="1" dirty="0">
                <a:solidFill>
                  <a:srgbClr val="FF3300"/>
                </a:solidFill>
                <a:latin typeface="Arial" panose="020B0604020202020204" pitchFamily="34" charset="0"/>
                <a:ea typeface="PMingLiU" pitchFamily="18" charset="-120"/>
              </a:rPr>
              <a:t>NATURAL JOIN</a:t>
            </a:r>
            <a:r>
              <a:rPr lang="en-GB" altLang="en-US" sz="2000" dirty="0">
                <a:solidFill>
                  <a:srgbClr val="000000"/>
                </a:solidFill>
                <a:latin typeface="Arial" panose="020B0604020202020204" pitchFamily="34" charset="0"/>
                <a:ea typeface="PMingLiU" pitchFamily="18" charset="-120"/>
              </a:rPr>
              <a:t> LINE </a:t>
            </a:r>
            <a:r>
              <a:rPr lang="en-GB" altLang="en-US" sz="2000" b="1" dirty="0">
                <a:solidFill>
                  <a:srgbClr val="FF3300"/>
                </a:solidFill>
                <a:latin typeface="Arial" panose="020B0604020202020204" pitchFamily="34" charset="0"/>
                <a:ea typeface="PMingLiU" pitchFamily="18" charset="-120"/>
              </a:rPr>
              <a:t>NATURAL JOIN</a:t>
            </a:r>
            <a:r>
              <a:rPr lang="en-GB" altLang="en-US" sz="2000" dirty="0">
                <a:solidFill>
                  <a:srgbClr val="000000"/>
                </a:solidFill>
                <a:latin typeface="Arial" panose="020B0604020202020204" pitchFamily="34" charset="0"/>
                <a:ea typeface="PMingLiU" pitchFamily="18" charset="-120"/>
              </a:rPr>
              <a:t> PRODUCT;</a:t>
            </a:r>
          </a:p>
        </p:txBody>
      </p:sp>
      <p:sp>
        <p:nvSpPr>
          <p:cNvPr id="2" name="TextBox 1">
            <a:extLst>
              <a:ext uri="{FF2B5EF4-FFF2-40B4-BE49-F238E27FC236}">
                <a16:creationId xmlns:a16="http://schemas.microsoft.com/office/drawing/2014/main" id="{875B8187-33CE-B9A7-AD8A-706642206A89}"/>
              </a:ext>
            </a:extLst>
          </p:cNvPr>
          <p:cNvSpPr txBox="1"/>
          <p:nvPr/>
        </p:nvSpPr>
        <p:spPr>
          <a:xfrm>
            <a:off x="884420" y="4811843"/>
            <a:ext cx="10756031" cy="1846659"/>
          </a:xfrm>
          <a:prstGeom prst="rect">
            <a:avLst/>
          </a:prstGeom>
          <a:noFill/>
        </p:spPr>
        <p:txBody>
          <a:bodyPr wrap="square" rtlCol="0">
            <a:spAutoFit/>
          </a:bodyPr>
          <a:lstStyle/>
          <a:p>
            <a:pPr marL="342900" indent="-342900">
              <a:buFont typeface="Arial" panose="020B0604020202020204" pitchFamily="34" charset="0"/>
              <a:buChar char="•"/>
            </a:pPr>
            <a:r>
              <a:rPr lang="en-SG" sz="2400" dirty="0">
                <a:solidFill>
                  <a:srgbClr val="000000"/>
                </a:solidFill>
                <a:latin typeface="Trebuchet MS" panose="020B0603020202020204" pitchFamily="34" charset="0"/>
                <a:ea typeface="ＭＳ Ｐゴシック" charset="-128"/>
              </a:rPr>
              <a:t>Determines the common attribute(s) by looking for attributes with identical names and compatible data types.</a:t>
            </a:r>
          </a:p>
          <a:p>
            <a:pPr marL="342900" indent="-342900">
              <a:buFont typeface="Arial" panose="020B0604020202020204" pitchFamily="34" charset="0"/>
              <a:buChar char="•"/>
            </a:pPr>
            <a:r>
              <a:rPr lang="en-SG" sz="2400" dirty="0">
                <a:solidFill>
                  <a:srgbClr val="000000"/>
                </a:solidFill>
                <a:latin typeface="Trebuchet MS" panose="020B0603020202020204" pitchFamily="34" charset="0"/>
                <a:ea typeface="ＭＳ Ｐゴシック" charset="-128"/>
              </a:rPr>
              <a:t>If there are no common attributes, returns the relational product of the 2 tables . </a:t>
            </a:r>
            <a:endParaRPr lang="en-US" sz="2400" dirty="0">
              <a:solidFill>
                <a:srgbClr val="000000"/>
              </a:solidFill>
              <a:latin typeface="Trebuchet MS" panose="020B0603020202020204" pitchFamily="34" charset="0"/>
              <a:ea typeface="ＭＳ Ｐゴシック" charset="-128"/>
            </a:endParaRPr>
          </a:p>
          <a:p>
            <a:endParaRPr lang="en-US" dirty="0"/>
          </a:p>
        </p:txBody>
      </p:sp>
    </p:spTree>
    <p:extLst>
      <p:ext uri="{BB962C8B-B14F-4D97-AF65-F5344CB8AC3E}">
        <p14:creationId xmlns:p14="http://schemas.microsoft.com/office/powerpoint/2010/main" val="376871942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1"/>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SzPct val="75000"/>
              <a:buFont typeface="Trebuchet MS" panose="020B0603020202020204" pitchFamily="34" charset="0"/>
              <a:buNone/>
            </a:pPr>
            <a:fld id="{8144D32D-0AD5-4ACE-BA2A-FEB1242006A0}" type="slidenum">
              <a:rPr lang="en-GB" altLang="en-US" sz="1400">
                <a:solidFill>
                  <a:srgbClr val="000000"/>
                </a:solidFill>
                <a:latin typeface="Trebuchet MS" panose="020B0603020202020204" pitchFamily="34" charset="0"/>
              </a:rPr>
              <a:pPr algn="r">
                <a:spcBef>
                  <a:spcPct val="0"/>
                </a:spcBef>
                <a:buClr>
                  <a:srgbClr val="000000"/>
                </a:buClr>
                <a:buSzPct val="75000"/>
                <a:buFont typeface="Trebuchet MS" panose="020B0603020202020204" pitchFamily="34" charset="0"/>
                <a:buNone/>
              </a:pPr>
              <a:t>16</a:t>
            </a:fld>
            <a:endParaRPr lang="en-GB" altLang="en-US" sz="1400">
              <a:solidFill>
                <a:srgbClr val="000000"/>
              </a:solidFill>
              <a:latin typeface="Trebuchet MS" panose="020B0603020202020204" pitchFamily="34" charset="0"/>
            </a:endParaRPr>
          </a:p>
        </p:txBody>
      </p:sp>
      <p:sp>
        <p:nvSpPr>
          <p:cNvPr id="39939" name="Text Box 2"/>
          <p:cNvSpPr txBox="1">
            <a:spLocks noChangeArrowheads="1"/>
          </p:cNvSpPr>
          <p:nvPr/>
        </p:nvSpPr>
        <p:spPr bwMode="auto">
          <a:xfrm>
            <a:off x="560588" y="284164"/>
            <a:ext cx="648335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
                <a:srgbClr val="0000FF"/>
              </a:buClr>
              <a:buFont typeface="Trebuchet MS" panose="020B0603020202020204" pitchFamily="34" charset="0"/>
              <a:buNone/>
            </a:pPr>
            <a:r>
              <a:rPr lang="en-GB" altLang="en-US" b="1" dirty="0">
                <a:solidFill>
                  <a:srgbClr val="0000FF"/>
                </a:solidFill>
                <a:latin typeface="Trebuchet MS" panose="020B0603020202020204" pitchFamily="34" charset="0"/>
              </a:rPr>
              <a:t>JOIN USING Clause</a:t>
            </a:r>
          </a:p>
        </p:txBody>
      </p:sp>
      <p:sp>
        <p:nvSpPr>
          <p:cNvPr id="23556" name="Text Box 3"/>
          <p:cNvSpPr txBox="1">
            <a:spLocks noChangeArrowheads="1"/>
          </p:cNvSpPr>
          <p:nvPr/>
        </p:nvSpPr>
        <p:spPr bwMode="auto">
          <a:xfrm>
            <a:off x="673962" y="1271588"/>
            <a:ext cx="10388779" cy="5212556"/>
          </a:xfrm>
          <a:prstGeom prst="rect">
            <a:avLst/>
          </a:prstGeom>
          <a:noFill/>
          <a:ln w="9525">
            <a:noFill/>
            <a:round/>
            <a:headEnd/>
            <a:tailEnd/>
          </a:ln>
        </p:spPr>
        <p:txBody>
          <a:bodyPr/>
          <a:lstStyle/>
          <a:p>
            <a:pPr marL="341313" indent="-341313">
              <a:spcBef>
                <a:spcPts val="700"/>
              </a:spcBef>
              <a:buClr>
                <a:srgbClr val="000000"/>
              </a:buClr>
              <a:buSzPct val="100000"/>
              <a:buFont typeface="Trebuchet M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400" dirty="0">
                <a:solidFill>
                  <a:srgbClr val="000000"/>
                </a:solidFill>
                <a:latin typeface="Trebuchet MS" panose="020B0603020202020204" pitchFamily="34" charset="0"/>
                <a:ea typeface="ＭＳ Ｐゴシック" charset="-128"/>
              </a:rPr>
              <a:t>Join USING clause returns only the rows with matching values in the column indicated in the USING clause.</a:t>
            </a:r>
          </a:p>
          <a:p>
            <a:pPr marL="341313" indent="-341313">
              <a:spcBef>
                <a:spcPts val="700"/>
              </a:spcBef>
              <a:buClr>
                <a:srgbClr val="000000"/>
              </a:buClr>
              <a:buSzPct val="100000"/>
              <a:buFont typeface="Trebuchet M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SG" sz="2400" dirty="0">
                <a:solidFill>
                  <a:srgbClr val="000000"/>
                </a:solidFill>
                <a:latin typeface="Trebuchet MS" panose="020B0603020202020204" pitchFamily="34" charset="0"/>
                <a:ea typeface="ＭＳ Ｐゴシック" charset="-128"/>
              </a:rPr>
              <a:t>Column must exist in both tables.</a:t>
            </a:r>
          </a:p>
          <a:p>
            <a:pPr marL="341313" indent="-341313">
              <a:spcBef>
                <a:spcPts val="700"/>
              </a:spcBef>
              <a:buClr>
                <a:srgbClr val="000000"/>
              </a:buClr>
              <a:buSzPct val="100000"/>
              <a:buFont typeface="Trebuchet M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SG" sz="2400" dirty="0">
                <a:solidFill>
                  <a:srgbClr val="000000"/>
                </a:solidFill>
                <a:latin typeface="Trebuchet MS" panose="020B0603020202020204" pitchFamily="34" charset="0"/>
                <a:ea typeface="ＭＳ Ｐゴシック" charset="-128"/>
              </a:rPr>
              <a:t>Identical names for matched columns in both tables.</a:t>
            </a:r>
          </a:p>
          <a:p>
            <a:pPr marL="341313" indent="-341313">
              <a:spcBef>
                <a:spcPts val="700"/>
              </a:spcBef>
              <a:buClr>
                <a:srgbClr val="000000"/>
              </a:buClr>
              <a:buSzPct val="100000"/>
              <a:buFont typeface="Trebuchet M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SG" sz="2400" dirty="0">
              <a:solidFill>
                <a:srgbClr val="000000"/>
              </a:solidFill>
              <a:latin typeface="Trebuchet MS" panose="020B0603020202020204" pitchFamily="34" charset="0"/>
              <a:ea typeface="ＭＳ Ｐゴシック" charset="-128"/>
            </a:endParaRPr>
          </a:p>
          <a:p>
            <a:pPr marL="341313" indent="-341313">
              <a:spcBef>
                <a:spcPts val="700"/>
              </a:spcBef>
              <a:buClr>
                <a:srgbClr val="000000"/>
              </a:buClr>
              <a:buSzPct val="100000"/>
              <a:buFont typeface="Trebuchet M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SG" sz="2400" dirty="0">
              <a:solidFill>
                <a:srgbClr val="000000"/>
              </a:solidFill>
              <a:latin typeface="Trebuchet MS" panose="020B0603020202020204" pitchFamily="34" charset="0"/>
              <a:ea typeface="ＭＳ Ｐゴシック" charset="-128"/>
            </a:endParaRPr>
          </a:p>
          <a:p>
            <a:pPr marL="341313" indent="-341313">
              <a:spcBef>
                <a:spcPts val="700"/>
              </a:spcBef>
              <a:buClr>
                <a:srgbClr val="000000"/>
              </a:buClr>
              <a:buSzPct val="100000"/>
              <a:buFont typeface="Trebuchet M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SG" sz="2400" dirty="0">
              <a:solidFill>
                <a:srgbClr val="000000"/>
              </a:solidFill>
              <a:latin typeface="Trebuchet MS" panose="020B0603020202020204" pitchFamily="34" charset="0"/>
              <a:ea typeface="ＭＳ Ｐゴシック" charset="-128"/>
            </a:endParaRPr>
          </a:p>
          <a:p>
            <a:pPr marL="341313" indent="-341313">
              <a:spcBef>
                <a:spcPts val="700"/>
              </a:spcBef>
              <a:buClr>
                <a:srgbClr val="000000"/>
              </a:buClr>
              <a:buSzPct val="100000"/>
              <a:buFont typeface="Trebuchet M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SG" sz="2400" dirty="0">
              <a:solidFill>
                <a:srgbClr val="000000"/>
              </a:solidFill>
              <a:latin typeface="Trebuchet MS" panose="020B0603020202020204" pitchFamily="34" charset="0"/>
              <a:ea typeface="ＭＳ Ｐゴシック" charset="-128"/>
            </a:endParaRPr>
          </a:p>
          <a:p>
            <a:pPr marL="341313" indent="-341313">
              <a:spcBef>
                <a:spcPts val="700"/>
              </a:spcBef>
              <a:buClr>
                <a:srgbClr val="000000"/>
              </a:buClr>
              <a:buSzPct val="100000"/>
              <a:buFont typeface="Trebuchet M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SG" sz="2400" dirty="0">
                <a:solidFill>
                  <a:srgbClr val="000000"/>
                </a:solidFill>
                <a:latin typeface="Trebuchet MS" panose="020B0603020202020204" pitchFamily="34" charset="0"/>
                <a:ea typeface="ＭＳ Ｐゴシック" charset="-128"/>
              </a:rPr>
              <a:t>Can use even 2 JOIN-USING in one </a:t>
            </a:r>
            <a:r>
              <a:rPr lang="en-SG" sz="2400" dirty="0" err="1">
                <a:solidFill>
                  <a:srgbClr val="000000"/>
                </a:solidFill>
                <a:latin typeface="Trebuchet MS" panose="020B0603020202020204" pitchFamily="34" charset="0"/>
                <a:ea typeface="ＭＳ Ｐゴシック" charset="-128"/>
              </a:rPr>
              <a:t>sql</a:t>
            </a:r>
            <a:r>
              <a:rPr lang="en-SG" sz="2400" dirty="0">
                <a:solidFill>
                  <a:srgbClr val="000000"/>
                </a:solidFill>
                <a:latin typeface="Trebuchet MS" panose="020B0603020202020204" pitchFamily="34" charset="0"/>
                <a:ea typeface="ＭＳ Ｐゴシック" charset="-128"/>
              </a:rPr>
              <a:t> statement.</a:t>
            </a:r>
          </a:p>
          <a:p>
            <a:pPr marL="341313" indent="-341313">
              <a:spcBef>
                <a:spcPts val="700"/>
              </a:spcBef>
              <a:buClr>
                <a:srgbClr val="000000"/>
              </a:buClr>
              <a:buSzPct val="100000"/>
              <a:buFont typeface="Trebuchet M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SG" sz="2400" dirty="0">
              <a:solidFill>
                <a:srgbClr val="000000"/>
              </a:solidFill>
              <a:latin typeface="Trebuchet MS" panose="020B0603020202020204" pitchFamily="34" charset="0"/>
              <a:ea typeface="ＭＳ Ｐゴシック" charset="-128"/>
            </a:endParaRPr>
          </a:p>
          <a:p>
            <a:pPr marL="341313" indent="-341313">
              <a:spcBef>
                <a:spcPts val="700"/>
              </a:spcBef>
              <a:buClr>
                <a:srgbClr val="000000"/>
              </a:buClr>
              <a:buSzPct val="100000"/>
              <a:buFont typeface="Trebuchet M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sz="2400" dirty="0">
              <a:solidFill>
                <a:srgbClr val="000000"/>
              </a:solidFill>
              <a:latin typeface="Trebuchet MS" panose="020B0603020202020204" pitchFamily="34" charset="0"/>
              <a:ea typeface="ＭＳ Ｐゴシック" charset="-128"/>
            </a:endParaRPr>
          </a:p>
        </p:txBody>
      </p:sp>
      <p:sp>
        <p:nvSpPr>
          <p:cNvPr id="39941" name="Rectangle 4"/>
          <p:cNvSpPr>
            <a:spLocks noChangeArrowheads="1"/>
          </p:cNvSpPr>
          <p:nvPr/>
        </p:nvSpPr>
        <p:spPr bwMode="auto">
          <a:xfrm>
            <a:off x="673962" y="5450057"/>
            <a:ext cx="10991296" cy="769098"/>
          </a:xfrm>
          <a:prstGeom prst="rect">
            <a:avLst/>
          </a:pr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0360" tIns="44280" rIns="90360" bIns="44280">
            <a:spAutoFit/>
          </a:bodyPr>
          <a:lstStyle>
            <a:lvl1pPr>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500"/>
              </a:spcBef>
              <a:buClr>
                <a:srgbClr val="FF6600"/>
              </a:buClr>
              <a:buSzPct val="75000"/>
              <a:buNone/>
            </a:pPr>
            <a:r>
              <a:rPr lang="en-GB" altLang="en-US" sz="2000" b="1" dirty="0">
                <a:solidFill>
                  <a:srgbClr val="000000"/>
                </a:solidFill>
                <a:latin typeface="Arial" panose="020B0604020202020204" pitchFamily="34" charset="0"/>
                <a:ea typeface="PMingLiU" pitchFamily="18" charset="-120"/>
              </a:rPr>
              <a:t>SELECT</a:t>
            </a:r>
            <a:r>
              <a:rPr lang="en-GB" altLang="en-US" sz="2000" dirty="0">
                <a:solidFill>
                  <a:srgbClr val="000000"/>
                </a:solidFill>
                <a:latin typeface="Arial" panose="020B0604020202020204" pitchFamily="34" charset="0"/>
                <a:ea typeface="PMingLiU" pitchFamily="18" charset="-120"/>
              </a:rPr>
              <a:t> INV_NUMBER, P_CODE, P_DESCRIPT, LINE_UNITS, LINE_PRICE</a:t>
            </a:r>
          </a:p>
          <a:p>
            <a:pPr>
              <a:spcBef>
                <a:spcPts val="500"/>
              </a:spcBef>
              <a:buClr>
                <a:srgbClr val="FF6600"/>
              </a:buClr>
              <a:buSzPct val="75000"/>
              <a:buNone/>
            </a:pPr>
            <a:r>
              <a:rPr lang="en-GB" altLang="en-US" sz="2000" b="1" dirty="0">
                <a:solidFill>
                  <a:srgbClr val="000000"/>
                </a:solidFill>
                <a:latin typeface="Arial" panose="020B0604020202020204" pitchFamily="34" charset="0"/>
                <a:ea typeface="PMingLiU" pitchFamily="18" charset="-120"/>
              </a:rPr>
              <a:t>FROM</a:t>
            </a:r>
            <a:r>
              <a:rPr lang="en-GB" altLang="en-US" sz="2000" dirty="0">
                <a:solidFill>
                  <a:srgbClr val="000000"/>
                </a:solidFill>
                <a:latin typeface="Arial" panose="020B0604020202020204" pitchFamily="34" charset="0"/>
                <a:ea typeface="PMingLiU" pitchFamily="18" charset="-120"/>
              </a:rPr>
              <a:t>     INVOICE </a:t>
            </a:r>
            <a:r>
              <a:rPr lang="en-GB" altLang="en-US" sz="2000" b="1" dirty="0">
                <a:solidFill>
                  <a:srgbClr val="FF3300"/>
                </a:solidFill>
                <a:latin typeface="Arial" panose="020B0604020202020204" pitchFamily="34" charset="0"/>
                <a:ea typeface="PMingLiU" pitchFamily="18" charset="-120"/>
              </a:rPr>
              <a:t>JOIN</a:t>
            </a:r>
            <a:r>
              <a:rPr lang="en-GB" altLang="en-US" sz="2000" dirty="0">
                <a:solidFill>
                  <a:srgbClr val="000000"/>
                </a:solidFill>
                <a:latin typeface="Arial" panose="020B0604020202020204" pitchFamily="34" charset="0"/>
                <a:ea typeface="PMingLiU" pitchFamily="18" charset="-120"/>
              </a:rPr>
              <a:t> LINE </a:t>
            </a:r>
            <a:r>
              <a:rPr lang="en-GB" altLang="en-US" sz="2000" b="1" dirty="0">
                <a:solidFill>
                  <a:srgbClr val="FF3300"/>
                </a:solidFill>
                <a:latin typeface="Arial" panose="020B0604020202020204" pitchFamily="34" charset="0"/>
                <a:ea typeface="PMingLiU" pitchFamily="18" charset="-120"/>
              </a:rPr>
              <a:t>USING</a:t>
            </a:r>
            <a:r>
              <a:rPr lang="en-GB" altLang="en-US" sz="2000" b="1" dirty="0">
                <a:solidFill>
                  <a:srgbClr val="000000"/>
                </a:solidFill>
                <a:latin typeface="Arial" panose="020B0604020202020204" pitchFamily="34" charset="0"/>
                <a:ea typeface="PMingLiU" pitchFamily="18" charset="-120"/>
              </a:rPr>
              <a:t> </a:t>
            </a:r>
            <a:r>
              <a:rPr lang="en-GB" altLang="en-US" sz="2000" b="1" dirty="0">
                <a:solidFill>
                  <a:srgbClr val="006600"/>
                </a:solidFill>
                <a:latin typeface="Arial" panose="020B0604020202020204" pitchFamily="34" charset="0"/>
                <a:ea typeface="PMingLiU" pitchFamily="18" charset="-120"/>
              </a:rPr>
              <a:t>(INV_NUMBER)  </a:t>
            </a:r>
            <a:r>
              <a:rPr lang="en-GB" altLang="en-US" sz="2000" b="1" dirty="0">
                <a:solidFill>
                  <a:srgbClr val="FF3300"/>
                </a:solidFill>
                <a:latin typeface="Arial" panose="020B0604020202020204" pitchFamily="34" charset="0"/>
                <a:ea typeface="PMingLiU" pitchFamily="18" charset="-120"/>
              </a:rPr>
              <a:t>JOIN</a:t>
            </a:r>
            <a:r>
              <a:rPr lang="en-GB" altLang="en-US" sz="2000" dirty="0">
                <a:solidFill>
                  <a:srgbClr val="000000"/>
                </a:solidFill>
                <a:latin typeface="Arial" panose="020B0604020202020204" pitchFamily="34" charset="0"/>
                <a:ea typeface="PMingLiU" pitchFamily="18" charset="-120"/>
              </a:rPr>
              <a:t> PRODUCT </a:t>
            </a:r>
            <a:r>
              <a:rPr lang="en-GB" altLang="en-US" sz="2000" b="1" dirty="0">
                <a:solidFill>
                  <a:srgbClr val="FF3300"/>
                </a:solidFill>
                <a:latin typeface="Arial" panose="020B0604020202020204" pitchFamily="34" charset="0"/>
                <a:ea typeface="PMingLiU" pitchFamily="18" charset="-120"/>
              </a:rPr>
              <a:t>USING</a:t>
            </a:r>
            <a:r>
              <a:rPr lang="en-GB" altLang="en-US" sz="2000" dirty="0">
                <a:solidFill>
                  <a:srgbClr val="000000"/>
                </a:solidFill>
                <a:latin typeface="Arial" panose="020B0604020202020204" pitchFamily="34" charset="0"/>
                <a:ea typeface="PMingLiU" pitchFamily="18" charset="-120"/>
              </a:rPr>
              <a:t> </a:t>
            </a:r>
            <a:r>
              <a:rPr lang="en-GB" altLang="en-US" sz="2000" b="1" dirty="0">
                <a:solidFill>
                  <a:srgbClr val="006600"/>
                </a:solidFill>
                <a:latin typeface="Arial" panose="020B0604020202020204" pitchFamily="34" charset="0"/>
                <a:ea typeface="PMingLiU" pitchFamily="18" charset="-120"/>
              </a:rPr>
              <a:t>(P_CODE)</a:t>
            </a:r>
            <a:r>
              <a:rPr lang="en-GB" altLang="en-US" sz="2000" dirty="0">
                <a:solidFill>
                  <a:srgbClr val="000000"/>
                </a:solidFill>
                <a:latin typeface="Arial" panose="020B0604020202020204" pitchFamily="34" charset="0"/>
                <a:ea typeface="PMingLiU" pitchFamily="18" charset="-120"/>
              </a:rPr>
              <a:t>;</a:t>
            </a:r>
          </a:p>
        </p:txBody>
      </p:sp>
      <p:sp>
        <p:nvSpPr>
          <p:cNvPr id="2" name="Rectangle 4">
            <a:extLst>
              <a:ext uri="{FF2B5EF4-FFF2-40B4-BE49-F238E27FC236}">
                <a16:creationId xmlns:a16="http://schemas.microsoft.com/office/drawing/2014/main" id="{7A717E88-124B-3485-2723-AF97234C0EE0}"/>
              </a:ext>
            </a:extLst>
          </p:cNvPr>
          <p:cNvSpPr>
            <a:spLocks noChangeArrowheads="1"/>
          </p:cNvSpPr>
          <p:nvPr/>
        </p:nvSpPr>
        <p:spPr bwMode="auto">
          <a:xfrm>
            <a:off x="684469" y="3111499"/>
            <a:ext cx="10991296" cy="769098"/>
          </a:xfrm>
          <a:prstGeom prst="rect">
            <a:avLst/>
          </a:pr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0360" tIns="44280" rIns="90360" bIns="44280">
            <a:spAutoFit/>
          </a:bodyPr>
          <a:lstStyle>
            <a:lvl1pPr>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500"/>
              </a:spcBef>
              <a:buClr>
                <a:srgbClr val="FF6600"/>
              </a:buClr>
              <a:buSzPct val="75000"/>
              <a:buNone/>
            </a:pPr>
            <a:r>
              <a:rPr lang="en-GB" altLang="en-US" sz="2000" b="1" dirty="0">
                <a:solidFill>
                  <a:srgbClr val="000000"/>
                </a:solidFill>
                <a:latin typeface="Arial" panose="020B0604020202020204" pitchFamily="34" charset="0"/>
                <a:ea typeface="PMingLiU" pitchFamily="18" charset="-120"/>
              </a:rPr>
              <a:t>SELECT</a:t>
            </a:r>
            <a:r>
              <a:rPr lang="en-GB" altLang="en-US" sz="2000" dirty="0">
                <a:solidFill>
                  <a:srgbClr val="000000"/>
                </a:solidFill>
                <a:latin typeface="Arial" panose="020B0604020202020204" pitchFamily="34" charset="0"/>
                <a:ea typeface="PMingLiU" pitchFamily="18" charset="-120"/>
              </a:rPr>
              <a:t> INV_NUMBER, P_CODE, P_DESCRIPT, LINE_UNITS, LINE_PRICE</a:t>
            </a:r>
          </a:p>
          <a:p>
            <a:pPr>
              <a:spcBef>
                <a:spcPts val="500"/>
              </a:spcBef>
              <a:buClr>
                <a:srgbClr val="FF6600"/>
              </a:buClr>
              <a:buSzPct val="75000"/>
              <a:buNone/>
            </a:pPr>
            <a:r>
              <a:rPr lang="en-GB" altLang="en-US" sz="2000" b="1" dirty="0">
                <a:solidFill>
                  <a:srgbClr val="000000"/>
                </a:solidFill>
                <a:latin typeface="Arial" panose="020B0604020202020204" pitchFamily="34" charset="0"/>
                <a:ea typeface="PMingLiU" pitchFamily="18" charset="-120"/>
              </a:rPr>
              <a:t>FROM</a:t>
            </a:r>
            <a:r>
              <a:rPr lang="en-GB" altLang="en-US" sz="2000" dirty="0">
                <a:solidFill>
                  <a:srgbClr val="000000"/>
                </a:solidFill>
                <a:latin typeface="Arial" panose="020B0604020202020204" pitchFamily="34" charset="0"/>
                <a:ea typeface="PMingLiU" pitchFamily="18" charset="-120"/>
              </a:rPr>
              <a:t>     INVOICE </a:t>
            </a:r>
            <a:r>
              <a:rPr lang="en-GB" altLang="en-US" sz="2000" b="1" dirty="0">
                <a:solidFill>
                  <a:srgbClr val="FF3300"/>
                </a:solidFill>
                <a:latin typeface="Arial" panose="020B0604020202020204" pitchFamily="34" charset="0"/>
                <a:ea typeface="PMingLiU" pitchFamily="18" charset="-120"/>
              </a:rPr>
              <a:t>JOIN</a:t>
            </a:r>
            <a:r>
              <a:rPr lang="en-GB" altLang="en-US" sz="2000" dirty="0">
                <a:solidFill>
                  <a:srgbClr val="000000"/>
                </a:solidFill>
                <a:latin typeface="Arial" panose="020B0604020202020204" pitchFamily="34" charset="0"/>
                <a:ea typeface="PMingLiU" pitchFamily="18" charset="-120"/>
              </a:rPr>
              <a:t> LINE </a:t>
            </a:r>
            <a:r>
              <a:rPr lang="en-GB" altLang="en-US" sz="2000" b="1" dirty="0">
                <a:solidFill>
                  <a:srgbClr val="FF3300"/>
                </a:solidFill>
                <a:latin typeface="Arial" panose="020B0604020202020204" pitchFamily="34" charset="0"/>
                <a:ea typeface="PMingLiU" pitchFamily="18" charset="-120"/>
              </a:rPr>
              <a:t>USING</a:t>
            </a:r>
            <a:r>
              <a:rPr lang="en-GB" altLang="en-US" sz="2000" b="1" dirty="0">
                <a:solidFill>
                  <a:srgbClr val="000000"/>
                </a:solidFill>
                <a:latin typeface="Arial" panose="020B0604020202020204" pitchFamily="34" charset="0"/>
                <a:ea typeface="PMingLiU" pitchFamily="18" charset="-120"/>
              </a:rPr>
              <a:t> </a:t>
            </a:r>
            <a:r>
              <a:rPr lang="en-GB" altLang="en-US" sz="2000" b="1" dirty="0">
                <a:solidFill>
                  <a:srgbClr val="006600"/>
                </a:solidFill>
                <a:latin typeface="Arial" panose="020B0604020202020204" pitchFamily="34" charset="0"/>
                <a:ea typeface="PMingLiU" pitchFamily="18" charset="-120"/>
              </a:rPr>
              <a:t>(INV_NUMBER)</a:t>
            </a:r>
            <a:r>
              <a:rPr lang="en-GB" altLang="en-US" sz="2000" dirty="0">
                <a:solidFill>
                  <a:srgbClr val="000000"/>
                </a:solidFill>
                <a:latin typeface="Arial" panose="020B0604020202020204" pitchFamily="34" charset="0"/>
                <a:ea typeface="PMingLiU" pitchFamily="18" charset="-120"/>
              </a:rPr>
              <a:t>;</a:t>
            </a:r>
          </a:p>
        </p:txBody>
      </p:sp>
    </p:spTree>
    <p:extLst>
      <p:ext uri="{BB962C8B-B14F-4D97-AF65-F5344CB8AC3E}">
        <p14:creationId xmlns:p14="http://schemas.microsoft.com/office/powerpoint/2010/main" val="97089463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1"/>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SzPct val="75000"/>
              <a:buFont typeface="Trebuchet MS" panose="020B0603020202020204" pitchFamily="34" charset="0"/>
              <a:buNone/>
            </a:pPr>
            <a:fld id="{BCD0C85C-F130-49E3-82C2-537B1D9516FC}" type="slidenum">
              <a:rPr lang="en-GB" altLang="en-US" sz="1400">
                <a:solidFill>
                  <a:srgbClr val="000000"/>
                </a:solidFill>
                <a:latin typeface="Trebuchet MS" panose="020B0603020202020204" pitchFamily="34" charset="0"/>
              </a:rPr>
              <a:pPr algn="r">
                <a:spcBef>
                  <a:spcPct val="0"/>
                </a:spcBef>
                <a:buClr>
                  <a:srgbClr val="000000"/>
                </a:buClr>
                <a:buSzPct val="75000"/>
                <a:buFont typeface="Trebuchet MS" panose="020B0603020202020204" pitchFamily="34" charset="0"/>
                <a:buNone/>
              </a:pPr>
              <a:t>17</a:t>
            </a:fld>
            <a:endParaRPr lang="en-GB" altLang="en-US" sz="1400">
              <a:solidFill>
                <a:srgbClr val="000000"/>
              </a:solidFill>
              <a:latin typeface="Trebuchet MS" panose="020B0603020202020204" pitchFamily="34" charset="0"/>
            </a:endParaRPr>
          </a:p>
        </p:txBody>
      </p:sp>
      <p:sp>
        <p:nvSpPr>
          <p:cNvPr id="41987" name="Text Box 2"/>
          <p:cNvSpPr txBox="1">
            <a:spLocks noChangeArrowheads="1"/>
          </p:cNvSpPr>
          <p:nvPr/>
        </p:nvSpPr>
        <p:spPr bwMode="auto">
          <a:xfrm>
            <a:off x="489567" y="274640"/>
            <a:ext cx="648335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
                <a:srgbClr val="0000FF"/>
              </a:buClr>
              <a:buFont typeface="Trebuchet MS" panose="020B0603020202020204" pitchFamily="34" charset="0"/>
              <a:buNone/>
            </a:pPr>
            <a:r>
              <a:rPr lang="en-GB" altLang="en-US" b="1" dirty="0">
                <a:solidFill>
                  <a:srgbClr val="0000FF"/>
                </a:solidFill>
                <a:latin typeface="Trebuchet MS" panose="020B0603020202020204" pitchFamily="34" charset="0"/>
              </a:rPr>
              <a:t>JOIN ON Clause</a:t>
            </a:r>
          </a:p>
        </p:txBody>
      </p:sp>
      <p:sp>
        <p:nvSpPr>
          <p:cNvPr id="24580" name="Text Box 3"/>
          <p:cNvSpPr txBox="1">
            <a:spLocks noChangeArrowheads="1"/>
          </p:cNvSpPr>
          <p:nvPr/>
        </p:nvSpPr>
        <p:spPr bwMode="auto">
          <a:xfrm>
            <a:off x="489566" y="1181102"/>
            <a:ext cx="9805317" cy="2157413"/>
          </a:xfrm>
          <a:prstGeom prst="rect">
            <a:avLst/>
          </a:prstGeom>
          <a:noFill/>
          <a:ln w="9525">
            <a:noFill/>
            <a:round/>
            <a:headEnd/>
            <a:tailEnd/>
          </a:ln>
        </p:spPr>
        <p:txBody>
          <a:bodyPr/>
          <a:lstStyle/>
          <a:p>
            <a:pPr marL="341313" indent="-341313">
              <a:spcBef>
                <a:spcPts val="700"/>
              </a:spcBef>
              <a:buClr>
                <a:srgbClr val="000000"/>
              </a:buClr>
              <a:buSzPct val="100000"/>
              <a:buFont typeface="Trebuchet M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400" dirty="0">
                <a:solidFill>
                  <a:srgbClr val="000000"/>
                </a:solidFill>
                <a:latin typeface="Trebuchet MS" panose="020B0603020202020204" pitchFamily="34" charset="0"/>
                <a:ea typeface="ＭＳ Ｐゴシック" charset="-128"/>
              </a:rPr>
              <a:t>When the tables have no common attribute names, we need to use the </a:t>
            </a:r>
            <a:r>
              <a:rPr lang="en-GB" sz="2400" b="1" dirty="0">
                <a:solidFill>
                  <a:srgbClr val="000000"/>
                </a:solidFill>
                <a:latin typeface="Trebuchet MS" panose="020B0603020202020204" pitchFamily="34" charset="0"/>
                <a:ea typeface="ＭＳ Ｐゴシック" charset="-128"/>
              </a:rPr>
              <a:t>JOIN ON</a:t>
            </a:r>
            <a:r>
              <a:rPr lang="en-GB" sz="2400" dirty="0">
                <a:solidFill>
                  <a:srgbClr val="000000"/>
                </a:solidFill>
                <a:latin typeface="Trebuchet MS" panose="020B0603020202020204" pitchFamily="34" charset="0"/>
                <a:ea typeface="ＭＳ Ｐゴシック" charset="-128"/>
              </a:rPr>
              <a:t> operand.</a:t>
            </a:r>
          </a:p>
          <a:p>
            <a:pPr marL="341313" indent="-341313">
              <a:spcBef>
                <a:spcPts val="700"/>
              </a:spcBef>
              <a:buClr>
                <a:srgbClr val="000000"/>
              </a:buClr>
              <a:buSzPct val="100000"/>
              <a:buFont typeface="Trebuchet M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SG" sz="2400" dirty="0">
                <a:solidFill>
                  <a:srgbClr val="000000"/>
                </a:solidFill>
                <a:latin typeface="Trebuchet MS" panose="020B0603020202020204" pitchFamily="34" charset="0"/>
                <a:ea typeface="ＭＳ Ｐゴシック" charset="-128"/>
              </a:rPr>
              <a:t>The columns </a:t>
            </a:r>
            <a:r>
              <a:rPr lang="en-SG" sz="2400" b="1" u="sng" dirty="0">
                <a:solidFill>
                  <a:srgbClr val="000000"/>
                </a:solidFill>
                <a:latin typeface="Trebuchet MS" panose="020B0603020202020204" pitchFamily="34" charset="0"/>
                <a:ea typeface="ＭＳ Ｐゴシック" charset="-128"/>
              </a:rPr>
              <a:t>may or may not</a:t>
            </a:r>
            <a:r>
              <a:rPr lang="en-SG" sz="2400" dirty="0">
                <a:solidFill>
                  <a:srgbClr val="000000"/>
                </a:solidFill>
                <a:latin typeface="Trebuchet MS" panose="020B0603020202020204" pitchFamily="34" charset="0"/>
                <a:ea typeface="ＭＳ Ｐゴシック" charset="-128"/>
              </a:rPr>
              <a:t> share the same name, but they must have comparable data types. </a:t>
            </a:r>
          </a:p>
          <a:p>
            <a:pPr marL="341313" indent="-341313">
              <a:spcBef>
                <a:spcPts val="700"/>
              </a:spcBef>
              <a:buClr>
                <a:srgbClr val="000000"/>
              </a:buClr>
              <a:buSzPct val="100000"/>
              <a:buFont typeface="Trebuchet M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sz="2400" dirty="0">
              <a:solidFill>
                <a:srgbClr val="000000"/>
              </a:solidFill>
              <a:latin typeface="Trebuchet MS" panose="020B0603020202020204" pitchFamily="34" charset="0"/>
              <a:ea typeface="ＭＳ Ｐゴシック" charset="-128"/>
            </a:endParaRPr>
          </a:p>
          <a:p>
            <a:pPr marL="341313" indent="-341313">
              <a:spcBef>
                <a:spcPts val="700"/>
              </a:spcBef>
              <a:buClr>
                <a:srgbClr val="000000"/>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dirty="0">
              <a:solidFill>
                <a:srgbClr val="000000"/>
              </a:solidFill>
              <a:latin typeface="Trebuchet MS" charset="0"/>
              <a:ea typeface="ＭＳ Ｐゴシック" charset="-128"/>
            </a:endParaRPr>
          </a:p>
        </p:txBody>
      </p:sp>
      <p:sp>
        <p:nvSpPr>
          <p:cNvPr id="41989" name="Rectangle 4"/>
          <p:cNvSpPr>
            <a:spLocks noChangeArrowheads="1"/>
          </p:cNvSpPr>
          <p:nvPr/>
        </p:nvSpPr>
        <p:spPr bwMode="auto">
          <a:xfrm>
            <a:off x="1135218" y="3580010"/>
            <a:ext cx="8820150" cy="1325563"/>
          </a:xfrm>
          <a:prstGeom prst="rect">
            <a:avLst/>
          </a:pr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lIns="90360" tIns="44280" rIns="90360" bIns="44280">
            <a:spAutoFit/>
          </a:bodyP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450"/>
              </a:spcBef>
              <a:buClr>
                <a:srgbClr val="FF6600"/>
              </a:buClr>
              <a:buSzPct val="75000"/>
              <a:buNone/>
            </a:pPr>
            <a:r>
              <a:rPr lang="en-GB" altLang="en-US" sz="1800" b="1" dirty="0">
                <a:solidFill>
                  <a:srgbClr val="000000"/>
                </a:solidFill>
                <a:latin typeface="Arial" panose="020B0604020202020204" pitchFamily="34" charset="0"/>
                <a:ea typeface="PMingLiU" pitchFamily="18" charset="-120"/>
              </a:rPr>
              <a:t>SELECT</a:t>
            </a:r>
            <a:r>
              <a:rPr lang="en-GB" altLang="en-US" sz="1800" dirty="0">
                <a:solidFill>
                  <a:srgbClr val="000000"/>
                </a:solidFill>
                <a:latin typeface="Arial" panose="020B0604020202020204" pitchFamily="34" charset="0"/>
                <a:ea typeface="PMingLiU" pitchFamily="18" charset="-120"/>
              </a:rPr>
              <a:t>	   INVOICE.INV_NUMBER, P_CODE, P_DESCRIPT, </a:t>
            </a:r>
            <a:br>
              <a:rPr lang="en-GB" altLang="en-US" sz="1800" dirty="0">
                <a:solidFill>
                  <a:srgbClr val="000000"/>
                </a:solidFill>
                <a:latin typeface="Arial" panose="020B0604020202020204" pitchFamily="34" charset="0"/>
                <a:ea typeface="PMingLiU" pitchFamily="18" charset="-120"/>
              </a:rPr>
            </a:br>
            <a:r>
              <a:rPr lang="en-GB" altLang="en-US" sz="1800" dirty="0">
                <a:solidFill>
                  <a:srgbClr val="000000"/>
                </a:solidFill>
                <a:latin typeface="Arial" panose="020B0604020202020204" pitchFamily="34" charset="0"/>
                <a:ea typeface="PMingLiU" pitchFamily="18" charset="-120"/>
              </a:rPr>
              <a:t> 	   LINE_UNITS, LINE_PRICE</a:t>
            </a:r>
          </a:p>
          <a:p>
            <a:pPr>
              <a:spcBef>
                <a:spcPts val="450"/>
              </a:spcBef>
              <a:buClr>
                <a:srgbClr val="FF6600"/>
              </a:buClr>
              <a:buSzPct val="75000"/>
              <a:buNone/>
            </a:pPr>
            <a:r>
              <a:rPr lang="en-GB" altLang="en-US" sz="1800" b="1" dirty="0">
                <a:solidFill>
                  <a:srgbClr val="000000"/>
                </a:solidFill>
                <a:latin typeface="Arial" panose="020B0604020202020204" pitchFamily="34" charset="0"/>
                <a:ea typeface="PMingLiU" pitchFamily="18" charset="-120"/>
              </a:rPr>
              <a:t>FROM </a:t>
            </a:r>
            <a:r>
              <a:rPr lang="en-GB" altLang="en-US" sz="1800" dirty="0">
                <a:solidFill>
                  <a:srgbClr val="000000"/>
                </a:solidFill>
                <a:latin typeface="Arial" panose="020B0604020202020204" pitchFamily="34" charset="0"/>
                <a:ea typeface="PMingLiU" pitchFamily="18" charset="-120"/>
              </a:rPr>
              <a:t>      INVOICE </a:t>
            </a:r>
            <a:r>
              <a:rPr lang="en-GB" altLang="en-US" sz="1800" b="1" dirty="0">
                <a:solidFill>
                  <a:srgbClr val="006600"/>
                </a:solidFill>
                <a:latin typeface="Arial" panose="020B0604020202020204" pitchFamily="34" charset="0"/>
                <a:ea typeface="PMingLiU" pitchFamily="18" charset="-120"/>
              </a:rPr>
              <a:t>JOIN</a:t>
            </a:r>
            <a:r>
              <a:rPr lang="en-GB" altLang="en-US" sz="1800" dirty="0">
                <a:solidFill>
                  <a:srgbClr val="000000"/>
                </a:solidFill>
                <a:latin typeface="Arial" panose="020B0604020202020204" pitchFamily="34" charset="0"/>
                <a:ea typeface="PMingLiU" pitchFamily="18" charset="-120"/>
              </a:rPr>
              <a:t> LINE </a:t>
            </a:r>
            <a:r>
              <a:rPr lang="en-GB" altLang="en-US" sz="1800" b="1" dirty="0">
                <a:solidFill>
                  <a:srgbClr val="006600"/>
                </a:solidFill>
                <a:latin typeface="Arial" panose="020B0604020202020204" pitchFamily="34" charset="0"/>
                <a:ea typeface="PMingLiU" pitchFamily="18" charset="-120"/>
              </a:rPr>
              <a:t>ON</a:t>
            </a:r>
            <a:r>
              <a:rPr lang="en-GB" altLang="en-US" sz="1800" dirty="0">
                <a:solidFill>
                  <a:srgbClr val="000000"/>
                </a:solidFill>
                <a:latin typeface="Arial" panose="020B0604020202020204" pitchFamily="34" charset="0"/>
                <a:ea typeface="PMingLiU" pitchFamily="18" charset="-120"/>
              </a:rPr>
              <a:t> </a:t>
            </a:r>
            <a:r>
              <a:rPr lang="en-GB" altLang="en-US" sz="1800" b="1" dirty="0">
                <a:solidFill>
                  <a:srgbClr val="FF3300"/>
                </a:solidFill>
                <a:latin typeface="Arial" panose="020B0604020202020204" pitchFamily="34" charset="0"/>
                <a:ea typeface="PMingLiU" pitchFamily="18" charset="-120"/>
              </a:rPr>
              <a:t>INVOICE.INV_NUMBER = LINE.INV_NUMBER</a:t>
            </a:r>
          </a:p>
          <a:p>
            <a:pPr>
              <a:spcBef>
                <a:spcPts val="450"/>
              </a:spcBef>
              <a:buClr>
                <a:srgbClr val="FF6600"/>
              </a:buClr>
              <a:buSzPct val="75000"/>
              <a:buNone/>
            </a:pPr>
            <a:r>
              <a:rPr lang="en-GB" altLang="en-US" sz="1800" dirty="0">
                <a:solidFill>
                  <a:srgbClr val="000000"/>
                </a:solidFill>
                <a:latin typeface="Arial" panose="020B0604020202020204" pitchFamily="34" charset="0"/>
                <a:ea typeface="PMingLiU" pitchFamily="18" charset="-120"/>
              </a:rPr>
              <a:t>                 </a:t>
            </a:r>
            <a:r>
              <a:rPr lang="en-GB" altLang="en-US" sz="1800" b="1" dirty="0">
                <a:solidFill>
                  <a:srgbClr val="006600"/>
                </a:solidFill>
                <a:latin typeface="Arial" panose="020B0604020202020204" pitchFamily="34" charset="0"/>
                <a:ea typeface="PMingLiU" pitchFamily="18" charset="-120"/>
              </a:rPr>
              <a:t>JOIN </a:t>
            </a:r>
            <a:r>
              <a:rPr lang="en-GB" altLang="en-US" sz="1800" dirty="0">
                <a:solidFill>
                  <a:srgbClr val="000000"/>
                </a:solidFill>
                <a:latin typeface="Arial" panose="020B0604020202020204" pitchFamily="34" charset="0"/>
                <a:ea typeface="PMingLiU" pitchFamily="18" charset="-120"/>
              </a:rPr>
              <a:t>PRODUCT </a:t>
            </a:r>
            <a:r>
              <a:rPr lang="en-GB" altLang="en-US" sz="1800" b="1" dirty="0">
                <a:solidFill>
                  <a:srgbClr val="006600"/>
                </a:solidFill>
                <a:latin typeface="Arial" panose="020B0604020202020204" pitchFamily="34" charset="0"/>
                <a:ea typeface="PMingLiU" pitchFamily="18" charset="-120"/>
              </a:rPr>
              <a:t>ON</a:t>
            </a:r>
            <a:r>
              <a:rPr lang="en-GB" altLang="en-US" sz="1800" dirty="0">
                <a:solidFill>
                  <a:srgbClr val="000000"/>
                </a:solidFill>
                <a:latin typeface="Arial" panose="020B0604020202020204" pitchFamily="34" charset="0"/>
                <a:ea typeface="PMingLiU" pitchFamily="18" charset="-120"/>
              </a:rPr>
              <a:t> </a:t>
            </a:r>
            <a:r>
              <a:rPr lang="en-GB" altLang="en-US" sz="1800" b="1" dirty="0">
                <a:solidFill>
                  <a:srgbClr val="FF3300"/>
                </a:solidFill>
                <a:latin typeface="Arial" panose="020B0604020202020204" pitchFamily="34" charset="0"/>
                <a:ea typeface="PMingLiU" pitchFamily="18" charset="-120"/>
              </a:rPr>
              <a:t>LINE.P_CODE = PRODUCT.P_CODE</a:t>
            </a:r>
            <a:r>
              <a:rPr lang="en-GB" altLang="en-US" sz="1800" dirty="0">
                <a:solidFill>
                  <a:srgbClr val="000000"/>
                </a:solidFill>
                <a:latin typeface="Arial" panose="020B0604020202020204" pitchFamily="34" charset="0"/>
                <a:ea typeface="PMingLiU" pitchFamily="18" charset="-120"/>
              </a:rPr>
              <a:t>;</a:t>
            </a:r>
          </a:p>
        </p:txBody>
      </p:sp>
      <p:sp>
        <p:nvSpPr>
          <p:cNvPr id="41990" name="Rectangle 5"/>
          <p:cNvSpPr>
            <a:spLocks noChangeArrowheads="1"/>
          </p:cNvSpPr>
          <p:nvPr/>
        </p:nvSpPr>
        <p:spPr bwMode="auto">
          <a:xfrm>
            <a:off x="1170143" y="5387437"/>
            <a:ext cx="8785225" cy="1048662"/>
          </a:xfrm>
          <a:prstGeom prst="rect">
            <a:avLst/>
          </a:prstGeom>
          <a:solidFill>
            <a:srgbClr val="FFE1E1"/>
          </a:solidFill>
          <a:ln>
            <a:noFill/>
          </a:ln>
          <a:extLst>
            <a:ext uri="{91240B29-F687-4F45-9708-019B960494DF}">
              <a14:hiddenLine xmlns:a14="http://schemas.microsoft.com/office/drawing/2010/main" w="9525">
                <a:solidFill>
                  <a:srgbClr val="000000"/>
                </a:solidFill>
                <a:round/>
                <a:headEnd/>
                <a:tailEnd/>
              </a14:hiddenLine>
            </a:ext>
          </a:extLst>
        </p:spPr>
        <p:txBody>
          <a:bodyPr lIns="90360" tIns="44280" rIns="90360" bIns="44280">
            <a:spAutoFit/>
          </a:bodyPr>
          <a:lstStyle>
            <a:lvl1pPr>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500"/>
              </a:spcBef>
              <a:buClr>
                <a:srgbClr val="FF6600"/>
              </a:buClr>
              <a:buSzPct val="75000"/>
              <a:buNone/>
            </a:pPr>
            <a:r>
              <a:rPr lang="en-GB" altLang="en-US" sz="1800" b="1" dirty="0">
                <a:solidFill>
                  <a:srgbClr val="000000"/>
                </a:solidFill>
                <a:latin typeface="Arial" panose="020B0604020202020204" pitchFamily="34" charset="0"/>
                <a:ea typeface="PMingLiU" pitchFamily="18" charset="-120"/>
              </a:rPr>
              <a:t>SELECT</a:t>
            </a:r>
            <a:r>
              <a:rPr lang="en-GB" altLang="en-US" sz="1800" dirty="0">
                <a:solidFill>
                  <a:srgbClr val="000000"/>
                </a:solidFill>
                <a:latin typeface="Arial" panose="020B0604020202020204" pitchFamily="34" charset="0"/>
                <a:ea typeface="PMingLiU" pitchFamily="18" charset="-120"/>
              </a:rPr>
              <a:t>      EMP.EMP_NUM, EMP.MGR, MAN.EMP_LNAME,</a:t>
            </a:r>
          </a:p>
          <a:p>
            <a:pPr>
              <a:spcBef>
                <a:spcPts val="500"/>
              </a:spcBef>
              <a:buClr>
                <a:srgbClr val="FF6600"/>
              </a:buClr>
              <a:buSzPct val="75000"/>
              <a:buNone/>
            </a:pPr>
            <a:r>
              <a:rPr lang="en-GB" altLang="en-US" sz="1800" b="1" dirty="0">
                <a:solidFill>
                  <a:srgbClr val="000000"/>
                </a:solidFill>
                <a:latin typeface="Arial" panose="020B0604020202020204" pitchFamily="34" charset="0"/>
                <a:ea typeface="PMingLiU" pitchFamily="18" charset="-120"/>
              </a:rPr>
              <a:t>FROM </a:t>
            </a:r>
            <a:r>
              <a:rPr lang="en-GB" altLang="en-US" sz="1800" dirty="0">
                <a:solidFill>
                  <a:srgbClr val="000000"/>
                </a:solidFill>
                <a:latin typeface="Arial" panose="020B0604020202020204" pitchFamily="34" charset="0"/>
                <a:ea typeface="PMingLiU" pitchFamily="18" charset="-120"/>
              </a:rPr>
              <a:t>         EMP </a:t>
            </a:r>
            <a:r>
              <a:rPr lang="en-GB" altLang="en-US" sz="1800" b="1" dirty="0">
                <a:solidFill>
                  <a:srgbClr val="006600"/>
                </a:solidFill>
                <a:latin typeface="Arial" panose="020B0604020202020204" pitchFamily="34" charset="0"/>
                <a:ea typeface="PMingLiU" pitchFamily="18" charset="-120"/>
              </a:rPr>
              <a:t>JOIN</a:t>
            </a:r>
            <a:r>
              <a:rPr lang="en-GB" altLang="en-US" sz="1800" dirty="0">
                <a:solidFill>
                  <a:srgbClr val="000000"/>
                </a:solidFill>
                <a:latin typeface="Arial" panose="020B0604020202020204" pitchFamily="34" charset="0"/>
                <a:ea typeface="PMingLiU" pitchFamily="18" charset="-120"/>
              </a:rPr>
              <a:t> MAN </a:t>
            </a:r>
            <a:r>
              <a:rPr lang="en-GB" altLang="en-US" sz="1800" b="1" dirty="0">
                <a:solidFill>
                  <a:srgbClr val="006600"/>
                </a:solidFill>
                <a:latin typeface="Arial" panose="020B0604020202020204" pitchFamily="34" charset="0"/>
                <a:ea typeface="PMingLiU" pitchFamily="18" charset="-120"/>
              </a:rPr>
              <a:t>ON</a:t>
            </a:r>
            <a:r>
              <a:rPr lang="en-GB" altLang="en-US" sz="1800" dirty="0">
                <a:solidFill>
                  <a:srgbClr val="000000"/>
                </a:solidFill>
                <a:latin typeface="Arial" panose="020B0604020202020204" pitchFamily="34" charset="0"/>
                <a:ea typeface="PMingLiU" pitchFamily="18" charset="-120"/>
              </a:rPr>
              <a:t> </a:t>
            </a:r>
            <a:r>
              <a:rPr lang="en-GB" altLang="en-US" sz="1800" dirty="0">
                <a:solidFill>
                  <a:srgbClr val="FF0000"/>
                </a:solidFill>
                <a:latin typeface="Arial" panose="020B0604020202020204" pitchFamily="34" charset="0"/>
                <a:ea typeface="PMingLiU" pitchFamily="18" charset="-120"/>
              </a:rPr>
              <a:t>EMP.MGR = MAN.EMP_NUM</a:t>
            </a:r>
          </a:p>
          <a:p>
            <a:pPr>
              <a:spcBef>
                <a:spcPts val="500"/>
              </a:spcBef>
              <a:buClr>
                <a:srgbClr val="FF6600"/>
              </a:buClr>
              <a:buSzPct val="75000"/>
              <a:buNone/>
            </a:pPr>
            <a:r>
              <a:rPr lang="en-GB" altLang="en-US" sz="1800" b="1" dirty="0">
                <a:solidFill>
                  <a:srgbClr val="000000"/>
                </a:solidFill>
                <a:latin typeface="Arial" panose="020B0604020202020204" pitchFamily="34" charset="0"/>
                <a:ea typeface="PMingLiU" pitchFamily="18" charset="-120"/>
              </a:rPr>
              <a:t>ORDER BY</a:t>
            </a:r>
            <a:r>
              <a:rPr lang="en-GB" altLang="en-US" sz="1800" dirty="0">
                <a:solidFill>
                  <a:srgbClr val="000000"/>
                </a:solidFill>
                <a:latin typeface="Arial" panose="020B0604020202020204" pitchFamily="34" charset="0"/>
                <a:ea typeface="PMingLiU" pitchFamily="18" charset="-120"/>
              </a:rPr>
              <a:t> EMP.MGR;</a:t>
            </a:r>
          </a:p>
        </p:txBody>
      </p:sp>
    </p:spTree>
    <p:extLst>
      <p:ext uri="{BB962C8B-B14F-4D97-AF65-F5344CB8AC3E}">
        <p14:creationId xmlns:p14="http://schemas.microsoft.com/office/powerpoint/2010/main" val="31392496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1"/>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SzPct val="75000"/>
              <a:buFont typeface="Trebuchet MS" panose="020B0603020202020204" pitchFamily="34" charset="0"/>
              <a:buNone/>
            </a:pPr>
            <a:fld id="{3DBC86D3-3BA5-4EB2-9682-F9B8EB3CBE8F}" type="slidenum">
              <a:rPr lang="en-GB" altLang="en-US" sz="1400">
                <a:solidFill>
                  <a:srgbClr val="000000"/>
                </a:solidFill>
                <a:latin typeface="Trebuchet MS" panose="020B0603020202020204" pitchFamily="34" charset="0"/>
              </a:rPr>
              <a:pPr algn="r">
                <a:spcBef>
                  <a:spcPct val="0"/>
                </a:spcBef>
                <a:buClr>
                  <a:srgbClr val="000000"/>
                </a:buClr>
                <a:buSzPct val="75000"/>
                <a:buFont typeface="Trebuchet MS" panose="020B0603020202020204" pitchFamily="34" charset="0"/>
                <a:buNone/>
              </a:pPr>
              <a:t>18</a:t>
            </a:fld>
            <a:endParaRPr lang="en-GB" altLang="en-US" sz="1400">
              <a:solidFill>
                <a:srgbClr val="000000"/>
              </a:solidFill>
              <a:latin typeface="Trebuchet MS" panose="020B0603020202020204" pitchFamily="34" charset="0"/>
            </a:endParaRPr>
          </a:p>
        </p:txBody>
      </p:sp>
      <p:sp>
        <p:nvSpPr>
          <p:cNvPr id="44035" name="Text Box 2"/>
          <p:cNvSpPr txBox="1">
            <a:spLocks noChangeArrowheads="1"/>
          </p:cNvSpPr>
          <p:nvPr/>
        </p:nvSpPr>
        <p:spPr bwMode="auto">
          <a:xfrm>
            <a:off x="622732" y="327334"/>
            <a:ext cx="648335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
                <a:srgbClr val="0000FF"/>
              </a:buClr>
              <a:buFont typeface="Trebuchet MS" panose="020B0603020202020204" pitchFamily="34" charset="0"/>
              <a:buNone/>
            </a:pPr>
            <a:r>
              <a:rPr lang="en-GB" altLang="en-US" b="1" dirty="0">
                <a:solidFill>
                  <a:srgbClr val="0000FF"/>
                </a:solidFill>
                <a:latin typeface="Trebuchet MS" panose="020B0603020202020204" pitchFamily="34" charset="0"/>
              </a:rPr>
              <a:t>Outer Joins</a:t>
            </a:r>
          </a:p>
        </p:txBody>
      </p:sp>
      <p:sp>
        <p:nvSpPr>
          <p:cNvPr id="25604" name="Text Box 3"/>
          <p:cNvSpPr txBox="1">
            <a:spLocks noChangeArrowheads="1"/>
          </p:cNvSpPr>
          <p:nvPr/>
        </p:nvSpPr>
        <p:spPr bwMode="auto">
          <a:xfrm>
            <a:off x="711000" y="930166"/>
            <a:ext cx="10577110" cy="4679563"/>
          </a:xfrm>
          <a:prstGeom prst="rect">
            <a:avLst/>
          </a:prstGeom>
          <a:noFill/>
          <a:ln w="9525">
            <a:noFill/>
            <a:round/>
            <a:headEnd/>
            <a:tailEnd/>
          </a:ln>
        </p:spPr>
        <p:txBody>
          <a:bodyPr/>
          <a:lstStyle/>
          <a:p>
            <a:pPr marL="342900" indent="-342900">
              <a:spcBef>
                <a:spcPts val="800"/>
              </a:spcBef>
              <a:buClr>
                <a:srgbClr val="000000"/>
              </a:buClr>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400" dirty="0">
                <a:solidFill>
                  <a:srgbClr val="000000"/>
                </a:solidFill>
                <a:latin typeface="Trebuchet MS" panose="020B0603020202020204" pitchFamily="34" charset="0"/>
                <a:ea typeface="ＭＳ Ｐゴシック" charset="-128"/>
              </a:rPr>
              <a:t>Returns not only matching rows, but also rows with unmatched attribute values for one table (LEFT or RIGHT) or both tables (FULL) to be joined.</a:t>
            </a:r>
          </a:p>
          <a:p>
            <a:pPr marL="342900" indent="-342900">
              <a:spcBef>
                <a:spcPts val="800"/>
              </a:spcBef>
              <a:buClr>
                <a:srgbClr val="000000"/>
              </a:buClr>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SG" sz="2400" dirty="0">
                <a:solidFill>
                  <a:srgbClr val="000000"/>
                </a:solidFill>
                <a:latin typeface="Trebuchet MS" panose="020B0603020202020204" pitchFamily="34" charset="0"/>
                <a:ea typeface="ＭＳ Ｐゴシック" charset="-128"/>
              </a:rPr>
              <a:t>The left and right designations reflect the order in which the tables are processed by the DBMS </a:t>
            </a:r>
            <a:endParaRPr lang="en-GB" sz="2400" dirty="0">
              <a:solidFill>
                <a:srgbClr val="000000"/>
              </a:solidFill>
              <a:latin typeface="Trebuchet MS" panose="020B0603020202020204" pitchFamily="34" charset="0"/>
              <a:ea typeface="ＭＳ Ｐゴシック" charset="-128"/>
            </a:endParaRPr>
          </a:p>
          <a:p>
            <a:pPr>
              <a:spcBef>
                <a:spcPts val="800"/>
              </a:spcBef>
              <a:buClr>
                <a:srgbClr val="000000"/>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sz="2400" dirty="0">
              <a:solidFill>
                <a:srgbClr val="000000"/>
              </a:solidFill>
              <a:latin typeface="Trebuchet MS" panose="020B0603020202020204" pitchFamily="34" charset="0"/>
              <a:ea typeface="ＭＳ Ｐゴシック" charset="-128"/>
            </a:endParaRPr>
          </a:p>
        </p:txBody>
      </p:sp>
      <p:sp>
        <p:nvSpPr>
          <p:cNvPr id="5" name="Rectangle 3"/>
          <p:cNvSpPr>
            <a:spLocks noChangeArrowheads="1"/>
          </p:cNvSpPr>
          <p:nvPr/>
        </p:nvSpPr>
        <p:spPr bwMode="auto">
          <a:xfrm>
            <a:off x="1321896" y="2676340"/>
            <a:ext cx="7888287" cy="1066800"/>
          </a:xfrm>
          <a:prstGeom prst="rect">
            <a:avLst/>
          </a:pr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lIns="90360" tIns="44280" rIns="90360" bIns="44280">
            <a:spAutoFit/>
          </a:bodyPr>
          <a:lstStyle>
            <a:lvl1pPr>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500"/>
              </a:spcBef>
              <a:buClr>
                <a:srgbClr val="FF6600"/>
              </a:buClr>
              <a:buSzPct val="75000"/>
              <a:buNone/>
            </a:pPr>
            <a:r>
              <a:rPr lang="en-GB" altLang="en-US" sz="2000" b="1" dirty="0">
                <a:solidFill>
                  <a:srgbClr val="000000"/>
                </a:solidFill>
                <a:latin typeface="Arial" panose="020B0604020202020204" pitchFamily="34" charset="0"/>
                <a:ea typeface="PMingLiU" pitchFamily="18" charset="-120"/>
              </a:rPr>
              <a:t>SELECT</a:t>
            </a:r>
            <a:r>
              <a:rPr lang="en-GB" altLang="en-US" sz="2000" dirty="0">
                <a:solidFill>
                  <a:srgbClr val="000000"/>
                </a:solidFill>
                <a:latin typeface="Arial" panose="020B0604020202020204" pitchFamily="34" charset="0"/>
                <a:ea typeface="PMingLiU" pitchFamily="18" charset="-120"/>
              </a:rPr>
              <a:t> P_CODE, VENDOR.V_CODE, V_NAME</a:t>
            </a:r>
          </a:p>
          <a:p>
            <a:pPr>
              <a:spcBef>
                <a:spcPts val="500"/>
              </a:spcBef>
              <a:buClr>
                <a:srgbClr val="FF6600"/>
              </a:buClr>
              <a:buSzPct val="75000"/>
              <a:buNone/>
            </a:pPr>
            <a:r>
              <a:rPr lang="en-GB" altLang="en-US" sz="2000" b="1" dirty="0">
                <a:solidFill>
                  <a:srgbClr val="000000"/>
                </a:solidFill>
                <a:latin typeface="Arial" panose="020B0604020202020204" pitchFamily="34" charset="0"/>
                <a:ea typeface="PMingLiU" pitchFamily="18" charset="-120"/>
              </a:rPr>
              <a:t>FROM</a:t>
            </a:r>
            <a:r>
              <a:rPr lang="en-GB" altLang="en-US" sz="2000" dirty="0">
                <a:solidFill>
                  <a:srgbClr val="000000"/>
                </a:solidFill>
                <a:latin typeface="Arial" panose="020B0604020202020204" pitchFamily="34" charset="0"/>
                <a:ea typeface="PMingLiU" pitchFamily="18" charset="-120"/>
              </a:rPr>
              <a:t>     VENDOR </a:t>
            </a:r>
            <a:r>
              <a:rPr lang="en-GB" altLang="en-US" sz="2000" b="1" dirty="0">
                <a:solidFill>
                  <a:srgbClr val="006600"/>
                </a:solidFill>
                <a:latin typeface="Arial" panose="020B0604020202020204" pitchFamily="34" charset="0"/>
                <a:ea typeface="PMingLiU" pitchFamily="18" charset="-120"/>
              </a:rPr>
              <a:t>LEFT JOIN</a:t>
            </a:r>
            <a:r>
              <a:rPr lang="en-GB" altLang="en-US" sz="2000" dirty="0">
                <a:solidFill>
                  <a:srgbClr val="000000"/>
                </a:solidFill>
                <a:latin typeface="Arial" panose="020B0604020202020204" pitchFamily="34" charset="0"/>
                <a:ea typeface="PMingLiU" pitchFamily="18" charset="-120"/>
              </a:rPr>
              <a:t> PRODUCT </a:t>
            </a:r>
            <a:r>
              <a:rPr lang="en-GB" altLang="en-US" sz="2000" b="1" dirty="0">
                <a:solidFill>
                  <a:srgbClr val="006600"/>
                </a:solidFill>
                <a:latin typeface="Arial" panose="020B0604020202020204" pitchFamily="34" charset="0"/>
                <a:ea typeface="PMingLiU" pitchFamily="18" charset="-120"/>
              </a:rPr>
              <a:t>ON</a:t>
            </a:r>
            <a:r>
              <a:rPr lang="en-GB" altLang="en-US" sz="2000" dirty="0">
                <a:solidFill>
                  <a:srgbClr val="000000"/>
                </a:solidFill>
                <a:latin typeface="Arial" panose="020B0604020202020204" pitchFamily="34" charset="0"/>
                <a:ea typeface="PMingLiU" pitchFamily="18" charset="-120"/>
              </a:rPr>
              <a:t> </a:t>
            </a:r>
            <a:br>
              <a:rPr lang="en-GB" altLang="en-US" sz="2000" dirty="0">
                <a:solidFill>
                  <a:srgbClr val="000000"/>
                </a:solidFill>
                <a:latin typeface="Arial" panose="020B0604020202020204" pitchFamily="34" charset="0"/>
                <a:ea typeface="PMingLiU" pitchFamily="18" charset="-120"/>
              </a:rPr>
            </a:br>
            <a:r>
              <a:rPr lang="en-GB" altLang="en-US" sz="2000" dirty="0">
                <a:solidFill>
                  <a:srgbClr val="000000"/>
                </a:solidFill>
                <a:latin typeface="Arial" panose="020B0604020202020204" pitchFamily="34" charset="0"/>
                <a:ea typeface="PMingLiU" pitchFamily="18" charset="-120"/>
              </a:rPr>
              <a:t>                VENDOR.V_CODE = PRODUCT.V_CODE;</a:t>
            </a:r>
          </a:p>
        </p:txBody>
      </p:sp>
      <p:sp>
        <p:nvSpPr>
          <p:cNvPr id="6" name="Text Box 4"/>
          <p:cNvSpPr txBox="1">
            <a:spLocks noChangeArrowheads="1"/>
          </p:cNvSpPr>
          <p:nvPr/>
        </p:nvSpPr>
        <p:spPr bwMode="auto">
          <a:xfrm>
            <a:off x="8200533" y="3036703"/>
            <a:ext cx="1908175" cy="393700"/>
          </a:xfrm>
          <a:prstGeom prst="rect">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lIns="90360" tIns="44280" rIns="90360" bIns="44280">
            <a:spAutoFit/>
          </a:bodyPr>
          <a:lstStyle>
            <a:lvl1pPr>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500"/>
              </a:spcBef>
              <a:buClr>
                <a:srgbClr val="FF6600"/>
              </a:buClr>
              <a:buSzPct val="75000"/>
              <a:buNone/>
            </a:pPr>
            <a:r>
              <a:rPr lang="en-GB" altLang="en-US" sz="2000">
                <a:solidFill>
                  <a:srgbClr val="FFFF00"/>
                </a:solidFill>
                <a:latin typeface="Arial" panose="020B0604020202020204" pitchFamily="34" charset="0"/>
                <a:ea typeface="PMingLiU" pitchFamily="18" charset="-120"/>
              </a:rPr>
              <a:t>Left outer join</a:t>
            </a:r>
          </a:p>
        </p:txBody>
      </p:sp>
      <p:sp>
        <p:nvSpPr>
          <p:cNvPr id="7" name="Rectangle 5"/>
          <p:cNvSpPr>
            <a:spLocks noChangeArrowheads="1"/>
          </p:cNvSpPr>
          <p:nvPr/>
        </p:nvSpPr>
        <p:spPr bwMode="auto">
          <a:xfrm>
            <a:off x="1321895" y="3971741"/>
            <a:ext cx="7886700" cy="1076325"/>
          </a:xfrm>
          <a:prstGeom prst="rect">
            <a:avLst/>
          </a:pr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lIns="90360" tIns="44280" rIns="90360" bIns="44280">
            <a:spAutoFit/>
          </a:bodyPr>
          <a:lstStyle>
            <a:lvl1pPr>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450"/>
              </a:spcBef>
              <a:buClr>
                <a:srgbClr val="FF6600"/>
              </a:buClr>
              <a:buSzPct val="75000"/>
              <a:buNone/>
            </a:pPr>
            <a:r>
              <a:rPr lang="en-GB" altLang="en-US" sz="2000" b="1">
                <a:solidFill>
                  <a:srgbClr val="000000"/>
                </a:solidFill>
                <a:latin typeface="Arial" panose="020B0604020202020204" pitchFamily="34" charset="0"/>
                <a:ea typeface="PMingLiU" pitchFamily="18" charset="-120"/>
              </a:rPr>
              <a:t>SELECT</a:t>
            </a:r>
            <a:r>
              <a:rPr lang="en-GB" altLang="en-US" sz="2000">
                <a:solidFill>
                  <a:srgbClr val="000000"/>
                </a:solidFill>
                <a:latin typeface="Arial" panose="020B0604020202020204" pitchFamily="34" charset="0"/>
                <a:ea typeface="PMingLiU" pitchFamily="18" charset="-120"/>
              </a:rPr>
              <a:t> P_CODE, VENDOR.V_CODE, V_NAME</a:t>
            </a:r>
          </a:p>
          <a:p>
            <a:pPr>
              <a:spcBef>
                <a:spcPts val="450"/>
              </a:spcBef>
              <a:buClr>
                <a:srgbClr val="FF6600"/>
              </a:buClr>
              <a:buSzPct val="75000"/>
              <a:buNone/>
            </a:pPr>
            <a:r>
              <a:rPr lang="en-GB" altLang="en-US" sz="2000" b="1">
                <a:solidFill>
                  <a:srgbClr val="000000"/>
                </a:solidFill>
                <a:latin typeface="Arial" panose="020B0604020202020204" pitchFamily="34" charset="0"/>
                <a:ea typeface="PMingLiU" pitchFamily="18" charset="-120"/>
              </a:rPr>
              <a:t>FROM</a:t>
            </a:r>
            <a:r>
              <a:rPr lang="en-GB" altLang="en-US" sz="2000">
                <a:solidFill>
                  <a:srgbClr val="000000"/>
                </a:solidFill>
                <a:latin typeface="Arial" panose="020B0604020202020204" pitchFamily="34" charset="0"/>
                <a:ea typeface="PMingLiU" pitchFamily="18" charset="-120"/>
              </a:rPr>
              <a:t>     VENDOR </a:t>
            </a:r>
            <a:r>
              <a:rPr lang="en-GB" altLang="en-US" sz="2000" b="1">
                <a:solidFill>
                  <a:srgbClr val="006600"/>
                </a:solidFill>
                <a:latin typeface="Arial" panose="020B0604020202020204" pitchFamily="34" charset="0"/>
                <a:ea typeface="PMingLiU" pitchFamily="18" charset="-120"/>
              </a:rPr>
              <a:t>RIGHT JOIN</a:t>
            </a:r>
            <a:r>
              <a:rPr lang="en-GB" altLang="en-US" sz="2000">
                <a:solidFill>
                  <a:srgbClr val="000000"/>
                </a:solidFill>
                <a:latin typeface="Arial" panose="020B0604020202020204" pitchFamily="34" charset="0"/>
                <a:ea typeface="PMingLiU" pitchFamily="18" charset="-120"/>
              </a:rPr>
              <a:t> PRODUCT </a:t>
            </a:r>
            <a:r>
              <a:rPr lang="en-GB" altLang="en-US" sz="2000" b="1">
                <a:solidFill>
                  <a:srgbClr val="006600"/>
                </a:solidFill>
                <a:latin typeface="Arial" panose="020B0604020202020204" pitchFamily="34" charset="0"/>
                <a:ea typeface="PMingLiU" pitchFamily="18" charset="-120"/>
              </a:rPr>
              <a:t>ON</a:t>
            </a:r>
            <a:r>
              <a:rPr lang="en-GB" altLang="en-US" sz="2000">
                <a:solidFill>
                  <a:srgbClr val="000000"/>
                </a:solidFill>
                <a:latin typeface="Arial" panose="020B0604020202020204" pitchFamily="34" charset="0"/>
                <a:ea typeface="PMingLiU" pitchFamily="18" charset="-120"/>
              </a:rPr>
              <a:t> </a:t>
            </a:r>
            <a:br>
              <a:rPr lang="en-GB" altLang="en-US" sz="2000">
                <a:solidFill>
                  <a:srgbClr val="000000"/>
                </a:solidFill>
                <a:latin typeface="Arial" panose="020B0604020202020204" pitchFamily="34" charset="0"/>
                <a:ea typeface="PMingLiU" pitchFamily="18" charset="-120"/>
              </a:rPr>
            </a:br>
            <a:r>
              <a:rPr lang="en-GB" altLang="en-US" sz="2000">
                <a:solidFill>
                  <a:srgbClr val="000000"/>
                </a:solidFill>
                <a:latin typeface="Arial" panose="020B0604020202020204" pitchFamily="34" charset="0"/>
                <a:ea typeface="PMingLiU" pitchFamily="18" charset="-120"/>
              </a:rPr>
              <a:t>                VENDOR.V_CODE = PRODUCT.V_CODE;</a:t>
            </a:r>
          </a:p>
        </p:txBody>
      </p:sp>
      <p:sp>
        <p:nvSpPr>
          <p:cNvPr id="8" name="Text Box 6"/>
          <p:cNvSpPr txBox="1">
            <a:spLocks noChangeArrowheads="1"/>
          </p:cNvSpPr>
          <p:nvPr/>
        </p:nvSpPr>
        <p:spPr bwMode="auto">
          <a:xfrm>
            <a:off x="8200533" y="4260665"/>
            <a:ext cx="1908175" cy="393700"/>
          </a:xfrm>
          <a:prstGeom prst="rect">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lIns="90360" tIns="44280" rIns="90360" bIns="44280">
            <a:spAutoFit/>
          </a:bodyPr>
          <a:lstStyle>
            <a:lvl1pPr>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500"/>
              </a:spcBef>
              <a:buClr>
                <a:srgbClr val="FF6600"/>
              </a:buClr>
              <a:buSzPct val="75000"/>
              <a:buNone/>
            </a:pPr>
            <a:r>
              <a:rPr lang="en-GB" altLang="en-US" sz="2000" dirty="0">
                <a:solidFill>
                  <a:srgbClr val="FFFF00"/>
                </a:solidFill>
                <a:latin typeface="Arial" panose="020B0604020202020204" pitchFamily="34" charset="0"/>
                <a:ea typeface="PMingLiU" pitchFamily="18" charset="-120"/>
              </a:rPr>
              <a:t>Right outer join</a:t>
            </a:r>
          </a:p>
        </p:txBody>
      </p:sp>
      <p:sp>
        <p:nvSpPr>
          <p:cNvPr id="9" name="Rectangle 7"/>
          <p:cNvSpPr>
            <a:spLocks noChangeArrowheads="1"/>
          </p:cNvSpPr>
          <p:nvPr/>
        </p:nvSpPr>
        <p:spPr bwMode="auto">
          <a:xfrm>
            <a:off x="1321895" y="5324602"/>
            <a:ext cx="7886700" cy="1076325"/>
          </a:xfrm>
          <a:prstGeom prst="rect">
            <a:avLst/>
          </a:pr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lIns="90360" tIns="44280" rIns="90360" bIns="44280">
            <a:spAutoFit/>
          </a:bodyPr>
          <a:lstStyle>
            <a:lvl1pPr>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450"/>
              </a:spcBef>
              <a:buClr>
                <a:srgbClr val="FF6600"/>
              </a:buClr>
              <a:buSzPct val="75000"/>
              <a:buNone/>
            </a:pPr>
            <a:r>
              <a:rPr lang="en-GB" altLang="en-US" sz="2000" b="1" dirty="0">
                <a:solidFill>
                  <a:srgbClr val="000000"/>
                </a:solidFill>
                <a:latin typeface="Arial" panose="020B0604020202020204" pitchFamily="34" charset="0"/>
                <a:ea typeface="PMingLiU" pitchFamily="18" charset="-120"/>
              </a:rPr>
              <a:t>SELECT</a:t>
            </a:r>
            <a:r>
              <a:rPr lang="en-GB" altLang="en-US" sz="2000" dirty="0">
                <a:solidFill>
                  <a:srgbClr val="000000"/>
                </a:solidFill>
                <a:latin typeface="Arial" panose="020B0604020202020204" pitchFamily="34" charset="0"/>
                <a:ea typeface="PMingLiU" pitchFamily="18" charset="-120"/>
              </a:rPr>
              <a:t> P_CODE, VENDOR.V_CODE, V_NAME</a:t>
            </a:r>
          </a:p>
          <a:p>
            <a:pPr>
              <a:spcBef>
                <a:spcPts val="450"/>
              </a:spcBef>
              <a:buClr>
                <a:srgbClr val="FF6600"/>
              </a:buClr>
              <a:buSzPct val="75000"/>
              <a:buNone/>
            </a:pPr>
            <a:r>
              <a:rPr lang="en-GB" altLang="en-US" sz="2000" b="1" dirty="0">
                <a:solidFill>
                  <a:srgbClr val="000000"/>
                </a:solidFill>
                <a:latin typeface="Arial" panose="020B0604020202020204" pitchFamily="34" charset="0"/>
                <a:ea typeface="PMingLiU" pitchFamily="18" charset="-120"/>
              </a:rPr>
              <a:t>FROM</a:t>
            </a:r>
            <a:r>
              <a:rPr lang="en-GB" altLang="en-US" sz="2000" dirty="0">
                <a:solidFill>
                  <a:srgbClr val="000000"/>
                </a:solidFill>
                <a:latin typeface="Arial" panose="020B0604020202020204" pitchFamily="34" charset="0"/>
                <a:ea typeface="PMingLiU" pitchFamily="18" charset="-120"/>
              </a:rPr>
              <a:t>    VENDOR </a:t>
            </a:r>
            <a:r>
              <a:rPr lang="en-GB" altLang="en-US" sz="2000" b="1" dirty="0">
                <a:solidFill>
                  <a:srgbClr val="006600"/>
                </a:solidFill>
                <a:latin typeface="Arial" panose="020B0604020202020204" pitchFamily="34" charset="0"/>
                <a:ea typeface="PMingLiU" pitchFamily="18" charset="-120"/>
              </a:rPr>
              <a:t>FULL JOIN</a:t>
            </a:r>
            <a:r>
              <a:rPr lang="en-GB" altLang="en-US" sz="2000" dirty="0">
                <a:solidFill>
                  <a:srgbClr val="000000"/>
                </a:solidFill>
                <a:latin typeface="Arial" panose="020B0604020202020204" pitchFamily="34" charset="0"/>
                <a:ea typeface="PMingLiU" pitchFamily="18" charset="-120"/>
              </a:rPr>
              <a:t> PRODUCT </a:t>
            </a:r>
            <a:r>
              <a:rPr lang="en-GB" altLang="en-US" sz="2000" b="1" dirty="0">
                <a:solidFill>
                  <a:srgbClr val="006600"/>
                </a:solidFill>
                <a:latin typeface="Arial" panose="020B0604020202020204" pitchFamily="34" charset="0"/>
                <a:ea typeface="PMingLiU" pitchFamily="18" charset="-120"/>
              </a:rPr>
              <a:t>ON </a:t>
            </a:r>
            <a:br>
              <a:rPr lang="en-GB" altLang="en-US" sz="2000" b="1" dirty="0">
                <a:solidFill>
                  <a:srgbClr val="006600"/>
                </a:solidFill>
                <a:latin typeface="Arial" panose="020B0604020202020204" pitchFamily="34" charset="0"/>
                <a:ea typeface="PMingLiU" pitchFamily="18" charset="-120"/>
              </a:rPr>
            </a:br>
            <a:r>
              <a:rPr lang="en-GB" altLang="en-US" sz="2000" b="1" dirty="0">
                <a:solidFill>
                  <a:srgbClr val="006600"/>
                </a:solidFill>
                <a:latin typeface="Arial" panose="020B0604020202020204" pitchFamily="34" charset="0"/>
                <a:ea typeface="PMingLiU" pitchFamily="18" charset="-120"/>
              </a:rPr>
              <a:t>               </a:t>
            </a:r>
            <a:r>
              <a:rPr lang="en-GB" altLang="en-US" sz="2000" dirty="0">
                <a:solidFill>
                  <a:srgbClr val="000000"/>
                </a:solidFill>
                <a:latin typeface="Arial" panose="020B0604020202020204" pitchFamily="34" charset="0"/>
                <a:ea typeface="PMingLiU" pitchFamily="18" charset="-120"/>
              </a:rPr>
              <a:t>VENDOR.V_CODE = PRODUCT.V_CODE;</a:t>
            </a:r>
          </a:p>
        </p:txBody>
      </p:sp>
      <p:sp>
        <p:nvSpPr>
          <p:cNvPr id="10" name="Text Box 8"/>
          <p:cNvSpPr txBox="1">
            <a:spLocks noChangeArrowheads="1"/>
          </p:cNvSpPr>
          <p:nvPr/>
        </p:nvSpPr>
        <p:spPr bwMode="auto">
          <a:xfrm>
            <a:off x="8200533" y="5701803"/>
            <a:ext cx="1908175" cy="393700"/>
          </a:xfrm>
          <a:prstGeom prst="rect">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lIns="90360" tIns="44280" rIns="90360" bIns="44280">
            <a:spAutoFit/>
          </a:bodyPr>
          <a:lstStyle>
            <a:lvl1pPr>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500"/>
              </a:spcBef>
              <a:buClr>
                <a:srgbClr val="FF6600"/>
              </a:buClr>
              <a:buSzPct val="75000"/>
              <a:buNone/>
            </a:pPr>
            <a:r>
              <a:rPr lang="en-GB" altLang="en-US" sz="2000">
                <a:solidFill>
                  <a:srgbClr val="FFFF00"/>
                </a:solidFill>
                <a:latin typeface="Arial" panose="020B0604020202020204" pitchFamily="34" charset="0"/>
                <a:ea typeface="PMingLiU" pitchFamily="18" charset="-120"/>
              </a:rPr>
              <a:t>Full outer join</a:t>
            </a:r>
          </a:p>
        </p:txBody>
      </p:sp>
    </p:spTree>
    <p:extLst>
      <p:ext uri="{BB962C8B-B14F-4D97-AF65-F5344CB8AC3E}">
        <p14:creationId xmlns:p14="http://schemas.microsoft.com/office/powerpoint/2010/main" val="183764077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1"/>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SzPct val="75000"/>
              <a:buFont typeface="Trebuchet MS" panose="020B0603020202020204" pitchFamily="34" charset="0"/>
              <a:buNone/>
            </a:pPr>
            <a:fld id="{0AA76884-F666-4E96-BA59-4E4B676407F7}" type="slidenum">
              <a:rPr lang="en-GB" altLang="en-US" sz="1400">
                <a:solidFill>
                  <a:srgbClr val="000000"/>
                </a:solidFill>
                <a:latin typeface="Trebuchet MS" panose="020B0603020202020204" pitchFamily="34" charset="0"/>
              </a:rPr>
              <a:pPr algn="r">
                <a:spcBef>
                  <a:spcPct val="0"/>
                </a:spcBef>
                <a:buClr>
                  <a:srgbClr val="000000"/>
                </a:buClr>
                <a:buSzPct val="75000"/>
                <a:buFont typeface="Trebuchet MS" panose="020B0603020202020204" pitchFamily="34" charset="0"/>
                <a:buNone/>
              </a:pPr>
              <a:t>19</a:t>
            </a:fld>
            <a:endParaRPr lang="en-GB" altLang="en-US" sz="1400">
              <a:solidFill>
                <a:srgbClr val="000000"/>
              </a:solidFill>
              <a:latin typeface="Trebuchet MS" panose="020B0603020202020204" pitchFamily="34" charset="0"/>
            </a:endParaRPr>
          </a:p>
        </p:txBody>
      </p:sp>
      <p:sp>
        <p:nvSpPr>
          <p:cNvPr id="48131" name="Text Box 2"/>
          <p:cNvSpPr txBox="1">
            <a:spLocks noChangeArrowheads="1"/>
          </p:cNvSpPr>
          <p:nvPr/>
        </p:nvSpPr>
        <p:spPr bwMode="auto">
          <a:xfrm>
            <a:off x="649364" y="343086"/>
            <a:ext cx="955995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
                <a:srgbClr val="0000FF"/>
              </a:buClr>
              <a:buFont typeface="Trebuchet MS" panose="020B0603020202020204" pitchFamily="34" charset="0"/>
              <a:buNone/>
            </a:pPr>
            <a:r>
              <a:rPr lang="en-GB" altLang="en-US" b="1" dirty="0">
                <a:solidFill>
                  <a:srgbClr val="0000FF"/>
                </a:solidFill>
                <a:latin typeface="Trebuchet MS" panose="020B0603020202020204" pitchFamily="34" charset="0"/>
              </a:rPr>
              <a:t>SQL Functions for DATE variable</a:t>
            </a:r>
          </a:p>
        </p:txBody>
      </p:sp>
      <p:sp>
        <p:nvSpPr>
          <p:cNvPr id="27652" name="Text Box 3"/>
          <p:cNvSpPr txBox="1">
            <a:spLocks noChangeArrowheads="1"/>
          </p:cNvSpPr>
          <p:nvPr/>
        </p:nvSpPr>
        <p:spPr bwMode="auto">
          <a:xfrm>
            <a:off x="784476" y="1255914"/>
            <a:ext cx="7772400" cy="4467225"/>
          </a:xfrm>
          <a:prstGeom prst="rect">
            <a:avLst/>
          </a:prstGeom>
          <a:noFill/>
          <a:ln w="9525">
            <a:noFill/>
            <a:round/>
            <a:headEnd/>
            <a:tailEnd/>
          </a:ln>
        </p:spPr>
        <p:txBody>
          <a:bodyPr/>
          <a:lstStyle/>
          <a:p>
            <a:pPr marL="341313" indent="-341313">
              <a:spcBef>
                <a:spcPts val="800"/>
              </a:spcBef>
              <a:buClr>
                <a:srgbClr val="000000"/>
              </a:buClr>
              <a:buSzPct val="100000"/>
              <a:buFont typeface="Trebuchet M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400" dirty="0">
                <a:solidFill>
                  <a:srgbClr val="000000"/>
                </a:solidFill>
                <a:latin typeface="Trebuchet MS" panose="020B0603020202020204" pitchFamily="34" charset="0"/>
                <a:ea typeface="ＭＳ Ｐゴシック" charset="-128"/>
              </a:rPr>
              <a:t>List all employees born in 1966,</a:t>
            </a:r>
          </a:p>
          <a:p>
            <a:pPr marL="341313" indent="-341313">
              <a:spcBef>
                <a:spcPts val="800"/>
              </a:spcBef>
              <a:buClr>
                <a:srgbClr val="000000"/>
              </a:buClr>
              <a:buSzPct val="100000"/>
              <a:buFont typeface="Trebuchet M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sz="2400" dirty="0">
              <a:solidFill>
                <a:srgbClr val="000000"/>
              </a:solidFill>
              <a:latin typeface="Trebuchet MS" panose="020B0603020202020204" pitchFamily="34" charset="0"/>
              <a:ea typeface="ＭＳ Ｐゴシック" charset="-128"/>
            </a:endParaRPr>
          </a:p>
          <a:p>
            <a:pPr marL="341313" indent="-341313">
              <a:spcBef>
                <a:spcPts val="800"/>
              </a:spcBef>
              <a:buClr>
                <a:srgbClr val="000000"/>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sz="2400" dirty="0">
              <a:solidFill>
                <a:srgbClr val="000000"/>
              </a:solidFill>
              <a:latin typeface="Trebuchet MS" panose="020B0603020202020204" pitchFamily="34" charset="0"/>
              <a:ea typeface="ＭＳ Ｐゴシック" charset="-128"/>
            </a:endParaRPr>
          </a:p>
          <a:p>
            <a:pPr marL="341313" indent="-341313">
              <a:spcBef>
                <a:spcPts val="800"/>
              </a:spcBef>
              <a:buClr>
                <a:srgbClr val="000000"/>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sz="1400" dirty="0">
              <a:solidFill>
                <a:srgbClr val="000000"/>
              </a:solidFill>
              <a:latin typeface="Trebuchet MS" panose="020B0603020202020204" pitchFamily="34" charset="0"/>
              <a:ea typeface="ＭＳ Ｐゴシック" charset="-128"/>
            </a:endParaRPr>
          </a:p>
          <a:p>
            <a:pPr marL="341313" indent="-341313">
              <a:spcBef>
                <a:spcPts val="800"/>
              </a:spcBef>
              <a:buClr>
                <a:srgbClr val="000000"/>
              </a:buClr>
              <a:buSzPct val="100000"/>
              <a:buFont typeface="Trebuchet M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400" dirty="0">
                <a:solidFill>
                  <a:srgbClr val="000000"/>
                </a:solidFill>
                <a:latin typeface="Trebuchet MS" panose="020B0603020202020204" pitchFamily="34" charset="0"/>
                <a:ea typeface="ＭＳ Ｐゴシック" charset="-128"/>
              </a:rPr>
              <a:t>List all employees born in November,</a:t>
            </a:r>
          </a:p>
          <a:p>
            <a:pPr marL="341313" indent="-341313">
              <a:spcBef>
                <a:spcPts val="800"/>
              </a:spcBef>
              <a:buClr>
                <a:srgbClr val="000000"/>
              </a:buClr>
              <a:buSzPct val="100000"/>
              <a:buFont typeface="Trebuchet M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sz="2400" dirty="0">
              <a:solidFill>
                <a:srgbClr val="000000"/>
              </a:solidFill>
              <a:latin typeface="Trebuchet MS" panose="020B0603020202020204" pitchFamily="34" charset="0"/>
              <a:ea typeface="ＭＳ Ｐゴシック" charset="-128"/>
            </a:endParaRPr>
          </a:p>
          <a:p>
            <a:pPr marL="341313" indent="-341313">
              <a:spcBef>
                <a:spcPts val="800"/>
              </a:spcBef>
              <a:buClr>
                <a:srgbClr val="000000"/>
              </a:buClr>
              <a:buSzPct val="100000"/>
              <a:buFont typeface="Trebuchet M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sz="2400" dirty="0">
              <a:solidFill>
                <a:srgbClr val="000000"/>
              </a:solidFill>
              <a:latin typeface="Trebuchet MS" panose="020B0603020202020204" pitchFamily="34" charset="0"/>
              <a:ea typeface="ＭＳ Ｐゴシック" charset="-128"/>
            </a:endParaRPr>
          </a:p>
          <a:p>
            <a:pPr marL="341313" indent="-341313">
              <a:spcBef>
                <a:spcPts val="800"/>
              </a:spcBef>
              <a:buClr>
                <a:srgbClr val="000000"/>
              </a:buClr>
              <a:buSzPct val="100000"/>
              <a:buFont typeface="Trebuchet M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sz="1100" dirty="0">
              <a:solidFill>
                <a:srgbClr val="000000"/>
              </a:solidFill>
              <a:ea typeface="ＭＳ Ｐゴシック" charset="-128"/>
            </a:endParaRPr>
          </a:p>
          <a:p>
            <a:pPr marL="341313" indent="-341313">
              <a:spcBef>
                <a:spcPts val="800"/>
              </a:spcBef>
              <a:buClr>
                <a:srgbClr val="000000"/>
              </a:buClr>
              <a:buSzPct val="100000"/>
              <a:buFont typeface="Trebuchet M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400" dirty="0">
                <a:solidFill>
                  <a:srgbClr val="000000"/>
                </a:solidFill>
                <a:ea typeface="ＭＳ Ｐゴシック" charset="-128"/>
              </a:rPr>
              <a:t>List all employees born on the 14</a:t>
            </a:r>
            <a:r>
              <a:rPr lang="en-GB" sz="2400" baseline="30000" dirty="0">
                <a:solidFill>
                  <a:srgbClr val="000000"/>
                </a:solidFill>
                <a:ea typeface="ＭＳ Ｐゴシック" charset="-128"/>
              </a:rPr>
              <a:t>th</a:t>
            </a:r>
            <a:r>
              <a:rPr lang="en-GB" sz="2400" dirty="0">
                <a:solidFill>
                  <a:srgbClr val="000000"/>
                </a:solidFill>
                <a:ea typeface="ＭＳ Ｐゴシック" charset="-128"/>
              </a:rPr>
              <a:t> day of the month,</a:t>
            </a:r>
          </a:p>
          <a:p>
            <a:pPr>
              <a:spcBef>
                <a:spcPts val="800"/>
              </a:spcBef>
              <a:buClr>
                <a:srgbClr val="000000"/>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sz="2400" dirty="0">
              <a:solidFill>
                <a:srgbClr val="000000"/>
              </a:solidFill>
              <a:latin typeface="Trebuchet MS" panose="020B0603020202020204" pitchFamily="34" charset="0"/>
              <a:ea typeface="ＭＳ Ｐゴシック" charset="-128"/>
            </a:endParaRPr>
          </a:p>
          <a:p>
            <a:pPr marL="341313" indent="-341313">
              <a:spcBef>
                <a:spcPts val="800"/>
              </a:spcBef>
              <a:buClr>
                <a:srgbClr val="000000"/>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sz="2400" dirty="0">
              <a:solidFill>
                <a:srgbClr val="000000"/>
              </a:solidFill>
              <a:latin typeface="Trebuchet MS" panose="020B0603020202020204" pitchFamily="34" charset="0"/>
              <a:ea typeface="ＭＳ Ｐゴシック" charset="-128"/>
            </a:endParaRPr>
          </a:p>
        </p:txBody>
      </p:sp>
      <p:sp>
        <p:nvSpPr>
          <p:cNvPr id="48133" name="Rectangle 4"/>
          <p:cNvSpPr>
            <a:spLocks noChangeArrowheads="1"/>
          </p:cNvSpPr>
          <p:nvPr/>
        </p:nvSpPr>
        <p:spPr bwMode="auto">
          <a:xfrm>
            <a:off x="916018" y="1727224"/>
            <a:ext cx="9293302" cy="1048662"/>
          </a:xfrm>
          <a:prstGeom prst="rect">
            <a:avLst/>
          </a:pr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0360" tIns="44280" rIns="90360" bIns="44280">
            <a:spAutoFit/>
          </a:bodyPr>
          <a:lstStyle>
            <a:lvl1pPr>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500"/>
              </a:spcBef>
              <a:buClr>
                <a:srgbClr val="FF6600"/>
              </a:buClr>
              <a:buSzPct val="75000"/>
              <a:buNone/>
            </a:pPr>
            <a:r>
              <a:rPr lang="en-GB" altLang="en-US" sz="1800" b="1" dirty="0">
                <a:solidFill>
                  <a:srgbClr val="000000"/>
                </a:solidFill>
                <a:latin typeface="Arial" panose="020B0604020202020204" pitchFamily="34" charset="0"/>
                <a:ea typeface="PMingLiU" pitchFamily="18" charset="-120"/>
              </a:rPr>
              <a:t>SELECT</a:t>
            </a:r>
            <a:r>
              <a:rPr lang="en-GB" altLang="en-US" sz="1800" dirty="0">
                <a:solidFill>
                  <a:srgbClr val="000000"/>
                </a:solidFill>
                <a:latin typeface="Arial" panose="020B0604020202020204" pitchFamily="34" charset="0"/>
                <a:ea typeface="PMingLiU" pitchFamily="18" charset="-120"/>
              </a:rPr>
              <a:t>   EMP_LNAME, EMP_FNAME, EMP_DOB,  </a:t>
            </a:r>
            <a:r>
              <a:rPr lang="en-GB" altLang="en-US" sz="1800" b="1" dirty="0">
                <a:solidFill>
                  <a:srgbClr val="FF0000"/>
                </a:solidFill>
                <a:latin typeface="Arial" panose="020B0604020202020204" pitchFamily="34" charset="0"/>
                <a:ea typeface="PMingLiU" pitchFamily="18" charset="-120"/>
              </a:rPr>
              <a:t>YEAR(</a:t>
            </a:r>
            <a:r>
              <a:rPr lang="en-GB" altLang="en-US" sz="1800" dirty="0">
                <a:latin typeface="Arial" panose="020B0604020202020204" pitchFamily="34" charset="0"/>
                <a:ea typeface="PMingLiU" pitchFamily="18" charset="-120"/>
              </a:rPr>
              <a:t>EMP_DOB</a:t>
            </a:r>
            <a:r>
              <a:rPr lang="en-GB" altLang="en-US" sz="1800" b="1" dirty="0">
                <a:solidFill>
                  <a:srgbClr val="FF0000"/>
                </a:solidFill>
                <a:latin typeface="Arial" panose="020B0604020202020204" pitchFamily="34" charset="0"/>
                <a:ea typeface="PMingLiU" pitchFamily="18" charset="-120"/>
              </a:rPr>
              <a:t>)</a:t>
            </a:r>
            <a:r>
              <a:rPr lang="en-GB" altLang="en-US" sz="1800" dirty="0">
                <a:latin typeface="Arial" panose="020B0604020202020204" pitchFamily="34" charset="0"/>
                <a:ea typeface="PMingLiU" pitchFamily="18" charset="-120"/>
              </a:rPr>
              <a:t> </a:t>
            </a:r>
            <a:r>
              <a:rPr lang="en-GB" altLang="en-US" sz="1800" b="1" dirty="0">
                <a:solidFill>
                  <a:srgbClr val="FF0000"/>
                </a:solidFill>
                <a:latin typeface="Arial" panose="020B0604020202020204" pitchFamily="34" charset="0"/>
                <a:ea typeface="PMingLiU" pitchFamily="18" charset="-120"/>
              </a:rPr>
              <a:t>AS</a:t>
            </a:r>
            <a:r>
              <a:rPr lang="en-GB" altLang="en-US" sz="1800" dirty="0">
                <a:solidFill>
                  <a:srgbClr val="000000"/>
                </a:solidFill>
                <a:latin typeface="Arial" panose="020B0604020202020204" pitchFamily="34" charset="0"/>
                <a:ea typeface="PMingLiU" pitchFamily="18" charset="-120"/>
              </a:rPr>
              <a:t> </a:t>
            </a:r>
            <a:r>
              <a:rPr lang="en-GB" altLang="en-US" sz="1800" dirty="0">
                <a:solidFill>
                  <a:srgbClr val="FF0000"/>
                </a:solidFill>
                <a:latin typeface="Arial" panose="020B0604020202020204" pitchFamily="34" charset="0"/>
                <a:ea typeface="PMingLiU" pitchFamily="18" charset="-120"/>
              </a:rPr>
              <a:t>‘</a:t>
            </a:r>
            <a:r>
              <a:rPr lang="en-GB" altLang="en-US" sz="1800" dirty="0">
                <a:solidFill>
                  <a:srgbClr val="000000"/>
                </a:solidFill>
                <a:latin typeface="Arial" panose="020B0604020202020204" pitchFamily="34" charset="0"/>
                <a:ea typeface="PMingLiU" pitchFamily="18" charset="-120"/>
              </a:rPr>
              <a:t>Birth Year</a:t>
            </a:r>
            <a:r>
              <a:rPr lang="en-GB" altLang="en-US" sz="1800" dirty="0">
                <a:solidFill>
                  <a:srgbClr val="FF0000"/>
                </a:solidFill>
                <a:latin typeface="Arial" panose="020B0604020202020204" pitchFamily="34" charset="0"/>
                <a:ea typeface="PMingLiU" pitchFamily="18" charset="-120"/>
              </a:rPr>
              <a:t>’</a:t>
            </a:r>
          </a:p>
          <a:p>
            <a:pPr>
              <a:spcBef>
                <a:spcPts val="500"/>
              </a:spcBef>
              <a:buClr>
                <a:srgbClr val="FF6600"/>
              </a:buClr>
              <a:buSzPct val="75000"/>
              <a:buNone/>
            </a:pPr>
            <a:r>
              <a:rPr lang="en-GB" altLang="en-US" sz="1800" b="1" dirty="0">
                <a:solidFill>
                  <a:srgbClr val="000000"/>
                </a:solidFill>
                <a:latin typeface="Arial" panose="020B0604020202020204" pitchFamily="34" charset="0"/>
                <a:ea typeface="PMingLiU" pitchFamily="18" charset="-120"/>
              </a:rPr>
              <a:t>FROM</a:t>
            </a:r>
            <a:r>
              <a:rPr lang="en-GB" altLang="en-US" sz="1800" dirty="0">
                <a:solidFill>
                  <a:srgbClr val="000000"/>
                </a:solidFill>
                <a:latin typeface="Arial" panose="020B0604020202020204" pitchFamily="34" charset="0"/>
                <a:ea typeface="PMingLiU" pitchFamily="18" charset="-120"/>
              </a:rPr>
              <a:t>       EMPLOYEE</a:t>
            </a:r>
          </a:p>
          <a:p>
            <a:pPr>
              <a:spcBef>
                <a:spcPts val="500"/>
              </a:spcBef>
              <a:buClr>
                <a:srgbClr val="FF6600"/>
              </a:buClr>
              <a:buSzPct val="75000"/>
              <a:buNone/>
            </a:pPr>
            <a:r>
              <a:rPr lang="en-GB" altLang="en-US" sz="1800" b="1" dirty="0">
                <a:solidFill>
                  <a:srgbClr val="000000"/>
                </a:solidFill>
                <a:latin typeface="Arial" panose="020B0604020202020204" pitchFamily="34" charset="0"/>
                <a:ea typeface="PMingLiU" pitchFamily="18" charset="-120"/>
              </a:rPr>
              <a:t>WHERE</a:t>
            </a:r>
            <a:r>
              <a:rPr lang="en-GB" altLang="en-US" sz="1800" dirty="0">
                <a:solidFill>
                  <a:srgbClr val="000000"/>
                </a:solidFill>
                <a:latin typeface="Arial" panose="020B0604020202020204" pitchFamily="34" charset="0"/>
                <a:ea typeface="PMingLiU" pitchFamily="18" charset="-120"/>
              </a:rPr>
              <a:t>    </a:t>
            </a:r>
            <a:r>
              <a:rPr lang="en-GB" altLang="en-US" sz="1800" b="1" dirty="0">
                <a:solidFill>
                  <a:srgbClr val="FF0000"/>
                </a:solidFill>
                <a:latin typeface="Arial" panose="020B0604020202020204" pitchFamily="34" charset="0"/>
                <a:ea typeface="PMingLiU" pitchFamily="18" charset="-120"/>
              </a:rPr>
              <a:t>YEAR(</a:t>
            </a:r>
            <a:r>
              <a:rPr lang="en-GB" altLang="en-US" sz="1800" dirty="0">
                <a:latin typeface="Arial" panose="020B0604020202020204" pitchFamily="34" charset="0"/>
                <a:ea typeface="PMingLiU" pitchFamily="18" charset="-120"/>
              </a:rPr>
              <a:t>EMP_DOB</a:t>
            </a:r>
            <a:r>
              <a:rPr lang="en-GB" altLang="en-US" sz="1800" b="1" dirty="0">
                <a:solidFill>
                  <a:srgbClr val="FF0000"/>
                </a:solidFill>
                <a:latin typeface="Arial" panose="020B0604020202020204" pitchFamily="34" charset="0"/>
                <a:ea typeface="PMingLiU" pitchFamily="18" charset="-120"/>
              </a:rPr>
              <a:t>)</a:t>
            </a:r>
            <a:r>
              <a:rPr lang="en-GB" altLang="en-US" sz="1800" dirty="0">
                <a:latin typeface="Arial" panose="020B0604020202020204" pitchFamily="34" charset="0"/>
                <a:ea typeface="PMingLiU" pitchFamily="18" charset="-120"/>
              </a:rPr>
              <a:t> </a:t>
            </a:r>
            <a:r>
              <a:rPr lang="en-GB" altLang="en-US" sz="1800" dirty="0">
                <a:solidFill>
                  <a:srgbClr val="000000"/>
                </a:solidFill>
                <a:latin typeface="Arial" panose="020B0604020202020204" pitchFamily="34" charset="0"/>
                <a:ea typeface="PMingLiU" pitchFamily="18" charset="-120"/>
              </a:rPr>
              <a:t>= 1966;</a:t>
            </a:r>
          </a:p>
        </p:txBody>
      </p:sp>
      <p:sp>
        <p:nvSpPr>
          <p:cNvPr id="48134" name="Rectangle 4"/>
          <p:cNvSpPr>
            <a:spLocks noChangeArrowheads="1"/>
          </p:cNvSpPr>
          <p:nvPr/>
        </p:nvSpPr>
        <p:spPr bwMode="auto">
          <a:xfrm>
            <a:off x="916018" y="3391747"/>
            <a:ext cx="9541876" cy="1048662"/>
          </a:xfrm>
          <a:prstGeom prst="rect">
            <a:avLst/>
          </a:pr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0360" tIns="44280" rIns="90360" bIns="44280">
            <a:spAutoFit/>
          </a:bodyPr>
          <a:lstStyle>
            <a:lvl1pPr>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500"/>
              </a:spcBef>
              <a:buClr>
                <a:srgbClr val="FF6600"/>
              </a:buClr>
              <a:buSzPct val="75000"/>
              <a:buNone/>
            </a:pPr>
            <a:r>
              <a:rPr lang="en-GB" altLang="en-US" sz="1800" b="1" dirty="0">
                <a:solidFill>
                  <a:srgbClr val="000000"/>
                </a:solidFill>
                <a:latin typeface="Arial" panose="020B0604020202020204" pitchFamily="34" charset="0"/>
                <a:ea typeface="PMingLiU" pitchFamily="18" charset="-120"/>
              </a:rPr>
              <a:t>SELECT</a:t>
            </a:r>
            <a:r>
              <a:rPr lang="en-GB" altLang="en-US" sz="1800" dirty="0">
                <a:solidFill>
                  <a:srgbClr val="000000"/>
                </a:solidFill>
                <a:latin typeface="Arial" panose="020B0604020202020204" pitchFamily="34" charset="0"/>
                <a:ea typeface="PMingLiU" pitchFamily="18" charset="-120"/>
              </a:rPr>
              <a:t>   EMP_LNAME, EMP_FNAME, EMP_DOB, </a:t>
            </a:r>
            <a:r>
              <a:rPr lang="en-GB" altLang="en-US" sz="1800" b="1" dirty="0">
                <a:solidFill>
                  <a:srgbClr val="FF0000"/>
                </a:solidFill>
                <a:latin typeface="Arial" panose="020B0604020202020204" pitchFamily="34" charset="0"/>
                <a:ea typeface="PMingLiU" pitchFamily="18" charset="-120"/>
              </a:rPr>
              <a:t>MONTH(</a:t>
            </a:r>
            <a:r>
              <a:rPr lang="en-GB" altLang="en-US" sz="1800" dirty="0">
                <a:latin typeface="Arial" panose="020B0604020202020204" pitchFamily="34" charset="0"/>
                <a:ea typeface="PMingLiU" pitchFamily="18" charset="-120"/>
              </a:rPr>
              <a:t>EMP_DOB</a:t>
            </a:r>
            <a:r>
              <a:rPr lang="en-GB" altLang="en-US" sz="1800" b="1" dirty="0">
                <a:solidFill>
                  <a:srgbClr val="FF0000"/>
                </a:solidFill>
                <a:latin typeface="Arial" panose="020B0604020202020204" pitchFamily="34" charset="0"/>
                <a:ea typeface="PMingLiU" pitchFamily="18" charset="-120"/>
              </a:rPr>
              <a:t>)</a:t>
            </a:r>
            <a:r>
              <a:rPr lang="en-GB" altLang="en-US" sz="1800" dirty="0">
                <a:latin typeface="Arial" panose="020B0604020202020204" pitchFamily="34" charset="0"/>
                <a:ea typeface="PMingLiU" pitchFamily="18" charset="-120"/>
              </a:rPr>
              <a:t> </a:t>
            </a:r>
            <a:r>
              <a:rPr lang="en-GB" altLang="en-US" sz="1800" b="1" dirty="0">
                <a:solidFill>
                  <a:srgbClr val="FF0000"/>
                </a:solidFill>
                <a:latin typeface="Arial" panose="020B0604020202020204" pitchFamily="34" charset="0"/>
                <a:ea typeface="PMingLiU" pitchFamily="18" charset="-120"/>
              </a:rPr>
              <a:t>AS</a:t>
            </a:r>
            <a:r>
              <a:rPr lang="en-GB" altLang="en-US" sz="1800" dirty="0">
                <a:solidFill>
                  <a:srgbClr val="000000"/>
                </a:solidFill>
                <a:latin typeface="Arial" panose="020B0604020202020204" pitchFamily="34" charset="0"/>
                <a:ea typeface="PMingLiU" pitchFamily="18" charset="-120"/>
              </a:rPr>
              <a:t> </a:t>
            </a:r>
            <a:r>
              <a:rPr lang="en-GB" altLang="en-US" sz="1800" dirty="0">
                <a:solidFill>
                  <a:srgbClr val="FF0000"/>
                </a:solidFill>
                <a:latin typeface="Arial" panose="020B0604020202020204" pitchFamily="34" charset="0"/>
                <a:ea typeface="PMingLiU" pitchFamily="18" charset="-120"/>
              </a:rPr>
              <a:t>‘</a:t>
            </a:r>
            <a:r>
              <a:rPr lang="en-GB" altLang="en-US" sz="1800" dirty="0">
                <a:solidFill>
                  <a:srgbClr val="000000"/>
                </a:solidFill>
                <a:latin typeface="Arial" panose="020B0604020202020204" pitchFamily="34" charset="0"/>
                <a:ea typeface="PMingLiU" pitchFamily="18" charset="-120"/>
              </a:rPr>
              <a:t>Birth Month</a:t>
            </a:r>
            <a:r>
              <a:rPr lang="en-GB" altLang="en-US" sz="1800" dirty="0">
                <a:solidFill>
                  <a:srgbClr val="FF0000"/>
                </a:solidFill>
                <a:latin typeface="Arial" panose="020B0604020202020204" pitchFamily="34" charset="0"/>
                <a:ea typeface="PMingLiU" pitchFamily="18" charset="-120"/>
              </a:rPr>
              <a:t>’</a:t>
            </a:r>
          </a:p>
          <a:p>
            <a:pPr>
              <a:spcBef>
                <a:spcPts val="500"/>
              </a:spcBef>
              <a:buClr>
                <a:srgbClr val="FF6600"/>
              </a:buClr>
              <a:buSzPct val="75000"/>
              <a:buNone/>
            </a:pPr>
            <a:r>
              <a:rPr lang="en-GB" altLang="en-US" sz="1800" b="1" dirty="0">
                <a:solidFill>
                  <a:srgbClr val="000000"/>
                </a:solidFill>
                <a:latin typeface="Arial" panose="020B0604020202020204" pitchFamily="34" charset="0"/>
                <a:ea typeface="PMingLiU" pitchFamily="18" charset="-120"/>
              </a:rPr>
              <a:t>FROM</a:t>
            </a:r>
            <a:r>
              <a:rPr lang="en-GB" altLang="en-US" sz="1800" dirty="0">
                <a:solidFill>
                  <a:srgbClr val="000000"/>
                </a:solidFill>
                <a:latin typeface="Arial" panose="020B0604020202020204" pitchFamily="34" charset="0"/>
                <a:ea typeface="PMingLiU" pitchFamily="18" charset="-120"/>
              </a:rPr>
              <a:t>       EMPLOYEE</a:t>
            </a:r>
          </a:p>
          <a:p>
            <a:pPr>
              <a:spcBef>
                <a:spcPts val="500"/>
              </a:spcBef>
              <a:buClr>
                <a:srgbClr val="FF6600"/>
              </a:buClr>
              <a:buSzPct val="75000"/>
              <a:buNone/>
            </a:pPr>
            <a:r>
              <a:rPr lang="en-GB" altLang="en-US" sz="1800" b="1" dirty="0">
                <a:solidFill>
                  <a:srgbClr val="000000"/>
                </a:solidFill>
                <a:latin typeface="Arial" panose="020B0604020202020204" pitchFamily="34" charset="0"/>
                <a:ea typeface="PMingLiU" pitchFamily="18" charset="-120"/>
              </a:rPr>
              <a:t>WHERE</a:t>
            </a:r>
            <a:r>
              <a:rPr lang="en-GB" altLang="en-US" sz="1800" dirty="0">
                <a:solidFill>
                  <a:srgbClr val="000000"/>
                </a:solidFill>
                <a:latin typeface="Arial" panose="020B0604020202020204" pitchFamily="34" charset="0"/>
                <a:ea typeface="PMingLiU" pitchFamily="18" charset="-120"/>
              </a:rPr>
              <a:t>    </a:t>
            </a:r>
            <a:r>
              <a:rPr lang="en-GB" altLang="en-US" sz="1800" b="1" dirty="0">
                <a:solidFill>
                  <a:srgbClr val="FF0000"/>
                </a:solidFill>
                <a:latin typeface="Arial" panose="020B0604020202020204" pitchFamily="34" charset="0"/>
                <a:ea typeface="PMingLiU" pitchFamily="18" charset="-120"/>
              </a:rPr>
              <a:t>MONTH(</a:t>
            </a:r>
            <a:r>
              <a:rPr lang="en-GB" altLang="en-US" sz="1800" dirty="0">
                <a:latin typeface="Arial" panose="020B0604020202020204" pitchFamily="34" charset="0"/>
                <a:ea typeface="PMingLiU" pitchFamily="18" charset="-120"/>
              </a:rPr>
              <a:t>EMP_DOB</a:t>
            </a:r>
            <a:r>
              <a:rPr lang="en-GB" altLang="en-US" sz="1800" b="1" dirty="0">
                <a:solidFill>
                  <a:srgbClr val="FF0000"/>
                </a:solidFill>
                <a:latin typeface="Arial" panose="020B0604020202020204" pitchFamily="34" charset="0"/>
                <a:ea typeface="PMingLiU" pitchFamily="18" charset="-120"/>
              </a:rPr>
              <a:t>)</a:t>
            </a:r>
            <a:r>
              <a:rPr lang="en-GB" altLang="en-US" sz="1800" dirty="0">
                <a:latin typeface="Arial" panose="020B0604020202020204" pitchFamily="34" charset="0"/>
                <a:ea typeface="PMingLiU" pitchFamily="18" charset="-120"/>
              </a:rPr>
              <a:t> </a:t>
            </a:r>
            <a:r>
              <a:rPr lang="en-GB" altLang="en-US" sz="1800" dirty="0">
                <a:solidFill>
                  <a:srgbClr val="000000"/>
                </a:solidFill>
                <a:latin typeface="Arial" panose="020B0604020202020204" pitchFamily="34" charset="0"/>
                <a:ea typeface="PMingLiU" pitchFamily="18" charset="-120"/>
              </a:rPr>
              <a:t>= 11;</a:t>
            </a:r>
          </a:p>
        </p:txBody>
      </p:sp>
      <p:sp>
        <p:nvSpPr>
          <p:cNvPr id="7" name="Rectangle 4"/>
          <p:cNvSpPr>
            <a:spLocks noChangeArrowheads="1"/>
          </p:cNvSpPr>
          <p:nvPr/>
        </p:nvSpPr>
        <p:spPr bwMode="auto">
          <a:xfrm>
            <a:off x="995502" y="5152346"/>
            <a:ext cx="9462392" cy="1048662"/>
          </a:xfrm>
          <a:prstGeom prst="rect">
            <a:avLst/>
          </a:pr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0360" tIns="44280" rIns="90360" bIns="44280">
            <a:spAutoFit/>
          </a:bodyPr>
          <a:lstStyle>
            <a:lvl1pPr>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500"/>
              </a:spcBef>
              <a:buClr>
                <a:srgbClr val="FF6600"/>
              </a:buClr>
              <a:buSzPct val="75000"/>
              <a:buNone/>
            </a:pPr>
            <a:r>
              <a:rPr lang="en-GB" altLang="en-US" sz="1800" b="1" dirty="0">
                <a:solidFill>
                  <a:srgbClr val="000000"/>
                </a:solidFill>
                <a:latin typeface="Arial" panose="020B0604020202020204" pitchFamily="34" charset="0"/>
                <a:ea typeface="PMingLiU" pitchFamily="18" charset="-120"/>
              </a:rPr>
              <a:t>SELECT</a:t>
            </a:r>
            <a:r>
              <a:rPr lang="en-GB" altLang="en-US" sz="1800" dirty="0">
                <a:solidFill>
                  <a:srgbClr val="000000"/>
                </a:solidFill>
                <a:latin typeface="Arial" panose="020B0604020202020204" pitchFamily="34" charset="0"/>
                <a:ea typeface="PMingLiU" pitchFamily="18" charset="-120"/>
              </a:rPr>
              <a:t>   EMP_LNAME, EMP_FNAME, EMP_DOB,  </a:t>
            </a:r>
            <a:r>
              <a:rPr lang="en-GB" altLang="en-US" sz="1800" b="1" dirty="0">
                <a:solidFill>
                  <a:srgbClr val="FF0000"/>
                </a:solidFill>
                <a:latin typeface="Arial" panose="020B0604020202020204" pitchFamily="34" charset="0"/>
                <a:ea typeface="PMingLiU" pitchFamily="18" charset="-120"/>
              </a:rPr>
              <a:t>DAY(</a:t>
            </a:r>
            <a:r>
              <a:rPr lang="en-GB" altLang="en-US" sz="1800" dirty="0">
                <a:latin typeface="Arial" panose="020B0604020202020204" pitchFamily="34" charset="0"/>
                <a:ea typeface="PMingLiU" pitchFamily="18" charset="-120"/>
              </a:rPr>
              <a:t>EMP_DOB</a:t>
            </a:r>
            <a:r>
              <a:rPr lang="en-GB" altLang="en-US" sz="1800" b="1" dirty="0">
                <a:solidFill>
                  <a:srgbClr val="FF0000"/>
                </a:solidFill>
                <a:latin typeface="Arial" panose="020B0604020202020204" pitchFamily="34" charset="0"/>
                <a:ea typeface="PMingLiU" pitchFamily="18" charset="-120"/>
              </a:rPr>
              <a:t>)</a:t>
            </a:r>
            <a:r>
              <a:rPr lang="en-GB" altLang="en-US" sz="1800" dirty="0">
                <a:latin typeface="Arial" panose="020B0604020202020204" pitchFamily="34" charset="0"/>
                <a:ea typeface="PMingLiU" pitchFamily="18" charset="-120"/>
              </a:rPr>
              <a:t> </a:t>
            </a:r>
            <a:r>
              <a:rPr lang="en-GB" altLang="en-US" sz="1800" b="1" dirty="0">
                <a:solidFill>
                  <a:srgbClr val="FF0000"/>
                </a:solidFill>
                <a:latin typeface="Arial" panose="020B0604020202020204" pitchFamily="34" charset="0"/>
                <a:ea typeface="PMingLiU" pitchFamily="18" charset="-120"/>
              </a:rPr>
              <a:t>AS</a:t>
            </a:r>
            <a:r>
              <a:rPr lang="en-GB" altLang="en-US" sz="1800" dirty="0">
                <a:solidFill>
                  <a:srgbClr val="000000"/>
                </a:solidFill>
                <a:latin typeface="Arial" panose="020B0604020202020204" pitchFamily="34" charset="0"/>
                <a:ea typeface="PMingLiU" pitchFamily="18" charset="-120"/>
              </a:rPr>
              <a:t> </a:t>
            </a:r>
            <a:r>
              <a:rPr lang="en-GB" altLang="en-US" sz="1800" dirty="0">
                <a:solidFill>
                  <a:srgbClr val="FF0000"/>
                </a:solidFill>
                <a:latin typeface="Arial" panose="020B0604020202020204" pitchFamily="34" charset="0"/>
                <a:ea typeface="PMingLiU" pitchFamily="18" charset="-120"/>
              </a:rPr>
              <a:t>‘</a:t>
            </a:r>
            <a:r>
              <a:rPr lang="en-GB" altLang="en-US" sz="1800" dirty="0">
                <a:solidFill>
                  <a:srgbClr val="000000"/>
                </a:solidFill>
                <a:latin typeface="Arial" panose="020B0604020202020204" pitchFamily="34" charset="0"/>
                <a:ea typeface="PMingLiU" pitchFamily="18" charset="-120"/>
              </a:rPr>
              <a:t>Birth Day</a:t>
            </a:r>
            <a:r>
              <a:rPr lang="en-GB" altLang="en-US" sz="1800" dirty="0">
                <a:solidFill>
                  <a:srgbClr val="FF0000"/>
                </a:solidFill>
                <a:latin typeface="Arial" panose="020B0604020202020204" pitchFamily="34" charset="0"/>
                <a:ea typeface="PMingLiU" pitchFamily="18" charset="-120"/>
              </a:rPr>
              <a:t>’</a:t>
            </a:r>
          </a:p>
          <a:p>
            <a:pPr>
              <a:spcBef>
                <a:spcPts val="500"/>
              </a:spcBef>
              <a:buClr>
                <a:srgbClr val="FF6600"/>
              </a:buClr>
              <a:buSzPct val="75000"/>
              <a:buNone/>
            </a:pPr>
            <a:r>
              <a:rPr lang="en-GB" altLang="en-US" sz="1800" b="1" dirty="0">
                <a:solidFill>
                  <a:srgbClr val="000000"/>
                </a:solidFill>
                <a:latin typeface="Arial" panose="020B0604020202020204" pitchFamily="34" charset="0"/>
                <a:ea typeface="PMingLiU" pitchFamily="18" charset="-120"/>
              </a:rPr>
              <a:t>FROM</a:t>
            </a:r>
            <a:r>
              <a:rPr lang="en-GB" altLang="en-US" sz="1800" dirty="0">
                <a:solidFill>
                  <a:srgbClr val="000000"/>
                </a:solidFill>
                <a:latin typeface="Arial" panose="020B0604020202020204" pitchFamily="34" charset="0"/>
                <a:ea typeface="PMingLiU" pitchFamily="18" charset="-120"/>
              </a:rPr>
              <a:t>       EMPLOYEE</a:t>
            </a:r>
          </a:p>
          <a:p>
            <a:pPr>
              <a:spcBef>
                <a:spcPts val="500"/>
              </a:spcBef>
              <a:buClr>
                <a:srgbClr val="FF6600"/>
              </a:buClr>
              <a:buSzPct val="75000"/>
              <a:buNone/>
            </a:pPr>
            <a:r>
              <a:rPr lang="en-GB" altLang="en-US" sz="1800" b="1" dirty="0">
                <a:solidFill>
                  <a:srgbClr val="000000"/>
                </a:solidFill>
                <a:latin typeface="Arial" panose="020B0604020202020204" pitchFamily="34" charset="0"/>
                <a:ea typeface="PMingLiU" pitchFamily="18" charset="-120"/>
              </a:rPr>
              <a:t>WHERE</a:t>
            </a:r>
            <a:r>
              <a:rPr lang="en-GB" altLang="en-US" sz="1800" dirty="0">
                <a:solidFill>
                  <a:srgbClr val="000000"/>
                </a:solidFill>
                <a:latin typeface="Arial" panose="020B0604020202020204" pitchFamily="34" charset="0"/>
                <a:ea typeface="PMingLiU" pitchFamily="18" charset="-120"/>
              </a:rPr>
              <a:t>    </a:t>
            </a:r>
            <a:r>
              <a:rPr lang="en-GB" altLang="en-US" sz="1800" b="1" dirty="0">
                <a:solidFill>
                  <a:srgbClr val="FF0000"/>
                </a:solidFill>
                <a:latin typeface="Arial" panose="020B0604020202020204" pitchFamily="34" charset="0"/>
                <a:ea typeface="PMingLiU" pitchFamily="18" charset="-120"/>
              </a:rPr>
              <a:t>DAY(</a:t>
            </a:r>
            <a:r>
              <a:rPr lang="en-GB" altLang="en-US" sz="1800" dirty="0">
                <a:latin typeface="Arial" panose="020B0604020202020204" pitchFamily="34" charset="0"/>
                <a:ea typeface="PMingLiU" pitchFamily="18" charset="-120"/>
              </a:rPr>
              <a:t>EMP_DOB</a:t>
            </a:r>
            <a:r>
              <a:rPr lang="en-GB" altLang="en-US" sz="1800" b="1" dirty="0">
                <a:solidFill>
                  <a:srgbClr val="FF0000"/>
                </a:solidFill>
                <a:latin typeface="Arial" panose="020B0604020202020204" pitchFamily="34" charset="0"/>
                <a:ea typeface="PMingLiU" pitchFamily="18" charset="-120"/>
              </a:rPr>
              <a:t>)</a:t>
            </a:r>
            <a:r>
              <a:rPr lang="en-GB" altLang="en-US" sz="1800" dirty="0">
                <a:latin typeface="Arial" panose="020B0604020202020204" pitchFamily="34" charset="0"/>
                <a:ea typeface="PMingLiU" pitchFamily="18" charset="-120"/>
              </a:rPr>
              <a:t> </a:t>
            </a:r>
            <a:r>
              <a:rPr lang="en-GB" altLang="en-US" sz="1800" dirty="0">
                <a:solidFill>
                  <a:srgbClr val="000000"/>
                </a:solidFill>
                <a:latin typeface="Arial" panose="020B0604020202020204" pitchFamily="34" charset="0"/>
                <a:ea typeface="PMingLiU" pitchFamily="18" charset="-120"/>
              </a:rPr>
              <a:t>= 14;</a:t>
            </a:r>
          </a:p>
        </p:txBody>
      </p:sp>
    </p:spTree>
    <p:extLst>
      <p:ext uri="{BB962C8B-B14F-4D97-AF65-F5344CB8AC3E}">
        <p14:creationId xmlns:p14="http://schemas.microsoft.com/office/powerpoint/2010/main" val="325035022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
          <p:cNvSpPr txBox="1">
            <a:spLocks noChangeArrowheads="1"/>
          </p:cNvSpPr>
          <p:nvPr/>
        </p:nvSpPr>
        <p:spPr bwMode="auto">
          <a:xfrm>
            <a:off x="1798424" y="1917013"/>
            <a:ext cx="8640763" cy="1715873"/>
          </a:xfrm>
          <a:prstGeom prst="rect">
            <a:avLst/>
          </a:prstGeom>
          <a:noFill/>
          <a:ln w="9525">
            <a:noFill/>
            <a:round/>
            <a:headEnd/>
            <a:tailEnd/>
          </a:ln>
        </p:spPr>
        <p:txBody>
          <a:bodyPr anchor="ctr"/>
          <a:lstStyle/>
          <a:p>
            <a:pPr algn="ctr">
              <a:lnSpc>
                <a:spcPct val="92000"/>
              </a:lnSpc>
              <a:spcBef>
                <a:spcPts val="700"/>
              </a:spcBef>
              <a:buClr>
                <a:srgbClr val="000099"/>
              </a:buClr>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3200" b="1" u="sng" dirty="0">
                <a:solidFill>
                  <a:schemeClr val="tx2">
                    <a:lumMod val="50000"/>
                  </a:schemeClr>
                </a:solidFill>
                <a:latin typeface="Stone Sans ITC TT-Bold" charset="0"/>
              </a:rPr>
              <a:t>Lecture  8 </a:t>
            </a:r>
          </a:p>
          <a:p>
            <a:pPr algn="ctr">
              <a:lnSpc>
                <a:spcPct val="92000"/>
              </a:lnSpc>
              <a:spcBef>
                <a:spcPts val="700"/>
              </a:spcBef>
              <a:buClr>
                <a:srgbClr val="000099"/>
              </a:buClr>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sz="1400" b="1" u="sng" dirty="0">
              <a:solidFill>
                <a:schemeClr val="tx2">
                  <a:lumMod val="50000"/>
                </a:schemeClr>
              </a:solidFill>
              <a:latin typeface="Stone Sans ITC TT-Bold" charset="0"/>
            </a:endParaRPr>
          </a:p>
          <a:p>
            <a:pPr algn="ctr">
              <a:buClr>
                <a:srgbClr val="000099"/>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3200" b="1" dirty="0">
                <a:solidFill>
                  <a:srgbClr val="000099"/>
                </a:solidFill>
                <a:latin typeface="Stone Sans ITC TT-Bold" charset="0"/>
                <a:ea typeface="ＭＳ Ｐゴシック" pitchFamily="34" charset="-128"/>
              </a:rPr>
              <a:t>Structured Query Language (SQL)</a:t>
            </a:r>
          </a:p>
          <a:p>
            <a:pPr algn="ctr">
              <a:buClr>
                <a:srgbClr val="000099"/>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3200" b="1" dirty="0">
                <a:solidFill>
                  <a:srgbClr val="000099"/>
                </a:solidFill>
                <a:latin typeface="Stone Sans ITC TT-Bold" charset="0"/>
                <a:ea typeface="ＭＳ Ｐゴシック" pitchFamily="34" charset="-128"/>
              </a:rPr>
              <a:t>-  Part 3 -</a:t>
            </a:r>
          </a:p>
        </p:txBody>
      </p:sp>
      <p:sp>
        <p:nvSpPr>
          <p:cNvPr id="5" name="Text Box 2"/>
          <p:cNvSpPr txBox="1">
            <a:spLocks noChangeArrowheads="1"/>
          </p:cNvSpPr>
          <p:nvPr/>
        </p:nvSpPr>
        <p:spPr bwMode="auto">
          <a:xfrm>
            <a:off x="4057183" y="5436907"/>
            <a:ext cx="7391400" cy="79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700"/>
              </a:spcBef>
              <a:buClr>
                <a:srgbClr val="FF6600"/>
              </a:buClr>
              <a:buSzPct val="75000"/>
              <a:buFont typeface="Monotype Sorts" charset="2"/>
              <a:buNone/>
            </a:pPr>
            <a:r>
              <a:rPr lang="en-GB" altLang="en-US" sz="2400" dirty="0">
                <a:solidFill>
                  <a:srgbClr val="000000"/>
                </a:solidFill>
                <a:latin typeface="Trebuchet MS" panose="020B0603020202020204" pitchFamily="34" charset="0"/>
              </a:rPr>
              <a:t>Reading: Coronel’s 12e Chapter 8.1 ~ 8.4</a:t>
            </a:r>
          </a:p>
          <a:p>
            <a:pPr>
              <a:spcBef>
                <a:spcPts val="700"/>
              </a:spcBef>
              <a:buClr>
                <a:srgbClr val="FF6600"/>
              </a:buClr>
              <a:buSzPct val="75000"/>
              <a:buFont typeface="Monotype Sorts" charset="2"/>
              <a:buNone/>
            </a:pPr>
            <a:r>
              <a:rPr lang="en-GB" altLang="en-US" sz="2400" dirty="0">
                <a:solidFill>
                  <a:srgbClr val="000000"/>
                </a:solidFill>
                <a:latin typeface="Trebuchet MS" panose="020B0603020202020204" pitchFamily="34" charset="0"/>
              </a:rPr>
              <a:t>                             13e Chapter 8</a:t>
            </a:r>
          </a:p>
        </p:txBody>
      </p:sp>
    </p:spTree>
    <p:extLst>
      <p:ext uri="{BB962C8B-B14F-4D97-AF65-F5344CB8AC3E}">
        <p14:creationId xmlns:p14="http://schemas.microsoft.com/office/powerpoint/2010/main" val="310366505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1"/>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SzPct val="75000"/>
              <a:buFont typeface="Trebuchet MS" panose="020B0603020202020204" pitchFamily="34" charset="0"/>
              <a:buNone/>
            </a:pPr>
            <a:fld id="{4AA2A489-276A-4BD2-8494-625CC87C0326}" type="slidenum">
              <a:rPr lang="en-GB" altLang="en-US" sz="1400">
                <a:solidFill>
                  <a:srgbClr val="000000"/>
                </a:solidFill>
                <a:latin typeface="Trebuchet MS" panose="020B0603020202020204" pitchFamily="34" charset="0"/>
              </a:rPr>
              <a:pPr algn="r">
                <a:spcBef>
                  <a:spcPct val="0"/>
                </a:spcBef>
                <a:buClr>
                  <a:srgbClr val="000000"/>
                </a:buClr>
                <a:buSzPct val="75000"/>
                <a:buFont typeface="Trebuchet MS" panose="020B0603020202020204" pitchFamily="34" charset="0"/>
                <a:buNone/>
              </a:pPr>
              <a:t>20</a:t>
            </a:fld>
            <a:endParaRPr lang="en-GB" altLang="en-US" sz="1400">
              <a:solidFill>
                <a:srgbClr val="000000"/>
              </a:solidFill>
              <a:latin typeface="Trebuchet MS" panose="020B0603020202020204" pitchFamily="34" charset="0"/>
            </a:endParaRPr>
          </a:p>
        </p:txBody>
      </p:sp>
      <p:sp>
        <p:nvSpPr>
          <p:cNvPr id="50179" name="Text Box 2"/>
          <p:cNvSpPr txBox="1">
            <a:spLocks noChangeArrowheads="1"/>
          </p:cNvSpPr>
          <p:nvPr/>
        </p:nvSpPr>
        <p:spPr bwMode="auto">
          <a:xfrm>
            <a:off x="582614" y="376238"/>
            <a:ext cx="9369254"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
                <a:srgbClr val="0000FF"/>
              </a:buClr>
              <a:buFont typeface="Trebuchet MS" panose="020B0603020202020204" pitchFamily="34" charset="0"/>
              <a:buNone/>
            </a:pPr>
            <a:r>
              <a:rPr lang="en-GB" altLang="en-US" b="1" dirty="0">
                <a:solidFill>
                  <a:srgbClr val="0000FF"/>
                </a:solidFill>
                <a:latin typeface="Trebuchet MS" panose="020B0603020202020204" pitchFamily="34" charset="0"/>
              </a:rPr>
              <a:t>Useful SQL Functions</a:t>
            </a:r>
          </a:p>
        </p:txBody>
      </p:sp>
      <p:sp>
        <p:nvSpPr>
          <p:cNvPr id="28676" name="Text Box 3"/>
          <p:cNvSpPr txBox="1">
            <a:spLocks noChangeArrowheads="1"/>
          </p:cNvSpPr>
          <p:nvPr/>
        </p:nvSpPr>
        <p:spPr bwMode="auto">
          <a:xfrm>
            <a:off x="698748" y="1285290"/>
            <a:ext cx="9554962" cy="4467225"/>
          </a:xfrm>
          <a:prstGeom prst="rect">
            <a:avLst/>
          </a:prstGeom>
          <a:noFill/>
          <a:ln w="9525">
            <a:noFill/>
            <a:round/>
            <a:headEnd/>
            <a:tailEnd/>
          </a:ln>
        </p:spPr>
        <p:txBody>
          <a:bodyPr/>
          <a:lstStyle/>
          <a:p>
            <a:pPr marL="341313" indent="-341313">
              <a:spcBef>
                <a:spcPts val="800"/>
              </a:spcBef>
              <a:buClr>
                <a:srgbClr val="000000"/>
              </a:buClr>
              <a:buSzPct val="100000"/>
              <a:buFont typeface="Trebuchet M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800" dirty="0">
                <a:solidFill>
                  <a:srgbClr val="000000"/>
                </a:solidFill>
                <a:ea typeface="ＭＳ Ｐゴシック" charset="-128"/>
              </a:rPr>
              <a:t>How many days are left until Christmas?</a:t>
            </a:r>
          </a:p>
          <a:p>
            <a:pPr marL="341313" indent="-341313">
              <a:spcBef>
                <a:spcPts val="800"/>
              </a:spcBef>
              <a:buClr>
                <a:srgbClr val="000000"/>
              </a:buClr>
              <a:buSzPct val="100000"/>
              <a:buFont typeface="Trebuchet M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sz="2800" dirty="0">
              <a:solidFill>
                <a:srgbClr val="000000"/>
              </a:solidFill>
              <a:ea typeface="ＭＳ Ｐゴシック" charset="-128"/>
            </a:endParaRPr>
          </a:p>
          <a:p>
            <a:pPr marL="341313" indent="-341313">
              <a:spcBef>
                <a:spcPts val="800"/>
              </a:spcBef>
              <a:buClr>
                <a:srgbClr val="000000"/>
              </a:buClr>
              <a:buSzPct val="100000"/>
              <a:buFont typeface="Trebuchet M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sz="2800" dirty="0">
              <a:solidFill>
                <a:srgbClr val="000000"/>
              </a:solidFill>
              <a:ea typeface="ＭＳ Ｐゴシック" charset="-128"/>
            </a:endParaRPr>
          </a:p>
          <a:p>
            <a:pPr marL="341313" indent="-341313">
              <a:spcBef>
                <a:spcPts val="800"/>
              </a:spcBef>
              <a:buClr>
                <a:srgbClr val="000000"/>
              </a:buClr>
              <a:buSzPct val="100000"/>
              <a:buFont typeface="Trebuchet M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sz="2800" dirty="0">
              <a:solidFill>
                <a:srgbClr val="000000"/>
              </a:solidFill>
              <a:ea typeface="ＭＳ Ｐゴシック" charset="-128"/>
            </a:endParaRPr>
          </a:p>
          <a:p>
            <a:pPr marL="341313" indent="-341313">
              <a:spcBef>
                <a:spcPts val="800"/>
              </a:spcBef>
              <a:buClr>
                <a:srgbClr val="000000"/>
              </a:buClr>
              <a:buSzPct val="100000"/>
              <a:buFont typeface="Trebuchet M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400" dirty="0">
                <a:solidFill>
                  <a:srgbClr val="000000"/>
                </a:solidFill>
                <a:ea typeface="ＭＳ Ｐゴシック" charset="-128"/>
              </a:rPr>
              <a:t>DATEDIFF</a:t>
            </a:r>
          </a:p>
          <a:p>
            <a:pPr marL="341313" indent="-341313">
              <a:spcBef>
                <a:spcPts val="800"/>
              </a:spcBef>
              <a:buClr>
                <a:srgbClr val="000000"/>
              </a:buClr>
              <a:buSzPct val="100000"/>
              <a:buFont typeface="Trebuchet M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400" dirty="0">
                <a:solidFill>
                  <a:srgbClr val="000000"/>
                </a:solidFill>
                <a:ea typeface="ＭＳ Ｐゴシック" charset="-128"/>
              </a:rPr>
              <a:t>CONCAT</a:t>
            </a:r>
          </a:p>
          <a:p>
            <a:pPr marL="341313" indent="-341313">
              <a:spcBef>
                <a:spcPts val="800"/>
              </a:spcBef>
              <a:buClr>
                <a:srgbClr val="000000"/>
              </a:buClr>
              <a:buSzPct val="100000"/>
              <a:buFont typeface="Trebuchet M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400" dirty="0">
                <a:solidFill>
                  <a:srgbClr val="000000"/>
                </a:solidFill>
                <a:ea typeface="ＭＳ Ｐゴシック" charset="-128"/>
              </a:rPr>
              <a:t>ROUND</a:t>
            </a:r>
          </a:p>
          <a:p>
            <a:pPr>
              <a:spcBef>
                <a:spcPts val="800"/>
              </a:spcBef>
              <a:buClr>
                <a:srgbClr val="000000"/>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sz="2400" dirty="0">
              <a:solidFill>
                <a:srgbClr val="000000"/>
              </a:solidFill>
              <a:ea typeface="ＭＳ Ｐゴシック" charset="-128"/>
            </a:endParaRPr>
          </a:p>
          <a:p>
            <a:pPr marL="342900" indent="-342900">
              <a:spcBef>
                <a:spcPts val="800"/>
              </a:spcBef>
              <a:buClr>
                <a:srgbClr val="000000"/>
              </a:buClr>
              <a:buSzPct val="100000"/>
              <a:buFont typeface="Wingdings" panose="05000000000000000000" pitchFamily="2" charset="2"/>
              <a:buChar char="à"/>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400" dirty="0">
                <a:solidFill>
                  <a:srgbClr val="000000"/>
                </a:solidFill>
                <a:ea typeface="ＭＳ Ｐゴシック" charset="-128"/>
                <a:sym typeface="Wingdings" panose="05000000000000000000" pitchFamily="2" charset="2"/>
              </a:rPr>
              <a:t>Refer to the sample solution SQL codes provided in Practical 7 and Practical 8 </a:t>
            </a:r>
          </a:p>
          <a:p>
            <a:pPr marL="342900" indent="-342900">
              <a:spcBef>
                <a:spcPts val="800"/>
              </a:spcBef>
              <a:buClr>
                <a:srgbClr val="000000"/>
              </a:buClr>
              <a:buSzPct val="100000"/>
              <a:buFont typeface="Wingdings" panose="05000000000000000000" pitchFamily="2" charset="2"/>
              <a:buChar char="à"/>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sz="2400" dirty="0">
              <a:solidFill>
                <a:srgbClr val="000000"/>
              </a:solidFill>
              <a:ea typeface="ＭＳ Ｐゴシック" charset="-128"/>
            </a:endParaRPr>
          </a:p>
          <a:p>
            <a:pPr>
              <a:spcBef>
                <a:spcPts val="800"/>
              </a:spcBef>
              <a:buClr>
                <a:srgbClr val="000000"/>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sz="2800" dirty="0">
              <a:solidFill>
                <a:srgbClr val="000000"/>
              </a:solidFill>
              <a:ea typeface="ＭＳ Ｐゴシック" charset="-128"/>
            </a:endParaRPr>
          </a:p>
        </p:txBody>
      </p:sp>
      <p:sp>
        <p:nvSpPr>
          <p:cNvPr id="50181" name="Rectangle 5"/>
          <p:cNvSpPr>
            <a:spLocks noChangeArrowheads="1"/>
          </p:cNvSpPr>
          <p:nvPr/>
        </p:nvSpPr>
        <p:spPr bwMode="auto">
          <a:xfrm>
            <a:off x="1410056" y="1983251"/>
            <a:ext cx="6633113" cy="458757"/>
          </a:xfrm>
          <a:prstGeom prst="rect">
            <a:avLst/>
          </a:pr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0360" tIns="44280" rIns="90360" bIns="44280">
            <a:spAutoFit/>
          </a:bodyPr>
          <a:lstStyle>
            <a:lvl1pPr>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lgn="ctr">
              <a:spcBef>
                <a:spcPts val="500"/>
              </a:spcBef>
              <a:buClr>
                <a:srgbClr val="FF6600"/>
              </a:buClr>
              <a:buSzPct val="75000"/>
              <a:buNone/>
            </a:pPr>
            <a:r>
              <a:rPr lang="en-GB" altLang="en-US" sz="2400" b="1" dirty="0">
                <a:solidFill>
                  <a:srgbClr val="000000"/>
                </a:solidFill>
                <a:ea typeface="PMingLiU" panose="02020500000000000000" pitchFamily="18" charset="-120"/>
              </a:rPr>
              <a:t>SELECT</a:t>
            </a:r>
            <a:r>
              <a:rPr lang="en-GB" altLang="en-US" sz="2400" dirty="0">
                <a:solidFill>
                  <a:srgbClr val="000000"/>
                </a:solidFill>
                <a:ea typeface="PMingLiU" panose="02020500000000000000" pitchFamily="18" charset="-120"/>
              </a:rPr>
              <a:t> </a:t>
            </a:r>
            <a:r>
              <a:rPr lang="en-GB" altLang="en-US" sz="2400" b="1" dirty="0">
                <a:solidFill>
                  <a:srgbClr val="0000CC"/>
                </a:solidFill>
                <a:ea typeface="PMingLiU" panose="02020500000000000000" pitchFamily="18" charset="-120"/>
              </a:rPr>
              <a:t>DATEDIFF</a:t>
            </a:r>
            <a:r>
              <a:rPr lang="en-GB" altLang="en-US" sz="2400" dirty="0">
                <a:solidFill>
                  <a:srgbClr val="000000"/>
                </a:solidFill>
                <a:ea typeface="PMingLiU" panose="02020500000000000000" pitchFamily="18" charset="-120"/>
              </a:rPr>
              <a:t>(‘2022-12-25’, </a:t>
            </a:r>
            <a:r>
              <a:rPr lang="en-GB" altLang="en-US" sz="2400" b="1" dirty="0">
                <a:solidFill>
                  <a:srgbClr val="FF3300"/>
                </a:solidFill>
                <a:ea typeface="PMingLiU" panose="02020500000000000000" pitchFamily="18" charset="-120"/>
              </a:rPr>
              <a:t>SYSDATE()</a:t>
            </a:r>
            <a:r>
              <a:rPr lang="en-GB" altLang="en-US" sz="2400" dirty="0">
                <a:ea typeface="PMingLiU" panose="02020500000000000000" pitchFamily="18" charset="-120"/>
              </a:rPr>
              <a:t>)</a:t>
            </a:r>
            <a:r>
              <a:rPr lang="en-GB" altLang="en-US" sz="2400" dirty="0">
                <a:solidFill>
                  <a:srgbClr val="000000"/>
                </a:solidFill>
                <a:ea typeface="PMingLiU" panose="02020500000000000000" pitchFamily="18" charset="-120"/>
              </a:rPr>
              <a:t>;</a:t>
            </a:r>
          </a:p>
        </p:txBody>
      </p:sp>
    </p:spTree>
    <p:extLst>
      <p:ext uri="{BB962C8B-B14F-4D97-AF65-F5344CB8AC3E}">
        <p14:creationId xmlns:p14="http://schemas.microsoft.com/office/powerpoint/2010/main" val="108636440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581181" y="399374"/>
            <a:ext cx="6483350" cy="720725"/>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dirty="0">
                <a:solidFill>
                  <a:srgbClr val="3333FF"/>
                </a:solidFill>
                <a:latin typeface="Trebuchet MS" panose="020B0603020202020204" pitchFamily="34" charset="0"/>
                <a:ea typeface="PMingLiU" pitchFamily="18" charset="-120"/>
              </a:rPr>
              <a:t>Subqueries</a:t>
            </a:r>
          </a:p>
        </p:txBody>
      </p:sp>
      <p:sp>
        <p:nvSpPr>
          <p:cNvPr id="52227" name="Rectangle 3"/>
          <p:cNvSpPr>
            <a:spLocks noGrp="1" noChangeArrowheads="1"/>
          </p:cNvSpPr>
          <p:nvPr>
            <p:ph idx="1"/>
          </p:nvPr>
        </p:nvSpPr>
        <p:spPr>
          <a:xfrm>
            <a:off x="718148" y="1254021"/>
            <a:ext cx="9467667" cy="4881563"/>
          </a:xfrm>
        </p:spPr>
        <p:txBody>
          <a:bodyPr/>
          <a:lstStyle/>
          <a:p>
            <a:pPr>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latin typeface="Trebuchet MS" panose="020B0603020202020204" pitchFamily="34" charset="0"/>
                <a:ea typeface="ＭＳ Ｐゴシック" panose="020B0600070205080204" pitchFamily="34" charset="-128"/>
              </a:rPr>
              <a:t>We can use subquery to generate the required information that could then be used as input for the originating query</a:t>
            </a:r>
          </a:p>
          <a:p>
            <a:pPr marL="0" indent="0">
              <a:lnSpc>
                <a:spcPct val="90000"/>
              </a:lnSpc>
              <a:spcBef>
                <a:spcPts val="7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2400" dirty="0">
              <a:latin typeface="Trebuchet MS" panose="020B0603020202020204" pitchFamily="34" charset="0"/>
              <a:ea typeface="ＭＳ Ｐゴシック" panose="020B0600070205080204" pitchFamily="34" charset="-128"/>
            </a:endParaRPr>
          </a:p>
          <a:p>
            <a:pPr>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latin typeface="Trebuchet MS" panose="020B0603020202020204" pitchFamily="34" charset="0"/>
                <a:ea typeface="ＭＳ Ｐゴシック" panose="020B0600070205080204" pitchFamily="34" charset="-128"/>
              </a:rPr>
              <a:t>The basic characteristics of a subquery,</a:t>
            </a:r>
          </a:p>
          <a:p>
            <a:pPr lvl="1">
              <a:lnSpc>
                <a:spcPct val="9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latin typeface="Trebuchet MS" panose="020B0603020202020204" pitchFamily="34" charset="0"/>
                <a:ea typeface="ＭＳ Ｐゴシック" panose="020B0600070205080204" pitchFamily="34" charset="-128"/>
              </a:rPr>
              <a:t>A query (</a:t>
            </a:r>
            <a:r>
              <a:rPr lang="en-GB" altLang="en-US" dirty="0">
                <a:solidFill>
                  <a:srgbClr val="2D2DB9"/>
                </a:solidFill>
                <a:latin typeface="Trebuchet MS" panose="020B0603020202020204" pitchFamily="34" charset="0"/>
                <a:ea typeface="ＭＳ Ｐゴシック" panose="020B0600070205080204" pitchFamily="34" charset="-128"/>
              </a:rPr>
              <a:t>SELECT statement</a:t>
            </a:r>
            <a:r>
              <a:rPr lang="en-GB" altLang="en-US" dirty="0">
                <a:latin typeface="Trebuchet MS" panose="020B0603020202020204" pitchFamily="34" charset="0"/>
                <a:ea typeface="ＭＳ Ｐゴシック" panose="020B0600070205080204" pitchFamily="34" charset="-128"/>
              </a:rPr>
              <a:t>) inside a query</a:t>
            </a:r>
          </a:p>
          <a:p>
            <a:pPr lvl="1">
              <a:lnSpc>
                <a:spcPct val="9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latin typeface="Trebuchet MS" panose="020B0603020202020204" pitchFamily="34" charset="0"/>
                <a:ea typeface="ＭＳ Ｐゴシック" panose="020B0600070205080204" pitchFamily="34" charset="-128"/>
              </a:rPr>
              <a:t>Normally expressed inside </a:t>
            </a:r>
            <a:r>
              <a:rPr lang="en-GB" altLang="en-US" dirty="0">
                <a:solidFill>
                  <a:srgbClr val="2D2DB9"/>
                </a:solidFill>
                <a:latin typeface="Trebuchet MS" panose="020B0603020202020204" pitchFamily="34" charset="0"/>
                <a:ea typeface="ＭＳ Ｐゴシック" panose="020B0600070205080204" pitchFamily="34" charset="-128"/>
              </a:rPr>
              <a:t>parentheses</a:t>
            </a:r>
          </a:p>
          <a:p>
            <a:pPr lvl="1">
              <a:lnSpc>
                <a:spcPct val="9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latin typeface="Trebuchet MS" panose="020B0603020202020204" pitchFamily="34" charset="0"/>
                <a:ea typeface="ＭＳ Ｐゴシック" panose="020B0600070205080204" pitchFamily="34" charset="-128"/>
              </a:rPr>
              <a:t>Consisted of </a:t>
            </a:r>
            <a:r>
              <a:rPr lang="en-GB" altLang="en-US" dirty="0">
                <a:solidFill>
                  <a:srgbClr val="2D2DB9"/>
                </a:solidFill>
                <a:latin typeface="Trebuchet MS" panose="020B0603020202020204" pitchFamily="34" charset="0"/>
                <a:ea typeface="ＭＳ Ｐゴシック" panose="020B0600070205080204" pitchFamily="34" charset="-128"/>
              </a:rPr>
              <a:t>outer</a:t>
            </a:r>
            <a:r>
              <a:rPr lang="en-GB" altLang="en-US" dirty="0">
                <a:latin typeface="Trebuchet MS" panose="020B0603020202020204" pitchFamily="34" charset="0"/>
                <a:ea typeface="ＭＳ Ｐゴシック" panose="020B0600070205080204" pitchFamily="34" charset="-128"/>
              </a:rPr>
              <a:t> and </a:t>
            </a:r>
            <a:r>
              <a:rPr lang="en-GB" altLang="en-US" dirty="0">
                <a:solidFill>
                  <a:srgbClr val="2D2DB9"/>
                </a:solidFill>
                <a:latin typeface="Trebuchet MS" panose="020B0603020202020204" pitchFamily="34" charset="0"/>
                <a:ea typeface="ＭＳ Ｐゴシック" panose="020B0600070205080204" pitchFamily="34" charset="-128"/>
              </a:rPr>
              <a:t>inner</a:t>
            </a:r>
            <a:r>
              <a:rPr lang="en-GB" altLang="en-US" dirty="0">
                <a:latin typeface="Trebuchet MS" panose="020B0603020202020204" pitchFamily="34" charset="0"/>
                <a:ea typeface="ＭＳ Ｐゴシック" panose="020B0600070205080204" pitchFamily="34" charset="-128"/>
              </a:rPr>
              <a:t> queries</a:t>
            </a:r>
          </a:p>
          <a:p>
            <a:pPr lvl="1">
              <a:lnSpc>
                <a:spcPct val="9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solidFill>
                  <a:srgbClr val="2D2DB9"/>
                </a:solidFill>
                <a:latin typeface="Trebuchet MS" panose="020B0603020202020204" pitchFamily="34" charset="0"/>
                <a:ea typeface="ＭＳ Ｐゴシック" panose="020B0600070205080204" pitchFamily="34" charset="-128"/>
              </a:rPr>
              <a:t>Inner query is executed first</a:t>
            </a:r>
          </a:p>
          <a:p>
            <a:pPr lvl="1">
              <a:lnSpc>
                <a:spcPct val="9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latin typeface="Trebuchet MS" panose="020B0603020202020204" pitchFamily="34" charset="0"/>
                <a:ea typeface="ＭＳ Ｐゴシック" panose="020B0600070205080204" pitchFamily="34" charset="-128"/>
              </a:rPr>
              <a:t>Output of inner query is used as the input for the outer query</a:t>
            </a:r>
          </a:p>
          <a:p>
            <a:pPr lvl="1">
              <a:lnSpc>
                <a:spcPct val="9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latin typeface="Trebuchet MS" panose="020B0603020202020204" pitchFamily="34" charset="0"/>
                <a:ea typeface="ＭＳ Ｐゴシック" panose="020B0600070205080204" pitchFamily="34" charset="-128"/>
              </a:rPr>
              <a:t>Entire SQL statement is a nested query</a:t>
            </a:r>
          </a:p>
          <a:p>
            <a:pPr lvl="1">
              <a:lnSpc>
                <a:spcPct val="90000"/>
              </a:lnSpc>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dirty="0">
              <a:latin typeface="Trebuchet MS" panose="020B0603020202020204" pitchFamily="34" charset="0"/>
              <a:ea typeface="ＭＳ Ｐゴシック" panose="020B0600070205080204" pitchFamily="34" charset="-128"/>
            </a:endParaRPr>
          </a:p>
        </p:txBody>
      </p:sp>
      <p:sp>
        <p:nvSpPr>
          <p:cNvPr id="52228" name="Text Box 1"/>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SzPct val="75000"/>
              <a:buFont typeface="Trebuchet MS" panose="020B0603020202020204" pitchFamily="34" charset="0"/>
              <a:buNone/>
            </a:pPr>
            <a:fld id="{FE3F5FB6-70A5-45EB-85DD-2D19F771C79D}" type="slidenum">
              <a:rPr lang="en-GB" altLang="en-US" sz="1400">
                <a:solidFill>
                  <a:srgbClr val="000000"/>
                </a:solidFill>
                <a:latin typeface="Trebuchet MS" panose="020B0603020202020204" pitchFamily="34" charset="0"/>
              </a:rPr>
              <a:pPr algn="r">
                <a:spcBef>
                  <a:spcPct val="0"/>
                </a:spcBef>
                <a:buClr>
                  <a:srgbClr val="000000"/>
                </a:buClr>
                <a:buSzPct val="75000"/>
                <a:buFont typeface="Trebuchet MS" panose="020B0603020202020204" pitchFamily="34" charset="0"/>
                <a:buNone/>
              </a:pPr>
              <a:t>21</a:t>
            </a:fld>
            <a:endParaRPr lang="en-GB" altLang="en-US" sz="1400">
              <a:solidFill>
                <a:srgbClr val="000000"/>
              </a:solidFill>
              <a:latin typeface="Trebuchet MS" panose="020B0603020202020204" pitchFamily="34" charset="0"/>
            </a:endParaRPr>
          </a:p>
        </p:txBody>
      </p:sp>
    </p:spTree>
    <p:extLst>
      <p:ext uri="{BB962C8B-B14F-4D97-AF65-F5344CB8AC3E}">
        <p14:creationId xmlns:p14="http://schemas.microsoft.com/office/powerpoint/2010/main" val="57722294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620713" y="330202"/>
            <a:ext cx="6483350" cy="720725"/>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dirty="0">
                <a:solidFill>
                  <a:srgbClr val="3333FF"/>
                </a:solidFill>
                <a:latin typeface="Trebuchet MS" panose="020B0603020202020204" pitchFamily="34" charset="0"/>
                <a:ea typeface="ＭＳ Ｐゴシック" panose="020B0600070205080204" pitchFamily="34" charset="-128"/>
              </a:rPr>
              <a:t>Examples of Subqueries</a:t>
            </a:r>
          </a:p>
        </p:txBody>
      </p:sp>
      <p:sp>
        <p:nvSpPr>
          <p:cNvPr id="54275" name="Rectangle 3"/>
          <p:cNvSpPr>
            <a:spLocks noGrp="1" noChangeArrowheads="1"/>
          </p:cNvSpPr>
          <p:nvPr>
            <p:ph idx="1"/>
          </p:nvPr>
        </p:nvSpPr>
        <p:spPr>
          <a:xfrm>
            <a:off x="682600" y="1050927"/>
            <a:ext cx="8116626" cy="4683125"/>
          </a:xfrm>
        </p:spPr>
        <p:txBody>
          <a:bodyPr/>
          <a:lstStyle/>
          <a:p>
            <a:pPr>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latin typeface="Trebuchet MS" panose="020B0603020202020204" pitchFamily="34" charset="0"/>
                <a:ea typeface="ＭＳ Ｐゴシック" panose="020B0600070205080204" pitchFamily="34" charset="-128"/>
              </a:rPr>
              <a:t>Insert all row from Table P into the PRODUCT table. Both tables must have the same attributes. </a:t>
            </a:r>
          </a:p>
          <a:p>
            <a:pPr marL="0" indent="0">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latin typeface="Trebuchet MS" panose="020B0603020202020204" pitchFamily="34" charset="0"/>
                <a:ea typeface="ＭＳ Ｐゴシック" panose="020B0600070205080204" pitchFamily="34" charset="-128"/>
              </a:rPr>
              <a:t>  The subquery returns all rows from Table P.</a:t>
            </a:r>
          </a:p>
          <a:p>
            <a:pPr>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2000" dirty="0">
              <a:latin typeface="Trebuchet MS" panose="020B0603020202020204" pitchFamily="34" charset="0"/>
              <a:ea typeface="ＭＳ Ｐゴシック" panose="020B0600070205080204" pitchFamily="34" charset="-128"/>
            </a:endParaRPr>
          </a:p>
          <a:p>
            <a:pPr>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2000" dirty="0">
              <a:latin typeface="Trebuchet MS" panose="020B0603020202020204" pitchFamily="34" charset="0"/>
              <a:ea typeface="ＭＳ Ｐゴシック" panose="020B0600070205080204" pitchFamily="34" charset="-128"/>
            </a:endParaRPr>
          </a:p>
          <a:p>
            <a:pPr>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2400" dirty="0">
              <a:latin typeface="Trebuchet MS" panose="020B0603020202020204" pitchFamily="34" charset="0"/>
              <a:ea typeface="ＭＳ Ｐゴシック" panose="020B0600070205080204" pitchFamily="34" charset="-128"/>
            </a:endParaRPr>
          </a:p>
          <a:p>
            <a:pPr>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latin typeface="Trebuchet MS" panose="020B0603020202020204" pitchFamily="34" charset="0"/>
                <a:ea typeface="ＭＳ Ｐゴシック" panose="020B0600070205080204" pitchFamily="34" charset="-128"/>
              </a:rPr>
              <a:t>Another example,</a:t>
            </a:r>
          </a:p>
          <a:p>
            <a:pPr>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2400" dirty="0">
              <a:ea typeface="ＭＳ Ｐゴシック" panose="020B0600070205080204" pitchFamily="34" charset="-128"/>
            </a:endParaRPr>
          </a:p>
        </p:txBody>
      </p:sp>
      <p:sp>
        <p:nvSpPr>
          <p:cNvPr id="54276" name="Text Box 4"/>
          <p:cNvSpPr txBox="1">
            <a:spLocks noChangeArrowheads="1"/>
          </p:cNvSpPr>
          <p:nvPr/>
        </p:nvSpPr>
        <p:spPr bwMode="auto">
          <a:xfrm>
            <a:off x="2636839" y="2316164"/>
            <a:ext cx="3119438" cy="762000"/>
          </a:xfrm>
          <a:prstGeom prst="rect">
            <a:avLst/>
          </a:pr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500"/>
              </a:spcBef>
              <a:buClr>
                <a:srgbClr val="FF6600"/>
              </a:buClr>
              <a:buSzPct val="75000"/>
              <a:buNone/>
            </a:pPr>
            <a:r>
              <a:rPr lang="en-GB" altLang="en-US" sz="2000" b="1">
                <a:solidFill>
                  <a:srgbClr val="006600"/>
                </a:solidFill>
                <a:latin typeface="Arial" panose="020B0604020202020204" pitchFamily="34" charset="0"/>
                <a:ea typeface="PMingLiU" pitchFamily="18" charset="-120"/>
              </a:rPr>
              <a:t>INSERT INTO </a:t>
            </a:r>
            <a:r>
              <a:rPr lang="en-GB" altLang="en-US" sz="2000">
                <a:latin typeface="Arial" panose="020B0604020202020204" pitchFamily="34" charset="0"/>
                <a:ea typeface="PMingLiU" pitchFamily="18" charset="-120"/>
              </a:rPr>
              <a:t>PRODUCT</a:t>
            </a:r>
          </a:p>
          <a:p>
            <a:pPr lvl="1">
              <a:spcBef>
                <a:spcPts val="500"/>
              </a:spcBef>
              <a:buClr>
                <a:srgbClr val="FF6600"/>
              </a:buClr>
              <a:buSzPct val="75000"/>
              <a:buNone/>
            </a:pPr>
            <a:r>
              <a:rPr lang="en-GB" altLang="en-US" sz="2000" b="1">
                <a:solidFill>
                  <a:srgbClr val="FF3300"/>
                </a:solidFill>
                <a:latin typeface="Arial" panose="020B0604020202020204" pitchFamily="34" charset="0"/>
                <a:ea typeface="PMingLiU" pitchFamily="18" charset="-120"/>
              </a:rPr>
              <a:t>SELECT * FROM P</a:t>
            </a:r>
            <a:r>
              <a:rPr lang="en-GB" altLang="en-US" sz="2000">
                <a:solidFill>
                  <a:srgbClr val="000000"/>
                </a:solidFill>
                <a:latin typeface="Arial" panose="020B0604020202020204" pitchFamily="34" charset="0"/>
                <a:ea typeface="PMingLiU" pitchFamily="18" charset="-120"/>
              </a:rPr>
              <a:t>;</a:t>
            </a:r>
          </a:p>
        </p:txBody>
      </p:sp>
      <p:sp>
        <p:nvSpPr>
          <p:cNvPr id="54277" name="Text Box 5"/>
          <p:cNvSpPr txBox="1">
            <a:spLocks noChangeArrowheads="1"/>
          </p:cNvSpPr>
          <p:nvPr/>
        </p:nvSpPr>
        <p:spPr bwMode="auto">
          <a:xfrm>
            <a:off x="2636839" y="4076700"/>
            <a:ext cx="6816725" cy="2192338"/>
          </a:xfrm>
          <a:prstGeom prst="rect">
            <a:avLst/>
          </a:pr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lIns="90360" tIns="44280" rIns="90360" bIns="44280">
            <a:spAutoFit/>
          </a:bodyP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500"/>
              </a:spcBef>
              <a:buClr>
                <a:srgbClr val="FF6600"/>
              </a:buClr>
              <a:buSzPct val="75000"/>
              <a:buNone/>
            </a:pPr>
            <a:r>
              <a:rPr lang="en-GB" altLang="en-US" sz="2000" b="1" dirty="0">
                <a:solidFill>
                  <a:srgbClr val="000000"/>
                </a:solidFill>
                <a:latin typeface="Arial" panose="020B0604020202020204" pitchFamily="34" charset="0"/>
                <a:ea typeface="PMingLiU" pitchFamily="18" charset="-120"/>
              </a:rPr>
              <a:t>UPDATE</a:t>
            </a:r>
            <a:r>
              <a:rPr lang="en-GB" altLang="en-US" sz="2000" dirty="0">
                <a:solidFill>
                  <a:srgbClr val="000000"/>
                </a:solidFill>
                <a:latin typeface="Arial" panose="020B0604020202020204" pitchFamily="34" charset="0"/>
                <a:ea typeface="PMingLiU" pitchFamily="18" charset="-120"/>
              </a:rPr>
              <a:t> PRODUCT</a:t>
            </a:r>
          </a:p>
          <a:p>
            <a:pPr>
              <a:spcBef>
                <a:spcPts val="500"/>
              </a:spcBef>
              <a:buClr>
                <a:srgbClr val="FF6600"/>
              </a:buClr>
              <a:buSzPct val="75000"/>
              <a:buNone/>
            </a:pPr>
            <a:r>
              <a:rPr lang="en-GB" altLang="en-US" sz="2000" b="1" dirty="0">
                <a:solidFill>
                  <a:srgbClr val="000000"/>
                </a:solidFill>
                <a:latin typeface="Arial" panose="020B0604020202020204" pitchFamily="34" charset="0"/>
                <a:ea typeface="PMingLiU" pitchFamily="18" charset="-120"/>
              </a:rPr>
              <a:t>SET</a:t>
            </a:r>
            <a:r>
              <a:rPr lang="en-GB" altLang="en-US" sz="2000" dirty="0">
                <a:solidFill>
                  <a:srgbClr val="000000"/>
                </a:solidFill>
                <a:latin typeface="Arial" panose="020B0604020202020204" pitchFamily="34" charset="0"/>
                <a:ea typeface="PMingLiU" pitchFamily="18" charset="-120"/>
              </a:rPr>
              <a:t> P_PRICE=(</a:t>
            </a:r>
            <a:r>
              <a:rPr lang="en-GB" altLang="en-US" sz="2000" b="1" dirty="0">
                <a:solidFill>
                  <a:srgbClr val="FF3300"/>
                </a:solidFill>
                <a:latin typeface="Arial" panose="020B0604020202020204" pitchFamily="34" charset="0"/>
                <a:ea typeface="PMingLiU" pitchFamily="18" charset="-120"/>
              </a:rPr>
              <a:t>SELECT AVG(P_PRICE)</a:t>
            </a:r>
            <a:br>
              <a:rPr lang="en-GB" altLang="en-US" sz="2000" b="1" dirty="0">
                <a:solidFill>
                  <a:srgbClr val="FF3300"/>
                </a:solidFill>
                <a:latin typeface="Arial" panose="020B0604020202020204" pitchFamily="34" charset="0"/>
                <a:ea typeface="PMingLiU" pitchFamily="18" charset="-120"/>
              </a:rPr>
            </a:br>
            <a:r>
              <a:rPr lang="en-GB" altLang="en-US" sz="2000" b="1" dirty="0">
                <a:solidFill>
                  <a:srgbClr val="FF3300"/>
                </a:solidFill>
                <a:latin typeface="Arial" panose="020B0604020202020204" pitchFamily="34" charset="0"/>
                <a:ea typeface="PMingLiU" pitchFamily="18" charset="-120"/>
              </a:rPr>
              <a:t>		              </a:t>
            </a:r>
            <a:r>
              <a:rPr lang="en-GB" altLang="en-US" sz="100" b="1" dirty="0">
                <a:solidFill>
                  <a:srgbClr val="FF3300"/>
                </a:solidFill>
                <a:latin typeface="Arial" panose="020B0604020202020204" pitchFamily="34" charset="0"/>
                <a:ea typeface="PMingLiU" pitchFamily="18" charset="-120"/>
              </a:rPr>
              <a:t> </a:t>
            </a:r>
            <a:r>
              <a:rPr lang="en-GB" altLang="en-US" sz="2000" b="1" dirty="0">
                <a:solidFill>
                  <a:srgbClr val="FF3300"/>
                </a:solidFill>
                <a:latin typeface="Arial" panose="020B0604020202020204" pitchFamily="34" charset="0"/>
                <a:ea typeface="PMingLiU" pitchFamily="18" charset="-120"/>
              </a:rPr>
              <a:t>FROM    PRODUCT</a:t>
            </a:r>
            <a:r>
              <a:rPr lang="en-GB" altLang="en-US" sz="2000" dirty="0">
                <a:solidFill>
                  <a:srgbClr val="000000"/>
                </a:solidFill>
                <a:latin typeface="Arial" panose="020B0604020202020204" pitchFamily="34" charset="0"/>
                <a:ea typeface="PMingLiU" pitchFamily="18" charset="-120"/>
              </a:rPr>
              <a:t>)</a:t>
            </a:r>
            <a:r>
              <a:rPr lang="ar-SA" altLang="en-US" sz="2000" dirty="0">
                <a:solidFill>
                  <a:srgbClr val="000000"/>
                </a:solidFill>
                <a:latin typeface="Arial" panose="020B0604020202020204" pitchFamily="34" charset="0"/>
                <a:ea typeface="PMingLiU" pitchFamily="18" charset="-120"/>
              </a:rPr>
              <a:t>‏</a:t>
            </a:r>
            <a:endParaRPr lang="en-GB" altLang="en-US" sz="2000" dirty="0">
              <a:solidFill>
                <a:srgbClr val="000000"/>
              </a:solidFill>
              <a:latin typeface="Arial" panose="020B0604020202020204" pitchFamily="34" charset="0"/>
              <a:ea typeface="PMingLiU" pitchFamily="18" charset="-120"/>
            </a:endParaRPr>
          </a:p>
          <a:p>
            <a:pPr>
              <a:spcBef>
                <a:spcPts val="500"/>
              </a:spcBef>
              <a:buClr>
                <a:srgbClr val="FF6600"/>
              </a:buClr>
              <a:buSzPct val="75000"/>
              <a:buNone/>
            </a:pPr>
            <a:r>
              <a:rPr lang="en-GB" altLang="en-US" sz="2000" b="1" dirty="0">
                <a:solidFill>
                  <a:srgbClr val="000000"/>
                </a:solidFill>
                <a:latin typeface="Arial" panose="020B0604020202020204" pitchFamily="34" charset="0"/>
                <a:ea typeface="PMingLiU" pitchFamily="18" charset="-120"/>
              </a:rPr>
              <a:t>WHERE</a:t>
            </a:r>
            <a:r>
              <a:rPr lang="en-GB" altLang="en-US" sz="2000" dirty="0">
                <a:solidFill>
                  <a:srgbClr val="000000"/>
                </a:solidFill>
                <a:latin typeface="Arial" panose="020B0604020202020204" pitchFamily="34" charset="0"/>
                <a:ea typeface="PMingLiU" pitchFamily="18" charset="-120"/>
              </a:rPr>
              <a:t> V_CODE </a:t>
            </a:r>
            <a:r>
              <a:rPr lang="en-GB" altLang="en-US" sz="2000" b="1" dirty="0">
                <a:solidFill>
                  <a:srgbClr val="000000"/>
                </a:solidFill>
                <a:latin typeface="Arial" panose="020B0604020202020204" pitchFamily="34" charset="0"/>
                <a:ea typeface="PMingLiU" pitchFamily="18" charset="-120"/>
              </a:rPr>
              <a:t>IN</a:t>
            </a:r>
            <a:r>
              <a:rPr lang="en-GB" altLang="en-US" sz="2000" dirty="0">
                <a:solidFill>
                  <a:srgbClr val="000000"/>
                </a:solidFill>
                <a:latin typeface="Arial" panose="020B0604020202020204" pitchFamily="34" charset="0"/>
                <a:ea typeface="PMingLiU" pitchFamily="18" charset="-120"/>
              </a:rPr>
              <a:t> (</a:t>
            </a:r>
            <a:r>
              <a:rPr lang="en-GB" altLang="en-US" sz="2000" b="1" dirty="0">
                <a:solidFill>
                  <a:srgbClr val="FF3300"/>
                </a:solidFill>
                <a:latin typeface="Arial" panose="020B0604020202020204" pitchFamily="34" charset="0"/>
                <a:ea typeface="PMingLiU" pitchFamily="18" charset="-120"/>
              </a:rPr>
              <a:t>SELECT  V_CODE </a:t>
            </a:r>
          </a:p>
          <a:p>
            <a:pPr>
              <a:spcBef>
                <a:spcPts val="500"/>
              </a:spcBef>
              <a:buClr>
                <a:srgbClr val="FF6600"/>
              </a:buClr>
              <a:buSzPct val="75000"/>
              <a:buNone/>
            </a:pPr>
            <a:r>
              <a:rPr lang="en-GB" altLang="en-US" sz="2000" b="1" dirty="0">
                <a:solidFill>
                  <a:srgbClr val="FF3300"/>
                </a:solidFill>
                <a:latin typeface="Arial" panose="020B0604020202020204" pitchFamily="34" charset="0"/>
                <a:ea typeface="PMingLiU" pitchFamily="18" charset="-120"/>
              </a:rPr>
              <a:t>			          FROM     VENDOR </a:t>
            </a:r>
          </a:p>
          <a:p>
            <a:pPr>
              <a:spcBef>
                <a:spcPts val="500"/>
              </a:spcBef>
              <a:buClr>
                <a:srgbClr val="FF6600"/>
              </a:buClr>
              <a:buSzPct val="75000"/>
              <a:buNone/>
            </a:pPr>
            <a:r>
              <a:rPr lang="en-GB" altLang="en-US" sz="2000" b="1" dirty="0">
                <a:solidFill>
                  <a:srgbClr val="FF3300"/>
                </a:solidFill>
                <a:latin typeface="Arial" panose="020B0604020202020204" pitchFamily="34" charset="0"/>
                <a:ea typeface="PMingLiU" pitchFamily="18" charset="-120"/>
              </a:rPr>
              <a:t>			          WHERE  V_AREACODE=‘615’</a:t>
            </a:r>
            <a:r>
              <a:rPr lang="en-GB" altLang="en-US" sz="2000" dirty="0">
                <a:solidFill>
                  <a:srgbClr val="000000"/>
                </a:solidFill>
                <a:latin typeface="Arial" panose="020B0604020202020204" pitchFamily="34" charset="0"/>
                <a:ea typeface="PMingLiU" pitchFamily="18" charset="-120"/>
              </a:rPr>
              <a:t>)</a:t>
            </a:r>
            <a:r>
              <a:rPr lang="ar-SA" altLang="en-US" sz="2000" dirty="0">
                <a:solidFill>
                  <a:srgbClr val="000000"/>
                </a:solidFill>
                <a:latin typeface="Arial" panose="020B0604020202020204" pitchFamily="34" charset="0"/>
              </a:rPr>
              <a:t>‏</a:t>
            </a:r>
            <a:endParaRPr lang="en-GB" altLang="en-US" sz="2000" dirty="0">
              <a:solidFill>
                <a:srgbClr val="000000"/>
              </a:solidFill>
              <a:latin typeface="Arial" panose="020B0604020202020204" pitchFamily="34" charset="0"/>
              <a:ea typeface="PMingLiU" pitchFamily="18" charset="-120"/>
            </a:endParaRPr>
          </a:p>
        </p:txBody>
      </p:sp>
      <p:sp>
        <p:nvSpPr>
          <p:cNvPr id="54278" name="Line 6"/>
          <p:cNvSpPr>
            <a:spLocks noChangeShapeType="1"/>
          </p:cNvSpPr>
          <p:nvPr/>
        </p:nvSpPr>
        <p:spPr bwMode="auto">
          <a:xfrm flipH="1">
            <a:off x="5588002" y="2892426"/>
            <a:ext cx="722312" cy="1588"/>
          </a:xfrm>
          <a:prstGeom prst="line">
            <a:avLst/>
          </a:prstGeom>
          <a:noFill/>
          <a:ln w="126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54279" name="Line 7"/>
          <p:cNvSpPr>
            <a:spLocks noChangeShapeType="1"/>
          </p:cNvSpPr>
          <p:nvPr/>
        </p:nvSpPr>
        <p:spPr bwMode="auto">
          <a:xfrm flipH="1">
            <a:off x="5732465" y="2532065"/>
            <a:ext cx="1298575" cy="1587"/>
          </a:xfrm>
          <a:prstGeom prst="line">
            <a:avLst/>
          </a:prstGeom>
          <a:noFill/>
          <a:ln w="126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54280" name="Text Box 8"/>
          <p:cNvSpPr txBox="1">
            <a:spLocks noChangeArrowheads="1"/>
          </p:cNvSpPr>
          <p:nvPr/>
        </p:nvSpPr>
        <p:spPr bwMode="auto">
          <a:xfrm>
            <a:off x="7029452" y="2316165"/>
            <a:ext cx="1439862"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lgn="ctr">
              <a:spcBef>
                <a:spcPts val="450"/>
              </a:spcBef>
              <a:buClr>
                <a:srgbClr val="FF6600"/>
              </a:buClr>
              <a:buSzPct val="75000"/>
              <a:buNone/>
            </a:pPr>
            <a:r>
              <a:rPr lang="en-GB" altLang="en-US" sz="1800">
                <a:solidFill>
                  <a:srgbClr val="000000"/>
                </a:solidFill>
                <a:latin typeface="Arial" panose="020B0604020202020204" pitchFamily="34" charset="0"/>
                <a:ea typeface="PMingLiU" pitchFamily="18" charset="-120"/>
              </a:rPr>
              <a:t>Outer Query</a:t>
            </a:r>
          </a:p>
        </p:txBody>
      </p:sp>
      <p:sp>
        <p:nvSpPr>
          <p:cNvPr id="54281" name="Text Box 9"/>
          <p:cNvSpPr txBox="1">
            <a:spLocks noChangeArrowheads="1"/>
          </p:cNvSpPr>
          <p:nvPr/>
        </p:nvSpPr>
        <p:spPr bwMode="auto">
          <a:xfrm>
            <a:off x="6173790" y="2747965"/>
            <a:ext cx="4068763" cy="363537"/>
          </a:xfrm>
          <a:prstGeom prst="rect">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lgn="ctr">
              <a:spcBef>
                <a:spcPts val="450"/>
              </a:spcBef>
              <a:buClr>
                <a:srgbClr val="FF6600"/>
              </a:buClr>
              <a:buSzPct val="75000"/>
              <a:buNone/>
            </a:pPr>
            <a:r>
              <a:rPr lang="en-GB" altLang="en-US" sz="1800" b="1">
                <a:solidFill>
                  <a:srgbClr val="FFFF00"/>
                </a:solidFill>
                <a:latin typeface="Arial" panose="020B0604020202020204" pitchFamily="34" charset="0"/>
                <a:ea typeface="PMingLiU" pitchFamily="18" charset="-120"/>
              </a:rPr>
              <a:t>Inner Query (returns a  virtual table)</a:t>
            </a:r>
            <a:r>
              <a:rPr lang="ar-SA" altLang="en-US" sz="1800" b="1">
                <a:solidFill>
                  <a:srgbClr val="FFFF00"/>
                </a:solidFill>
                <a:latin typeface="Arial" panose="020B0604020202020204" pitchFamily="34" charset="0"/>
                <a:ea typeface="PMingLiU" pitchFamily="18" charset="-120"/>
              </a:rPr>
              <a:t>‏</a:t>
            </a:r>
            <a:endParaRPr lang="en-GB" altLang="en-US" sz="1800" b="1">
              <a:solidFill>
                <a:srgbClr val="FFFF00"/>
              </a:solidFill>
              <a:latin typeface="Arial" panose="020B0604020202020204" pitchFamily="34" charset="0"/>
              <a:ea typeface="PMingLiU" pitchFamily="18" charset="-120"/>
            </a:endParaRPr>
          </a:p>
        </p:txBody>
      </p:sp>
      <p:sp>
        <p:nvSpPr>
          <p:cNvPr id="54282" name="Text Box 10"/>
          <p:cNvSpPr txBox="1">
            <a:spLocks noChangeArrowheads="1"/>
          </p:cNvSpPr>
          <p:nvPr/>
        </p:nvSpPr>
        <p:spPr bwMode="auto">
          <a:xfrm>
            <a:off x="6399213" y="3933825"/>
            <a:ext cx="4095750" cy="363538"/>
          </a:xfrm>
          <a:prstGeom prst="rect">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lgn="ctr">
              <a:spcBef>
                <a:spcPts val="450"/>
              </a:spcBef>
              <a:buClr>
                <a:srgbClr val="FF6600"/>
              </a:buClr>
              <a:buSzPct val="75000"/>
              <a:buNone/>
            </a:pPr>
            <a:r>
              <a:rPr lang="en-GB" altLang="en-US" sz="1800" b="1">
                <a:solidFill>
                  <a:srgbClr val="FFFF00"/>
                </a:solidFill>
                <a:latin typeface="Arial" panose="020B0604020202020204" pitchFamily="34" charset="0"/>
                <a:ea typeface="PMingLiU" pitchFamily="18" charset="-120"/>
              </a:rPr>
              <a:t>Inner Query (returns a  single value)</a:t>
            </a:r>
            <a:r>
              <a:rPr lang="ar-SA" altLang="en-US" sz="1800" b="1">
                <a:solidFill>
                  <a:srgbClr val="FFFF00"/>
                </a:solidFill>
                <a:latin typeface="Arial" panose="020B0604020202020204" pitchFamily="34" charset="0"/>
                <a:ea typeface="PMingLiU" pitchFamily="18" charset="-120"/>
              </a:rPr>
              <a:t>‏</a:t>
            </a:r>
            <a:endParaRPr lang="en-GB" altLang="en-US" sz="1800" b="1">
              <a:solidFill>
                <a:srgbClr val="FFFF00"/>
              </a:solidFill>
              <a:latin typeface="Arial" panose="020B0604020202020204" pitchFamily="34" charset="0"/>
              <a:ea typeface="PMingLiU" pitchFamily="18" charset="-120"/>
            </a:endParaRPr>
          </a:p>
        </p:txBody>
      </p:sp>
      <p:sp>
        <p:nvSpPr>
          <p:cNvPr id="54283" name="Line 11"/>
          <p:cNvSpPr>
            <a:spLocks noChangeShapeType="1"/>
          </p:cNvSpPr>
          <p:nvPr/>
        </p:nvSpPr>
        <p:spPr bwMode="auto">
          <a:xfrm flipH="1">
            <a:off x="5589589" y="4076701"/>
            <a:ext cx="795337" cy="360363"/>
          </a:xfrm>
          <a:prstGeom prst="line">
            <a:avLst/>
          </a:prstGeom>
          <a:noFill/>
          <a:ln w="126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54284" name="Text Box 12"/>
          <p:cNvSpPr txBox="1">
            <a:spLocks noChangeArrowheads="1"/>
          </p:cNvSpPr>
          <p:nvPr/>
        </p:nvSpPr>
        <p:spPr bwMode="auto">
          <a:xfrm>
            <a:off x="1522413" y="6308725"/>
            <a:ext cx="4095751" cy="363538"/>
          </a:xfrm>
          <a:prstGeom prst="rect">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lgn="ctr">
              <a:spcBef>
                <a:spcPts val="450"/>
              </a:spcBef>
              <a:buClr>
                <a:srgbClr val="FF6600"/>
              </a:buClr>
              <a:buSzPct val="75000"/>
              <a:buNone/>
            </a:pPr>
            <a:r>
              <a:rPr lang="en-GB" altLang="en-US" sz="1800" b="1">
                <a:solidFill>
                  <a:srgbClr val="FFFF00"/>
                </a:solidFill>
                <a:latin typeface="Arial" panose="020B0604020202020204" pitchFamily="34" charset="0"/>
                <a:ea typeface="PMingLiU" pitchFamily="18" charset="-120"/>
              </a:rPr>
              <a:t>Inner Query (returns a  list of values</a:t>
            </a:r>
          </a:p>
        </p:txBody>
      </p:sp>
      <p:sp>
        <p:nvSpPr>
          <p:cNvPr id="54285" name="Line 13"/>
          <p:cNvSpPr>
            <a:spLocks noChangeShapeType="1"/>
          </p:cNvSpPr>
          <p:nvPr/>
        </p:nvSpPr>
        <p:spPr bwMode="auto">
          <a:xfrm flipV="1">
            <a:off x="4166238" y="5666281"/>
            <a:ext cx="922923" cy="622599"/>
          </a:xfrm>
          <a:prstGeom prst="line">
            <a:avLst/>
          </a:prstGeom>
          <a:noFill/>
          <a:ln w="126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54286" name="Text Box 1"/>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SzPct val="75000"/>
              <a:buFont typeface="Trebuchet MS" panose="020B0603020202020204" pitchFamily="34" charset="0"/>
              <a:buNone/>
            </a:pPr>
            <a:fld id="{43713438-A55C-47BB-AA22-33E8F57A9F8E}" type="slidenum">
              <a:rPr lang="en-GB" altLang="en-US" sz="1400">
                <a:solidFill>
                  <a:srgbClr val="000000"/>
                </a:solidFill>
                <a:latin typeface="Trebuchet MS" panose="020B0603020202020204" pitchFamily="34" charset="0"/>
              </a:rPr>
              <a:pPr algn="r">
                <a:spcBef>
                  <a:spcPct val="0"/>
                </a:spcBef>
                <a:buClr>
                  <a:srgbClr val="000000"/>
                </a:buClr>
                <a:buSzPct val="75000"/>
                <a:buFont typeface="Trebuchet MS" panose="020B0603020202020204" pitchFamily="34" charset="0"/>
                <a:buNone/>
              </a:pPr>
              <a:t>22</a:t>
            </a:fld>
            <a:endParaRPr lang="en-GB" altLang="en-US" sz="1400">
              <a:solidFill>
                <a:srgbClr val="000000"/>
              </a:solidFill>
              <a:latin typeface="Trebuchet MS" panose="020B0603020202020204" pitchFamily="34" charset="0"/>
            </a:endParaRPr>
          </a:p>
        </p:txBody>
      </p:sp>
    </p:spTree>
    <p:extLst>
      <p:ext uri="{BB962C8B-B14F-4D97-AF65-F5344CB8AC3E}">
        <p14:creationId xmlns:p14="http://schemas.microsoft.com/office/powerpoint/2010/main" val="295421791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a:spLocks noGrp="1" noChangeArrowheads="1"/>
          </p:cNvSpPr>
          <p:nvPr>
            <p:ph idx="1"/>
          </p:nvPr>
        </p:nvSpPr>
        <p:spPr>
          <a:xfrm>
            <a:off x="658319" y="1284002"/>
            <a:ext cx="9933481" cy="4467225"/>
          </a:xfrm>
        </p:spPr>
        <p:txBody>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ea typeface="ＭＳ Ｐゴシック" panose="020B0600070205080204" pitchFamily="34" charset="-128"/>
              </a:rPr>
              <a:t>Deletes the PRODUCT table rows that are provided by vendors with area-code equal to 615.</a:t>
            </a:r>
          </a:p>
        </p:txBody>
      </p:sp>
      <p:sp>
        <p:nvSpPr>
          <p:cNvPr id="56323" name="Text Box 4"/>
          <p:cNvSpPr txBox="1">
            <a:spLocks noChangeArrowheads="1"/>
          </p:cNvSpPr>
          <p:nvPr/>
        </p:nvSpPr>
        <p:spPr bwMode="auto">
          <a:xfrm>
            <a:off x="2765426" y="3614739"/>
            <a:ext cx="1809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a:lnSpc>
                <a:spcPct val="96000"/>
              </a:lnSpc>
              <a:spcBef>
                <a:spcPts val="700"/>
              </a:spcBef>
              <a:buClr>
                <a:srgbClr val="FF6600"/>
              </a:buClr>
              <a:buSzPct val="75000"/>
              <a:buFont typeface="Monotype Sorts" charset="2"/>
              <a:buChar char=""/>
            </a:pPr>
            <a:endParaRPr lang="en-AU" altLang="en-US" sz="2800">
              <a:solidFill>
                <a:schemeClr val="bg1"/>
              </a:solidFill>
              <a:latin typeface="Arial" panose="020B0604020202020204" pitchFamily="34" charset="0"/>
            </a:endParaRPr>
          </a:p>
        </p:txBody>
      </p:sp>
      <p:sp>
        <p:nvSpPr>
          <p:cNvPr id="56324" name="Text Box 5"/>
          <p:cNvSpPr txBox="1">
            <a:spLocks noChangeArrowheads="1"/>
          </p:cNvSpPr>
          <p:nvPr/>
        </p:nvSpPr>
        <p:spPr bwMode="auto">
          <a:xfrm>
            <a:off x="1544351" y="2617789"/>
            <a:ext cx="7388225" cy="1884788"/>
          </a:xfrm>
          <a:prstGeom prst="rect">
            <a:avLst/>
          </a:pr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lIns="90360" tIns="44280" rIns="90360" bIns="44280">
            <a:spAutoFit/>
          </a:bodyP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500"/>
              </a:spcBef>
              <a:buClr>
                <a:srgbClr val="FF6600"/>
              </a:buClr>
              <a:buSzPct val="75000"/>
              <a:buNone/>
            </a:pPr>
            <a:r>
              <a:rPr lang="en-GB" altLang="en-US" sz="2000" b="1" dirty="0">
                <a:solidFill>
                  <a:srgbClr val="000000"/>
                </a:solidFill>
                <a:latin typeface="Arial" panose="020B0604020202020204" pitchFamily="34" charset="0"/>
                <a:ea typeface="PMingLiU" pitchFamily="18" charset="-120"/>
              </a:rPr>
              <a:t>DELETE FROM </a:t>
            </a:r>
            <a:r>
              <a:rPr lang="en-GB" altLang="en-US" sz="2000" dirty="0">
                <a:solidFill>
                  <a:srgbClr val="000000"/>
                </a:solidFill>
                <a:latin typeface="Arial" panose="020B0604020202020204" pitchFamily="34" charset="0"/>
                <a:ea typeface="PMingLiU" pitchFamily="18" charset="-120"/>
              </a:rPr>
              <a:t>PRODUCT</a:t>
            </a:r>
          </a:p>
          <a:p>
            <a:pPr>
              <a:spcBef>
                <a:spcPts val="500"/>
              </a:spcBef>
              <a:buClr>
                <a:srgbClr val="FF6600"/>
              </a:buClr>
              <a:buSzPct val="75000"/>
              <a:buNone/>
            </a:pPr>
            <a:r>
              <a:rPr lang="en-GB" altLang="en-US" sz="2000" b="1" dirty="0">
                <a:solidFill>
                  <a:srgbClr val="000000"/>
                </a:solidFill>
                <a:latin typeface="Arial" panose="020B0604020202020204" pitchFamily="34" charset="0"/>
                <a:ea typeface="PMingLiU" pitchFamily="18" charset="-120"/>
              </a:rPr>
              <a:t>WHERE</a:t>
            </a:r>
            <a:r>
              <a:rPr lang="en-GB" altLang="en-US" sz="2000" dirty="0">
                <a:solidFill>
                  <a:srgbClr val="000000"/>
                </a:solidFill>
                <a:latin typeface="Arial" panose="020B0604020202020204" pitchFamily="34" charset="0"/>
                <a:ea typeface="PMingLiU" pitchFamily="18" charset="-120"/>
              </a:rPr>
              <a:t>  V_CODE </a:t>
            </a:r>
            <a:r>
              <a:rPr lang="en-GB" altLang="en-US" sz="2000" b="1" dirty="0">
                <a:solidFill>
                  <a:srgbClr val="000000"/>
                </a:solidFill>
                <a:latin typeface="Arial" panose="020B0604020202020204" pitchFamily="34" charset="0"/>
                <a:ea typeface="PMingLiU" pitchFamily="18" charset="-120"/>
              </a:rPr>
              <a:t>IN</a:t>
            </a:r>
            <a:r>
              <a:rPr lang="en-GB" altLang="en-US" sz="2000" dirty="0">
                <a:solidFill>
                  <a:srgbClr val="000000"/>
                </a:solidFill>
                <a:latin typeface="Arial" panose="020B0604020202020204" pitchFamily="34" charset="0"/>
                <a:ea typeface="PMingLiU" pitchFamily="18" charset="-120"/>
              </a:rPr>
              <a:t> </a:t>
            </a:r>
          </a:p>
          <a:p>
            <a:pPr>
              <a:spcBef>
                <a:spcPts val="500"/>
              </a:spcBef>
              <a:buClr>
                <a:srgbClr val="FF6600"/>
              </a:buClr>
              <a:buSzPct val="75000"/>
              <a:buNone/>
            </a:pPr>
            <a:r>
              <a:rPr lang="en-GB" altLang="en-US" sz="2000" dirty="0">
                <a:solidFill>
                  <a:srgbClr val="000000"/>
                </a:solidFill>
                <a:latin typeface="Arial" panose="020B0604020202020204" pitchFamily="34" charset="0"/>
                <a:ea typeface="PMingLiU" pitchFamily="18" charset="-120"/>
              </a:rPr>
              <a:t>               ( </a:t>
            </a:r>
            <a:r>
              <a:rPr lang="en-GB" altLang="en-US" sz="2000" b="1" dirty="0">
                <a:solidFill>
                  <a:srgbClr val="FF3300"/>
                </a:solidFill>
                <a:latin typeface="Arial" panose="020B0604020202020204" pitchFamily="34" charset="0"/>
                <a:ea typeface="PMingLiU" pitchFamily="18" charset="-120"/>
              </a:rPr>
              <a:t>SELECT V_CODE</a:t>
            </a:r>
          </a:p>
          <a:p>
            <a:pPr>
              <a:spcBef>
                <a:spcPts val="500"/>
              </a:spcBef>
              <a:buClr>
                <a:srgbClr val="FF6600"/>
              </a:buClr>
              <a:buSzPct val="75000"/>
              <a:buNone/>
            </a:pPr>
            <a:r>
              <a:rPr lang="en-GB" altLang="en-US" sz="2000" b="1" dirty="0">
                <a:solidFill>
                  <a:srgbClr val="FF3300"/>
                </a:solidFill>
                <a:latin typeface="Arial" panose="020B0604020202020204" pitchFamily="34" charset="0"/>
                <a:ea typeface="PMingLiU" pitchFamily="18" charset="-120"/>
              </a:rPr>
              <a:t>                  FROM    VENDOR</a:t>
            </a:r>
          </a:p>
          <a:p>
            <a:pPr>
              <a:spcBef>
                <a:spcPts val="500"/>
              </a:spcBef>
              <a:buClr>
                <a:srgbClr val="FF6600"/>
              </a:buClr>
              <a:buSzPct val="75000"/>
              <a:buNone/>
            </a:pPr>
            <a:r>
              <a:rPr lang="en-GB" altLang="en-US" sz="2000" b="1" dirty="0">
                <a:solidFill>
                  <a:srgbClr val="FF3300"/>
                </a:solidFill>
                <a:latin typeface="Arial" panose="020B0604020202020204" pitchFamily="34" charset="0"/>
                <a:ea typeface="PMingLiU" pitchFamily="18" charset="-120"/>
              </a:rPr>
              <a:t>	                  WHERE V_AREACODE=‘615’</a:t>
            </a:r>
            <a:r>
              <a:rPr lang="en-GB" altLang="en-US" sz="2000" dirty="0">
                <a:solidFill>
                  <a:srgbClr val="000000"/>
                </a:solidFill>
                <a:latin typeface="Arial" panose="020B0604020202020204" pitchFamily="34" charset="0"/>
                <a:ea typeface="PMingLiU" pitchFamily="18" charset="-120"/>
              </a:rPr>
              <a:t>);</a:t>
            </a:r>
          </a:p>
        </p:txBody>
      </p:sp>
      <p:sp>
        <p:nvSpPr>
          <p:cNvPr id="56325" name="Text Box 1"/>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SzPct val="75000"/>
              <a:buFont typeface="Trebuchet MS" panose="020B0603020202020204" pitchFamily="34" charset="0"/>
              <a:buNone/>
            </a:pPr>
            <a:fld id="{E3F29C4F-BB72-4500-825A-194182390010}" type="slidenum">
              <a:rPr lang="en-GB" altLang="en-US" sz="1400">
                <a:solidFill>
                  <a:srgbClr val="000000"/>
                </a:solidFill>
                <a:latin typeface="Trebuchet MS" panose="020B0603020202020204" pitchFamily="34" charset="0"/>
              </a:rPr>
              <a:pPr algn="r">
                <a:spcBef>
                  <a:spcPct val="0"/>
                </a:spcBef>
                <a:buClr>
                  <a:srgbClr val="000000"/>
                </a:buClr>
                <a:buSzPct val="75000"/>
                <a:buFont typeface="Trebuchet MS" panose="020B0603020202020204" pitchFamily="34" charset="0"/>
                <a:buNone/>
              </a:pPr>
              <a:t>23</a:t>
            </a:fld>
            <a:endParaRPr lang="en-GB" altLang="en-US" sz="1400">
              <a:solidFill>
                <a:srgbClr val="000000"/>
              </a:solidFill>
              <a:latin typeface="Trebuchet MS" panose="020B0603020202020204" pitchFamily="34" charset="0"/>
            </a:endParaRPr>
          </a:p>
        </p:txBody>
      </p:sp>
      <p:sp>
        <p:nvSpPr>
          <p:cNvPr id="56326" name="Rectangle 2"/>
          <p:cNvSpPr txBox="1">
            <a:spLocks noChangeArrowheads="1"/>
          </p:cNvSpPr>
          <p:nvPr/>
        </p:nvSpPr>
        <p:spPr bwMode="auto">
          <a:xfrm>
            <a:off x="491240" y="228914"/>
            <a:ext cx="648335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GB" altLang="en-US" b="1" dirty="0">
                <a:solidFill>
                  <a:srgbClr val="3333FF"/>
                </a:solidFill>
                <a:latin typeface="Trebuchet MS" panose="020B0603020202020204" pitchFamily="34" charset="0"/>
              </a:rPr>
              <a:t>Examples of Subqueries</a:t>
            </a:r>
          </a:p>
        </p:txBody>
      </p:sp>
    </p:spTree>
    <p:extLst>
      <p:ext uri="{BB962C8B-B14F-4D97-AF65-F5344CB8AC3E}">
        <p14:creationId xmlns:p14="http://schemas.microsoft.com/office/powerpoint/2010/main" val="1322146634"/>
      </p:ext>
    </p:extLst>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3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32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32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32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6324">
                                            <p:txEl>
                                              <p:pRg st="1" end="1"/>
                                            </p:txEl>
                                          </p:spTgt>
                                        </p:tgtEl>
                                        <p:attrNameLst>
                                          <p:attrName>style.visibility</p:attrName>
                                        </p:attrNameLst>
                                      </p:cBhvr>
                                      <p:to>
                                        <p:strVal val="visible"/>
                                      </p:to>
                                    </p:set>
                                  </p:childTnLst>
                                  <p:subTnLst>
                                    <p:set>
                                      <p:cBhvr override="childStyle">
                                        <p:cTn dur="1" fill="hold" display="0" masterRel="nextClick" afterEffect="1"/>
                                        <p:tgtEl>
                                          <p:spTgt spid="56324">
                                            <p:txEl>
                                              <p:pRg st="1" end="1"/>
                                            </p:txEl>
                                          </p:spTgt>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Grp="1" noChangeArrowheads="1"/>
          </p:cNvSpPr>
          <p:nvPr>
            <p:ph idx="1"/>
          </p:nvPr>
        </p:nvSpPr>
        <p:spPr>
          <a:xfrm>
            <a:off x="628336" y="1186566"/>
            <a:ext cx="9963463" cy="4467225"/>
          </a:xfrm>
        </p:spPr>
        <p:txBody>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ea typeface="ＭＳ Ｐゴシック" panose="020B0600070205080204" pitchFamily="34" charset="-128"/>
              </a:rPr>
              <a:t>Find all products with a price greater than or equal to the average product price,</a:t>
            </a:r>
          </a:p>
        </p:txBody>
      </p:sp>
      <p:sp>
        <p:nvSpPr>
          <p:cNvPr id="58371" name="Text Box 4"/>
          <p:cNvSpPr txBox="1">
            <a:spLocks noChangeArrowheads="1"/>
          </p:cNvSpPr>
          <p:nvPr/>
        </p:nvSpPr>
        <p:spPr bwMode="auto">
          <a:xfrm>
            <a:off x="1613708" y="2915822"/>
            <a:ext cx="7643812" cy="2243861"/>
          </a:xfrm>
          <a:prstGeom prst="rect">
            <a:avLst/>
          </a:pr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lIns="90360" tIns="44280" rIns="90360" bIns="44280">
            <a:spAutoFit/>
          </a:bodyP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600"/>
              </a:spcBef>
              <a:buClr>
                <a:srgbClr val="FF6600"/>
              </a:buClr>
              <a:buSzPct val="75000"/>
              <a:buNone/>
            </a:pPr>
            <a:r>
              <a:rPr lang="en-GB" altLang="en-US" sz="2400" b="1" dirty="0">
                <a:solidFill>
                  <a:srgbClr val="000000"/>
                </a:solidFill>
                <a:latin typeface="Arial" panose="020B0604020202020204" pitchFamily="34" charset="0"/>
                <a:ea typeface="PMingLiU" pitchFamily="18" charset="-120"/>
              </a:rPr>
              <a:t>SELECT</a:t>
            </a:r>
            <a:r>
              <a:rPr lang="en-GB" altLang="en-US" sz="2400" dirty="0">
                <a:solidFill>
                  <a:srgbClr val="000000"/>
                </a:solidFill>
                <a:latin typeface="Arial" panose="020B0604020202020204" pitchFamily="34" charset="0"/>
                <a:ea typeface="PMingLiU" pitchFamily="18" charset="-120"/>
              </a:rPr>
              <a:t>  P_CODE, P_PRICE </a:t>
            </a:r>
          </a:p>
          <a:p>
            <a:pPr>
              <a:spcBef>
                <a:spcPts val="600"/>
              </a:spcBef>
              <a:buClr>
                <a:srgbClr val="FF6600"/>
              </a:buClr>
              <a:buSzPct val="75000"/>
              <a:buNone/>
            </a:pPr>
            <a:r>
              <a:rPr lang="en-GB" altLang="en-US" sz="2400" b="1" dirty="0">
                <a:solidFill>
                  <a:srgbClr val="000000"/>
                </a:solidFill>
                <a:latin typeface="Arial" panose="020B0604020202020204" pitchFamily="34" charset="0"/>
                <a:ea typeface="PMingLiU" pitchFamily="18" charset="-120"/>
              </a:rPr>
              <a:t>FROM</a:t>
            </a:r>
            <a:r>
              <a:rPr lang="en-GB" altLang="en-US" sz="2400" dirty="0">
                <a:solidFill>
                  <a:srgbClr val="000000"/>
                </a:solidFill>
                <a:latin typeface="Arial" panose="020B0604020202020204" pitchFamily="34" charset="0"/>
                <a:ea typeface="PMingLiU" pitchFamily="18" charset="-120"/>
              </a:rPr>
              <a:t>     PRODUCT</a:t>
            </a:r>
          </a:p>
          <a:p>
            <a:pPr>
              <a:spcBef>
                <a:spcPts val="600"/>
              </a:spcBef>
              <a:buClr>
                <a:srgbClr val="FF6600"/>
              </a:buClr>
              <a:buSzPct val="75000"/>
              <a:buNone/>
            </a:pPr>
            <a:r>
              <a:rPr lang="en-GB" altLang="en-US" sz="2400" b="1" dirty="0">
                <a:solidFill>
                  <a:srgbClr val="000000"/>
                </a:solidFill>
                <a:latin typeface="Arial" panose="020B0604020202020204" pitchFamily="34" charset="0"/>
                <a:ea typeface="PMingLiU" pitchFamily="18" charset="-120"/>
              </a:rPr>
              <a:t>WHERE</a:t>
            </a:r>
            <a:r>
              <a:rPr lang="en-GB" altLang="en-US" sz="2400" dirty="0">
                <a:solidFill>
                  <a:srgbClr val="000000"/>
                </a:solidFill>
                <a:latin typeface="Arial" panose="020B0604020202020204" pitchFamily="34" charset="0"/>
                <a:ea typeface="PMingLiU" pitchFamily="18" charset="-120"/>
              </a:rPr>
              <a:t>  P_PRICE &gt;= </a:t>
            </a:r>
          </a:p>
          <a:p>
            <a:pPr>
              <a:spcBef>
                <a:spcPts val="600"/>
              </a:spcBef>
              <a:buClr>
                <a:srgbClr val="FF6600"/>
              </a:buClr>
              <a:buSzPct val="75000"/>
              <a:buNone/>
            </a:pPr>
            <a:r>
              <a:rPr lang="en-GB" altLang="en-US" sz="2400" dirty="0">
                <a:solidFill>
                  <a:srgbClr val="000000"/>
                </a:solidFill>
                <a:latin typeface="Arial" panose="020B0604020202020204" pitchFamily="34" charset="0"/>
                <a:ea typeface="PMingLiU" pitchFamily="18" charset="-120"/>
              </a:rPr>
              <a:t>                                      ( </a:t>
            </a:r>
            <a:r>
              <a:rPr lang="en-GB" altLang="en-US" sz="2400" b="1" dirty="0">
                <a:solidFill>
                  <a:srgbClr val="2D2DB9"/>
                </a:solidFill>
                <a:latin typeface="Arial" panose="020B0604020202020204" pitchFamily="34" charset="0"/>
                <a:ea typeface="PMingLiU" pitchFamily="18" charset="-120"/>
              </a:rPr>
              <a:t>SELECT</a:t>
            </a:r>
            <a:r>
              <a:rPr lang="en-GB" altLang="en-US" sz="2400" dirty="0">
                <a:solidFill>
                  <a:srgbClr val="2D2DB9"/>
                </a:solidFill>
                <a:latin typeface="Arial" panose="020B0604020202020204" pitchFamily="34" charset="0"/>
                <a:ea typeface="PMingLiU" pitchFamily="18" charset="-120"/>
              </a:rPr>
              <a:t>  </a:t>
            </a:r>
            <a:r>
              <a:rPr lang="en-GB" altLang="en-US" sz="2400" b="1" dirty="0">
                <a:solidFill>
                  <a:srgbClr val="2D2DB9"/>
                </a:solidFill>
                <a:latin typeface="Arial" panose="020B0604020202020204" pitchFamily="34" charset="0"/>
                <a:ea typeface="PMingLiU" pitchFamily="18" charset="-120"/>
              </a:rPr>
              <a:t>AVG(</a:t>
            </a:r>
            <a:r>
              <a:rPr lang="en-GB" altLang="en-US" sz="2400" dirty="0">
                <a:solidFill>
                  <a:srgbClr val="2D2DB9"/>
                </a:solidFill>
                <a:latin typeface="Arial" panose="020B0604020202020204" pitchFamily="34" charset="0"/>
                <a:ea typeface="PMingLiU" pitchFamily="18" charset="-120"/>
              </a:rPr>
              <a:t>P_PRICE</a:t>
            </a:r>
            <a:r>
              <a:rPr lang="en-GB" altLang="en-US" sz="2400" b="1" dirty="0">
                <a:solidFill>
                  <a:srgbClr val="2D2DB9"/>
                </a:solidFill>
                <a:latin typeface="Arial" panose="020B0604020202020204" pitchFamily="34" charset="0"/>
                <a:ea typeface="PMingLiU" pitchFamily="18" charset="-120"/>
              </a:rPr>
              <a:t>)</a:t>
            </a:r>
            <a:r>
              <a:rPr lang="en-GB" altLang="en-US" sz="2400" dirty="0">
                <a:solidFill>
                  <a:srgbClr val="2D2DB9"/>
                </a:solidFill>
                <a:latin typeface="Arial" panose="020B0604020202020204" pitchFamily="34" charset="0"/>
                <a:ea typeface="PMingLiU" pitchFamily="18" charset="-120"/>
              </a:rPr>
              <a:t> </a:t>
            </a:r>
          </a:p>
          <a:p>
            <a:pPr>
              <a:spcBef>
                <a:spcPts val="600"/>
              </a:spcBef>
              <a:buClr>
                <a:srgbClr val="FF6600"/>
              </a:buClr>
              <a:buSzPct val="75000"/>
              <a:buNone/>
            </a:pPr>
            <a:r>
              <a:rPr lang="en-GB" altLang="en-US" sz="2400" dirty="0">
                <a:solidFill>
                  <a:srgbClr val="2D2DB9"/>
                </a:solidFill>
                <a:latin typeface="Arial" panose="020B0604020202020204" pitchFamily="34" charset="0"/>
                <a:ea typeface="PMingLiU" pitchFamily="18" charset="-120"/>
              </a:rPr>
              <a:t>			                 </a:t>
            </a:r>
            <a:r>
              <a:rPr lang="en-GB" altLang="en-US" sz="2400" b="1" dirty="0">
                <a:solidFill>
                  <a:srgbClr val="2D2DB9"/>
                </a:solidFill>
                <a:latin typeface="Arial" panose="020B0604020202020204" pitchFamily="34" charset="0"/>
                <a:ea typeface="PMingLiU" pitchFamily="18" charset="-120"/>
              </a:rPr>
              <a:t> FROM     </a:t>
            </a:r>
            <a:r>
              <a:rPr lang="en-GB" altLang="en-US" sz="2400" dirty="0">
                <a:solidFill>
                  <a:srgbClr val="2D2DB9"/>
                </a:solidFill>
                <a:latin typeface="Arial" panose="020B0604020202020204" pitchFamily="34" charset="0"/>
                <a:ea typeface="PMingLiU" pitchFamily="18" charset="-120"/>
              </a:rPr>
              <a:t>PRODUCT</a:t>
            </a:r>
            <a:r>
              <a:rPr lang="en-GB" altLang="en-US" sz="2400" dirty="0">
                <a:solidFill>
                  <a:srgbClr val="000000"/>
                </a:solidFill>
                <a:latin typeface="Arial" panose="020B0604020202020204" pitchFamily="34" charset="0"/>
                <a:ea typeface="PMingLiU" pitchFamily="18" charset="-120"/>
              </a:rPr>
              <a:t>);</a:t>
            </a:r>
          </a:p>
        </p:txBody>
      </p:sp>
      <p:sp>
        <p:nvSpPr>
          <p:cNvPr id="58372" name="Text Box 1"/>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SzPct val="75000"/>
              <a:buFont typeface="Trebuchet MS" panose="020B0603020202020204" pitchFamily="34" charset="0"/>
              <a:buNone/>
            </a:pPr>
            <a:fld id="{D7401125-C9D3-4539-99B4-A2C1ECCCB050}" type="slidenum">
              <a:rPr lang="en-GB" altLang="en-US" sz="1400">
                <a:solidFill>
                  <a:srgbClr val="000000"/>
                </a:solidFill>
                <a:latin typeface="Trebuchet MS" panose="020B0603020202020204" pitchFamily="34" charset="0"/>
              </a:rPr>
              <a:pPr algn="r">
                <a:spcBef>
                  <a:spcPct val="0"/>
                </a:spcBef>
                <a:buClr>
                  <a:srgbClr val="000000"/>
                </a:buClr>
                <a:buSzPct val="75000"/>
                <a:buFont typeface="Trebuchet MS" panose="020B0603020202020204" pitchFamily="34" charset="0"/>
                <a:buNone/>
              </a:pPr>
              <a:t>24</a:t>
            </a:fld>
            <a:endParaRPr lang="en-GB" altLang="en-US" sz="1400">
              <a:solidFill>
                <a:srgbClr val="000000"/>
              </a:solidFill>
              <a:latin typeface="Trebuchet MS" panose="020B0603020202020204" pitchFamily="34" charset="0"/>
            </a:endParaRPr>
          </a:p>
        </p:txBody>
      </p:sp>
      <p:sp>
        <p:nvSpPr>
          <p:cNvPr id="58373" name="Rectangle 2"/>
          <p:cNvSpPr txBox="1">
            <a:spLocks noChangeArrowheads="1"/>
          </p:cNvSpPr>
          <p:nvPr/>
        </p:nvSpPr>
        <p:spPr bwMode="auto">
          <a:xfrm>
            <a:off x="498736" y="241301"/>
            <a:ext cx="648335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GB" altLang="en-US" b="1" dirty="0">
                <a:solidFill>
                  <a:srgbClr val="3333FF"/>
                </a:solidFill>
                <a:latin typeface="Trebuchet MS" panose="020B0603020202020204" pitchFamily="34" charset="0"/>
              </a:rPr>
              <a:t>Examples of Subqueries</a:t>
            </a:r>
          </a:p>
        </p:txBody>
      </p:sp>
    </p:spTree>
    <p:extLst>
      <p:ext uri="{BB962C8B-B14F-4D97-AF65-F5344CB8AC3E}">
        <p14:creationId xmlns:p14="http://schemas.microsoft.com/office/powerpoint/2010/main" val="405086959"/>
      </p:ext>
    </p:extLst>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37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83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837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8371">
                                            <p:txEl>
                                              <p:pRg st="4" end="4"/>
                                            </p:txEl>
                                          </p:spTgt>
                                        </p:tgtEl>
                                        <p:attrNameLst>
                                          <p:attrName>style.visibility</p:attrName>
                                        </p:attrNameLst>
                                      </p:cBhvr>
                                      <p:to>
                                        <p:strVal val="visible"/>
                                      </p:to>
                                    </p:set>
                                  </p:childTnLst>
                                  <p:subTnLst>
                                    <p:set>
                                      <p:cBhvr override="childStyle">
                                        <p:cTn dur="1" fill="hold" display="0" masterRel="nextClick" afterEffect="1"/>
                                        <p:tgtEl>
                                          <p:spTgt spid="58371">
                                            <p:txEl>
                                              <p:pRg st="4" end="4"/>
                                            </p:txEl>
                                          </p:spTgt>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p:cNvSpPr>
            <a:spLocks noGrp="1" noChangeArrowheads="1"/>
          </p:cNvSpPr>
          <p:nvPr>
            <p:ph idx="1"/>
          </p:nvPr>
        </p:nvSpPr>
        <p:spPr>
          <a:xfrm>
            <a:off x="710745" y="950913"/>
            <a:ext cx="4445872" cy="4467225"/>
          </a:xfrm>
        </p:spPr>
        <p:txBody>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ea typeface="ＭＳ Ｐゴシック" panose="020B0600070205080204" pitchFamily="34" charset="-128"/>
              </a:rPr>
              <a:t>List all of the customers </a:t>
            </a:r>
            <a:r>
              <a:rPr lang="en-GB" altLang="en-US" u="sng" dirty="0">
                <a:ea typeface="ＭＳ Ｐゴシック" panose="020B0600070205080204" pitchFamily="34" charset="-128"/>
              </a:rPr>
              <a:t>who ordered the product “Claw hammer”.</a:t>
            </a:r>
          </a:p>
        </p:txBody>
      </p:sp>
      <p:sp>
        <p:nvSpPr>
          <p:cNvPr id="62467" name="Rectangle 4"/>
          <p:cNvSpPr>
            <a:spLocks noChangeArrowheads="1"/>
          </p:cNvSpPr>
          <p:nvPr/>
        </p:nvSpPr>
        <p:spPr bwMode="auto">
          <a:xfrm>
            <a:off x="710745" y="2419350"/>
            <a:ext cx="8429625" cy="2628581"/>
          </a:xfrm>
          <a:prstGeom prst="rect">
            <a:avLst/>
          </a:pr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lIns="90360" tIns="44280" rIns="90360" bIns="44280">
            <a:spAutoFit/>
          </a:bodyP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450"/>
              </a:spcBef>
              <a:buClr>
                <a:srgbClr val="FF6600"/>
              </a:buClr>
              <a:buSzPct val="75000"/>
              <a:buNone/>
            </a:pPr>
            <a:r>
              <a:rPr lang="en-GB" altLang="en-US" sz="2000" b="1" dirty="0">
                <a:solidFill>
                  <a:srgbClr val="000000"/>
                </a:solidFill>
                <a:latin typeface="Arial" panose="020B0604020202020204" pitchFamily="34" charset="0"/>
                <a:ea typeface="PMingLiU" pitchFamily="18" charset="-120"/>
              </a:rPr>
              <a:t>SELECT</a:t>
            </a:r>
            <a:r>
              <a:rPr lang="en-GB" altLang="en-US" sz="2000" dirty="0">
                <a:solidFill>
                  <a:srgbClr val="000000"/>
                </a:solidFill>
                <a:latin typeface="Arial" panose="020B0604020202020204" pitchFamily="34" charset="0"/>
                <a:ea typeface="PMingLiU" pitchFamily="18" charset="-120"/>
              </a:rPr>
              <a:t>  DISTINCT CUS_CODE, CUS_LNAME, CUS_FNAME</a:t>
            </a:r>
          </a:p>
          <a:p>
            <a:pPr>
              <a:spcBef>
                <a:spcPts val="450"/>
              </a:spcBef>
              <a:buClr>
                <a:srgbClr val="FF6600"/>
              </a:buClr>
              <a:buSzPct val="75000"/>
              <a:buNone/>
            </a:pPr>
            <a:r>
              <a:rPr lang="en-GB" altLang="en-US" sz="2000" b="1" dirty="0">
                <a:solidFill>
                  <a:srgbClr val="000000"/>
                </a:solidFill>
                <a:latin typeface="Arial" panose="020B0604020202020204" pitchFamily="34" charset="0"/>
                <a:ea typeface="PMingLiU" pitchFamily="18" charset="-120"/>
              </a:rPr>
              <a:t>FROM</a:t>
            </a:r>
            <a:r>
              <a:rPr lang="en-GB" altLang="en-US" sz="2000" dirty="0">
                <a:solidFill>
                  <a:srgbClr val="000000"/>
                </a:solidFill>
                <a:latin typeface="Arial" panose="020B0604020202020204" pitchFamily="34" charset="0"/>
                <a:ea typeface="PMingLiU" pitchFamily="18" charset="-120"/>
              </a:rPr>
              <a:t> 	  CUSTOMER </a:t>
            </a:r>
            <a:r>
              <a:rPr lang="en-GB" altLang="en-US" sz="2000" b="1" dirty="0">
                <a:solidFill>
                  <a:srgbClr val="000000"/>
                </a:solidFill>
                <a:latin typeface="Arial" panose="020B0604020202020204" pitchFamily="34" charset="0"/>
                <a:ea typeface="PMingLiU" pitchFamily="18" charset="-120"/>
              </a:rPr>
              <a:t>JOIN</a:t>
            </a:r>
            <a:r>
              <a:rPr lang="en-GB" altLang="en-US" sz="2000" dirty="0">
                <a:solidFill>
                  <a:srgbClr val="000000"/>
                </a:solidFill>
                <a:latin typeface="Arial" panose="020B0604020202020204" pitchFamily="34" charset="0"/>
                <a:ea typeface="PMingLiU" pitchFamily="18" charset="-120"/>
              </a:rPr>
              <a:t> INVOICE </a:t>
            </a:r>
            <a:r>
              <a:rPr lang="en-GB" altLang="en-US" sz="2000" b="1" dirty="0">
                <a:solidFill>
                  <a:srgbClr val="000000"/>
                </a:solidFill>
                <a:latin typeface="Arial" panose="020B0604020202020204" pitchFamily="34" charset="0"/>
                <a:ea typeface="PMingLiU" pitchFamily="18" charset="-120"/>
              </a:rPr>
              <a:t>USING</a:t>
            </a:r>
            <a:r>
              <a:rPr lang="en-GB" altLang="en-US" sz="2000" dirty="0">
                <a:solidFill>
                  <a:srgbClr val="000000"/>
                </a:solidFill>
                <a:latin typeface="Arial" panose="020B0604020202020204" pitchFamily="34" charset="0"/>
                <a:ea typeface="PMingLiU" pitchFamily="18" charset="-120"/>
              </a:rPr>
              <a:t> (CUS_CODE)</a:t>
            </a:r>
            <a:r>
              <a:rPr lang="ar-SA" altLang="en-US" sz="2000" dirty="0">
                <a:solidFill>
                  <a:srgbClr val="000000"/>
                </a:solidFill>
                <a:latin typeface="Arial" panose="020B0604020202020204" pitchFamily="34" charset="0"/>
                <a:ea typeface="PMingLiU" pitchFamily="18" charset="-120"/>
              </a:rPr>
              <a:t>‏</a:t>
            </a:r>
            <a:endParaRPr lang="en-GB" altLang="en-US" sz="2000" dirty="0">
              <a:solidFill>
                <a:srgbClr val="000000"/>
              </a:solidFill>
              <a:latin typeface="Arial" panose="020B0604020202020204" pitchFamily="34" charset="0"/>
              <a:ea typeface="PMingLiU" pitchFamily="18" charset="-120"/>
            </a:endParaRPr>
          </a:p>
          <a:p>
            <a:pPr>
              <a:spcBef>
                <a:spcPts val="450"/>
              </a:spcBef>
              <a:buClr>
                <a:srgbClr val="FF6600"/>
              </a:buClr>
              <a:buSzPct val="75000"/>
              <a:buNone/>
            </a:pPr>
            <a:r>
              <a:rPr lang="en-GB" altLang="en-US" sz="2000" dirty="0">
                <a:solidFill>
                  <a:srgbClr val="000000"/>
                </a:solidFill>
                <a:latin typeface="Arial" panose="020B0604020202020204" pitchFamily="34" charset="0"/>
                <a:ea typeface="PMingLiU" pitchFamily="18" charset="-120"/>
              </a:rPr>
              <a:t>                                     </a:t>
            </a:r>
            <a:r>
              <a:rPr lang="en-GB" altLang="en-US" sz="2000" b="1" dirty="0">
                <a:solidFill>
                  <a:srgbClr val="000000"/>
                </a:solidFill>
                <a:latin typeface="Arial" panose="020B0604020202020204" pitchFamily="34" charset="0"/>
                <a:ea typeface="PMingLiU" pitchFamily="18" charset="-120"/>
              </a:rPr>
              <a:t>JOIN</a:t>
            </a:r>
            <a:r>
              <a:rPr lang="en-GB" altLang="en-US" sz="2000" dirty="0">
                <a:solidFill>
                  <a:srgbClr val="000000"/>
                </a:solidFill>
                <a:latin typeface="Arial" panose="020B0604020202020204" pitchFamily="34" charset="0"/>
                <a:ea typeface="PMingLiU" pitchFamily="18" charset="-120"/>
              </a:rPr>
              <a:t> LINE </a:t>
            </a:r>
            <a:r>
              <a:rPr lang="en-GB" altLang="en-US" sz="2000" b="1" dirty="0">
                <a:solidFill>
                  <a:srgbClr val="000000"/>
                </a:solidFill>
                <a:latin typeface="Arial" panose="020B0604020202020204" pitchFamily="34" charset="0"/>
                <a:ea typeface="PMingLiU" pitchFamily="18" charset="-120"/>
              </a:rPr>
              <a:t>USING</a:t>
            </a:r>
            <a:r>
              <a:rPr lang="en-GB" altLang="en-US" sz="2000" dirty="0">
                <a:solidFill>
                  <a:srgbClr val="000000"/>
                </a:solidFill>
                <a:latin typeface="Arial" panose="020B0604020202020204" pitchFamily="34" charset="0"/>
                <a:ea typeface="PMingLiU" pitchFamily="18" charset="-120"/>
              </a:rPr>
              <a:t> (INV_NUMBER)</a:t>
            </a:r>
            <a:r>
              <a:rPr lang="ar-SA" altLang="en-US" sz="2000" dirty="0">
                <a:solidFill>
                  <a:srgbClr val="000000"/>
                </a:solidFill>
                <a:latin typeface="Arial" panose="020B0604020202020204" pitchFamily="34" charset="0"/>
              </a:rPr>
              <a:t>‏</a:t>
            </a:r>
            <a:endParaRPr lang="en-GB" altLang="en-US" sz="2000" dirty="0">
              <a:solidFill>
                <a:srgbClr val="000000"/>
              </a:solidFill>
              <a:latin typeface="Arial" panose="020B0604020202020204" pitchFamily="34" charset="0"/>
              <a:ea typeface="PMingLiU" pitchFamily="18" charset="-120"/>
            </a:endParaRPr>
          </a:p>
          <a:p>
            <a:pPr>
              <a:spcBef>
                <a:spcPts val="450"/>
              </a:spcBef>
              <a:buClr>
                <a:srgbClr val="FF6600"/>
              </a:buClr>
              <a:buSzPct val="75000"/>
              <a:buNone/>
            </a:pPr>
            <a:r>
              <a:rPr lang="en-GB" altLang="en-US" sz="2000" b="1" dirty="0">
                <a:solidFill>
                  <a:srgbClr val="000000"/>
                </a:solidFill>
                <a:latin typeface="Arial" panose="020B0604020202020204" pitchFamily="34" charset="0"/>
                <a:ea typeface="PMingLiU" pitchFamily="18" charset="-120"/>
              </a:rPr>
              <a:t>WHERE</a:t>
            </a:r>
            <a:r>
              <a:rPr lang="en-GB" altLang="en-US" sz="2000" dirty="0">
                <a:solidFill>
                  <a:srgbClr val="000000"/>
                </a:solidFill>
                <a:latin typeface="Arial" panose="020B0604020202020204" pitchFamily="34" charset="0"/>
                <a:ea typeface="PMingLiU" pitchFamily="18" charset="-120"/>
              </a:rPr>
              <a:t> P_CODE = </a:t>
            </a:r>
          </a:p>
          <a:p>
            <a:pPr>
              <a:spcBef>
                <a:spcPts val="450"/>
              </a:spcBef>
              <a:buClr>
                <a:srgbClr val="FF6600"/>
              </a:buClr>
              <a:buSzPct val="75000"/>
              <a:buNone/>
            </a:pPr>
            <a:r>
              <a:rPr lang="en-GB" altLang="en-US" sz="2000" dirty="0">
                <a:solidFill>
                  <a:srgbClr val="000000"/>
                </a:solidFill>
                <a:latin typeface="Arial" panose="020B0604020202020204" pitchFamily="34" charset="0"/>
                <a:ea typeface="PMingLiU" pitchFamily="18" charset="-120"/>
              </a:rPr>
              <a:t>                                  ( </a:t>
            </a:r>
            <a:r>
              <a:rPr lang="en-GB" altLang="en-US" sz="2000" b="1" dirty="0">
                <a:solidFill>
                  <a:srgbClr val="FF3300"/>
                </a:solidFill>
                <a:latin typeface="Arial" panose="020B0604020202020204" pitchFamily="34" charset="0"/>
                <a:ea typeface="PMingLiU" pitchFamily="18" charset="-120"/>
              </a:rPr>
              <a:t>SELECT P_CODE  </a:t>
            </a:r>
          </a:p>
          <a:p>
            <a:pPr>
              <a:spcBef>
                <a:spcPts val="450"/>
              </a:spcBef>
              <a:buClr>
                <a:srgbClr val="FF6600"/>
              </a:buClr>
              <a:buSzPct val="75000"/>
              <a:buNone/>
            </a:pPr>
            <a:r>
              <a:rPr lang="en-GB" altLang="en-US" sz="2000" b="1" dirty="0">
                <a:solidFill>
                  <a:srgbClr val="FF3300"/>
                </a:solidFill>
                <a:latin typeface="Arial" panose="020B0604020202020204" pitchFamily="34" charset="0"/>
                <a:ea typeface="PMingLiU" pitchFamily="18" charset="-120"/>
              </a:rPr>
              <a:t>                                    FROM     PRODUCT </a:t>
            </a:r>
          </a:p>
          <a:p>
            <a:pPr>
              <a:spcBef>
                <a:spcPts val="450"/>
              </a:spcBef>
              <a:buClr>
                <a:srgbClr val="FF6600"/>
              </a:buClr>
              <a:buSzPct val="75000"/>
              <a:buNone/>
            </a:pPr>
            <a:r>
              <a:rPr lang="en-GB" altLang="en-US" sz="2000" b="1" dirty="0">
                <a:solidFill>
                  <a:srgbClr val="FF3300"/>
                </a:solidFill>
                <a:latin typeface="Arial" panose="020B0604020202020204" pitchFamily="34" charset="0"/>
                <a:ea typeface="PMingLiU" pitchFamily="18" charset="-120"/>
              </a:rPr>
              <a:t>                                    WHERE  P_DESCRIPT = 'Claw hammer'</a:t>
            </a:r>
            <a:r>
              <a:rPr lang="en-GB" altLang="en-US" sz="2000" dirty="0">
                <a:solidFill>
                  <a:srgbClr val="000000"/>
                </a:solidFill>
                <a:latin typeface="Arial" panose="020B0604020202020204" pitchFamily="34" charset="0"/>
                <a:ea typeface="PMingLiU" pitchFamily="18" charset="-120"/>
              </a:rPr>
              <a:t>);</a:t>
            </a:r>
          </a:p>
        </p:txBody>
      </p:sp>
      <p:sp>
        <p:nvSpPr>
          <p:cNvPr id="62468" name="Rectangle 5"/>
          <p:cNvSpPr>
            <a:spLocks noChangeArrowheads="1"/>
          </p:cNvSpPr>
          <p:nvPr/>
        </p:nvSpPr>
        <p:spPr bwMode="auto">
          <a:xfrm>
            <a:off x="5017031" y="5051425"/>
            <a:ext cx="6929437" cy="1730375"/>
          </a:xfrm>
          <a:prstGeom prst="rect">
            <a:avLst/>
          </a:prstGeom>
          <a:solidFill>
            <a:schemeClr val="accent4">
              <a:lumMod val="20000"/>
              <a:lumOff val="80000"/>
            </a:schemeClr>
          </a:solidFill>
          <a:ln>
            <a:noFill/>
          </a:ln>
        </p:spPr>
        <p:txBody>
          <a:bodyPr lIns="90360" tIns="44280" rIns="90360" bIns="44280">
            <a:spAutoFit/>
          </a:bodyP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450"/>
              </a:spcBef>
              <a:buClr>
                <a:srgbClr val="FF6600"/>
              </a:buClr>
              <a:buSzPct val="75000"/>
              <a:buNone/>
            </a:pPr>
            <a:r>
              <a:rPr lang="en-GB" altLang="en-US" sz="1800" b="1" dirty="0">
                <a:solidFill>
                  <a:srgbClr val="000000"/>
                </a:solidFill>
                <a:latin typeface="Arial" panose="020B0604020202020204" pitchFamily="34" charset="0"/>
                <a:ea typeface="PMingLiU" pitchFamily="18" charset="-120"/>
              </a:rPr>
              <a:t>SELECT</a:t>
            </a:r>
            <a:r>
              <a:rPr lang="en-GB" altLang="en-US" sz="1800" dirty="0">
                <a:solidFill>
                  <a:srgbClr val="000000"/>
                </a:solidFill>
                <a:latin typeface="Arial" panose="020B0604020202020204" pitchFamily="34" charset="0"/>
                <a:ea typeface="PMingLiU" pitchFamily="18" charset="-120"/>
              </a:rPr>
              <a:t>   DISTINCT CUS_CODE, CUS_LNAME, CUS_FNAME </a:t>
            </a:r>
          </a:p>
          <a:p>
            <a:pPr>
              <a:spcBef>
                <a:spcPts val="450"/>
              </a:spcBef>
              <a:buClr>
                <a:srgbClr val="FF6600"/>
              </a:buClr>
              <a:buSzPct val="75000"/>
              <a:buNone/>
            </a:pPr>
            <a:r>
              <a:rPr lang="en-GB" altLang="en-US" sz="1800" b="1" dirty="0">
                <a:solidFill>
                  <a:srgbClr val="000000"/>
                </a:solidFill>
                <a:latin typeface="Arial" panose="020B0604020202020204" pitchFamily="34" charset="0"/>
                <a:ea typeface="PMingLiU" pitchFamily="18" charset="-120"/>
              </a:rPr>
              <a:t>FROM</a:t>
            </a:r>
            <a:r>
              <a:rPr lang="en-GB" altLang="en-US" sz="1800" dirty="0">
                <a:solidFill>
                  <a:srgbClr val="000000"/>
                </a:solidFill>
                <a:latin typeface="Arial" panose="020B0604020202020204" pitchFamily="34" charset="0"/>
                <a:ea typeface="PMingLiU" pitchFamily="18" charset="-120"/>
              </a:rPr>
              <a:t>      CUSTOMER  </a:t>
            </a:r>
            <a:r>
              <a:rPr lang="en-GB" altLang="en-US" sz="1800" b="1" dirty="0">
                <a:solidFill>
                  <a:srgbClr val="000000"/>
                </a:solidFill>
                <a:latin typeface="Arial" panose="020B0604020202020204" pitchFamily="34" charset="0"/>
                <a:ea typeface="PMingLiU" pitchFamily="18" charset="-120"/>
              </a:rPr>
              <a:t>JOIN</a:t>
            </a:r>
            <a:r>
              <a:rPr lang="en-GB" altLang="en-US" sz="1800" dirty="0">
                <a:solidFill>
                  <a:srgbClr val="000000"/>
                </a:solidFill>
                <a:latin typeface="Arial" panose="020B0604020202020204" pitchFamily="34" charset="0"/>
                <a:ea typeface="PMingLiU" pitchFamily="18" charset="-120"/>
              </a:rPr>
              <a:t> INVOICE </a:t>
            </a:r>
            <a:r>
              <a:rPr lang="en-GB" altLang="en-US" sz="1800" b="1" dirty="0">
                <a:solidFill>
                  <a:srgbClr val="000000"/>
                </a:solidFill>
                <a:latin typeface="Arial" panose="020B0604020202020204" pitchFamily="34" charset="0"/>
                <a:ea typeface="PMingLiU" pitchFamily="18" charset="-120"/>
              </a:rPr>
              <a:t>USING </a:t>
            </a:r>
            <a:r>
              <a:rPr lang="en-GB" altLang="en-US" sz="1800" dirty="0">
                <a:solidFill>
                  <a:srgbClr val="000000"/>
                </a:solidFill>
                <a:latin typeface="Arial" panose="020B0604020202020204" pitchFamily="34" charset="0"/>
                <a:ea typeface="PMingLiU" pitchFamily="18" charset="-120"/>
              </a:rPr>
              <a:t>(CUS_CODE)</a:t>
            </a:r>
            <a:r>
              <a:rPr lang="ar-SA" altLang="en-US" sz="1800" dirty="0">
                <a:solidFill>
                  <a:srgbClr val="000000"/>
                </a:solidFill>
                <a:latin typeface="Arial" panose="020B0604020202020204" pitchFamily="34" charset="0"/>
                <a:ea typeface="PMingLiU" pitchFamily="18" charset="-120"/>
              </a:rPr>
              <a:t>‏</a:t>
            </a:r>
            <a:endParaRPr lang="en-GB" altLang="en-US" sz="1800" dirty="0">
              <a:solidFill>
                <a:srgbClr val="000000"/>
              </a:solidFill>
              <a:latin typeface="Arial" panose="020B0604020202020204" pitchFamily="34" charset="0"/>
              <a:ea typeface="PMingLiU" pitchFamily="18" charset="-120"/>
            </a:endParaRPr>
          </a:p>
          <a:p>
            <a:pPr>
              <a:spcBef>
                <a:spcPts val="450"/>
              </a:spcBef>
              <a:buClr>
                <a:srgbClr val="FF6600"/>
              </a:buClr>
              <a:buSzPct val="75000"/>
              <a:buNone/>
            </a:pPr>
            <a:r>
              <a:rPr lang="en-GB" altLang="en-US" sz="1800" dirty="0">
                <a:solidFill>
                  <a:srgbClr val="000000"/>
                </a:solidFill>
                <a:latin typeface="Arial" panose="020B0604020202020204" pitchFamily="34" charset="0"/>
                <a:ea typeface="PMingLiU" pitchFamily="18" charset="-120"/>
              </a:rPr>
              <a:t>		                         </a:t>
            </a:r>
            <a:r>
              <a:rPr lang="en-GB" altLang="en-US" sz="1800" b="1" dirty="0">
                <a:solidFill>
                  <a:srgbClr val="000000"/>
                </a:solidFill>
                <a:latin typeface="Arial" panose="020B0604020202020204" pitchFamily="34" charset="0"/>
                <a:ea typeface="PMingLiU" pitchFamily="18" charset="-120"/>
              </a:rPr>
              <a:t>JOIN</a:t>
            </a:r>
            <a:r>
              <a:rPr lang="en-GB" altLang="en-US" sz="1800" dirty="0">
                <a:solidFill>
                  <a:srgbClr val="000000"/>
                </a:solidFill>
                <a:latin typeface="Arial" panose="020B0604020202020204" pitchFamily="34" charset="0"/>
                <a:ea typeface="PMingLiU" pitchFamily="18" charset="-120"/>
              </a:rPr>
              <a:t> LINE </a:t>
            </a:r>
            <a:r>
              <a:rPr lang="en-GB" altLang="en-US" sz="1800" b="1" dirty="0">
                <a:solidFill>
                  <a:srgbClr val="000000"/>
                </a:solidFill>
                <a:latin typeface="Arial" panose="020B0604020202020204" pitchFamily="34" charset="0"/>
                <a:ea typeface="PMingLiU" pitchFamily="18" charset="-120"/>
              </a:rPr>
              <a:t>USING</a:t>
            </a:r>
            <a:r>
              <a:rPr lang="en-GB" altLang="en-US" sz="1800" dirty="0">
                <a:solidFill>
                  <a:srgbClr val="000000"/>
                </a:solidFill>
                <a:latin typeface="Arial" panose="020B0604020202020204" pitchFamily="34" charset="0"/>
                <a:ea typeface="PMingLiU" pitchFamily="18" charset="-120"/>
              </a:rPr>
              <a:t> (INV_NUMBER) </a:t>
            </a:r>
          </a:p>
          <a:p>
            <a:pPr>
              <a:spcBef>
                <a:spcPts val="450"/>
              </a:spcBef>
              <a:buClr>
                <a:srgbClr val="FF6600"/>
              </a:buClr>
              <a:buSzPct val="75000"/>
              <a:buNone/>
            </a:pPr>
            <a:r>
              <a:rPr lang="en-GB" altLang="en-US" sz="1800" dirty="0">
                <a:solidFill>
                  <a:srgbClr val="000000"/>
                </a:solidFill>
                <a:latin typeface="Arial" panose="020B0604020202020204" pitchFamily="34" charset="0"/>
                <a:ea typeface="PMingLiU" pitchFamily="18" charset="-120"/>
              </a:rPr>
              <a:t>		                         </a:t>
            </a:r>
            <a:r>
              <a:rPr lang="en-GB" altLang="en-US" sz="1800" b="1" dirty="0">
                <a:solidFill>
                  <a:srgbClr val="000000"/>
                </a:solidFill>
                <a:latin typeface="Arial" panose="020B0604020202020204" pitchFamily="34" charset="0"/>
                <a:ea typeface="PMingLiU" pitchFamily="18" charset="-120"/>
              </a:rPr>
              <a:t>JOIN</a:t>
            </a:r>
            <a:r>
              <a:rPr lang="en-GB" altLang="en-US" sz="1800" dirty="0">
                <a:solidFill>
                  <a:srgbClr val="000000"/>
                </a:solidFill>
                <a:latin typeface="Arial" panose="020B0604020202020204" pitchFamily="34" charset="0"/>
                <a:ea typeface="PMingLiU" pitchFamily="18" charset="-120"/>
              </a:rPr>
              <a:t> PRODUCT </a:t>
            </a:r>
            <a:r>
              <a:rPr lang="en-GB" altLang="en-US" sz="1800" b="1" dirty="0">
                <a:solidFill>
                  <a:srgbClr val="000000"/>
                </a:solidFill>
                <a:latin typeface="Arial" panose="020B0604020202020204" pitchFamily="34" charset="0"/>
                <a:ea typeface="PMingLiU" pitchFamily="18" charset="-120"/>
              </a:rPr>
              <a:t>USING</a:t>
            </a:r>
            <a:r>
              <a:rPr lang="en-GB" altLang="en-US" sz="1800" dirty="0">
                <a:solidFill>
                  <a:srgbClr val="000000"/>
                </a:solidFill>
                <a:latin typeface="Arial" panose="020B0604020202020204" pitchFamily="34" charset="0"/>
                <a:ea typeface="PMingLiU" pitchFamily="18" charset="-120"/>
              </a:rPr>
              <a:t> (P_CODE)</a:t>
            </a:r>
            <a:r>
              <a:rPr lang="ar-SA" altLang="en-US" sz="1800" dirty="0">
                <a:solidFill>
                  <a:srgbClr val="000000"/>
                </a:solidFill>
                <a:latin typeface="Arial" panose="020B0604020202020204" pitchFamily="34" charset="0"/>
              </a:rPr>
              <a:t>‏</a:t>
            </a:r>
            <a:endParaRPr lang="en-GB" altLang="en-US" sz="1800" dirty="0">
              <a:solidFill>
                <a:srgbClr val="000000"/>
              </a:solidFill>
              <a:latin typeface="Arial" panose="020B0604020202020204" pitchFamily="34" charset="0"/>
              <a:ea typeface="PMingLiU" pitchFamily="18" charset="-120"/>
            </a:endParaRPr>
          </a:p>
          <a:p>
            <a:pPr>
              <a:spcBef>
                <a:spcPts val="450"/>
              </a:spcBef>
              <a:buClr>
                <a:srgbClr val="FF6600"/>
              </a:buClr>
              <a:buSzPct val="75000"/>
              <a:buNone/>
            </a:pPr>
            <a:r>
              <a:rPr lang="en-GB" altLang="en-US" sz="1800" b="1" dirty="0">
                <a:solidFill>
                  <a:srgbClr val="000000"/>
                </a:solidFill>
                <a:latin typeface="Arial" panose="020B0604020202020204" pitchFamily="34" charset="0"/>
                <a:ea typeface="PMingLiU" pitchFamily="18" charset="-120"/>
              </a:rPr>
              <a:t>WHERE</a:t>
            </a:r>
            <a:r>
              <a:rPr lang="en-GB" altLang="en-US" sz="1800" dirty="0">
                <a:solidFill>
                  <a:srgbClr val="000000"/>
                </a:solidFill>
                <a:latin typeface="Arial" panose="020B0604020202020204" pitchFamily="34" charset="0"/>
                <a:ea typeface="PMingLiU" pitchFamily="18" charset="-120"/>
              </a:rPr>
              <a:t>    P_DESCRIPT = 'Claw hammer';</a:t>
            </a:r>
          </a:p>
        </p:txBody>
      </p:sp>
      <p:sp>
        <p:nvSpPr>
          <p:cNvPr id="62469" name="Text Box 6"/>
          <p:cNvSpPr txBox="1">
            <a:spLocks noChangeArrowheads="1"/>
          </p:cNvSpPr>
          <p:nvPr/>
        </p:nvSpPr>
        <p:spPr bwMode="auto">
          <a:xfrm>
            <a:off x="2967568" y="5063383"/>
            <a:ext cx="2049463" cy="393700"/>
          </a:xfrm>
          <a:prstGeom prst="rect">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lgn="ctr">
              <a:spcBef>
                <a:spcPts val="500"/>
              </a:spcBef>
              <a:buClr>
                <a:srgbClr val="FF6600"/>
              </a:buClr>
              <a:buSzPct val="75000"/>
              <a:buNone/>
            </a:pPr>
            <a:r>
              <a:rPr lang="en-GB" altLang="en-US" sz="2000" b="1" dirty="0">
                <a:solidFill>
                  <a:srgbClr val="FFFF00"/>
                </a:solidFill>
                <a:latin typeface="Arial" panose="020B0604020202020204" pitchFamily="34" charset="0"/>
                <a:ea typeface="PMingLiU" pitchFamily="18" charset="-120"/>
              </a:rPr>
              <a:t>Alternative way</a:t>
            </a:r>
          </a:p>
        </p:txBody>
      </p:sp>
      <p:sp>
        <p:nvSpPr>
          <p:cNvPr id="62470" name="Text Box 1"/>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SzPct val="75000"/>
              <a:buFont typeface="Trebuchet MS" panose="020B0603020202020204" pitchFamily="34" charset="0"/>
              <a:buNone/>
            </a:pPr>
            <a:fld id="{49236586-7B6A-4C7A-A69F-8B2B45C0AE14}" type="slidenum">
              <a:rPr lang="en-GB" altLang="en-US" sz="1400">
                <a:solidFill>
                  <a:srgbClr val="000000"/>
                </a:solidFill>
                <a:latin typeface="Trebuchet MS" panose="020B0603020202020204" pitchFamily="34" charset="0"/>
              </a:rPr>
              <a:pPr algn="r">
                <a:spcBef>
                  <a:spcPct val="0"/>
                </a:spcBef>
                <a:buClr>
                  <a:srgbClr val="000000"/>
                </a:buClr>
                <a:buSzPct val="75000"/>
                <a:buFont typeface="Trebuchet MS" panose="020B0603020202020204" pitchFamily="34" charset="0"/>
                <a:buNone/>
              </a:pPr>
              <a:t>25</a:t>
            </a:fld>
            <a:endParaRPr lang="en-GB" altLang="en-US" sz="1400">
              <a:solidFill>
                <a:srgbClr val="000000"/>
              </a:solidFill>
              <a:latin typeface="Trebuchet MS" panose="020B0603020202020204" pitchFamily="34" charset="0"/>
            </a:endParaRPr>
          </a:p>
        </p:txBody>
      </p:sp>
      <p:sp>
        <p:nvSpPr>
          <p:cNvPr id="62471" name="Rectangle 2"/>
          <p:cNvSpPr>
            <a:spLocks noGrp="1" noChangeArrowheads="1"/>
          </p:cNvSpPr>
          <p:nvPr>
            <p:ph type="title"/>
          </p:nvPr>
        </p:nvSpPr>
        <p:spPr>
          <a:xfrm>
            <a:off x="622639" y="303213"/>
            <a:ext cx="8605837" cy="647700"/>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dirty="0">
                <a:solidFill>
                  <a:srgbClr val="3333FF"/>
                </a:solidFill>
                <a:latin typeface="Trebuchet MS" panose="020B0603020202020204" pitchFamily="34" charset="0"/>
                <a:ea typeface="ＭＳ Ｐゴシック" panose="020B0600070205080204" pitchFamily="34" charset="-128"/>
              </a:rPr>
              <a:t>WHERE Subqueries and JOINS</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t="12067"/>
          <a:stretch>
            <a:fillRect/>
          </a:stretch>
        </p:blipFill>
        <p:spPr bwMode="auto">
          <a:xfrm>
            <a:off x="7989212" y="0"/>
            <a:ext cx="4202788" cy="2558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230071153"/>
      </p:ext>
    </p:extLst>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246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246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246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467">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2467">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246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246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2468">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2468">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2468">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2468">
                                            <p:txEl>
                                              <p:pRg st="3" end="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2468">
                                            <p:txEl>
                                              <p:pRg st="4" end="4"/>
                                            </p:txEl>
                                          </p:spTgt>
                                        </p:tgtEl>
                                        <p:attrNameLst>
                                          <p:attrName>style.visibility</p:attrName>
                                        </p:attrNameLst>
                                      </p:cBhvr>
                                      <p:to>
                                        <p:strVal val="visible"/>
                                      </p:to>
                                    </p:set>
                                  </p:childTnLst>
                                  <p:subTnLst>
                                    <p:set>
                                      <p:cBhvr override="childStyle">
                                        <p:cTn dur="1" fill="hold" display="0" masterRel="nextClick" afterEffect="1"/>
                                        <p:tgtEl>
                                          <p:spTgt spid="62468">
                                            <p:txEl>
                                              <p:pRg st="4" end="4"/>
                                            </p:txEl>
                                          </p:spTgt>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656132" y="414364"/>
            <a:ext cx="6483350" cy="720725"/>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dirty="0">
                <a:solidFill>
                  <a:srgbClr val="3333FF"/>
                </a:solidFill>
                <a:latin typeface="Trebuchet MS" panose="020B0603020202020204" pitchFamily="34" charset="0"/>
                <a:ea typeface="ＭＳ Ｐゴシック" panose="020B0600070205080204" pitchFamily="34" charset="-128"/>
              </a:rPr>
              <a:t>IN Subqueries</a:t>
            </a:r>
          </a:p>
        </p:txBody>
      </p:sp>
      <p:sp>
        <p:nvSpPr>
          <p:cNvPr id="64515" name="Rectangle 3"/>
          <p:cNvSpPr>
            <a:spLocks noGrp="1" noChangeArrowheads="1"/>
          </p:cNvSpPr>
          <p:nvPr>
            <p:ph idx="1"/>
          </p:nvPr>
        </p:nvSpPr>
        <p:spPr>
          <a:xfrm>
            <a:off x="498735" y="1261517"/>
            <a:ext cx="11730740" cy="4467225"/>
          </a:xfrm>
        </p:spPr>
        <p:txBody>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ea typeface="ＭＳ Ｐゴシック" panose="020B0600070205080204" pitchFamily="34" charset="-128"/>
              </a:rPr>
              <a:t>List all customer who have purchased hammers </a:t>
            </a:r>
            <a:r>
              <a:rPr lang="en-GB" altLang="en-US" sz="2600" dirty="0">
                <a:solidFill>
                  <a:srgbClr val="FF0000"/>
                </a:solidFill>
                <a:ea typeface="ＭＳ Ｐゴシック" panose="020B0600070205080204" pitchFamily="34" charset="-128"/>
              </a:rPr>
              <a:t>or</a:t>
            </a:r>
            <a:r>
              <a:rPr lang="en-GB" altLang="en-US" sz="2600" dirty="0">
                <a:ea typeface="ＭＳ Ｐゴシック" panose="020B0600070205080204" pitchFamily="34" charset="-128"/>
              </a:rPr>
              <a:t> saws </a:t>
            </a:r>
            <a:r>
              <a:rPr lang="en-GB" altLang="en-US" sz="2600" dirty="0">
                <a:solidFill>
                  <a:srgbClr val="FF0000"/>
                </a:solidFill>
                <a:ea typeface="ＭＳ Ｐゴシック" panose="020B0600070205080204" pitchFamily="34" charset="-128"/>
              </a:rPr>
              <a:t>or</a:t>
            </a:r>
            <a:r>
              <a:rPr lang="en-GB" altLang="en-US" sz="2600" dirty="0">
                <a:ea typeface="ＭＳ Ｐゴシック" panose="020B0600070205080204" pitchFamily="34" charset="-128"/>
              </a:rPr>
              <a:t> saw blades.</a:t>
            </a:r>
          </a:p>
          <a:p>
            <a:pPr>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2600" dirty="0">
              <a:ea typeface="ＭＳ Ｐゴシック" panose="020B0600070205080204" pitchFamily="34" charset="-128"/>
            </a:endParaRPr>
          </a:p>
        </p:txBody>
      </p:sp>
      <p:sp>
        <p:nvSpPr>
          <p:cNvPr id="64516" name="Rectangle 4"/>
          <p:cNvSpPr>
            <a:spLocks noChangeArrowheads="1"/>
          </p:cNvSpPr>
          <p:nvPr/>
        </p:nvSpPr>
        <p:spPr bwMode="auto">
          <a:xfrm>
            <a:off x="1925327" y="2195226"/>
            <a:ext cx="8353425" cy="2971800"/>
          </a:xfrm>
          <a:prstGeom prst="rect">
            <a:avLst/>
          </a:pr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lIns="90360" tIns="44280" rIns="90360" bIns="44280">
            <a:spAutoFit/>
          </a:bodyPr>
          <a:lstStyle>
            <a:lvl1pPr marL="341313" indent="-341313">
              <a:spcBef>
                <a:spcPct val="20000"/>
              </a:spcBef>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500"/>
              </a:spcBef>
              <a:buClr>
                <a:srgbClr val="FF6600"/>
              </a:buClr>
              <a:buSzPct val="75000"/>
              <a:buNone/>
            </a:pPr>
            <a:r>
              <a:rPr lang="en-GB" altLang="en-US" sz="2000" b="1" dirty="0">
                <a:solidFill>
                  <a:srgbClr val="000000"/>
                </a:solidFill>
                <a:latin typeface="Arial" panose="020B0604020202020204" pitchFamily="34" charset="0"/>
                <a:ea typeface="PMingLiU" pitchFamily="18" charset="-120"/>
              </a:rPr>
              <a:t>SELECT</a:t>
            </a:r>
            <a:r>
              <a:rPr lang="en-GB" altLang="en-US" sz="2000" dirty="0">
                <a:solidFill>
                  <a:srgbClr val="000000"/>
                </a:solidFill>
                <a:latin typeface="Arial" panose="020B0604020202020204" pitchFamily="34" charset="0"/>
                <a:ea typeface="PMingLiU" pitchFamily="18" charset="-120"/>
              </a:rPr>
              <a:t>    </a:t>
            </a:r>
            <a:r>
              <a:rPr lang="en-GB" altLang="en-US" sz="2000" b="1" dirty="0">
                <a:solidFill>
                  <a:srgbClr val="000000"/>
                </a:solidFill>
                <a:latin typeface="Arial" panose="020B0604020202020204" pitchFamily="34" charset="0"/>
                <a:ea typeface="PMingLiU" pitchFamily="18" charset="-120"/>
              </a:rPr>
              <a:t>DISTINCT</a:t>
            </a:r>
            <a:r>
              <a:rPr lang="en-GB" altLang="en-US" sz="2000" dirty="0">
                <a:solidFill>
                  <a:srgbClr val="000000"/>
                </a:solidFill>
                <a:latin typeface="Arial" panose="020B0604020202020204" pitchFamily="34" charset="0"/>
                <a:ea typeface="PMingLiU" pitchFamily="18" charset="-120"/>
              </a:rPr>
              <a:t> CUS_CODE, CUS_LNAME, CUS_FNAME </a:t>
            </a:r>
          </a:p>
          <a:p>
            <a:pPr>
              <a:spcBef>
                <a:spcPts val="500"/>
              </a:spcBef>
              <a:buClr>
                <a:srgbClr val="FF6600"/>
              </a:buClr>
              <a:buSzPct val="75000"/>
              <a:buNone/>
            </a:pPr>
            <a:r>
              <a:rPr lang="en-GB" altLang="en-US" sz="2000" b="1" dirty="0">
                <a:solidFill>
                  <a:srgbClr val="000000"/>
                </a:solidFill>
                <a:latin typeface="Arial" panose="020B0604020202020204" pitchFamily="34" charset="0"/>
                <a:ea typeface="PMingLiU" pitchFamily="18" charset="-120"/>
              </a:rPr>
              <a:t>FROM </a:t>
            </a:r>
            <a:r>
              <a:rPr lang="en-GB" altLang="en-US" sz="2000" dirty="0">
                <a:solidFill>
                  <a:srgbClr val="000000"/>
                </a:solidFill>
                <a:latin typeface="Arial" panose="020B0604020202020204" pitchFamily="34" charset="0"/>
                <a:ea typeface="PMingLiU" pitchFamily="18" charset="-120"/>
              </a:rPr>
              <a:t>      CUSTOMER </a:t>
            </a:r>
            <a:r>
              <a:rPr lang="en-GB" altLang="en-US" sz="2000" b="1" dirty="0">
                <a:solidFill>
                  <a:srgbClr val="000000"/>
                </a:solidFill>
                <a:latin typeface="Arial" panose="020B0604020202020204" pitchFamily="34" charset="0"/>
                <a:ea typeface="PMingLiU" pitchFamily="18" charset="-120"/>
              </a:rPr>
              <a:t>JOIN</a:t>
            </a:r>
            <a:r>
              <a:rPr lang="en-GB" altLang="en-US" sz="2000" dirty="0">
                <a:solidFill>
                  <a:srgbClr val="000000"/>
                </a:solidFill>
                <a:latin typeface="Arial" panose="020B0604020202020204" pitchFamily="34" charset="0"/>
                <a:ea typeface="PMingLiU" pitchFamily="18" charset="-120"/>
              </a:rPr>
              <a:t> INVOICE </a:t>
            </a:r>
            <a:r>
              <a:rPr lang="en-GB" altLang="en-US" sz="2000" b="1" dirty="0">
                <a:solidFill>
                  <a:srgbClr val="000000"/>
                </a:solidFill>
                <a:latin typeface="Arial" panose="020B0604020202020204" pitchFamily="34" charset="0"/>
                <a:ea typeface="PMingLiU" pitchFamily="18" charset="-120"/>
              </a:rPr>
              <a:t>USING</a:t>
            </a:r>
            <a:r>
              <a:rPr lang="en-GB" altLang="en-US" sz="2000" dirty="0">
                <a:solidFill>
                  <a:srgbClr val="000000"/>
                </a:solidFill>
                <a:latin typeface="Arial" panose="020B0604020202020204" pitchFamily="34" charset="0"/>
                <a:ea typeface="PMingLiU" pitchFamily="18" charset="-120"/>
              </a:rPr>
              <a:t> (CUS_CODE)</a:t>
            </a:r>
            <a:r>
              <a:rPr lang="ar-SA" altLang="en-US" sz="2000" dirty="0">
                <a:solidFill>
                  <a:srgbClr val="000000"/>
                </a:solidFill>
                <a:latin typeface="Arial" panose="020B0604020202020204" pitchFamily="34" charset="0"/>
                <a:ea typeface="PMingLiU" pitchFamily="18" charset="-120"/>
              </a:rPr>
              <a:t>‏</a:t>
            </a:r>
            <a:endParaRPr lang="en-GB" altLang="en-US" sz="2000" dirty="0">
              <a:solidFill>
                <a:srgbClr val="000000"/>
              </a:solidFill>
              <a:latin typeface="Arial" panose="020B0604020202020204" pitchFamily="34" charset="0"/>
              <a:ea typeface="PMingLiU" pitchFamily="18" charset="-120"/>
            </a:endParaRPr>
          </a:p>
          <a:p>
            <a:pPr>
              <a:spcBef>
                <a:spcPts val="500"/>
              </a:spcBef>
              <a:buClr>
                <a:srgbClr val="FF6600"/>
              </a:buClr>
              <a:buSzPct val="75000"/>
              <a:buNone/>
            </a:pPr>
            <a:r>
              <a:rPr lang="en-GB" altLang="en-US" sz="2000" dirty="0">
                <a:solidFill>
                  <a:srgbClr val="000000"/>
                </a:solidFill>
                <a:latin typeface="Arial" panose="020B0604020202020204" pitchFamily="34" charset="0"/>
                <a:ea typeface="PMingLiU" pitchFamily="18" charset="-120"/>
              </a:rPr>
              <a:t>		</a:t>
            </a:r>
            <a:r>
              <a:rPr lang="en-GB" altLang="en-US" sz="2000" b="1" dirty="0">
                <a:solidFill>
                  <a:srgbClr val="000000"/>
                </a:solidFill>
                <a:latin typeface="Arial" panose="020B0604020202020204" pitchFamily="34" charset="0"/>
                <a:ea typeface="PMingLiU" pitchFamily="18" charset="-120"/>
              </a:rPr>
              <a:t>JOIN</a:t>
            </a:r>
            <a:r>
              <a:rPr lang="en-GB" altLang="en-US" sz="2000" dirty="0">
                <a:solidFill>
                  <a:srgbClr val="000000"/>
                </a:solidFill>
                <a:latin typeface="Arial" panose="020B0604020202020204" pitchFamily="34" charset="0"/>
                <a:ea typeface="PMingLiU" pitchFamily="18" charset="-120"/>
              </a:rPr>
              <a:t> LINE </a:t>
            </a:r>
            <a:r>
              <a:rPr lang="en-GB" altLang="en-US" sz="2000" b="1" dirty="0">
                <a:solidFill>
                  <a:srgbClr val="000000"/>
                </a:solidFill>
                <a:latin typeface="Arial" panose="020B0604020202020204" pitchFamily="34" charset="0"/>
                <a:ea typeface="PMingLiU" pitchFamily="18" charset="-120"/>
              </a:rPr>
              <a:t>USING</a:t>
            </a:r>
            <a:r>
              <a:rPr lang="en-GB" altLang="en-US" sz="2000" dirty="0">
                <a:solidFill>
                  <a:srgbClr val="000000"/>
                </a:solidFill>
                <a:latin typeface="Arial" panose="020B0604020202020204" pitchFamily="34" charset="0"/>
                <a:ea typeface="PMingLiU" pitchFamily="18" charset="-120"/>
              </a:rPr>
              <a:t> (INV_NUMBER) </a:t>
            </a:r>
          </a:p>
          <a:p>
            <a:pPr>
              <a:spcBef>
                <a:spcPts val="500"/>
              </a:spcBef>
              <a:buClr>
                <a:srgbClr val="FF6600"/>
              </a:buClr>
              <a:buSzPct val="75000"/>
              <a:buNone/>
            </a:pPr>
            <a:r>
              <a:rPr lang="en-GB" altLang="en-US" sz="2000" dirty="0">
                <a:solidFill>
                  <a:srgbClr val="000000"/>
                </a:solidFill>
                <a:latin typeface="Arial" panose="020B0604020202020204" pitchFamily="34" charset="0"/>
                <a:ea typeface="PMingLiU" pitchFamily="18" charset="-120"/>
              </a:rPr>
              <a:t>		</a:t>
            </a:r>
            <a:r>
              <a:rPr lang="en-GB" altLang="en-US" sz="2000" b="1" dirty="0">
                <a:solidFill>
                  <a:srgbClr val="3333FF"/>
                </a:solidFill>
                <a:latin typeface="Arial" panose="020B0604020202020204" pitchFamily="34" charset="0"/>
                <a:ea typeface="PMingLiU" pitchFamily="18" charset="-120"/>
              </a:rPr>
              <a:t>JOIN </a:t>
            </a:r>
            <a:r>
              <a:rPr lang="en-GB" altLang="en-US" sz="2000" dirty="0">
                <a:solidFill>
                  <a:srgbClr val="3333FF"/>
                </a:solidFill>
                <a:latin typeface="Arial" panose="020B0604020202020204" pitchFamily="34" charset="0"/>
                <a:ea typeface="PMingLiU" pitchFamily="18" charset="-120"/>
              </a:rPr>
              <a:t>PRODUCT </a:t>
            </a:r>
            <a:r>
              <a:rPr lang="en-GB" altLang="en-US" sz="2000" b="1" dirty="0">
                <a:solidFill>
                  <a:srgbClr val="3333FF"/>
                </a:solidFill>
                <a:latin typeface="Arial" panose="020B0604020202020204" pitchFamily="34" charset="0"/>
                <a:ea typeface="PMingLiU" pitchFamily="18" charset="-120"/>
              </a:rPr>
              <a:t>USING</a:t>
            </a:r>
            <a:r>
              <a:rPr lang="en-GB" altLang="en-US" sz="2000" dirty="0">
                <a:solidFill>
                  <a:srgbClr val="3333FF"/>
                </a:solidFill>
                <a:latin typeface="Arial" panose="020B0604020202020204" pitchFamily="34" charset="0"/>
                <a:ea typeface="PMingLiU" pitchFamily="18" charset="-120"/>
              </a:rPr>
              <a:t> (P_CODE)</a:t>
            </a:r>
            <a:r>
              <a:rPr lang="ar-SA" altLang="en-US" sz="2000" dirty="0">
                <a:solidFill>
                  <a:srgbClr val="3333FF"/>
                </a:solidFill>
                <a:latin typeface="Arial" panose="020B0604020202020204" pitchFamily="34" charset="0"/>
              </a:rPr>
              <a:t>‏</a:t>
            </a:r>
            <a:endParaRPr lang="en-GB" altLang="en-US" sz="2000" dirty="0">
              <a:solidFill>
                <a:srgbClr val="3333FF"/>
              </a:solidFill>
              <a:latin typeface="Arial" panose="020B0604020202020204" pitchFamily="34" charset="0"/>
              <a:ea typeface="PMingLiU" pitchFamily="18" charset="-120"/>
            </a:endParaRPr>
          </a:p>
          <a:p>
            <a:pPr>
              <a:spcBef>
                <a:spcPts val="500"/>
              </a:spcBef>
              <a:buClr>
                <a:srgbClr val="FF6600"/>
              </a:buClr>
              <a:buSzPct val="75000"/>
              <a:buNone/>
            </a:pPr>
            <a:r>
              <a:rPr lang="en-GB" altLang="en-US" sz="2000" b="1" dirty="0">
                <a:solidFill>
                  <a:srgbClr val="000000"/>
                </a:solidFill>
                <a:latin typeface="Arial" panose="020B0604020202020204" pitchFamily="34" charset="0"/>
                <a:ea typeface="PMingLiU" pitchFamily="18" charset="-120"/>
              </a:rPr>
              <a:t>WHERE</a:t>
            </a:r>
            <a:r>
              <a:rPr lang="en-GB" altLang="en-US" sz="2000" dirty="0">
                <a:solidFill>
                  <a:srgbClr val="000000"/>
                </a:solidFill>
                <a:latin typeface="Arial" panose="020B0604020202020204" pitchFamily="34" charset="0"/>
                <a:ea typeface="PMingLiU" pitchFamily="18" charset="-120"/>
              </a:rPr>
              <a:t>     P_CODE </a:t>
            </a:r>
            <a:r>
              <a:rPr lang="en-GB" altLang="en-US" sz="2000" b="1" dirty="0">
                <a:solidFill>
                  <a:srgbClr val="FF3300"/>
                </a:solidFill>
                <a:latin typeface="Arial" panose="020B0604020202020204" pitchFamily="34" charset="0"/>
                <a:ea typeface="PMingLiU" pitchFamily="18" charset="-120"/>
              </a:rPr>
              <a:t>IN</a:t>
            </a:r>
            <a:r>
              <a:rPr lang="en-GB" altLang="en-US" sz="2000" dirty="0">
                <a:solidFill>
                  <a:srgbClr val="000000"/>
                </a:solidFill>
                <a:latin typeface="Arial" panose="020B0604020202020204" pitchFamily="34" charset="0"/>
                <a:ea typeface="PMingLiU" pitchFamily="18" charset="-120"/>
              </a:rPr>
              <a:t> (</a:t>
            </a:r>
            <a:r>
              <a:rPr lang="en-GB" altLang="en-US" sz="2000" b="1" dirty="0">
                <a:solidFill>
                  <a:srgbClr val="000000"/>
                </a:solidFill>
                <a:latin typeface="Arial" panose="020B0604020202020204" pitchFamily="34" charset="0"/>
                <a:ea typeface="PMingLiU" pitchFamily="18" charset="-120"/>
              </a:rPr>
              <a:t>SELECT </a:t>
            </a:r>
            <a:r>
              <a:rPr lang="en-GB" altLang="en-US" sz="2000" dirty="0">
                <a:solidFill>
                  <a:srgbClr val="000000"/>
                </a:solidFill>
                <a:latin typeface="Arial" panose="020B0604020202020204" pitchFamily="34" charset="0"/>
                <a:ea typeface="PMingLiU" pitchFamily="18" charset="-120"/>
              </a:rPr>
              <a:t>P_CODE </a:t>
            </a:r>
          </a:p>
          <a:p>
            <a:pPr>
              <a:spcBef>
                <a:spcPts val="500"/>
              </a:spcBef>
              <a:buClr>
                <a:srgbClr val="FF6600"/>
              </a:buClr>
              <a:buSzPct val="75000"/>
              <a:buNone/>
            </a:pPr>
            <a:r>
              <a:rPr lang="en-GB" altLang="en-US" sz="2000" b="1" dirty="0">
                <a:solidFill>
                  <a:srgbClr val="000000"/>
                </a:solidFill>
                <a:latin typeface="Arial" panose="020B0604020202020204" pitchFamily="34" charset="0"/>
                <a:ea typeface="PMingLiU" pitchFamily="18" charset="-120"/>
              </a:rPr>
              <a:t>			         FROM     </a:t>
            </a:r>
            <a:r>
              <a:rPr lang="en-GB" altLang="en-US" sz="2000" dirty="0">
                <a:solidFill>
                  <a:srgbClr val="000000"/>
                </a:solidFill>
                <a:latin typeface="Arial" panose="020B0604020202020204" pitchFamily="34" charset="0"/>
                <a:ea typeface="PMingLiU" pitchFamily="18" charset="-120"/>
              </a:rPr>
              <a:t>PRODUCT</a:t>
            </a:r>
          </a:p>
          <a:p>
            <a:pPr>
              <a:spcBef>
                <a:spcPts val="500"/>
              </a:spcBef>
              <a:buClr>
                <a:srgbClr val="FF6600"/>
              </a:buClr>
              <a:buSzPct val="75000"/>
              <a:buNone/>
            </a:pPr>
            <a:r>
              <a:rPr lang="en-GB" altLang="en-US" sz="2000" b="1" dirty="0">
                <a:solidFill>
                  <a:srgbClr val="000000"/>
                </a:solidFill>
                <a:latin typeface="Arial" panose="020B0604020202020204" pitchFamily="34" charset="0"/>
                <a:ea typeface="PMingLiU" pitchFamily="18" charset="-120"/>
              </a:rPr>
              <a:t>		 	         WHERE   </a:t>
            </a:r>
            <a:r>
              <a:rPr lang="en-GB" altLang="en-US" sz="2000" dirty="0">
                <a:solidFill>
                  <a:srgbClr val="000000"/>
                </a:solidFill>
                <a:latin typeface="Arial" panose="020B0604020202020204" pitchFamily="34" charset="0"/>
                <a:ea typeface="PMingLiU" pitchFamily="18" charset="-120"/>
              </a:rPr>
              <a:t>P_DESCRIPT</a:t>
            </a:r>
            <a:r>
              <a:rPr lang="en-GB" altLang="en-US" sz="2000" b="1" dirty="0">
                <a:solidFill>
                  <a:srgbClr val="000000"/>
                </a:solidFill>
                <a:latin typeface="Arial" panose="020B0604020202020204" pitchFamily="34" charset="0"/>
                <a:ea typeface="PMingLiU" pitchFamily="18" charset="-120"/>
              </a:rPr>
              <a:t> LIKE </a:t>
            </a:r>
            <a:r>
              <a:rPr lang="en-GB" altLang="en-US" sz="2000" dirty="0">
                <a:solidFill>
                  <a:srgbClr val="000000"/>
                </a:solidFill>
                <a:latin typeface="Arial" panose="020B0604020202020204" pitchFamily="34" charset="0"/>
                <a:ea typeface="PMingLiU" pitchFamily="18" charset="-120"/>
              </a:rPr>
              <a:t>'%hammer%' </a:t>
            </a:r>
          </a:p>
          <a:p>
            <a:pPr>
              <a:spcBef>
                <a:spcPts val="500"/>
              </a:spcBef>
              <a:buClr>
                <a:srgbClr val="FF6600"/>
              </a:buClr>
              <a:buSzPct val="75000"/>
              <a:buNone/>
            </a:pPr>
            <a:r>
              <a:rPr lang="en-GB" altLang="en-US" sz="2000" b="1" dirty="0">
                <a:solidFill>
                  <a:srgbClr val="000000"/>
                </a:solidFill>
                <a:latin typeface="Arial" panose="020B0604020202020204" pitchFamily="34" charset="0"/>
                <a:ea typeface="PMingLiU" pitchFamily="18" charset="-120"/>
              </a:rPr>
              <a:t>				            OR  </a:t>
            </a:r>
            <a:r>
              <a:rPr lang="en-GB" altLang="en-US" sz="2000" dirty="0">
                <a:solidFill>
                  <a:srgbClr val="000000"/>
                </a:solidFill>
                <a:latin typeface="Arial" panose="020B0604020202020204" pitchFamily="34" charset="0"/>
                <a:ea typeface="PMingLiU" pitchFamily="18" charset="-120"/>
              </a:rPr>
              <a:t>P_DESCRIPT</a:t>
            </a:r>
            <a:r>
              <a:rPr lang="en-GB" altLang="en-US" sz="2000" b="1" dirty="0">
                <a:solidFill>
                  <a:srgbClr val="000000"/>
                </a:solidFill>
                <a:latin typeface="Arial" panose="020B0604020202020204" pitchFamily="34" charset="0"/>
                <a:ea typeface="PMingLiU" pitchFamily="18" charset="-120"/>
              </a:rPr>
              <a:t> LIKE </a:t>
            </a:r>
            <a:r>
              <a:rPr lang="en-GB" altLang="en-US" sz="2000" dirty="0">
                <a:solidFill>
                  <a:srgbClr val="000000"/>
                </a:solidFill>
                <a:latin typeface="Arial" panose="020B0604020202020204" pitchFamily="34" charset="0"/>
                <a:ea typeface="PMingLiU" pitchFamily="18" charset="-120"/>
              </a:rPr>
              <a:t>'%saw%');</a:t>
            </a:r>
          </a:p>
        </p:txBody>
      </p:sp>
      <p:sp>
        <p:nvSpPr>
          <p:cNvPr id="64517" name="Text Box 1"/>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SzPct val="75000"/>
              <a:buFont typeface="Trebuchet MS" panose="020B0603020202020204" pitchFamily="34" charset="0"/>
              <a:buNone/>
            </a:pPr>
            <a:fld id="{9A2EBD26-2F70-4D30-BF4F-0309CC212781}" type="slidenum">
              <a:rPr lang="en-GB" altLang="en-US" sz="1400">
                <a:solidFill>
                  <a:srgbClr val="000000"/>
                </a:solidFill>
                <a:latin typeface="Trebuchet MS" panose="020B0603020202020204" pitchFamily="34" charset="0"/>
              </a:rPr>
              <a:pPr algn="r">
                <a:spcBef>
                  <a:spcPct val="0"/>
                </a:spcBef>
                <a:buClr>
                  <a:srgbClr val="000000"/>
                </a:buClr>
                <a:buSzPct val="75000"/>
                <a:buFont typeface="Trebuchet MS" panose="020B0603020202020204" pitchFamily="34" charset="0"/>
                <a:buNone/>
              </a:pPr>
              <a:t>26</a:t>
            </a:fld>
            <a:endParaRPr lang="en-GB" altLang="en-US" sz="1400">
              <a:solidFill>
                <a:srgbClr val="000000"/>
              </a:solidFill>
              <a:latin typeface="Trebuchet MS" panose="020B0603020202020204" pitchFamily="34" charset="0"/>
            </a:endParaRPr>
          </a:p>
        </p:txBody>
      </p:sp>
    </p:spTree>
    <p:extLst>
      <p:ext uri="{BB962C8B-B14F-4D97-AF65-F5344CB8AC3E}">
        <p14:creationId xmlns:p14="http://schemas.microsoft.com/office/powerpoint/2010/main" val="263623038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noChangeArrowheads="1"/>
          </p:cNvSpPr>
          <p:nvPr>
            <p:ph idx="1"/>
          </p:nvPr>
        </p:nvSpPr>
        <p:spPr>
          <a:xfrm>
            <a:off x="973112" y="1235869"/>
            <a:ext cx="9197714" cy="4467225"/>
          </a:xfrm>
        </p:spPr>
        <p:txBody>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ea typeface="ＭＳ Ｐゴシック" panose="020B0600070205080204" pitchFamily="34" charset="-128"/>
              </a:rPr>
              <a:t>List all products with the total quantity sold greater than the average quantity sold,</a:t>
            </a:r>
          </a:p>
        </p:txBody>
      </p:sp>
      <p:sp>
        <p:nvSpPr>
          <p:cNvPr id="66563" name="Rectangle 4"/>
          <p:cNvSpPr>
            <a:spLocks noChangeArrowheads="1"/>
          </p:cNvSpPr>
          <p:nvPr/>
        </p:nvSpPr>
        <p:spPr bwMode="auto">
          <a:xfrm>
            <a:off x="1719262" y="2787469"/>
            <a:ext cx="7920038" cy="1866900"/>
          </a:xfrm>
          <a:prstGeom prst="rect">
            <a:avLst/>
          </a:pr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lIns="90360" tIns="44280" rIns="90360" bIns="44280">
            <a:spAutoFit/>
          </a:bodyP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500"/>
              </a:spcBef>
              <a:buClr>
                <a:srgbClr val="FF6600"/>
              </a:buClr>
              <a:buSzPct val="75000"/>
              <a:buNone/>
            </a:pPr>
            <a:r>
              <a:rPr lang="en-GB" altLang="en-US" sz="2000" b="1" dirty="0">
                <a:solidFill>
                  <a:srgbClr val="000000"/>
                </a:solidFill>
                <a:latin typeface="Arial" panose="020B0604020202020204" pitchFamily="34" charset="0"/>
                <a:ea typeface="PMingLiU" pitchFamily="18" charset="-120"/>
              </a:rPr>
              <a:t>SELECT</a:t>
            </a:r>
            <a:r>
              <a:rPr lang="en-GB" altLang="en-US" sz="2000" dirty="0">
                <a:solidFill>
                  <a:srgbClr val="000000"/>
                </a:solidFill>
                <a:latin typeface="Arial" panose="020B0604020202020204" pitchFamily="34" charset="0"/>
                <a:ea typeface="PMingLiU" pitchFamily="18" charset="-120"/>
              </a:rPr>
              <a:t>       P_CODE, </a:t>
            </a:r>
            <a:r>
              <a:rPr lang="en-GB" altLang="en-US" sz="2000" b="1" dirty="0">
                <a:solidFill>
                  <a:srgbClr val="2D2DB9"/>
                </a:solidFill>
                <a:latin typeface="Arial" panose="020B0604020202020204" pitchFamily="34" charset="0"/>
                <a:ea typeface="PMingLiU" pitchFamily="18" charset="-120"/>
              </a:rPr>
              <a:t>SUM</a:t>
            </a:r>
            <a:r>
              <a:rPr lang="en-GB" altLang="en-US" sz="2000" dirty="0">
                <a:solidFill>
                  <a:srgbClr val="000000"/>
                </a:solidFill>
                <a:latin typeface="Arial" panose="020B0604020202020204" pitchFamily="34" charset="0"/>
                <a:ea typeface="PMingLiU" pitchFamily="18" charset="-120"/>
              </a:rPr>
              <a:t>(LINE_UNITS)</a:t>
            </a:r>
            <a:r>
              <a:rPr lang="ar-SA" altLang="en-US" sz="2000" dirty="0">
                <a:solidFill>
                  <a:srgbClr val="000000"/>
                </a:solidFill>
                <a:latin typeface="Arial" panose="020B0604020202020204" pitchFamily="34" charset="0"/>
                <a:ea typeface="PMingLiU" pitchFamily="18" charset="-120"/>
              </a:rPr>
              <a:t>‏</a:t>
            </a:r>
            <a:endParaRPr lang="en-GB" altLang="en-US" sz="2000" dirty="0">
              <a:solidFill>
                <a:srgbClr val="000000"/>
              </a:solidFill>
              <a:latin typeface="Arial" panose="020B0604020202020204" pitchFamily="34" charset="0"/>
              <a:ea typeface="PMingLiU" pitchFamily="18" charset="-120"/>
            </a:endParaRPr>
          </a:p>
          <a:p>
            <a:pPr>
              <a:spcBef>
                <a:spcPts val="500"/>
              </a:spcBef>
              <a:buClr>
                <a:srgbClr val="FF6600"/>
              </a:buClr>
              <a:buSzPct val="75000"/>
              <a:buNone/>
            </a:pPr>
            <a:r>
              <a:rPr lang="en-GB" altLang="en-US" sz="2000" b="1" dirty="0">
                <a:solidFill>
                  <a:srgbClr val="000000"/>
                </a:solidFill>
                <a:latin typeface="Arial" panose="020B0604020202020204" pitchFamily="34" charset="0"/>
                <a:ea typeface="PMingLiU" pitchFamily="18" charset="-120"/>
              </a:rPr>
              <a:t>FROM</a:t>
            </a:r>
            <a:r>
              <a:rPr lang="en-GB" altLang="en-US" sz="2000" dirty="0">
                <a:solidFill>
                  <a:srgbClr val="000000"/>
                </a:solidFill>
                <a:latin typeface="Arial" panose="020B0604020202020204" pitchFamily="34" charset="0"/>
                <a:ea typeface="PMingLiU" pitchFamily="18" charset="-120"/>
              </a:rPr>
              <a:t>           LINE</a:t>
            </a:r>
          </a:p>
          <a:p>
            <a:pPr>
              <a:spcBef>
                <a:spcPts val="500"/>
              </a:spcBef>
              <a:buClr>
                <a:srgbClr val="FF6600"/>
              </a:buClr>
              <a:buSzPct val="75000"/>
              <a:buNone/>
            </a:pPr>
            <a:r>
              <a:rPr lang="en-GB" altLang="en-US" sz="2000" b="1" dirty="0">
                <a:solidFill>
                  <a:srgbClr val="2D2DB9"/>
                </a:solidFill>
                <a:latin typeface="Arial" panose="020B0604020202020204" pitchFamily="34" charset="0"/>
                <a:ea typeface="PMingLiU" pitchFamily="18" charset="-120"/>
              </a:rPr>
              <a:t>GROUP BY  </a:t>
            </a:r>
            <a:r>
              <a:rPr lang="en-GB" altLang="en-US" sz="2000" dirty="0">
                <a:solidFill>
                  <a:srgbClr val="000000"/>
                </a:solidFill>
                <a:latin typeface="Arial" panose="020B0604020202020204" pitchFamily="34" charset="0"/>
                <a:ea typeface="PMingLiU" pitchFamily="18" charset="-120"/>
              </a:rPr>
              <a:t>P_CODE</a:t>
            </a:r>
          </a:p>
          <a:p>
            <a:pPr>
              <a:spcBef>
                <a:spcPts val="500"/>
              </a:spcBef>
              <a:buClr>
                <a:srgbClr val="FF6600"/>
              </a:buClr>
              <a:buSzPct val="75000"/>
              <a:buNone/>
            </a:pPr>
            <a:r>
              <a:rPr lang="en-GB" altLang="en-US" sz="2000" b="1" dirty="0">
                <a:solidFill>
                  <a:srgbClr val="2D2DB9"/>
                </a:solidFill>
                <a:latin typeface="Arial" panose="020B0604020202020204" pitchFamily="34" charset="0"/>
                <a:ea typeface="PMingLiU" pitchFamily="18" charset="-120"/>
              </a:rPr>
              <a:t>HAVING</a:t>
            </a:r>
            <a:r>
              <a:rPr lang="en-GB" altLang="en-US" sz="2000" dirty="0">
                <a:solidFill>
                  <a:srgbClr val="000000"/>
                </a:solidFill>
                <a:latin typeface="Arial" panose="020B0604020202020204" pitchFamily="34" charset="0"/>
                <a:ea typeface="PMingLiU" pitchFamily="18" charset="-120"/>
              </a:rPr>
              <a:t>        SUM(LINE_UNITS) &gt; (</a:t>
            </a:r>
            <a:r>
              <a:rPr lang="en-GB" altLang="en-US" sz="2000" dirty="0">
                <a:solidFill>
                  <a:srgbClr val="FF3300"/>
                </a:solidFill>
                <a:latin typeface="Arial" panose="020B0604020202020204" pitchFamily="34" charset="0"/>
                <a:ea typeface="PMingLiU" pitchFamily="18" charset="-120"/>
              </a:rPr>
              <a:t>SELECT AVG(LINE_UNITS) </a:t>
            </a:r>
          </a:p>
          <a:p>
            <a:pPr>
              <a:spcBef>
                <a:spcPts val="500"/>
              </a:spcBef>
              <a:buClr>
                <a:srgbClr val="FF6600"/>
              </a:buClr>
              <a:buSzPct val="75000"/>
              <a:buNone/>
            </a:pPr>
            <a:r>
              <a:rPr lang="en-GB" altLang="en-US" sz="2000" dirty="0">
                <a:solidFill>
                  <a:srgbClr val="FF3300"/>
                </a:solidFill>
                <a:latin typeface="Arial" panose="020B0604020202020204" pitchFamily="34" charset="0"/>
                <a:ea typeface="PMingLiU" pitchFamily="18" charset="-120"/>
              </a:rPr>
              <a:t>				                    FROM    LINE</a:t>
            </a:r>
            <a:r>
              <a:rPr lang="en-GB" altLang="en-US" sz="2000" dirty="0">
                <a:solidFill>
                  <a:srgbClr val="000000"/>
                </a:solidFill>
                <a:latin typeface="Arial" panose="020B0604020202020204" pitchFamily="34" charset="0"/>
                <a:ea typeface="PMingLiU" pitchFamily="18" charset="-120"/>
              </a:rPr>
              <a:t>);</a:t>
            </a:r>
          </a:p>
        </p:txBody>
      </p:sp>
      <p:sp>
        <p:nvSpPr>
          <p:cNvPr id="66564" name="Text Box 1"/>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SzPct val="75000"/>
              <a:buFont typeface="Trebuchet MS" panose="020B0603020202020204" pitchFamily="34" charset="0"/>
              <a:buNone/>
            </a:pPr>
            <a:fld id="{55C407C9-45A3-4C17-9910-F3C78D8CFAD4}" type="slidenum">
              <a:rPr lang="en-GB" altLang="en-US" sz="1400">
                <a:solidFill>
                  <a:srgbClr val="000000"/>
                </a:solidFill>
                <a:latin typeface="Trebuchet MS" panose="020B0603020202020204" pitchFamily="34" charset="0"/>
              </a:rPr>
              <a:pPr algn="r">
                <a:spcBef>
                  <a:spcPct val="0"/>
                </a:spcBef>
                <a:buClr>
                  <a:srgbClr val="000000"/>
                </a:buClr>
                <a:buSzPct val="75000"/>
                <a:buFont typeface="Trebuchet MS" panose="020B0603020202020204" pitchFamily="34" charset="0"/>
                <a:buNone/>
              </a:pPr>
              <a:t>27</a:t>
            </a:fld>
            <a:endParaRPr lang="en-GB" altLang="en-US" sz="1400">
              <a:solidFill>
                <a:srgbClr val="000000"/>
              </a:solidFill>
              <a:latin typeface="Trebuchet MS" panose="020B0603020202020204" pitchFamily="34" charset="0"/>
            </a:endParaRPr>
          </a:p>
        </p:txBody>
      </p:sp>
      <p:sp>
        <p:nvSpPr>
          <p:cNvPr id="66565" name="Rectangle 2"/>
          <p:cNvSpPr txBox="1">
            <a:spLocks noChangeArrowheads="1"/>
          </p:cNvSpPr>
          <p:nvPr/>
        </p:nvSpPr>
        <p:spPr bwMode="auto">
          <a:xfrm>
            <a:off x="521220" y="254000"/>
            <a:ext cx="648335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GB" altLang="en-US" b="1" dirty="0">
                <a:solidFill>
                  <a:srgbClr val="3333FF"/>
                </a:solidFill>
                <a:latin typeface="Trebuchet MS" panose="020B0603020202020204" pitchFamily="34" charset="0"/>
              </a:rPr>
              <a:t>HAVING Subqueries</a:t>
            </a:r>
          </a:p>
        </p:txBody>
      </p:sp>
    </p:spTree>
    <p:extLst>
      <p:ext uri="{BB962C8B-B14F-4D97-AF65-F5344CB8AC3E}">
        <p14:creationId xmlns:p14="http://schemas.microsoft.com/office/powerpoint/2010/main" val="384530691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550656" y="359204"/>
            <a:ext cx="10260220" cy="865188"/>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dirty="0" err="1">
                <a:solidFill>
                  <a:srgbClr val="3333FF"/>
                </a:solidFill>
                <a:latin typeface="Trebuchet MS" panose="020B0603020202020204" pitchFamily="34" charset="0"/>
                <a:ea typeface="PMingLiU" pitchFamily="18" charset="-120"/>
              </a:rPr>
              <a:t>Multirow</a:t>
            </a:r>
            <a:r>
              <a:rPr lang="en-GB" altLang="en-US" sz="3200" b="1" dirty="0">
                <a:solidFill>
                  <a:srgbClr val="3333FF"/>
                </a:solidFill>
                <a:latin typeface="Trebuchet MS" panose="020B0603020202020204" pitchFamily="34" charset="0"/>
                <a:ea typeface="PMingLiU" pitchFamily="18" charset="-120"/>
              </a:rPr>
              <a:t> Subquery Operators: ANY and ALL</a:t>
            </a:r>
          </a:p>
        </p:txBody>
      </p:sp>
      <p:sp>
        <p:nvSpPr>
          <p:cNvPr id="68611" name="Rectangle 3"/>
          <p:cNvSpPr>
            <a:spLocks noGrp="1" noChangeArrowheads="1"/>
          </p:cNvSpPr>
          <p:nvPr>
            <p:ph idx="1"/>
          </p:nvPr>
        </p:nvSpPr>
        <p:spPr>
          <a:xfrm>
            <a:off x="725773" y="1201556"/>
            <a:ext cx="9377597" cy="4467225"/>
          </a:xfrm>
        </p:spPr>
        <p:txBody>
          <a:bodyPr/>
          <a:lstStyle/>
          <a:p>
            <a:pPr>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ea typeface="ＭＳ Ｐゴシック" panose="020B0600070205080204" pitchFamily="34" charset="-128"/>
              </a:rPr>
              <a:t>List products having a product cost that is greater than </a:t>
            </a:r>
            <a:r>
              <a:rPr lang="en-GB" altLang="en-US" sz="3600" b="1" dirty="0">
                <a:highlight>
                  <a:srgbClr val="FFFF00"/>
                </a:highlight>
                <a:ea typeface="ＭＳ Ｐゴシック" panose="020B0600070205080204" pitchFamily="34" charset="-128"/>
              </a:rPr>
              <a:t>all</a:t>
            </a:r>
            <a:r>
              <a:rPr lang="en-GB" altLang="en-US" dirty="0">
                <a:ea typeface="ＭＳ Ｐゴシック" panose="020B0600070205080204" pitchFamily="34" charset="-128"/>
              </a:rPr>
              <a:t> individual product cost for products provided by vendors from Florida,</a:t>
            </a:r>
          </a:p>
        </p:txBody>
      </p:sp>
      <p:sp>
        <p:nvSpPr>
          <p:cNvPr id="68612" name="Rectangle 4"/>
          <p:cNvSpPr>
            <a:spLocks noChangeArrowheads="1"/>
          </p:cNvSpPr>
          <p:nvPr/>
        </p:nvSpPr>
        <p:spPr bwMode="auto">
          <a:xfrm>
            <a:off x="1847851" y="3141664"/>
            <a:ext cx="8963025" cy="2936875"/>
          </a:xfrm>
          <a:prstGeom prst="rect">
            <a:avLst/>
          </a:pr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lIns="90360" tIns="44280" rIns="90360" bIns="44280">
            <a:spAutoFit/>
          </a:bodyP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500"/>
              </a:spcBef>
              <a:buClr>
                <a:srgbClr val="FF6600"/>
              </a:buClr>
              <a:buSzPct val="75000"/>
              <a:buNone/>
            </a:pPr>
            <a:r>
              <a:rPr lang="en-GB" altLang="en-US" sz="2000" b="1" dirty="0">
                <a:solidFill>
                  <a:srgbClr val="000000"/>
                </a:solidFill>
                <a:latin typeface="Arial" panose="020B0604020202020204" pitchFamily="34" charset="0"/>
                <a:ea typeface="PMingLiU" pitchFamily="18" charset="-120"/>
              </a:rPr>
              <a:t>SELECT</a:t>
            </a:r>
            <a:r>
              <a:rPr lang="en-GB" altLang="en-US" sz="2000" dirty="0">
                <a:solidFill>
                  <a:srgbClr val="000000"/>
                </a:solidFill>
                <a:latin typeface="Arial" panose="020B0604020202020204" pitchFamily="34" charset="0"/>
                <a:ea typeface="PMingLiU" pitchFamily="18" charset="-120"/>
              </a:rPr>
              <a:t>  P_CODE, P_QOH*P_PRICE</a:t>
            </a:r>
          </a:p>
          <a:p>
            <a:pPr>
              <a:spcBef>
                <a:spcPts val="500"/>
              </a:spcBef>
              <a:buClr>
                <a:srgbClr val="FF6600"/>
              </a:buClr>
              <a:buSzPct val="75000"/>
              <a:buNone/>
            </a:pPr>
            <a:r>
              <a:rPr lang="en-GB" altLang="en-US" sz="2000" b="1" dirty="0">
                <a:solidFill>
                  <a:srgbClr val="000000"/>
                </a:solidFill>
                <a:latin typeface="Arial" panose="020B0604020202020204" pitchFamily="34" charset="0"/>
                <a:ea typeface="PMingLiU" pitchFamily="18" charset="-120"/>
              </a:rPr>
              <a:t>FROM</a:t>
            </a:r>
            <a:r>
              <a:rPr lang="en-GB" altLang="en-US" sz="2000" dirty="0">
                <a:solidFill>
                  <a:srgbClr val="000000"/>
                </a:solidFill>
                <a:latin typeface="Arial" panose="020B0604020202020204" pitchFamily="34" charset="0"/>
                <a:ea typeface="PMingLiU" pitchFamily="18" charset="-120"/>
              </a:rPr>
              <a:t>     PRODUCT</a:t>
            </a:r>
          </a:p>
          <a:p>
            <a:pPr>
              <a:spcBef>
                <a:spcPts val="500"/>
              </a:spcBef>
              <a:buClr>
                <a:srgbClr val="FF6600"/>
              </a:buClr>
              <a:buSzPct val="75000"/>
              <a:buNone/>
            </a:pPr>
            <a:r>
              <a:rPr lang="en-GB" altLang="en-US" sz="2000" b="1" dirty="0">
                <a:solidFill>
                  <a:srgbClr val="000000"/>
                </a:solidFill>
                <a:latin typeface="Arial" panose="020B0604020202020204" pitchFamily="34" charset="0"/>
                <a:ea typeface="PMingLiU" pitchFamily="18" charset="-120"/>
              </a:rPr>
              <a:t>WHERE</a:t>
            </a:r>
            <a:r>
              <a:rPr lang="en-GB" altLang="en-US" sz="2000" dirty="0">
                <a:solidFill>
                  <a:srgbClr val="000000"/>
                </a:solidFill>
                <a:latin typeface="Arial" panose="020B0604020202020204" pitchFamily="34" charset="0"/>
                <a:ea typeface="PMingLiU" pitchFamily="18" charset="-120"/>
              </a:rPr>
              <a:t>  P_QOH*P_PRICE &gt; </a:t>
            </a:r>
            <a:r>
              <a:rPr lang="en-GB" altLang="en-US" sz="2000" b="1" dirty="0">
                <a:solidFill>
                  <a:srgbClr val="FF3300"/>
                </a:solidFill>
                <a:latin typeface="Arial" panose="020B0604020202020204" pitchFamily="34" charset="0"/>
                <a:ea typeface="PMingLiU" pitchFamily="18" charset="-120"/>
              </a:rPr>
              <a:t>ALL </a:t>
            </a:r>
            <a:r>
              <a:rPr lang="en-GB" altLang="en-US" sz="2000" dirty="0">
                <a:solidFill>
                  <a:srgbClr val="000000"/>
                </a:solidFill>
                <a:latin typeface="Arial" panose="020B0604020202020204" pitchFamily="34" charset="0"/>
                <a:ea typeface="PMingLiU" pitchFamily="18" charset="-120"/>
              </a:rPr>
              <a:t>( </a:t>
            </a:r>
            <a:r>
              <a:rPr lang="en-GB" altLang="en-US" sz="2000" b="1" dirty="0">
                <a:solidFill>
                  <a:srgbClr val="000000"/>
                </a:solidFill>
                <a:latin typeface="Arial" panose="020B0604020202020204" pitchFamily="34" charset="0"/>
                <a:ea typeface="PMingLiU" pitchFamily="18" charset="-120"/>
              </a:rPr>
              <a:t>SELECT  </a:t>
            </a:r>
            <a:r>
              <a:rPr lang="en-GB" altLang="en-US" sz="2000" dirty="0">
                <a:solidFill>
                  <a:srgbClr val="000000"/>
                </a:solidFill>
                <a:latin typeface="Arial" panose="020B0604020202020204" pitchFamily="34" charset="0"/>
                <a:ea typeface="PMingLiU" pitchFamily="18" charset="-120"/>
              </a:rPr>
              <a:t>P_QOH*P_PRICE</a:t>
            </a:r>
            <a:r>
              <a:rPr lang="en-GB" altLang="en-US" sz="2000" b="1" dirty="0">
                <a:solidFill>
                  <a:srgbClr val="000000"/>
                </a:solidFill>
                <a:latin typeface="Arial" panose="020B0604020202020204" pitchFamily="34" charset="0"/>
                <a:ea typeface="PMingLiU" pitchFamily="18" charset="-120"/>
              </a:rPr>
              <a:t> 					        FROM</a:t>
            </a:r>
            <a:r>
              <a:rPr lang="en-GB" altLang="en-US" sz="2000" dirty="0">
                <a:solidFill>
                  <a:srgbClr val="000000"/>
                </a:solidFill>
                <a:latin typeface="Arial" panose="020B0604020202020204" pitchFamily="34" charset="0"/>
                <a:ea typeface="PMingLiU" pitchFamily="18" charset="-120"/>
              </a:rPr>
              <a:t>     PRODUCT</a:t>
            </a:r>
          </a:p>
          <a:p>
            <a:pPr>
              <a:spcBef>
                <a:spcPts val="500"/>
              </a:spcBef>
              <a:buClr>
                <a:srgbClr val="FF6600"/>
              </a:buClr>
              <a:buSzPct val="75000"/>
              <a:buNone/>
            </a:pPr>
            <a:r>
              <a:rPr lang="en-GB" altLang="en-US" sz="2000" b="1" dirty="0">
                <a:solidFill>
                  <a:srgbClr val="000000"/>
                </a:solidFill>
                <a:latin typeface="Arial" panose="020B0604020202020204" pitchFamily="34" charset="0"/>
                <a:ea typeface="PMingLiU" pitchFamily="18" charset="-120"/>
              </a:rPr>
              <a:t>				                      WHERE </a:t>
            </a:r>
            <a:r>
              <a:rPr lang="en-GB" altLang="en-US" sz="2000" dirty="0">
                <a:solidFill>
                  <a:srgbClr val="000000"/>
                </a:solidFill>
                <a:latin typeface="Arial" panose="020B0604020202020204" pitchFamily="34" charset="0"/>
                <a:ea typeface="PMingLiU" pitchFamily="18" charset="-120"/>
              </a:rPr>
              <a:t>V_CODE </a:t>
            </a:r>
            <a:r>
              <a:rPr lang="en-GB" altLang="en-US" sz="2000" b="1" dirty="0">
                <a:solidFill>
                  <a:srgbClr val="FF3300"/>
                </a:solidFill>
                <a:latin typeface="Arial" panose="020B0604020202020204" pitchFamily="34" charset="0"/>
                <a:ea typeface="PMingLiU" pitchFamily="18" charset="-120"/>
              </a:rPr>
              <a:t>IN</a:t>
            </a:r>
            <a:r>
              <a:rPr lang="en-GB" altLang="en-US" sz="2000" b="1" dirty="0">
                <a:solidFill>
                  <a:srgbClr val="000000"/>
                </a:solidFill>
                <a:latin typeface="Arial" panose="020B0604020202020204" pitchFamily="34" charset="0"/>
                <a:ea typeface="PMingLiU" pitchFamily="18" charset="-120"/>
              </a:rPr>
              <a:t> </a:t>
            </a:r>
          </a:p>
          <a:p>
            <a:pPr>
              <a:spcBef>
                <a:spcPts val="500"/>
              </a:spcBef>
              <a:buClr>
                <a:srgbClr val="FF6600"/>
              </a:buClr>
              <a:buSzPct val="75000"/>
              <a:buNone/>
            </a:pPr>
            <a:r>
              <a:rPr lang="en-GB" altLang="en-US" sz="2000" dirty="0">
                <a:solidFill>
                  <a:srgbClr val="000000"/>
                </a:solidFill>
                <a:latin typeface="Arial" panose="020B0604020202020204" pitchFamily="34" charset="0"/>
                <a:ea typeface="PMingLiU" pitchFamily="18" charset="-120"/>
              </a:rPr>
              <a:t>						          (</a:t>
            </a:r>
            <a:r>
              <a:rPr lang="en-GB" altLang="en-US" sz="2000" b="1" dirty="0">
                <a:solidFill>
                  <a:srgbClr val="000000"/>
                </a:solidFill>
                <a:latin typeface="Arial" panose="020B0604020202020204" pitchFamily="34" charset="0"/>
                <a:ea typeface="PMingLiU" pitchFamily="18" charset="-120"/>
              </a:rPr>
              <a:t>SELECT </a:t>
            </a:r>
            <a:r>
              <a:rPr lang="en-GB" altLang="en-US" sz="2000" dirty="0">
                <a:solidFill>
                  <a:srgbClr val="000000"/>
                </a:solidFill>
                <a:latin typeface="Arial" panose="020B0604020202020204" pitchFamily="34" charset="0"/>
                <a:ea typeface="PMingLiU" pitchFamily="18" charset="-120"/>
              </a:rPr>
              <a:t>V_CODE</a:t>
            </a:r>
            <a:r>
              <a:rPr lang="en-GB" altLang="en-US" sz="2000" b="1" dirty="0">
                <a:solidFill>
                  <a:srgbClr val="000000"/>
                </a:solidFill>
                <a:latin typeface="Arial" panose="020B0604020202020204" pitchFamily="34" charset="0"/>
                <a:ea typeface="PMingLiU" pitchFamily="18" charset="-120"/>
              </a:rPr>
              <a:t> </a:t>
            </a:r>
          </a:p>
          <a:p>
            <a:pPr>
              <a:spcBef>
                <a:spcPts val="500"/>
              </a:spcBef>
              <a:buClr>
                <a:srgbClr val="FF6600"/>
              </a:buClr>
              <a:buSzPct val="75000"/>
              <a:buNone/>
            </a:pPr>
            <a:r>
              <a:rPr lang="en-GB" altLang="en-US" sz="2000" b="1" dirty="0">
                <a:solidFill>
                  <a:srgbClr val="000000"/>
                </a:solidFill>
                <a:latin typeface="Arial" panose="020B0604020202020204" pitchFamily="34" charset="0"/>
                <a:ea typeface="PMingLiU" pitchFamily="18" charset="-120"/>
              </a:rPr>
              <a:t>						            FROM    </a:t>
            </a:r>
            <a:r>
              <a:rPr lang="en-GB" altLang="en-US" sz="2000" dirty="0">
                <a:solidFill>
                  <a:srgbClr val="000000"/>
                </a:solidFill>
                <a:latin typeface="Arial" panose="020B0604020202020204" pitchFamily="34" charset="0"/>
                <a:ea typeface="PMingLiU" pitchFamily="18" charset="-120"/>
              </a:rPr>
              <a:t>VENDOR</a:t>
            </a:r>
            <a:r>
              <a:rPr lang="en-GB" altLang="en-US" sz="2000" b="1" dirty="0">
                <a:solidFill>
                  <a:srgbClr val="000000"/>
                </a:solidFill>
                <a:latin typeface="Arial" panose="020B0604020202020204" pitchFamily="34" charset="0"/>
                <a:ea typeface="PMingLiU" pitchFamily="18" charset="-120"/>
              </a:rPr>
              <a:t> </a:t>
            </a:r>
          </a:p>
          <a:p>
            <a:pPr>
              <a:spcBef>
                <a:spcPts val="500"/>
              </a:spcBef>
              <a:buClr>
                <a:srgbClr val="FF6600"/>
              </a:buClr>
              <a:buSzPct val="75000"/>
              <a:buNone/>
            </a:pPr>
            <a:r>
              <a:rPr lang="en-GB" altLang="en-US" sz="2000" b="1" dirty="0">
                <a:solidFill>
                  <a:srgbClr val="000000"/>
                </a:solidFill>
                <a:latin typeface="Arial" panose="020B0604020202020204" pitchFamily="34" charset="0"/>
                <a:ea typeface="PMingLiU" pitchFamily="18" charset="-120"/>
              </a:rPr>
              <a:t>						            WHERE  </a:t>
            </a:r>
            <a:r>
              <a:rPr lang="en-GB" altLang="en-US" sz="2000" dirty="0">
                <a:solidFill>
                  <a:srgbClr val="000000"/>
                </a:solidFill>
                <a:latin typeface="Arial" panose="020B0604020202020204" pitchFamily="34" charset="0"/>
                <a:ea typeface="PMingLiU" pitchFamily="18" charset="-120"/>
              </a:rPr>
              <a:t>V_STATE = 'FL'));</a:t>
            </a:r>
          </a:p>
        </p:txBody>
      </p:sp>
      <p:sp>
        <p:nvSpPr>
          <p:cNvPr id="68613" name="Line 5"/>
          <p:cNvSpPr>
            <a:spLocks noChangeShapeType="1"/>
          </p:cNvSpPr>
          <p:nvPr/>
        </p:nvSpPr>
        <p:spPr bwMode="auto">
          <a:xfrm flipV="1">
            <a:off x="4079876" y="4291014"/>
            <a:ext cx="1368425" cy="1876425"/>
          </a:xfrm>
          <a:prstGeom prst="line">
            <a:avLst/>
          </a:prstGeom>
          <a:noFill/>
          <a:ln w="126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68614" name="Text Box 6"/>
          <p:cNvSpPr txBox="1">
            <a:spLocks noChangeArrowheads="1"/>
          </p:cNvSpPr>
          <p:nvPr/>
        </p:nvSpPr>
        <p:spPr bwMode="auto">
          <a:xfrm>
            <a:off x="1493837" y="6165850"/>
            <a:ext cx="4384676" cy="393700"/>
          </a:xfrm>
          <a:prstGeom prst="rect">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lgn="ctr">
              <a:spcBef>
                <a:spcPts val="500"/>
              </a:spcBef>
              <a:buClr>
                <a:srgbClr val="FF6600"/>
              </a:buClr>
              <a:buSzPct val="75000"/>
              <a:buNone/>
            </a:pPr>
            <a:r>
              <a:rPr lang="en-GB" altLang="en-US" sz="2000" b="1" dirty="0">
                <a:solidFill>
                  <a:srgbClr val="FFFF00"/>
                </a:solidFill>
                <a:latin typeface="Arial" panose="020B0604020202020204" pitchFamily="34" charset="0"/>
                <a:ea typeface="PMingLiU" pitchFamily="18" charset="-120"/>
              </a:rPr>
              <a:t>How about changing ALL to ANY ?</a:t>
            </a:r>
          </a:p>
        </p:txBody>
      </p:sp>
      <p:sp>
        <p:nvSpPr>
          <p:cNvPr id="68615" name="Text Box 1"/>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SzPct val="75000"/>
              <a:buFont typeface="Trebuchet MS" panose="020B0603020202020204" pitchFamily="34" charset="0"/>
              <a:buNone/>
            </a:pPr>
            <a:fld id="{C236DAA5-F617-42DB-AA1E-DA16BF408994}" type="slidenum">
              <a:rPr lang="en-GB" altLang="en-US" sz="1400">
                <a:solidFill>
                  <a:srgbClr val="000000"/>
                </a:solidFill>
                <a:latin typeface="Trebuchet MS" panose="020B0603020202020204" pitchFamily="34" charset="0"/>
              </a:rPr>
              <a:pPr algn="r">
                <a:spcBef>
                  <a:spcPct val="0"/>
                </a:spcBef>
                <a:buClr>
                  <a:srgbClr val="000000"/>
                </a:buClr>
                <a:buSzPct val="75000"/>
                <a:buFont typeface="Trebuchet MS" panose="020B0603020202020204" pitchFamily="34" charset="0"/>
                <a:buNone/>
              </a:pPr>
              <a:t>28</a:t>
            </a:fld>
            <a:endParaRPr lang="en-GB" altLang="en-US" sz="1400">
              <a:solidFill>
                <a:srgbClr val="000000"/>
              </a:solidFill>
              <a:latin typeface="Trebuchet MS" panose="020B0603020202020204" pitchFamily="34" charset="0"/>
            </a:endParaRPr>
          </a:p>
        </p:txBody>
      </p:sp>
    </p:spTree>
    <p:extLst>
      <p:ext uri="{BB962C8B-B14F-4D97-AF65-F5344CB8AC3E}">
        <p14:creationId xmlns:p14="http://schemas.microsoft.com/office/powerpoint/2010/main" val="272404358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p:cNvSpPr>
            <a:spLocks noGrp="1" noChangeArrowheads="1"/>
          </p:cNvSpPr>
          <p:nvPr>
            <p:ph type="body" sz="half" idx="1"/>
          </p:nvPr>
        </p:nvSpPr>
        <p:spPr>
          <a:xfrm>
            <a:off x="476249" y="1029169"/>
            <a:ext cx="7050618" cy="2157413"/>
          </a:xfrm>
        </p:spPr>
        <p:txBody>
          <a:bodyPr/>
          <a:lstStyle/>
          <a:p>
            <a:pPr>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ea typeface="ＭＳ Ｐゴシック" panose="020B0600070205080204" pitchFamily="34" charset="-128"/>
              </a:rPr>
              <a:t>List all customer who purchased products 13-Q2/P2 </a:t>
            </a:r>
            <a:r>
              <a:rPr lang="en-GB" altLang="en-US" u="sng" dirty="0">
                <a:ea typeface="ＭＳ Ｐゴシック" panose="020B0600070205080204" pitchFamily="34" charset="-128"/>
              </a:rPr>
              <a:t>and</a:t>
            </a:r>
            <a:r>
              <a:rPr lang="en-GB" altLang="en-US" dirty="0">
                <a:ea typeface="ＭＳ Ｐゴシック" panose="020B0600070205080204" pitchFamily="34" charset="-128"/>
              </a:rPr>
              <a:t> 23109-HB</a:t>
            </a:r>
          </a:p>
        </p:txBody>
      </p:sp>
      <p:sp>
        <p:nvSpPr>
          <p:cNvPr id="70659" name="Rectangle 4"/>
          <p:cNvSpPr>
            <a:spLocks noChangeArrowheads="1"/>
          </p:cNvSpPr>
          <p:nvPr/>
        </p:nvSpPr>
        <p:spPr bwMode="auto">
          <a:xfrm>
            <a:off x="1917856" y="2201380"/>
            <a:ext cx="8893175" cy="3744912"/>
          </a:xfrm>
          <a:prstGeom prst="rect">
            <a:avLst/>
          </a:pr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lIns="90360" tIns="44280" rIns="90360" bIns="44280">
            <a:spAutoFit/>
          </a:bodyP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450"/>
              </a:spcBef>
              <a:buClr>
                <a:srgbClr val="FF6600"/>
              </a:buClr>
              <a:buSzPct val="75000"/>
              <a:buNone/>
            </a:pPr>
            <a:r>
              <a:rPr lang="en-GB" altLang="en-US" sz="2000" b="1" dirty="0">
                <a:solidFill>
                  <a:srgbClr val="000000"/>
                </a:solidFill>
                <a:latin typeface="Arial" panose="020B0604020202020204" pitchFamily="34" charset="0"/>
                <a:ea typeface="PMingLiU" pitchFamily="18" charset="-120"/>
              </a:rPr>
              <a:t>SELECT</a:t>
            </a:r>
            <a:r>
              <a:rPr lang="en-GB" altLang="en-US" sz="2000" dirty="0">
                <a:solidFill>
                  <a:srgbClr val="000000"/>
                </a:solidFill>
                <a:latin typeface="Arial" panose="020B0604020202020204" pitchFamily="34" charset="0"/>
                <a:ea typeface="PMingLiU" pitchFamily="18" charset="-120"/>
              </a:rPr>
              <a:t>  DISTINCT CUSTOMER.CUS_CODE, CUSTOMER.CUS_LNAME </a:t>
            </a:r>
          </a:p>
          <a:p>
            <a:pPr>
              <a:spcBef>
                <a:spcPts val="450"/>
              </a:spcBef>
              <a:buClr>
                <a:srgbClr val="FF6600"/>
              </a:buClr>
              <a:buSzPct val="75000"/>
              <a:buNone/>
            </a:pPr>
            <a:r>
              <a:rPr lang="en-GB" altLang="en-US" sz="2000" b="1" dirty="0">
                <a:solidFill>
                  <a:srgbClr val="000000"/>
                </a:solidFill>
                <a:latin typeface="Arial" panose="020B0604020202020204" pitchFamily="34" charset="0"/>
                <a:ea typeface="PMingLiU" pitchFamily="18" charset="-120"/>
              </a:rPr>
              <a:t>FROM</a:t>
            </a:r>
            <a:r>
              <a:rPr lang="en-GB" altLang="en-US" sz="2000" dirty="0">
                <a:solidFill>
                  <a:srgbClr val="000000"/>
                </a:solidFill>
                <a:latin typeface="Arial" panose="020B0604020202020204" pitchFamily="34" charset="0"/>
                <a:ea typeface="PMingLiU" pitchFamily="18" charset="-120"/>
              </a:rPr>
              <a:t>      CUSTOMER, </a:t>
            </a:r>
          </a:p>
          <a:p>
            <a:pPr>
              <a:spcBef>
                <a:spcPts val="450"/>
              </a:spcBef>
              <a:buClr>
                <a:srgbClr val="FF6600"/>
              </a:buClr>
              <a:buSzPct val="75000"/>
              <a:buNone/>
            </a:pPr>
            <a:r>
              <a:rPr lang="en-GB" altLang="en-US" sz="2000" dirty="0">
                <a:solidFill>
                  <a:srgbClr val="FF0000"/>
                </a:solidFill>
                <a:latin typeface="Arial" panose="020B0604020202020204" pitchFamily="34" charset="0"/>
                <a:ea typeface="PMingLiU" pitchFamily="18" charset="-120"/>
              </a:rPr>
              <a:t>                 (</a:t>
            </a:r>
            <a:r>
              <a:rPr lang="en-GB" altLang="en-US" sz="2000" b="1" dirty="0">
                <a:solidFill>
                  <a:srgbClr val="FF0000"/>
                </a:solidFill>
                <a:latin typeface="Arial" panose="020B0604020202020204" pitchFamily="34" charset="0"/>
                <a:ea typeface="PMingLiU" pitchFamily="18" charset="-120"/>
              </a:rPr>
              <a:t>SELECT </a:t>
            </a:r>
            <a:r>
              <a:rPr lang="en-GB" altLang="en-US" sz="2000" dirty="0">
                <a:solidFill>
                  <a:srgbClr val="FF0000"/>
                </a:solidFill>
                <a:latin typeface="Arial" panose="020B0604020202020204" pitchFamily="34" charset="0"/>
                <a:ea typeface="PMingLiU" pitchFamily="18" charset="-120"/>
              </a:rPr>
              <a:t>INVOICE.CUS_CODE</a:t>
            </a:r>
            <a:r>
              <a:rPr lang="en-GB" altLang="en-US" sz="2000" b="1" dirty="0">
                <a:solidFill>
                  <a:srgbClr val="FF0000"/>
                </a:solidFill>
                <a:latin typeface="Arial" panose="020B0604020202020204" pitchFamily="34" charset="0"/>
                <a:ea typeface="PMingLiU" pitchFamily="18" charset="-120"/>
              </a:rPr>
              <a:t> </a:t>
            </a:r>
          </a:p>
          <a:p>
            <a:pPr>
              <a:spcBef>
                <a:spcPts val="450"/>
              </a:spcBef>
              <a:buClr>
                <a:srgbClr val="FF6600"/>
              </a:buClr>
              <a:buSzPct val="75000"/>
              <a:buNone/>
            </a:pPr>
            <a:r>
              <a:rPr lang="en-GB" altLang="en-US" sz="2000" b="1" dirty="0">
                <a:solidFill>
                  <a:srgbClr val="FF0000"/>
                </a:solidFill>
                <a:latin typeface="Arial" panose="020B0604020202020204" pitchFamily="34" charset="0"/>
                <a:ea typeface="PMingLiU" pitchFamily="18" charset="-120"/>
              </a:rPr>
              <a:t>	                  FROM     </a:t>
            </a:r>
            <a:r>
              <a:rPr lang="en-GB" altLang="en-US" sz="2000" dirty="0">
                <a:solidFill>
                  <a:srgbClr val="FF0000"/>
                </a:solidFill>
                <a:latin typeface="Arial" panose="020B0604020202020204" pitchFamily="34" charset="0"/>
                <a:ea typeface="PMingLiU" pitchFamily="18" charset="-120"/>
              </a:rPr>
              <a:t>INVOICE </a:t>
            </a:r>
            <a:r>
              <a:rPr lang="en-GB" altLang="en-US" sz="2000" b="1" dirty="0">
                <a:solidFill>
                  <a:srgbClr val="FF0000"/>
                </a:solidFill>
                <a:latin typeface="Arial" panose="020B0604020202020204" pitchFamily="34" charset="0"/>
                <a:ea typeface="PMingLiU" pitchFamily="18" charset="-120"/>
              </a:rPr>
              <a:t>NATURAL JOIN </a:t>
            </a:r>
            <a:r>
              <a:rPr lang="en-GB" altLang="en-US" sz="2000" dirty="0">
                <a:solidFill>
                  <a:srgbClr val="FF0000"/>
                </a:solidFill>
                <a:latin typeface="Arial" panose="020B0604020202020204" pitchFamily="34" charset="0"/>
                <a:ea typeface="PMingLiU" pitchFamily="18" charset="-120"/>
              </a:rPr>
              <a:t>LINE </a:t>
            </a:r>
          </a:p>
          <a:p>
            <a:pPr>
              <a:spcBef>
                <a:spcPts val="450"/>
              </a:spcBef>
              <a:buClr>
                <a:srgbClr val="FF6600"/>
              </a:buClr>
              <a:buSzPct val="75000"/>
              <a:buNone/>
            </a:pPr>
            <a:r>
              <a:rPr lang="en-GB" altLang="en-US" sz="2000" b="1" dirty="0">
                <a:solidFill>
                  <a:srgbClr val="FF0000"/>
                </a:solidFill>
                <a:latin typeface="Arial" panose="020B0604020202020204" pitchFamily="34" charset="0"/>
                <a:ea typeface="PMingLiU" pitchFamily="18" charset="-120"/>
              </a:rPr>
              <a:t>	                  WHERE  </a:t>
            </a:r>
            <a:r>
              <a:rPr lang="en-GB" altLang="en-US" sz="2000" dirty="0">
                <a:solidFill>
                  <a:srgbClr val="FF0000"/>
                </a:solidFill>
                <a:latin typeface="Arial" panose="020B0604020202020204" pitchFamily="34" charset="0"/>
                <a:ea typeface="PMingLiU" pitchFamily="18" charset="-120"/>
              </a:rPr>
              <a:t>P_CODE = '13-Q2/P2') </a:t>
            </a:r>
            <a:r>
              <a:rPr lang="en-GB" altLang="en-US" sz="2000" dirty="0">
                <a:solidFill>
                  <a:srgbClr val="2D2DB9"/>
                </a:solidFill>
                <a:latin typeface="Arial" panose="020B0604020202020204" pitchFamily="34" charset="0"/>
                <a:ea typeface="PMingLiU" pitchFamily="18" charset="-120"/>
              </a:rPr>
              <a:t>CP1</a:t>
            </a:r>
            <a:r>
              <a:rPr lang="en-GB" altLang="en-US" sz="2000" dirty="0">
                <a:solidFill>
                  <a:srgbClr val="000000"/>
                </a:solidFill>
                <a:latin typeface="Arial" panose="020B0604020202020204" pitchFamily="34" charset="0"/>
                <a:ea typeface="PMingLiU" pitchFamily="18" charset="-120"/>
              </a:rPr>
              <a:t>, </a:t>
            </a:r>
          </a:p>
          <a:p>
            <a:pPr>
              <a:spcBef>
                <a:spcPts val="450"/>
              </a:spcBef>
              <a:buClr>
                <a:srgbClr val="FF6600"/>
              </a:buClr>
              <a:buSzPct val="75000"/>
              <a:buNone/>
            </a:pPr>
            <a:r>
              <a:rPr lang="en-GB" altLang="en-US" sz="2000" dirty="0">
                <a:solidFill>
                  <a:srgbClr val="000000"/>
                </a:solidFill>
                <a:latin typeface="Arial" panose="020B0604020202020204" pitchFamily="34" charset="0"/>
                <a:ea typeface="PMingLiU" pitchFamily="18" charset="-120"/>
              </a:rPr>
              <a:t>                 (</a:t>
            </a:r>
            <a:r>
              <a:rPr lang="en-GB" altLang="en-US" sz="2000" b="1" dirty="0">
                <a:solidFill>
                  <a:srgbClr val="006600"/>
                </a:solidFill>
                <a:latin typeface="Arial" panose="020B0604020202020204" pitchFamily="34" charset="0"/>
                <a:ea typeface="PMingLiU" pitchFamily="18" charset="-120"/>
              </a:rPr>
              <a:t>SELECT </a:t>
            </a:r>
            <a:r>
              <a:rPr lang="en-GB" altLang="en-US" sz="2000" dirty="0">
                <a:solidFill>
                  <a:srgbClr val="006600"/>
                </a:solidFill>
                <a:latin typeface="Arial" panose="020B0604020202020204" pitchFamily="34" charset="0"/>
                <a:ea typeface="PMingLiU" pitchFamily="18" charset="-120"/>
              </a:rPr>
              <a:t>INVOICE.CUS_CODE</a:t>
            </a:r>
            <a:r>
              <a:rPr lang="en-GB" altLang="en-US" sz="2000" b="1" dirty="0">
                <a:solidFill>
                  <a:srgbClr val="006600"/>
                </a:solidFill>
                <a:latin typeface="Arial" panose="020B0604020202020204" pitchFamily="34" charset="0"/>
                <a:ea typeface="PMingLiU" pitchFamily="18" charset="-120"/>
              </a:rPr>
              <a:t> </a:t>
            </a:r>
          </a:p>
          <a:p>
            <a:pPr>
              <a:spcBef>
                <a:spcPts val="450"/>
              </a:spcBef>
              <a:buClr>
                <a:srgbClr val="FF6600"/>
              </a:buClr>
              <a:buSzPct val="75000"/>
              <a:buNone/>
            </a:pPr>
            <a:r>
              <a:rPr lang="en-GB" altLang="en-US" sz="2000" b="1" dirty="0">
                <a:solidFill>
                  <a:srgbClr val="006600"/>
                </a:solidFill>
                <a:latin typeface="Arial" panose="020B0604020202020204" pitchFamily="34" charset="0"/>
                <a:ea typeface="PMingLiU" pitchFamily="18" charset="-120"/>
              </a:rPr>
              <a:t>	                  FROM     </a:t>
            </a:r>
            <a:r>
              <a:rPr lang="en-GB" altLang="en-US" sz="2000" dirty="0">
                <a:solidFill>
                  <a:srgbClr val="006600"/>
                </a:solidFill>
                <a:latin typeface="Arial" panose="020B0604020202020204" pitchFamily="34" charset="0"/>
                <a:ea typeface="PMingLiU" pitchFamily="18" charset="-120"/>
              </a:rPr>
              <a:t>INVOICE</a:t>
            </a:r>
            <a:r>
              <a:rPr lang="en-GB" altLang="en-US" sz="2000" b="1" dirty="0">
                <a:solidFill>
                  <a:srgbClr val="006600"/>
                </a:solidFill>
                <a:latin typeface="Arial" panose="020B0604020202020204" pitchFamily="34" charset="0"/>
                <a:ea typeface="PMingLiU" pitchFamily="18" charset="-120"/>
              </a:rPr>
              <a:t> NATURAL JOIN </a:t>
            </a:r>
            <a:r>
              <a:rPr lang="en-GB" altLang="en-US" sz="2000" dirty="0">
                <a:solidFill>
                  <a:srgbClr val="006600"/>
                </a:solidFill>
                <a:latin typeface="Arial" panose="020B0604020202020204" pitchFamily="34" charset="0"/>
                <a:ea typeface="PMingLiU" pitchFamily="18" charset="-120"/>
              </a:rPr>
              <a:t>LINE</a:t>
            </a:r>
            <a:r>
              <a:rPr lang="en-GB" altLang="en-US" sz="2000" b="1" dirty="0">
                <a:solidFill>
                  <a:srgbClr val="006600"/>
                </a:solidFill>
                <a:latin typeface="Arial" panose="020B0604020202020204" pitchFamily="34" charset="0"/>
                <a:ea typeface="PMingLiU" pitchFamily="18" charset="-120"/>
              </a:rPr>
              <a:t> </a:t>
            </a:r>
          </a:p>
          <a:p>
            <a:pPr>
              <a:spcBef>
                <a:spcPts val="450"/>
              </a:spcBef>
              <a:buClr>
                <a:srgbClr val="FF6600"/>
              </a:buClr>
              <a:buSzPct val="75000"/>
              <a:buNone/>
            </a:pPr>
            <a:r>
              <a:rPr lang="en-GB" altLang="en-US" sz="2000" b="1" dirty="0">
                <a:solidFill>
                  <a:srgbClr val="006600"/>
                </a:solidFill>
                <a:latin typeface="Arial" panose="020B0604020202020204" pitchFamily="34" charset="0"/>
                <a:ea typeface="PMingLiU" pitchFamily="18" charset="-120"/>
              </a:rPr>
              <a:t>	                  WHERE  </a:t>
            </a:r>
            <a:r>
              <a:rPr lang="en-GB" altLang="en-US" sz="2000" dirty="0">
                <a:solidFill>
                  <a:srgbClr val="00664D"/>
                </a:solidFill>
                <a:latin typeface="Arial" panose="020B0604020202020204" pitchFamily="34" charset="0"/>
                <a:ea typeface="PMingLiU" pitchFamily="18" charset="-120"/>
              </a:rPr>
              <a:t>P_CODE = '23109-HB') </a:t>
            </a:r>
            <a:r>
              <a:rPr lang="en-GB" altLang="en-US" sz="2000" dirty="0">
                <a:solidFill>
                  <a:srgbClr val="2D2DB9"/>
                </a:solidFill>
                <a:latin typeface="Arial" panose="020B0604020202020204" pitchFamily="34" charset="0"/>
                <a:ea typeface="PMingLiU" pitchFamily="18" charset="-120"/>
              </a:rPr>
              <a:t>CP2</a:t>
            </a:r>
          </a:p>
          <a:p>
            <a:pPr>
              <a:spcBef>
                <a:spcPts val="450"/>
              </a:spcBef>
              <a:buClr>
                <a:srgbClr val="FF6600"/>
              </a:buClr>
              <a:buSzPct val="75000"/>
              <a:buNone/>
            </a:pPr>
            <a:r>
              <a:rPr lang="en-GB" altLang="en-US" sz="2000" b="1" dirty="0">
                <a:solidFill>
                  <a:srgbClr val="000000"/>
                </a:solidFill>
                <a:latin typeface="Arial" panose="020B0604020202020204" pitchFamily="34" charset="0"/>
                <a:ea typeface="PMingLiU" pitchFamily="18" charset="-120"/>
              </a:rPr>
              <a:t>WHERE</a:t>
            </a:r>
            <a:r>
              <a:rPr lang="en-GB" altLang="en-US" sz="2000" dirty="0">
                <a:solidFill>
                  <a:srgbClr val="000000"/>
                </a:solidFill>
                <a:latin typeface="Arial" panose="020B0604020202020204" pitchFamily="34" charset="0"/>
                <a:ea typeface="PMingLiU" pitchFamily="18" charset="-120"/>
              </a:rPr>
              <a:t>    CUSTOMER.CUS_CODE = CP1.CUS_CODE </a:t>
            </a:r>
          </a:p>
          <a:p>
            <a:pPr>
              <a:spcBef>
                <a:spcPts val="450"/>
              </a:spcBef>
              <a:buClr>
                <a:srgbClr val="FF6600"/>
              </a:buClr>
              <a:buSzPct val="75000"/>
              <a:buNone/>
            </a:pPr>
            <a:r>
              <a:rPr lang="en-GB" altLang="en-US" sz="2000" dirty="0">
                <a:solidFill>
                  <a:srgbClr val="000000"/>
                </a:solidFill>
                <a:latin typeface="Arial" panose="020B0604020202020204" pitchFamily="34" charset="0"/>
                <a:ea typeface="PMingLiU" pitchFamily="18" charset="-120"/>
              </a:rPr>
              <a:t>	</a:t>
            </a:r>
            <a:r>
              <a:rPr lang="en-GB" altLang="en-US" sz="2000" b="1" dirty="0">
                <a:solidFill>
                  <a:srgbClr val="000000"/>
                </a:solidFill>
                <a:latin typeface="Arial" panose="020B0604020202020204" pitchFamily="34" charset="0"/>
                <a:ea typeface="PMingLiU" pitchFamily="18" charset="-120"/>
              </a:rPr>
              <a:t>AND</a:t>
            </a:r>
            <a:r>
              <a:rPr lang="en-GB" altLang="en-US" sz="2000" dirty="0">
                <a:solidFill>
                  <a:srgbClr val="000000"/>
                </a:solidFill>
                <a:latin typeface="Arial" panose="020B0604020202020204" pitchFamily="34" charset="0"/>
                <a:ea typeface="PMingLiU" pitchFamily="18" charset="-120"/>
              </a:rPr>
              <a:t> 	     CP1.CUS_CODE = CP2.CUS_CODE;</a:t>
            </a:r>
          </a:p>
        </p:txBody>
      </p:sp>
      <p:sp>
        <p:nvSpPr>
          <p:cNvPr id="70660" name="Text Box 1"/>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SzPct val="75000"/>
              <a:buFont typeface="Trebuchet MS" panose="020B0603020202020204" pitchFamily="34" charset="0"/>
              <a:buNone/>
            </a:pPr>
            <a:fld id="{9F0FF4D6-19B4-454B-92E8-521F0AF3F78E}" type="slidenum">
              <a:rPr lang="en-GB" altLang="en-US" sz="1400">
                <a:solidFill>
                  <a:srgbClr val="000000"/>
                </a:solidFill>
                <a:latin typeface="Trebuchet MS" panose="020B0603020202020204" pitchFamily="34" charset="0"/>
              </a:rPr>
              <a:pPr algn="r">
                <a:spcBef>
                  <a:spcPct val="0"/>
                </a:spcBef>
                <a:buClr>
                  <a:srgbClr val="000000"/>
                </a:buClr>
                <a:buSzPct val="75000"/>
                <a:buFont typeface="Trebuchet MS" panose="020B0603020202020204" pitchFamily="34" charset="0"/>
                <a:buNone/>
              </a:pPr>
              <a:t>29</a:t>
            </a:fld>
            <a:endParaRPr lang="en-GB" altLang="en-US" sz="1400">
              <a:solidFill>
                <a:srgbClr val="000000"/>
              </a:solidFill>
              <a:latin typeface="Trebuchet MS" panose="020B0603020202020204" pitchFamily="34" charset="0"/>
            </a:endParaRPr>
          </a:p>
        </p:txBody>
      </p:sp>
      <p:sp>
        <p:nvSpPr>
          <p:cNvPr id="70661" name="Rectangle 2"/>
          <p:cNvSpPr txBox="1">
            <a:spLocks noChangeArrowheads="1"/>
          </p:cNvSpPr>
          <p:nvPr/>
        </p:nvSpPr>
        <p:spPr bwMode="auto">
          <a:xfrm>
            <a:off x="476250" y="241978"/>
            <a:ext cx="648335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GB" altLang="en-US" b="1" dirty="0">
                <a:solidFill>
                  <a:srgbClr val="3333FF"/>
                </a:solidFill>
                <a:latin typeface="Trebuchet MS" panose="020B0603020202020204" pitchFamily="34" charset="0"/>
              </a:rPr>
              <a:t>FROM Subqueries</a:t>
            </a:r>
          </a:p>
        </p:txBody>
      </p:sp>
    </p:spTree>
    <p:extLst>
      <p:ext uri="{BB962C8B-B14F-4D97-AF65-F5344CB8AC3E}">
        <p14:creationId xmlns:p14="http://schemas.microsoft.com/office/powerpoint/2010/main" val="332893883"/>
      </p:ext>
    </p:extLst>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065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0659">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065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065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0659">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0659">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0659">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0659">
                                            <p:txEl>
                                              <p:pRg st="8" end="8"/>
                                            </p:txEl>
                                          </p:spTgt>
                                        </p:tgtEl>
                                        <p:attrNameLst>
                                          <p:attrName>style.visibility</p:attrName>
                                        </p:attrNameLst>
                                      </p:cBhvr>
                                      <p:to>
                                        <p:strVal val="visible"/>
                                      </p:to>
                                    </p:set>
                                  </p:childTnLst>
                                  <p:subTnLst>
                                    <p:set>
                                      <p:cBhvr override="childStyle">
                                        <p:cTn dur="1" fill="hold" display="0" masterRel="nextClick" afterEffect="1"/>
                                        <p:tgtEl>
                                          <p:spTgt spid="70659">
                                            <p:txEl>
                                              <p:pRg st="8" end="8"/>
                                            </p:txEl>
                                          </p:spTgt>
                                        </p:tgtEl>
                                        <p:attrNameLst>
                                          <p:attrName>style.visibility</p:attrName>
                                        </p:attrNameLst>
                                      </p:cBhvr>
                                      <p:to>
                                        <p:strVal val="hidden"/>
                                      </p:to>
                                    </p:set>
                                  </p:subTnLst>
                                </p:cTn>
                              </p:par>
                              <p:par>
                                <p:cTn id="29" presetID="1" presetClass="entr" presetSubtype="0" fill="hold" nodeType="withEffect">
                                  <p:stCondLst>
                                    <p:cond delay="0"/>
                                  </p:stCondLst>
                                  <p:childTnLst>
                                    <p:set>
                                      <p:cBhvr>
                                        <p:cTn id="30" dur="1" fill="hold">
                                          <p:stCondLst>
                                            <p:cond delay="0"/>
                                          </p:stCondLst>
                                        </p:cTn>
                                        <p:tgtEl>
                                          <p:spTgt spid="70659">
                                            <p:txEl>
                                              <p:pRg st="9" end="9"/>
                                            </p:txEl>
                                          </p:spTgt>
                                        </p:tgtEl>
                                        <p:attrNameLst>
                                          <p:attrName>style.visibility</p:attrName>
                                        </p:attrNameLst>
                                      </p:cBhvr>
                                      <p:to>
                                        <p:strVal val="visible"/>
                                      </p:to>
                                    </p:set>
                                  </p:childTnLst>
                                  <p:subTnLst>
                                    <p:set>
                                      <p:cBhvr override="childStyle">
                                        <p:cTn dur="1" fill="hold" display="0" masterRel="nextClick" afterEffect="1"/>
                                        <p:tgtEl>
                                          <p:spTgt spid="70659">
                                            <p:txEl>
                                              <p:pRg st="9" end="9"/>
                                            </p:txEl>
                                          </p:spTgt>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idx="1"/>
          </p:nvPr>
        </p:nvSpPr>
        <p:spPr>
          <a:xfrm>
            <a:off x="864974" y="1484314"/>
            <a:ext cx="9638270" cy="4643437"/>
          </a:xfrm>
        </p:spPr>
        <p:txBody>
          <a:bodyPr/>
          <a:lstStyle/>
          <a:p>
            <a:pPr>
              <a:spcBef>
                <a:spcPts val="2800"/>
              </a:spcBef>
              <a:spcAft>
                <a:spcPts val="2400"/>
              </a:spcAft>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latin typeface="Trebuchet MS" panose="020B0603020202020204" pitchFamily="34" charset="0"/>
                <a:ea typeface="ＭＳ Ｐゴシック" panose="020B0600070205080204" pitchFamily="34" charset="-128"/>
              </a:rPr>
              <a:t>In this lecture, you will learn:</a:t>
            </a:r>
            <a:endParaRPr lang="en-GB" altLang="en-US" sz="2400" dirty="0">
              <a:latin typeface="Trebuchet MS" panose="020B0603020202020204" pitchFamily="34" charset="0"/>
              <a:ea typeface="ＭＳ Ｐゴシック" panose="020B0600070205080204" pitchFamily="34" charset="-128"/>
            </a:endParaRPr>
          </a:p>
          <a:p>
            <a:pPr marL="341313" indent="-341313">
              <a:lnSpc>
                <a:spcPct val="90000"/>
              </a:lnSpc>
              <a:spcBef>
                <a:spcPts val="800"/>
              </a:spcBef>
              <a:buClr>
                <a:srgbClr val="000000"/>
              </a:buClr>
              <a:buSzPct val="100000"/>
              <a:buFont typeface="Trebuchet M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a:solidFill>
                  <a:srgbClr val="000000"/>
                </a:solidFill>
                <a:latin typeface="Trebuchet MS" panose="020B0603020202020204" pitchFamily="34" charset="0"/>
                <a:ea typeface="ＭＳ Ｐゴシック" charset="-128"/>
              </a:rPr>
              <a:t>More practices of SQL</a:t>
            </a:r>
          </a:p>
          <a:p>
            <a:pPr marL="341313" indent="-341313">
              <a:lnSpc>
                <a:spcPct val="90000"/>
              </a:lnSpc>
              <a:spcBef>
                <a:spcPts val="800"/>
              </a:spcBef>
              <a:buClr>
                <a:srgbClr val="000000"/>
              </a:buClr>
              <a:buSzPct val="100000"/>
              <a:buFont typeface="Trebuchet M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a:solidFill>
                  <a:srgbClr val="000000"/>
                </a:solidFill>
                <a:latin typeface="Trebuchet MS" panose="020B0603020202020204" pitchFamily="34" charset="0"/>
                <a:ea typeface="ＭＳ Ｐゴシック" charset="-128"/>
              </a:rPr>
              <a:t>About the relational set operators UNION, UNION ALL, INTERSECT, and MINUS</a:t>
            </a:r>
          </a:p>
          <a:p>
            <a:pPr marL="341313" indent="-341313">
              <a:lnSpc>
                <a:spcPct val="90000"/>
              </a:lnSpc>
              <a:spcBef>
                <a:spcPts val="800"/>
              </a:spcBef>
              <a:buClr>
                <a:srgbClr val="000000"/>
              </a:buClr>
              <a:buSzPct val="100000"/>
              <a:buFont typeface="Trebuchet M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a:solidFill>
                  <a:srgbClr val="000000"/>
                </a:solidFill>
                <a:latin typeface="Trebuchet MS" panose="020B0603020202020204" pitchFamily="34" charset="0"/>
                <a:ea typeface="ＭＳ Ｐゴシック" charset="-128"/>
              </a:rPr>
              <a:t>How to use the advanced SQL JOIN operator syntax</a:t>
            </a:r>
          </a:p>
          <a:p>
            <a:pPr marL="341313" indent="-341313">
              <a:lnSpc>
                <a:spcPct val="90000"/>
              </a:lnSpc>
              <a:spcBef>
                <a:spcPts val="800"/>
              </a:spcBef>
              <a:buClr>
                <a:srgbClr val="000000"/>
              </a:buClr>
              <a:buSzPct val="100000"/>
              <a:buFont typeface="Trebuchet M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a:solidFill>
                  <a:srgbClr val="000000"/>
                </a:solidFill>
                <a:latin typeface="Trebuchet MS" panose="020B0603020202020204" pitchFamily="34" charset="0"/>
                <a:ea typeface="ＭＳ Ｐゴシック" charset="-128"/>
              </a:rPr>
              <a:t>Various types of subqueries and correlated queries</a:t>
            </a:r>
          </a:p>
          <a:p>
            <a:pPr marL="341313" indent="-341313">
              <a:lnSpc>
                <a:spcPct val="90000"/>
              </a:lnSpc>
              <a:spcBef>
                <a:spcPts val="800"/>
              </a:spcBef>
              <a:buClr>
                <a:srgbClr val="000000"/>
              </a:buClr>
              <a:buSzPct val="100000"/>
              <a:buFont typeface="Trebuchet M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a:solidFill>
                  <a:srgbClr val="000000"/>
                </a:solidFill>
                <a:latin typeface="Trebuchet MS" panose="020B0603020202020204" pitchFamily="34" charset="0"/>
                <a:ea typeface="ＭＳ Ｐゴシック" charset="-128"/>
              </a:rPr>
              <a:t>How to use SQL functions to manipulate dates, strings, and other data</a:t>
            </a:r>
          </a:p>
        </p:txBody>
      </p:sp>
      <p:sp>
        <p:nvSpPr>
          <p:cNvPr id="1229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SzTx/>
              <a:buFont typeface="Trebuchet MS" panose="020B0603020202020204" pitchFamily="34" charset="0"/>
              <a:buNone/>
            </a:pPr>
            <a:fld id="{B764AA0D-10B6-400A-886F-C16DC5CB87B3}" type="slidenum">
              <a:rPr lang="en-GB" altLang="en-US" sz="1200">
                <a:solidFill>
                  <a:srgbClr val="898989"/>
                </a:solidFill>
                <a:latin typeface="Trebuchet MS" panose="020B0603020202020204" pitchFamily="34" charset="0"/>
                <a:ea typeface="Osaka" charset="-128"/>
              </a:rPr>
              <a:pPr>
                <a:spcBef>
                  <a:spcPct val="0"/>
                </a:spcBef>
                <a:buSzTx/>
                <a:buFont typeface="Trebuchet MS" panose="020B0603020202020204" pitchFamily="34" charset="0"/>
                <a:buNone/>
              </a:pPr>
              <a:t>3</a:t>
            </a:fld>
            <a:endParaRPr lang="en-GB" altLang="en-US" sz="1200">
              <a:solidFill>
                <a:srgbClr val="898989"/>
              </a:solidFill>
              <a:latin typeface="Trebuchet MS" panose="020B0603020202020204" pitchFamily="34" charset="0"/>
              <a:ea typeface="Osaka" charset="-128"/>
            </a:endParaRPr>
          </a:p>
        </p:txBody>
      </p:sp>
      <p:sp>
        <p:nvSpPr>
          <p:cNvPr id="12292" name="Text Box 2"/>
          <p:cNvSpPr txBox="1">
            <a:spLocks noChangeArrowheads="1"/>
          </p:cNvSpPr>
          <p:nvPr/>
        </p:nvSpPr>
        <p:spPr bwMode="auto">
          <a:xfrm>
            <a:off x="671639" y="416811"/>
            <a:ext cx="843915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
                <a:srgbClr val="0000CC"/>
              </a:buClr>
              <a:buFont typeface="Stone Sans ITC TT-Bold" charset="0"/>
              <a:buNone/>
            </a:pPr>
            <a:r>
              <a:rPr lang="en-GB" altLang="en-US" b="1" dirty="0">
                <a:solidFill>
                  <a:srgbClr val="0000CC"/>
                </a:solidFill>
                <a:latin typeface="Stone Sans ITC TT-Bold" charset="0"/>
                <a:ea typeface="Osaka" charset="-128"/>
              </a:rPr>
              <a:t>Learning Objectives</a:t>
            </a:r>
          </a:p>
        </p:txBody>
      </p:sp>
    </p:spTree>
    <p:extLst>
      <p:ext uri="{BB962C8B-B14F-4D97-AF65-F5344CB8AC3E}">
        <p14:creationId xmlns:p14="http://schemas.microsoft.com/office/powerpoint/2010/main" val="107286555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532698" y="328405"/>
            <a:ext cx="7993062" cy="576262"/>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dirty="0">
                <a:solidFill>
                  <a:srgbClr val="3333FF"/>
                </a:solidFill>
                <a:latin typeface="Trebuchet MS" panose="020B0603020202020204" pitchFamily="34" charset="0"/>
                <a:ea typeface="PMingLiU" pitchFamily="18" charset="-120"/>
              </a:rPr>
              <a:t>Attribute List (SELECT) Subqueries</a:t>
            </a:r>
          </a:p>
        </p:txBody>
      </p:sp>
      <p:sp>
        <p:nvSpPr>
          <p:cNvPr id="72707" name="Rectangle 3"/>
          <p:cNvSpPr>
            <a:spLocks noGrp="1" noChangeArrowheads="1"/>
          </p:cNvSpPr>
          <p:nvPr>
            <p:ph type="body" sz="half" idx="1"/>
          </p:nvPr>
        </p:nvSpPr>
        <p:spPr>
          <a:xfrm>
            <a:off x="748260" y="1216312"/>
            <a:ext cx="10104619" cy="4396212"/>
          </a:xfrm>
        </p:spPr>
        <p:txBody>
          <a:bodyPr/>
          <a:lstStyle/>
          <a:p>
            <a:pPr>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SG" dirty="0">
                <a:ea typeface="ＭＳ Ｐゴシック" panose="020B0600070205080204" pitchFamily="34" charset="-128"/>
              </a:rPr>
              <a:t>The SELECT statement uses the attribute list, which can be columns of base tables, computed attributes, or the result of an aggregate function.</a:t>
            </a:r>
          </a:p>
          <a:p>
            <a:pPr>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SG" dirty="0">
                <a:ea typeface="ＭＳ Ｐゴシック" panose="020B0600070205080204" pitchFamily="34" charset="-128"/>
              </a:rPr>
              <a:t>The attribute list can also include a </a:t>
            </a:r>
            <a:r>
              <a:rPr lang="en-SG" b="1" dirty="0">
                <a:solidFill>
                  <a:srgbClr val="FF0000"/>
                </a:solidFill>
                <a:ea typeface="ＭＳ Ｐゴシック" panose="020B0600070205080204" pitchFamily="34" charset="-128"/>
              </a:rPr>
              <a:t>subquery expression</a:t>
            </a:r>
            <a:r>
              <a:rPr lang="en-SG" dirty="0">
                <a:ea typeface="ＭＳ Ｐゴシック" panose="020B0600070205080204" pitchFamily="34" charset="-128"/>
              </a:rPr>
              <a:t>, also known as an </a:t>
            </a:r>
            <a:r>
              <a:rPr lang="en-SG" dirty="0">
                <a:solidFill>
                  <a:srgbClr val="FF0000"/>
                </a:solidFill>
                <a:ea typeface="ＭＳ Ｐゴシック" panose="020B0600070205080204" pitchFamily="34" charset="-128"/>
              </a:rPr>
              <a:t>inline subquery </a:t>
            </a:r>
            <a:r>
              <a:rPr lang="en-SG" dirty="0">
                <a:ea typeface="ＭＳ Ｐゴシック" panose="020B0600070205080204" pitchFamily="34" charset="-128"/>
              </a:rPr>
              <a:t>. </a:t>
            </a:r>
          </a:p>
          <a:p>
            <a:pPr>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SG" dirty="0">
                <a:ea typeface="ＭＳ Ｐゴシック" panose="020B0600070205080204" pitchFamily="34" charset="-128"/>
              </a:rPr>
              <a:t>A subquery in the attribute list </a:t>
            </a:r>
            <a:r>
              <a:rPr lang="en-SG" dirty="0">
                <a:solidFill>
                  <a:srgbClr val="FF0000"/>
                </a:solidFill>
                <a:ea typeface="ＭＳ Ｐゴシック" panose="020B0600070205080204" pitchFamily="34" charset="-128"/>
              </a:rPr>
              <a:t>must return one value</a:t>
            </a:r>
            <a:r>
              <a:rPr lang="en-SG" dirty="0">
                <a:ea typeface="ＭＳ Ｐゴシック" panose="020B0600070205080204" pitchFamily="34" charset="-128"/>
              </a:rPr>
              <a:t>; otherwise, an error code is raised. </a:t>
            </a:r>
          </a:p>
          <a:p>
            <a:pPr>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SG" sz="1800" dirty="0">
                <a:solidFill>
                  <a:srgbClr val="555555"/>
                </a:solidFill>
                <a:effectLst/>
                <a:latin typeface="Helvetica" pitchFamily="2" charset="0"/>
                <a:ea typeface="Times New Roman" panose="02020603050405020304" pitchFamily="18" charset="0"/>
                <a:cs typeface="Times New Roman" panose="02020603050405020304" pitchFamily="18" charset="0"/>
              </a:rPr>
              <a:t> </a:t>
            </a:r>
            <a:r>
              <a:rPr lang="en-SG" dirty="0" err="1">
                <a:ea typeface="ＭＳ Ｐゴシック" panose="020B0600070205080204" pitchFamily="34" charset="-128"/>
              </a:rPr>
              <a:t>Eg</a:t>
            </a:r>
            <a:r>
              <a:rPr lang="en-SG" dirty="0">
                <a:ea typeface="ＭＳ Ｐゴシック" panose="020B0600070205080204" pitchFamily="34" charset="-128"/>
              </a:rPr>
              <a:t> : </a:t>
            </a:r>
            <a:r>
              <a:rPr lang="en-GB" altLang="en-US" dirty="0">
                <a:ea typeface="ＭＳ Ｐゴシック" panose="020B0600070205080204" pitchFamily="34" charset="-128"/>
              </a:rPr>
              <a:t>List the difference between each product’s price and the average product price</a:t>
            </a:r>
          </a:p>
          <a:p>
            <a:pPr>
              <a:spcBef>
                <a:spcPts val="7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dirty="0">
              <a:ea typeface="ＭＳ Ｐゴシック" panose="020B0600070205080204" pitchFamily="34" charset="-128"/>
            </a:endParaRPr>
          </a:p>
          <a:p>
            <a:pPr>
              <a:spcBef>
                <a:spcPts val="7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dirty="0">
              <a:ea typeface="ＭＳ Ｐゴシック" panose="020B0600070205080204" pitchFamily="34" charset="-128"/>
            </a:endParaRPr>
          </a:p>
          <a:p>
            <a:pPr>
              <a:spcBef>
                <a:spcPts val="7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dirty="0">
              <a:ea typeface="ＭＳ Ｐゴシック" panose="020B0600070205080204" pitchFamily="34" charset="-128"/>
            </a:endParaRPr>
          </a:p>
          <a:p>
            <a:pPr>
              <a:spcBef>
                <a:spcPts val="7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dirty="0">
              <a:ea typeface="ＭＳ Ｐゴシック" panose="020B0600070205080204" pitchFamily="34" charset="-128"/>
            </a:endParaRPr>
          </a:p>
        </p:txBody>
      </p:sp>
      <p:sp>
        <p:nvSpPr>
          <p:cNvPr id="72708" name="Rectangle 4"/>
          <p:cNvSpPr>
            <a:spLocks noChangeArrowheads="1"/>
          </p:cNvSpPr>
          <p:nvPr/>
        </p:nvSpPr>
        <p:spPr bwMode="auto">
          <a:xfrm>
            <a:off x="1977094" y="5102756"/>
            <a:ext cx="8964612" cy="1512887"/>
          </a:xfrm>
          <a:prstGeom prst="rect">
            <a:avLst/>
          </a:pr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lIns="90360" tIns="44280" rIns="90360" bIns="44280">
            <a:spAutoFit/>
          </a:bodyP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500"/>
              </a:spcBef>
              <a:buClr>
                <a:srgbClr val="FF6600"/>
              </a:buClr>
              <a:buSzPct val="75000"/>
              <a:buNone/>
            </a:pPr>
            <a:r>
              <a:rPr lang="en-GB" altLang="en-US" sz="2000" b="1" dirty="0">
                <a:solidFill>
                  <a:srgbClr val="000000"/>
                </a:solidFill>
                <a:latin typeface="Arial" panose="020B0604020202020204" pitchFamily="34" charset="0"/>
                <a:ea typeface="PMingLiU" pitchFamily="18" charset="-120"/>
              </a:rPr>
              <a:t>SELECT</a:t>
            </a:r>
            <a:r>
              <a:rPr lang="en-GB" altLang="en-US" sz="2000" dirty="0">
                <a:solidFill>
                  <a:srgbClr val="000000"/>
                </a:solidFill>
                <a:latin typeface="Arial" panose="020B0604020202020204" pitchFamily="34" charset="0"/>
                <a:ea typeface="PMingLiU" pitchFamily="18" charset="-120"/>
              </a:rPr>
              <a:t>   P_CODE, P_PRICE, </a:t>
            </a:r>
          </a:p>
          <a:p>
            <a:pPr>
              <a:spcBef>
                <a:spcPts val="500"/>
              </a:spcBef>
              <a:buClr>
                <a:srgbClr val="FF6600"/>
              </a:buClr>
              <a:buSzPct val="75000"/>
              <a:buNone/>
            </a:pPr>
            <a:r>
              <a:rPr lang="en-GB" altLang="en-US" sz="2000" dirty="0">
                <a:solidFill>
                  <a:srgbClr val="000000"/>
                </a:solidFill>
                <a:latin typeface="Arial" panose="020B0604020202020204" pitchFamily="34" charset="0"/>
                <a:ea typeface="PMingLiU" pitchFamily="18" charset="-120"/>
              </a:rPr>
              <a:t>	                 (</a:t>
            </a:r>
            <a:r>
              <a:rPr lang="en-GB" altLang="en-US" sz="2000" b="1" dirty="0">
                <a:solidFill>
                  <a:srgbClr val="FF3300"/>
                </a:solidFill>
                <a:latin typeface="Arial" panose="020B0604020202020204" pitchFamily="34" charset="0"/>
                <a:ea typeface="PMingLiU" pitchFamily="18" charset="-120"/>
              </a:rPr>
              <a:t>SELECT </a:t>
            </a:r>
            <a:r>
              <a:rPr lang="en-GB" altLang="en-US" sz="2000" dirty="0">
                <a:solidFill>
                  <a:srgbClr val="FF3300"/>
                </a:solidFill>
                <a:latin typeface="Arial" panose="020B0604020202020204" pitchFamily="34" charset="0"/>
                <a:ea typeface="PMingLiU" pitchFamily="18" charset="-120"/>
              </a:rPr>
              <a:t>AVG(P_PRICE)</a:t>
            </a:r>
            <a:r>
              <a:rPr lang="en-GB" altLang="en-US" sz="2000" b="1" dirty="0">
                <a:solidFill>
                  <a:srgbClr val="FF3300"/>
                </a:solidFill>
                <a:latin typeface="Arial" panose="020B0604020202020204" pitchFamily="34" charset="0"/>
                <a:ea typeface="PMingLiU" pitchFamily="18" charset="-120"/>
              </a:rPr>
              <a:t> FROM </a:t>
            </a:r>
            <a:r>
              <a:rPr lang="en-GB" altLang="en-US" sz="2000" dirty="0">
                <a:solidFill>
                  <a:srgbClr val="FF3300"/>
                </a:solidFill>
                <a:latin typeface="Arial" panose="020B0604020202020204" pitchFamily="34" charset="0"/>
                <a:ea typeface="PMingLiU" pitchFamily="18" charset="-120"/>
              </a:rPr>
              <a:t>PRODUCT</a:t>
            </a:r>
            <a:r>
              <a:rPr lang="en-GB" altLang="en-US" sz="2000" dirty="0">
                <a:solidFill>
                  <a:srgbClr val="000000"/>
                </a:solidFill>
                <a:latin typeface="Arial" panose="020B0604020202020204" pitchFamily="34" charset="0"/>
                <a:ea typeface="PMingLiU" pitchFamily="18" charset="-120"/>
              </a:rPr>
              <a:t>) </a:t>
            </a:r>
            <a:r>
              <a:rPr lang="en-GB" altLang="en-US" sz="2000" b="1" dirty="0">
                <a:solidFill>
                  <a:srgbClr val="000000"/>
                </a:solidFill>
                <a:latin typeface="Arial" panose="020B0604020202020204" pitchFamily="34" charset="0"/>
                <a:ea typeface="PMingLiU" pitchFamily="18" charset="-120"/>
              </a:rPr>
              <a:t>AS </a:t>
            </a:r>
            <a:r>
              <a:rPr lang="en-GB" altLang="en-US" sz="2000" dirty="0">
                <a:solidFill>
                  <a:srgbClr val="000000"/>
                </a:solidFill>
                <a:latin typeface="Arial" panose="020B0604020202020204" pitchFamily="34" charset="0"/>
                <a:ea typeface="PMingLiU" pitchFamily="18" charset="-120"/>
              </a:rPr>
              <a:t>AVGPRICE,</a:t>
            </a:r>
          </a:p>
          <a:p>
            <a:pPr>
              <a:spcBef>
                <a:spcPts val="500"/>
              </a:spcBef>
              <a:buClr>
                <a:srgbClr val="FF6600"/>
              </a:buClr>
              <a:buSzPct val="75000"/>
              <a:buNone/>
            </a:pPr>
            <a:r>
              <a:rPr lang="en-GB" altLang="en-US" sz="2000" dirty="0">
                <a:solidFill>
                  <a:srgbClr val="000000"/>
                </a:solidFill>
                <a:latin typeface="Arial" panose="020B0604020202020204" pitchFamily="34" charset="0"/>
                <a:ea typeface="PMingLiU" pitchFamily="18" charset="-120"/>
              </a:rPr>
              <a:t>                 P_PRICE-(</a:t>
            </a:r>
            <a:r>
              <a:rPr lang="en-GB" altLang="en-US" sz="2000" b="1" dirty="0">
                <a:solidFill>
                  <a:srgbClr val="006600"/>
                </a:solidFill>
                <a:latin typeface="Arial" panose="020B0604020202020204" pitchFamily="34" charset="0"/>
                <a:ea typeface="PMingLiU" pitchFamily="18" charset="-120"/>
              </a:rPr>
              <a:t>SELECT </a:t>
            </a:r>
            <a:r>
              <a:rPr lang="en-GB" altLang="en-US" sz="2000" dirty="0">
                <a:solidFill>
                  <a:srgbClr val="006600"/>
                </a:solidFill>
                <a:latin typeface="Arial" panose="020B0604020202020204" pitchFamily="34" charset="0"/>
                <a:ea typeface="PMingLiU" pitchFamily="18" charset="-120"/>
              </a:rPr>
              <a:t>AVG(P_PRICE) </a:t>
            </a:r>
            <a:r>
              <a:rPr lang="en-GB" altLang="en-US" sz="2000" b="1" dirty="0">
                <a:solidFill>
                  <a:srgbClr val="006600"/>
                </a:solidFill>
                <a:latin typeface="Arial" panose="020B0604020202020204" pitchFamily="34" charset="0"/>
                <a:ea typeface="PMingLiU" pitchFamily="18" charset="-120"/>
              </a:rPr>
              <a:t>FROM </a:t>
            </a:r>
            <a:r>
              <a:rPr lang="en-GB" altLang="en-US" sz="2000" dirty="0">
                <a:solidFill>
                  <a:srgbClr val="006600"/>
                </a:solidFill>
                <a:latin typeface="Arial" panose="020B0604020202020204" pitchFamily="34" charset="0"/>
                <a:ea typeface="PMingLiU" pitchFamily="18" charset="-120"/>
              </a:rPr>
              <a:t>PRODUCT</a:t>
            </a:r>
            <a:r>
              <a:rPr lang="en-GB" altLang="en-US" sz="2000" dirty="0">
                <a:solidFill>
                  <a:srgbClr val="000000"/>
                </a:solidFill>
                <a:latin typeface="Arial" panose="020B0604020202020204" pitchFamily="34" charset="0"/>
                <a:ea typeface="PMingLiU" pitchFamily="18" charset="-120"/>
              </a:rPr>
              <a:t>) </a:t>
            </a:r>
            <a:r>
              <a:rPr lang="en-GB" altLang="en-US" sz="2000" b="1" dirty="0">
                <a:solidFill>
                  <a:srgbClr val="000000"/>
                </a:solidFill>
                <a:latin typeface="Arial" panose="020B0604020202020204" pitchFamily="34" charset="0"/>
                <a:ea typeface="PMingLiU" pitchFamily="18" charset="-120"/>
              </a:rPr>
              <a:t>AS </a:t>
            </a:r>
            <a:r>
              <a:rPr lang="en-GB" altLang="en-US" sz="2000" dirty="0">
                <a:solidFill>
                  <a:srgbClr val="000000"/>
                </a:solidFill>
                <a:latin typeface="Arial" panose="020B0604020202020204" pitchFamily="34" charset="0"/>
                <a:ea typeface="PMingLiU" pitchFamily="18" charset="-120"/>
              </a:rPr>
              <a:t>DIFF</a:t>
            </a:r>
          </a:p>
          <a:p>
            <a:pPr>
              <a:spcBef>
                <a:spcPts val="500"/>
              </a:spcBef>
              <a:buClr>
                <a:srgbClr val="FF6600"/>
              </a:buClr>
              <a:buSzPct val="75000"/>
              <a:buNone/>
            </a:pPr>
            <a:r>
              <a:rPr lang="en-GB" altLang="en-US" sz="2000" b="1" dirty="0">
                <a:solidFill>
                  <a:srgbClr val="000000"/>
                </a:solidFill>
                <a:latin typeface="Arial" panose="020B0604020202020204" pitchFamily="34" charset="0"/>
                <a:ea typeface="PMingLiU" pitchFamily="18" charset="-120"/>
              </a:rPr>
              <a:t>FROM</a:t>
            </a:r>
            <a:r>
              <a:rPr lang="en-GB" altLang="en-US" sz="2000" dirty="0">
                <a:solidFill>
                  <a:srgbClr val="000000"/>
                </a:solidFill>
                <a:latin typeface="Arial" panose="020B0604020202020204" pitchFamily="34" charset="0"/>
                <a:ea typeface="PMingLiU" pitchFamily="18" charset="-120"/>
              </a:rPr>
              <a:t>      PRODUCT;</a:t>
            </a:r>
          </a:p>
        </p:txBody>
      </p:sp>
      <p:sp>
        <p:nvSpPr>
          <p:cNvPr id="72709" name="Text Box 1"/>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SzPct val="75000"/>
              <a:buFont typeface="Trebuchet MS" panose="020B0603020202020204" pitchFamily="34" charset="0"/>
              <a:buNone/>
            </a:pPr>
            <a:fld id="{7C977BAD-422A-4D33-88E1-0825600DA07C}" type="slidenum">
              <a:rPr lang="en-GB" altLang="en-US" sz="1400">
                <a:solidFill>
                  <a:srgbClr val="000000"/>
                </a:solidFill>
                <a:latin typeface="Trebuchet MS" panose="020B0603020202020204" pitchFamily="34" charset="0"/>
              </a:rPr>
              <a:pPr algn="r">
                <a:spcBef>
                  <a:spcPct val="0"/>
                </a:spcBef>
                <a:buClr>
                  <a:srgbClr val="000000"/>
                </a:buClr>
                <a:buSzPct val="75000"/>
                <a:buFont typeface="Trebuchet MS" panose="020B0603020202020204" pitchFamily="34" charset="0"/>
                <a:buNone/>
              </a:pPr>
              <a:t>30</a:t>
            </a:fld>
            <a:endParaRPr lang="en-GB" altLang="en-US" sz="1400">
              <a:solidFill>
                <a:srgbClr val="000000"/>
              </a:solidFill>
              <a:latin typeface="Trebuchet MS" panose="020B0603020202020204" pitchFamily="34" charset="0"/>
            </a:endParaRPr>
          </a:p>
        </p:txBody>
      </p:sp>
    </p:spTree>
    <p:extLst>
      <p:ext uri="{BB962C8B-B14F-4D97-AF65-F5344CB8AC3E}">
        <p14:creationId xmlns:p14="http://schemas.microsoft.com/office/powerpoint/2010/main" val="279570510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558696" y="346909"/>
            <a:ext cx="6483350" cy="720725"/>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a:solidFill>
                  <a:srgbClr val="3333FF"/>
                </a:solidFill>
                <a:latin typeface="Trebuchet MS" panose="020B0603020202020204" pitchFamily="34" charset="0"/>
                <a:ea typeface="PMingLiU" pitchFamily="18" charset="-120"/>
              </a:rPr>
              <a:t>Correlated Subqueries</a:t>
            </a:r>
          </a:p>
        </p:txBody>
      </p:sp>
      <p:sp>
        <p:nvSpPr>
          <p:cNvPr id="74755" name="Rectangle 3"/>
          <p:cNvSpPr>
            <a:spLocks noGrp="1" noChangeArrowheads="1"/>
          </p:cNvSpPr>
          <p:nvPr>
            <p:ph idx="1"/>
          </p:nvPr>
        </p:nvSpPr>
        <p:spPr>
          <a:xfrm>
            <a:off x="284943" y="1857375"/>
            <a:ext cx="9083492" cy="4467225"/>
          </a:xfrm>
        </p:spPr>
        <p:txBody>
          <a:bodyPr/>
          <a:lstStyle/>
          <a:p>
            <a:pPr marL="608013" indent="-608013">
              <a:spcBef>
                <a:spcPts val="700"/>
              </a:spcBef>
              <a:tabLst>
                <a:tab pos="1177925" algn="l"/>
                <a:tab pos="2092325" algn="l"/>
                <a:tab pos="3006725" algn="l"/>
                <a:tab pos="3921125" algn="l"/>
                <a:tab pos="4835525" algn="l"/>
                <a:tab pos="5749925" algn="l"/>
                <a:tab pos="6664325" algn="l"/>
                <a:tab pos="7578725" algn="l"/>
                <a:tab pos="8493125" algn="l"/>
                <a:tab pos="9407525" algn="l"/>
                <a:tab pos="10321925" algn="l"/>
              </a:tabLst>
            </a:pPr>
            <a:r>
              <a:rPr lang="en-GB" altLang="en-US" sz="2400" dirty="0">
                <a:ea typeface="PMingLiU" pitchFamily="18" charset="-120"/>
              </a:rPr>
              <a:t>Correlated subquery is a subquery that executes                     once for each row in the outer query</a:t>
            </a:r>
          </a:p>
          <a:p>
            <a:pPr marL="608013" indent="-608013">
              <a:spcBef>
                <a:spcPts val="700"/>
              </a:spcBef>
              <a:tabLst>
                <a:tab pos="1177925" algn="l"/>
                <a:tab pos="2092325" algn="l"/>
                <a:tab pos="3006725" algn="l"/>
                <a:tab pos="3921125" algn="l"/>
                <a:tab pos="4835525" algn="l"/>
                <a:tab pos="5749925" algn="l"/>
                <a:tab pos="6664325" algn="l"/>
                <a:tab pos="7578725" algn="l"/>
                <a:tab pos="8493125" algn="l"/>
                <a:tab pos="9407525" algn="l"/>
                <a:tab pos="10321925" algn="l"/>
              </a:tabLst>
            </a:pPr>
            <a:r>
              <a:rPr lang="en-GB" altLang="en-US" sz="2400" dirty="0" err="1">
                <a:ea typeface="ＭＳ Ｐゴシック" panose="020B0600070205080204" pitchFamily="34" charset="-128"/>
              </a:rPr>
              <a:t>Eg</a:t>
            </a:r>
            <a:r>
              <a:rPr lang="en-GB" altLang="en-US" sz="2400" dirty="0">
                <a:ea typeface="ＭＳ Ｐゴシック" panose="020B0600070205080204" pitchFamily="34" charset="-128"/>
              </a:rPr>
              <a:t>: Suppose you want to know all product sales in which the units sold value is greater than the average units sold value  for that product (not all product),then you need to</a:t>
            </a:r>
            <a:r>
              <a:rPr lang="en-GB" altLang="en-US" dirty="0">
                <a:ea typeface="ＭＳ Ｐゴシック" panose="020B0600070205080204" pitchFamily="34" charset="-128"/>
              </a:rPr>
              <a:t>,</a:t>
            </a:r>
          </a:p>
          <a:p>
            <a:pPr marL="1371600" lvl="2" indent="-457200">
              <a:spcBef>
                <a:spcPts val="450"/>
              </a:spcBef>
              <a:buFont typeface="Trebuchet MS" panose="020B0603020202020204" pitchFamily="34" charset="0"/>
              <a:buAutoNum type="arabicPeriod"/>
              <a:tabLst>
                <a:tab pos="1177925" algn="l"/>
                <a:tab pos="2092325" algn="l"/>
                <a:tab pos="3006725" algn="l"/>
                <a:tab pos="3921125" algn="l"/>
                <a:tab pos="4835525" algn="l"/>
                <a:tab pos="5749925" algn="l"/>
                <a:tab pos="6664325" algn="l"/>
                <a:tab pos="7578725" algn="l"/>
                <a:tab pos="8493125" algn="l"/>
                <a:tab pos="9407525" algn="l"/>
                <a:tab pos="10321925" algn="l"/>
              </a:tabLst>
            </a:pPr>
            <a:r>
              <a:rPr lang="en-GB" altLang="en-US" sz="2400" dirty="0">
                <a:ea typeface="ＭＳ Ｐゴシック" panose="020B0600070205080204" pitchFamily="34" charset="-128"/>
              </a:rPr>
              <a:t>Compute the average-unit-sold value for a product</a:t>
            </a:r>
          </a:p>
          <a:p>
            <a:pPr marL="1371600" lvl="2" indent="-457200">
              <a:spcBef>
                <a:spcPts val="450"/>
              </a:spcBef>
              <a:buFont typeface="Trebuchet MS" panose="020B0603020202020204" pitchFamily="34" charset="0"/>
              <a:buAutoNum type="arabicPeriod"/>
              <a:tabLst>
                <a:tab pos="1177925" algn="l"/>
                <a:tab pos="2092325" algn="l"/>
                <a:tab pos="3006725" algn="l"/>
                <a:tab pos="3921125" algn="l"/>
                <a:tab pos="4835525" algn="l"/>
                <a:tab pos="5749925" algn="l"/>
                <a:tab pos="6664325" algn="l"/>
                <a:tab pos="7578725" algn="l"/>
                <a:tab pos="8493125" algn="l"/>
                <a:tab pos="9407525" algn="l"/>
                <a:tab pos="10321925" algn="l"/>
              </a:tabLst>
            </a:pPr>
            <a:r>
              <a:rPr lang="en-GB" altLang="en-US" sz="2400" dirty="0">
                <a:ea typeface="ＭＳ Ｐゴシック" panose="020B0600070205080204" pitchFamily="34" charset="-128"/>
              </a:rPr>
              <a:t>Compare the average computed in Step 1 to the unit sold in each sale row, then select only the rows in which the number of units sold is greater then the average</a:t>
            </a:r>
          </a:p>
        </p:txBody>
      </p:sp>
      <p:sp>
        <p:nvSpPr>
          <p:cNvPr id="74756" name="Text Box 1"/>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SzPct val="75000"/>
              <a:buFont typeface="Trebuchet MS" panose="020B0603020202020204" pitchFamily="34" charset="0"/>
              <a:buNone/>
            </a:pPr>
            <a:fld id="{4319A34B-85AD-46E9-8E8D-E8084832397C}" type="slidenum">
              <a:rPr lang="en-GB" altLang="en-US" sz="1400">
                <a:solidFill>
                  <a:srgbClr val="000000"/>
                </a:solidFill>
                <a:latin typeface="Trebuchet MS" panose="020B0603020202020204" pitchFamily="34" charset="0"/>
              </a:rPr>
              <a:pPr algn="r">
                <a:spcBef>
                  <a:spcPct val="0"/>
                </a:spcBef>
                <a:buClr>
                  <a:srgbClr val="000000"/>
                </a:buClr>
                <a:buSzPct val="75000"/>
                <a:buFont typeface="Trebuchet MS" panose="020B0603020202020204" pitchFamily="34" charset="0"/>
                <a:buNone/>
              </a:pPr>
              <a:t>31</a:t>
            </a:fld>
            <a:endParaRPr lang="en-GB" altLang="en-US" sz="1400">
              <a:solidFill>
                <a:srgbClr val="000000"/>
              </a:solidFill>
              <a:latin typeface="Trebuchet MS" panose="020B0603020202020204" pitchFamily="34" charset="0"/>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t="12067"/>
          <a:stretch>
            <a:fillRect/>
          </a:stretch>
        </p:blipFill>
        <p:spPr bwMode="auto">
          <a:xfrm>
            <a:off x="7696200" y="-1"/>
            <a:ext cx="4495800" cy="273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15180373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a:spLocks noChangeArrowheads="1"/>
          </p:cNvSpPr>
          <p:nvPr/>
        </p:nvSpPr>
        <p:spPr bwMode="auto">
          <a:xfrm>
            <a:off x="2967724" y="885642"/>
            <a:ext cx="8245475" cy="2256685"/>
          </a:xfrm>
          <a:prstGeom prst="rect">
            <a:avLst/>
          </a:pr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lIns="90360" tIns="44280" rIns="90360" bIns="44280">
            <a:spAutoFit/>
          </a:bodyP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500"/>
              </a:spcBef>
              <a:buClr>
                <a:srgbClr val="FF6600"/>
              </a:buClr>
              <a:buSzPct val="75000"/>
              <a:buNone/>
            </a:pPr>
            <a:r>
              <a:rPr lang="en-GB" altLang="en-US" sz="2000" b="1" dirty="0">
                <a:solidFill>
                  <a:srgbClr val="000000"/>
                </a:solidFill>
                <a:latin typeface="Arial" panose="020B0604020202020204" pitchFamily="34" charset="0"/>
                <a:ea typeface="PMingLiU" pitchFamily="18" charset="-120"/>
              </a:rPr>
              <a:t>SELECT</a:t>
            </a:r>
            <a:r>
              <a:rPr lang="en-GB" altLang="en-US" sz="2000" dirty="0">
                <a:solidFill>
                  <a:srgbClr val="000000"/>
                </a:solidFill>
                <a:latin typeface="Arial" panose="020B0604020202020204" pitchFamily="34" charset="0"/>
                <a:ea typeface="PMingLiU" pitchFamily="18" charset="-120"/>
              </a:rPr>
              <a:t>   INV_NUMBER, P_CODE, LINE_UNITS</a:t>
            </a:r>
          </a:p>
          <a:p>
            <a:pPr>
              <a:spcBef>
                <a:spcPts val="500"/>
              </a:spcBef>
              <a:buClr>
                <a:srgbClr val="FF6600"/>
              </a:buClr>
              <a:buSzPct val="75000"/>
              <a:buNone/>
            </a:pPr>
            <a:r>
              <a:rPr lang="en-GB" altLang="en-US" sz="2000" b="1" dirty="0">
                <a:solidFill>
                  <a:srgbClr val="000000"/>
                </a:solidFill>
                <a:latin typeface="Arial" panose="020B0604020202020204" pitchFamily="34" charset="0"/>
                <a:ea typeface="PMingLiU" pitchFamily="18" charset="-120"/>
              </a:rPr>
              <a:t>FROM </a:t>
            </a:r>
            <a:r>
              <a:rPr lang="en-GB" altLang="en-US" sz="2000" dirty="0">
                <a:solidFill>
                  <a:srgbClr val="000000"/>
                </a:solidFill>
                <a:latin typeface="Arial" panose="020B0604020202020204" pitchFamily="34" charset="0"/>
                <a:ea typeface="PMingLiU" pitchFamily="18" charset="-120"/>
              </a:rPr>
              <a:t>     LINE LS</a:t>
            </a:r>
          </a:p>
          <a:p>
            <a:pPr>
              <a:spcBef>
                <a:spcPts val="500"/>
              </a:spcBef>
              <a:buClr>
                <a:srgbClr val="FF6600"/>
              </a:buClr>
              <a:buSzPct val="75000"/>
              <a:buNone/>
            </a:pPr>
            <a:r>
              <a:rPr lang="en-GB" altLang="en-US" sz="2000" b="1" dirty="0">
                <a:solidFill>
                  <a:srgbClr val="000000"/>
                </a:solidFill>
                <a:latin typeface="Arial" panose="020B0604020202020204" pitchFamily="34" charset="0"/>
                <a:ea typeface="PMingLiU" pitchFamily="18" charset="-120"/>
              </a:rPr>
              <a:t>WHERE</a:t>
            </a:r>
            <a:r>
              <a:rPr lang="en-GB" altLang="en-US" sz="2000" dirty="0">
                <a:solidFill>
                  <a:srgbClr val="000000"/>
                </a:solidFill>
                <a:latin typeface="Arial" panose="020B0604020202020204" pitchFamily="34" charset="0"/>
                <a:ea typeface="PMingLiU" pitchFamily="18" charset="-120"/>
              </a:rPr>
              <a:t>   LS.LINE_UNITS &gt; </a:t>
            </a:r>
          </a:p>
          <a:p>
            <a:pPr>
              <a:spcBef>
                <a:spcPts val="500"/>
              </a:spcBef>
              <a:buClr>
                <a:srgbClr val="FF6600"/>
              </a:buClr>
              <a:buSzPct val="75000"/>
              <a:buNone/>
            </a:pPr>
            <a:r>
              <a:rPr lang="en-GB" altLang="en-US" sz="2000" dirty="0">
                <a:solidFill>
                  <a:srgbClr val="000000"/>
                </a:solidFill>
                <a:latin typeface="Arial" panose="020B0604020202020204" pitchFamily="34" charset="0"/>
                <a:ea typeface="PMingLiU" pitchFamily="18" charset="-120"/>
              </a:rPr>
              <a:t>                                                ( </a:t>
            </a:r>
            <a:r>
              <a:rPr lang="en-GB" altLang="en-US" sz="2000" b="1" dirty="0">
                <a:solidFill>
                  <a:srgbClr val="FF3300"/>
                </a:solidFill>
                <a:latin typeface="Arial" panose="020B0604020202020204" pitchFamily="34" charset="0"/>
                <a:ea typeface="PMingLiU" pitchFamily="18" charset="-120"/>
              </a:rPr>
              <a:t>SELECT  </a:t>
            </a:r>
            <a:r>
              <a:rPr lang="en-GB" altLang="en-US" sz="2000" dirty="0">
                <a:solidFill>
                  <a:srgbClr val="FF3300"/>
                </a:solidFill>
                <a:latin typeface="Arial" panose="020B0604020202020204" pitchFamily="34" charset="0"/>
                <a:ea typeface="PMingLiU" pitchFamily="18" charset="-120"/>
              </a:rPr>
              <a:t>AVG(LINE_UNITS) </a:t>
            </a:r>
          </a:p>
          <a:p>
            <a:pPr>
              <a:spcBef>
                <a:spcPts val="500"/>
              </a:spcBef>
              <a:buClr>
                <a:srgbClr val="FF6600"/>
              </a:buClr>
              <a:buSzPct val="75000"/>
              <a:buNone/>
            </a:pPr>
            <a:r>
              <a:rPr lang="en-GB" altLang="en-US" sz="2000" b="1" dirty="0">
                <a:solidFill>
                  <a:srgbClr val="FF3300"/>
                </a:solidFill>
                <a:latin typeface="Arial" panose="020B0604020202020204" pitchFamily="34" charset="0"/>
                <a:ea typeface="PMingLiU" pitchFamily="18" charset="-120"/>
              </a:rPr>
              <a:t>	                                                  FROM     </a:t>
            </a:r>
            <a:r>
              <a:rPr lang="en-GB" altLang="en-US" sz="2000" dirty="0">
                <a:solidFill>
                  <a:srgbClr val="FF3300"/>
                </a:solidFill>
                <a:latin typeface="Arial" panose="020B0604020202020204" pitchFamily="34" charset="0"/>
                <a:ea typeface="PMingLiU" pitchFamily="18" charset="-120"/>
              </a:rPr>
              <a:t>LINE LA</a:t>
            </a:r>
          </a:p>
          <a:p>
            <a:pPr>
              <a:spcBef>
                <a:spcPts val="500"/>
              </a:spcBef>
              <a:buClr>
                <a:srgbClr val="FF6600"/>
              </a:buClr>
              <a:buSzPct val="75000"/>
              <a:buNone/>
            </a:pPr>
            <a:r>
              <a:rPr lang="en-GB" altLang="en-US" sz="2000" b="1" dirty="0">
                <a:solidFill>
                  <a:srgbClr val="FF3300"/>
                </a:solidFill>
                <a:latin typeface="Arial" panose="020B0604020202020204" pitchFamily="34" charset="0"/>
                <a:ea typeface="PMingLiU" pitchFamily="18" charset="-120"/>
              </a:rPr>
              <a:t>	                                                  WHERE  </a:t>
            </a:r>
            <a:r>
              <a:rPr lang="en-GB" altLang="en-US" sz="2000" dirty="0">
                <a:solidFill>
                  <a:srgbClr val="FF3300"/>
                </a:solidFill>
                <a:latin typeface="Arial" panose="020B0604020202020204" pitchFamily="34" charset="0"/>
                <a:ea typeface="PMingLiU" pitchFamily="18" charset="-120"/>
              </a:rPr>
              <a:t>LA.P_CODE = LS.P_CODE</a:t>
            </a:r>
            <a:r>
              <a:rPr lang="en-GB" altLang="en-US" sz="2000" dirty="0">
                <a:solidFill>
                  <a:srgbClr val="000000"/>
                </a:solidFill>
                <a:latin typeface="Arial" panose="020B0604020202020204" pitchFamily="34" charset="0"/>
                <a:ea typeface="PMingLiU" pitchFamily="18" charset="-120"/>
              </a:rPr>
              <a:t>);</a:t>
            </a:r>
          </a:p>
        </p:txBody>
      </p:sp>
      <p:sp>
        <p:nvSpPr>
          <p:cNvPr id="76803" name="Text Box 1"/>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SzPct val="75000"/>
              <a:buFont typeface="Trebuchet MS" panose="020B0603020202020204" pitchFamily="34" charset="0"/>
              <a:buNone/>
            </a:pPr>
            <a:fld id="{4B70D3A7-BFF4-4E75-AB00-1F7EA77475E6}" type="slidenum">
              <a:rPr lang="en-GB" altLang="en-US" sz="1400">
                <a:solidFill>
                  <a:srgbClr val="000000"/>
                </a:solidFill>
                <a:latin typeface="Trebuchet MS" panose="020B0603020202020204" pitchFamily="34" charset="0"/>
              </a:rPr>
              <a:pPr algn="r">
                <a:spcBef>
                  <a:spcPct val="0"/>
                </a:spcBef>
                <a:buClr>
                  <a:srgbClr val="000000"/>
                </a:buClr>
                <a:buSzPct val="75000"/>
                <a:buFont typeface="Trebuchet MS" panose="020B0603020202020204" pitchFamily="34" charset="0"/>
                <a:buNone/>
              </a:pPr>
              <a:t>32</a:t>
            </a:fld>
            <a:endParaRPr lang="en-GB" altLang="en-US" sz="1400">
              <a:solidFill>
                <a:srgbClr val="000000"/>
              </a:solidFill>
              <a:latin typeface="Trebuchet MS" panose="020B0603020202020204" pitchFamily="34" charset="0"/>
            </a:endParaRPr>
          </a:p>
        </p:txBody>
      </p:sp>
      <p:sp>
        <p:nvSpPr>
          <p:cNvPr id="76804" name="Rectangle 2"/>
          <p:cNvSpPr>
            <a:spLocks noGrp="1" noChangeArrowheads="1"/>
          </p:cNvSpPr>
          <p:nvPr>
            <p:ph type="title"/>
          </p:nvPr>
        </p:nvSpPr>
        <p:spPr>
          <a:xfrm>
            <a:off x="618657" y="339414"/>
            <a:ext cx="6483350" cy="720725"/>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dirty="0">
                <a:solidFill>
                  <a:srgbClr val="3333FF"/>
                </a:solidFill>
                <a:latin typeface="Trebuchet MS" panose="020B0603020202020204" pitchFamily="34" charset="0"/>
                <a:ea typeface="PMingLiU" pitchFamily="18" charset="-120"/>
              </a:rPr>
              <a:t>Correlated Subqueries</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t="12067"/>
          <a:stretch>
            <a:fillRect/>
          </a:stretch>
        </p:blipFill>
        <p:spPr bwMode="auto">
          <a:xfrm>
            <a:off x="6426200" y="3457641"/>
            <a:ext cx="5461000" cy="3324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 name="Rectangle 3">
            <a:extLst>
              <a:ext uri="{FF2B5EF4-FFF2-40B4-BE49-F238E27FC236}">
                <a16:creationId xmlns:a16="http://schemas.microsoft.com/office/drawing/2014/main" id="{6F8DEC1F-DDE6-BCF3-613A-17BD05B7577D}"/>
              </a:ext>
            </a:extLst>
          </p:cNvPr>
          <p:cNvSpPr>
            <a:spLocks noGrp="1" noChangeArrowheads="1"/>
          </p:cNvSpPr>
          <p:nvPr>
            <p:ph idx="1"/>
          </p:nvPr>
        </p:nvSpPr>
        <p:spPr>
          <a:xfrm>
            <a:off x="304800" y="3142327"/>
            <a:ext cx="6121400" cy="3182273"/>
          </a:xfrm>
        </p:spPr>
        <p:txBody>
          <a:bodyPr/>
          <a:lstStyle/>
          <a:p>
            <a:pPr marL="608013" indent="-608013">
              <a:spcBef>
                <a:spcPts val="700"/>
              </a:spcBef>
              <a:tabLst>
                <a:tab pos="1177925" algn="l"/>
                <a:tab pos="2092325" algn="l"/>
                <a:tab pos="3006725" algn="l"/>
                <a:tab pos="3921125" algn="l"/>
                <a:tab pos="4835525" algn="l"/>
                <a:tab pos="5749925" algn="l"/>
                <a:tab pos="6664325" algn="l"/>
                <a:tab pos="7578725" algn="l"/>
                <a:tab pos="8493125" algn="l"/>
                <a:tab pos="9407525" algn="l"/>
                <a:tab pos="10321925" algn="l"/>
              </a:tabLst>
            </a:pPr>
            <a:r>
              <a:rPr lang="en-SG" sz="2400" dirty="0">
                <a:ea typeface="PMingLiU" pitchFamily="18" charset="-120"/>
              </a:rPr>
              <a:t>Called a correlated subquery because the inner query is related to the outer query; the inner query references a column of the outer subquery.</a:t>
            </a:r>
          </a:p>
          <a:p>
            <a:pPr marL="608013" indent="-608013">
              <a:spcBef>
                <a:spcPts val="700"/>
              </a:spcBef>
              <a:tabLst>
                <a:tab pos="1177925" algn="l"/>
                <a:tab pos="2092325" algn="l"/>
                <a:tab pos="3006725" algn="l"/>
                <a:tab pos="3921125" algn="l"/>
                <a:tab pos="4835525" algn="l"/>
                <a:tab pos="5749925" algn="l"/>
                <a:tab pos="6664325" algn="l"/>
                <a:tab pos="7578725" algn="l"/>
                <a:tab pos="8493125" algn="l"/>
                <a:tab pos="9407525" algn="l"/>
                <a:tab pos="10321925" algn="l"/>
              </a:tabLst>
            </a:pPr>
            <a:r>
              <a:rPr lang="en-SG" sz="2400" dirty="0">
                <a:ea typeface="PMingLiU" pitchFamily="18" charset="-120"/>
              </a:rPr>
              <a:t>A correlated subquery cannot be executed independently as a simple subquery.</a:t>
            </a:r>
          </a:p>
          <a:p>
            <a:pPr marL="608013" indent="-608013">
              <a:spcBef>
                <a:spcPts val="700"/>
              </a:spcBef>
              <a:tabLst>
                <a:tab pos="1177925" algn="l"/>
                <a:tab pos="2092325" algn="l"/>
                <a:tab pos="3006725" algn="l"/>
                <a:tab pos="3921125" algn="l"/>
                <a:tab pos="4835525" algn="l"/>
                <a:tab pos="5749925" algn="l"/>
                <a:tab pos="6664325" algn="l"/>
                <a:tab pos="7578725" algn="l"/>
                <a:tab pos="8493125" algn="l"/>
                <a:tab pos="9407525" algn="l"/>
                <a:tab pos="10321925" algn="l"/>
              </a:tabLst>
            </a:pPr>
            <a:r>
              <a:rPr lang="en-SG" sz="2400" dirty="0">
                <a:ea typeface="PMingLiU" pitchFamily="18" charset="-120"/>
              </a:rPr>
              <a:t>A correlated subquery depends on the outer query.</a:t>
            </a:r>
          </a:p>
        </p:txBody>
      </p:sp>
    </p:spTree>
    <p:extLst>
      <p:ext uri="{BB962C8B-B14F-4D97-AF65-F5344CB8AC3E}">
        <p14:creationId xmlns:p14="http://schemas.microsoft.com/office/powerpoint/2010/main" val="2343586732"/>
      </p:ext>
    </p:extLst>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80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680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680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680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680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6802">
                                            <p:txEl>
                                              <p:pRg st="5" end="5"/>
                                            </p:txEl>
                                          </p:spTgt>
                                        </p:tgtEl>
                                        <p:attrNameLst>
                                          <p:attrName>style.visibility</p:attrName>
                                        </p:attrNameLst>
                                      </p:cBhvr>
                                      <p:to>
                                        <p:strVal val="visible"/>
                                      </p:to>
                                    </p:set>
                                  </p:childTnLst>
                                  <p:subTnLst>
                                    <p:set>
                                      <p:cBhvr override="childStyle">
                                        <p:cTn dur="1" fill="hold" display="0" masterRel="nextClick" afterEffect="1"/>
                                        <p:tgtEl>
                                          <p:spTgt spid="76802">
                                            <p:txEl>
                                              <p:pRg st="5" end="5"/>
                                            </p:txEl>
                                          </p:spTgt>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570174" y="368301"/>
            <a:ext cx="7993062" cy="719138"/>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dirty="0">
                <a:solidFill>
                  <a:srgbClr val="3333FF"/>
                </a:solidFill>
                <a:latin typeface="Trebuchet MS" panose="020B0603020202020204" pitchFamily="34" charset="0"/>
                <a:ea typeface="PMingLiU" pitchFamily="18" charset="-120"/>
              </a:rPr>
              <a:t>EXISTS Correlated Subqueries</a:t>
            </a:r>
          </a:p>
        </p:txBody>
      </p:sp>
      <p:sp>
        <p:nvSpPr>
          <p:cNvPr id="78851" name="Rectangle 3"/>
          <p:cNvSpPr>
            <a:spLocks noGrp="1" noChangeArrowheads="1"/>
          </p:cNvSpPr>
          <p:nvPr>
            <p:ph idx="1"/>
          </p:nvPr>
        </p:nvSpPr>
        <p:spPr>
          <a:xfrm>
            <a:off x="141869" y="1273350"/>
            <a:ext cx="8358188" cy="4238625"/>
          </a:xfrm>
        </p:spPr>
        <p:txBody>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ea typeface="ＭＳ Ｐゴシック" panose="020B0600070205080204" pitchFamily="34" charset="-128"/>
              </a:rPr>
              <a:t>List all customers who has made purchases</a:t>
            </a:r>
          </a:p>
        </p:txBody>
      </p:sp>
      <p:sp>
        <p:nvSpPr>
          <p:cNvPr id="78852" name="Rectangle 4"/>
          <p:cNvSpPr>
            <a:spLocks noChangeArrowheads="1"/>
          </p:cNvSpPr>
          <p:nvPr/>
        </p:nvSpPr>
        <p:spPr bwMode="auto">
          <a:xfrm>
            <a:off x="768402" y="2053141"/>
            <a:ext cx="9144000" cy="2257425"/>
          </a:xfrm>
          <a:prstGeom prst="rect">
            <a:avLst/>
          </a:pr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lIns="90360" tIns="44280" rIns="90360" bIns="44280">
            <a:spAutoFit/>
          </a:bodyP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500"/>
              </a:spcBef>
              <a:buClr>
                <a:srgbClr val="FF6600"/>
              </a:buClr>
              <a:buSzPct val="75000"/>
              <a:buNone/>
            </a:pPr>
            <a:r>
              <a:rPr lang="en-GB" altLang="en-US" sz="2000" b="1" dirty="0">
                <a:solidFill>
                  <a:srgbClr val="000000"/>
                </a:solidFill>
                <a:latin typeface="Arial" panose="020B0604020202020204" pitchFamily="34" charset="0"/>
                <a:ea typeface="PMingLiU" pitchFamily="18" charset="-120"/>
              </a:rPr>
              <a:t>SELECT</a:t>
            </a:r>
            <a:r>
              <a:rPr lang="en-GB" altLang="en-US" sz="2000" dirty="0">
                <a:solidFill>
                  <a:srgbClr val="000000"/>
                </a:solidFill>
                <a:latin typeface="Arial" panose="020B0604020202020204" pitchFamily="34" charset="0"/>
                <a:ea typeface="PMingLiU" pitchFamily="18" charset="-120"/>
              </a:rPr>
              <a:t>  CUS_CODE, CUS_LNAME, CUS_FNAME</a:t>
            </a:r>
          </a:p>
          <a:p>
            <a:pPr>
              <a:spcBef>
                <a:spcPts val="500"/>
              </a:spcBef>
              <a:buClr>
                <a:srgbClr val="FF6600"/>
              </a:buClr>
              <a:buSzPct val="75000"/>
              <a:buNone/>
            </a:pPr>
            <a:r>
              <a:rPr lang="en-GB" altLang="en-US" sz="2000" b="1" dirty="0">
                <a:solidFill>
                  <a:srgbClr val="000000"/>
                </a:solidFill>
                <a:latin typeface="Arial" panose="020B0604020202020204" pitchFamily="34" charset="0"/>
                <a:ea typeface="PMingLiU" pitchFamily="18" charset="-120"/>
              </a:rPr>
              <a:t>FROM</a:t>
            </a:r>
            <a:r>
              <a:rPr lang="en-GB" altLang="en-US" sz="2000" dirty="0">
                <a:solidFill>
                  <a:srgbClr val="000000"/>
                </a:solidFill>
                <a:latin typeface="Arial" panose="020B0604020202020204" pitchFamily="34" charset="0"/>
                <a:ea typeface="PMingLiU" pitchFamily="18" charset="-120"/>
              </a:rPr>
              <a:t>      CUSTOMER </a:t>
            </a:r>
          </a:p>
          <a:p>
            <a:pPr>
              <a:spcBef>
                <a:spcPts val="500"/>
              </a:spcBef>
              <a:buClr>
                <a:srgbClr val="FF6600"/>
              </a:buClr>
              <a:buSzPct val="75000"/>
              <a:buNone/>
            </a:pPr>
            <a:r>
              <a:rPr lang="en-GB" altLang="en-US" sz="2000" b="1" dirty="0">
                <a:solidFill>
                  <a:srgbClr val="000000"/>
                </a:solidFill>
                <a:latin typeface="Arial" panose="020B0604020202020204" pitchFamily="34" charset="0"/>
                <a:ea typeface="PMingLiU" pitchFamily="18" charset="-120"/>
              </a:rPr>
              <a:t>WHERE</a:t>
            </a:r>
            <a:r>
              <a:rPr lang="en-GB" altLang="en-US" sz="2000" dirty="0">
                <a:solidFill>
                  <a:srgbClr val="000000"/>
                </a:solidFill>
                <a:latin typeface="Arial" panose="020B0604020202020204" pitchFamily="34" charset="0"/>
                <a:ea typeface="PMingLiU" pitchFamily="18" charset="-120"/>
              </a:rPr>
              <a:t>   </a:t>
            </a:r>
            <a:r>
              <a:rPr lang="en-GB" altLang="en-US" sz="2000" b="1" dirty="0">
                <a:solidFill>
                  <a:srgbClr val="FF3300"/>
                </a:solidFill>
                <a:latin typeface="Arial" panose="020B0604020202020204" pitchFamily="34" charset="0"/>
                <a:ea typeface="PMingLiU" pitchFamily="18" charset="-120"/>
              </a:rPr>
              <a:t>EXISTS</a:t>
            </a:r>
            <a:r>
              <a:rPr lang="en-GB" altLang="en-US" sz="2000" dirty="0">
                <a:solidFill>
                  <a:srgbClr val="000000"/>
                </a:solidFill>
                <a:latin typeface="Arial" panose="020B0604020202020204" pitchFamily="34" charset="0"/>
                <a:ea typeface="PMingLiU" pitchFamily="18" charset="-120"/>
              </a:rPr>
              <a:t> </a:t>
            </a:r>
          </a:p>
          <a:p>
            <a:pPr>
              <a:spcBef>
                <a:spcPts val="500"/>
              </a:spcBef>
              <a:buClr>
                <a:srgbClr val="FF6600"/>
              </a:buClr>
              <a:buSzPct val="75000"/>
              <a:buNone/>
            </a:pPr>
            <a:r>
              <a:rPr lang="en-GB" altLang="en-US" sz="2000" dirty="0">
                <a:solidFill>
                  <a:srgbClr val="000000"/>
                </a:solidFill>
                <a:latin typeface="Arial" panose="020B0604020202020204" pitchFamily="34" charset="0"/>
                <a:ea typeface="PMingLiU" pitchFamily="18" charset="-120"/>
              </a:rPr>
              <a:t>                       (</a:t>
            </a:r>
            <a:r>
              <a:rPr lang="en-GB" altLang="en-US" sz="2000" b="1" dirty="0">
                <a:solidFill>
                  <a:srgbClr val="000000"/>
                </a:solidFill>
                <a:latin typeface="Arial" panose="020B0604020202020204" pitchFamily="34" charset="0"/>
                <a:ea typeface="PMingLiU" pitchFamily="18" charset="-120"/>
              </a:rPr>
              <a:t>SELECT</a:t>
            </a:r>
            <a:r>
              <a:rPr lang="en-GB" altLang="en-US" sz="2000" dirty="0">
                <a:solidFill>
                  <a:srgbClr val="000000"/>
                </a:solidFill>
                <a:latin typeface="Arial" panose="020B0604020202020204" pitchFamily="34" charset="0"/>
                <a:ea typeface="PMingLiU" pitchFamily="18" charset="-120"/>
              </a:rPr>
              <a:t> CUS_CODE </a:t>
            </a:r>
          </a:p>
          <a:p>
            <a:pPr>
              <a:spcBef>
                <a:spcPts val="500"/>
              </a:spcBef>
              <a:buClr>
                <a:srgbClr val="FF6600"/>
              </a:buClr>
              <a:buSzPct val="75000"/>
              <a:buNone/>
            </a:pPr>
            <a:r>
              <a:rPr lang="en-GB" altLang="en-US" sz="2000" dirty="0">
                <a:solidFill>
                  <a:srgbClr val="000000"/>
                </a:solidFill>
                <a:latin typeface="Arial" panose="020B0604020202020204" pitchFamily="34" charset="0"/>
                <a:ea typeface="PMingLiU" pitchFamily="18" charset="-120"/>
              </a:rPr>
              <a:t>		           </a:t>
            </a:r>
            <a:r>
              <a:rPr lang="en-GB" altLang="en-US" sz="2000" b="1" dirty="0">
                <a:solidFill>
                  <a:srgbClr val="000000"/>
                </a:solidFill>
                <a:latin typeface="Arial" panose="020B0604020202020204" pitchFamily="34" charset="0"/>
                <a:ea typeface="PMingLiU" pitchFamily="18" charset="-120"/>
              </a:rPr>
              <a:t>FROM</a:t>
            </a:r>
            <a:r>
              <a:rPr lang="en-GB" altLang="en-US" sz="2000" dirty="0">
                <a:solidFill>
                  <a:srgbClr val="000000"/>
                </a:solidFill>
                <a:latin typeface="Arial" panose="020B0604020202020204" pitchFamily="34" charset="0"/>
                <a:ea typeface="PMingLiU" pitchFamily="18" charset="-120"/>
              </a:rPr>
              <a:t>     INVOICE</a:t>
            </a:r>
          </a:p>
          <a:p>
            <a:pPr>
              <a:spcBef>
                <a:spcPts val="500"/>
              </a:spcBef>
              <a:buClr>
                <a:srgbClr val="FF6600"/>
              </a:buClr>
              <a:buSzPct val="75000"/>
              <a:buNone/>
            </a:pPr>
            <a:r>
              <a:rPr lang="en-GB" altLang="en-US" sz="2000" dirty="0">
                <a:solidFill>
                  <a:srgbClr val="000000"/>
                </a:solidFill>
                <a:latin typeface="Arial" panose="020B0604020202020204" pitchFamily="34" charset="0"/>
                <a:ea typeface="PMingLiU" pitchFamily="18" charset="-120"/>
              </a:rPr>
              <a:t>	                        </a:t>
            </a:r>
            <a:r>
              <a:rPr lang="en-GB" altLang="en-US" sz="2000" b="1" dirty="0">
                <a:solidFill>
                  <a:srgbClr val="000000"/>
                </a:solidFill>
                <a:latin typeface="Arial" panose="020B0604020202020204" pitchFamily="34" charset="0"/>
                <a:ea typeface="PMingLiU" pitchFamily="18" charset="-120"/>
              </a:rPr>
              <a:t>WHERE</a:t>
            </a:r>
            <a:r>
              <a:rPr lang="en-GB" altLang="en-US" sz="2000" dirty="0">
                <a:solidFill>
                  <a:srgbClr val="000000"/>
                </a:solidFill>
                <a:latin typeface="Arial" panose="020B0604020202020204" pitchFamily="34" charset="0"/>
                <a:ea typeface="PMingLiU" pitchFamily="18" charset="-120"/>
              </a:rPr>
              <a:t>  INVOICE.CUS_CODE = CUSTOMER.CUS_CODE);</a:t>
            </a:r>
          </a:p>
        </p:txBody>
      </p:sp>
      <p:sp>
        <p:nvSpPr>
          <p:cNvPr id="78853" name="Text Box 1"/>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SzPct val="75000"/>
              <a:buFont typeface="Trebuchet MS" panose="020B0603020202020204" pitchFamily="34" charset="0"/>
              <a:buNone/>
            </a:pPr>
            <a:fld id="{6E7911B0-6C92-4EFA-AA8C-27F22AA500A7}" type="slidenum">
              <a:rPr lang="en-GB" altLang="en-US" sz="1400">
                <a:solidFill>
                  <a:srgbClr val="000000"/>
                </a:solidFill>
                <a:latin typeface="Trebuchet MS" panose="020B0603020202020204" pitchFamily="34" charset="0"/>
              </a:rPr>
              <a:pPr algn="r">
                <a:spcBef>
                  <a:spcPct val="0"/>
                </a:spcBef>
                <a:buClr>
                  <a:srgbClr val="000000"/>
                </a:buClr>
                <a:buSzPct val="75000"/>
                <a:buFont typeface="Trebuchet MS" panose="020B0603020202020204" pitchFamily="34" charset="0"/>
                <a:buNone/>
              </a:pPr>
              <a:t>33</a:t>
            </a:fld>
            <a:endParaRPr lang="en-GB" altLang="en-US" sz="1400">
              <a:solidFill>
                <a:srgbClr val="000000"/>
              </a:solidFill>
              <a:latin typeface="Trebuchet MS" panose="020B0603020202020204" pitchFamily="34" charset="0"/>
            </a:endParaRPr>
          </a:p>
        </p:txBody>
      </p:sp>
      <p:sp>
        <p:nvSpPr>
          <p:cNvPr id="6" name="Rectangle 4"/>
          <p:cNvSpPr>
            <a:spLocks noChangeArrowheads="1"/>
          </p:cNvSpPr>
          <p:nvPr/>
        </p:nvSpPr>
        <p:spPr bwMode="auto">
          <a:xfrm>
            <a:off x="4826000" y="4448071"/>
            <a:ext cx="6578600" cy="1884788"/>
          </a:xfrm>
          <a:prstGeom prst="rect">
            <a:avLst/>
          </a:prstGeom>
          <a:solidFill>
            <a:schemeClr val="accent4">
              <a:lumMod val="20000"/>
              <a:lumOff val="80000"/>
            </a:schemeClr>
          </a:solidFill>
          <a:ln>
            <a:noFill/>
          </a:ln>
        </p:spPr>
        <p:txBody>
          <a:bodyPr wrap="square" lIns="90360" tIns="44280" rIns="90360" bIns="44280">
            <a:spAutoFit/>
          </a:bodyP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500"/>
              </a:spcBef>
              <a:buClr>
                <a:srgbClr val="FF6600"/>
              </a:buClr>
              <a:buSzPct val="75000"/>
              <a:buNone/>
            </a:pPr>
            <a:r>
              <a:rPr lang="en-GB" altLang="en-US" sz="2000" b="1" dirty="0">
                <a:solidFill>
                  <a:srgbClr val="000000"/>
                </a:solidFill>
                <a:latin typeface="Arial" panose="020B0604020202020204" pitchFamily="34" charset="0"/>
                <a:ea typeface="PMingLiU" pitchFamily="18" charset="-120"/>
              </a:rPr>
              <a:t>SELECT</a:t>
            </a:r>
            <a:r>
              <a:rPr lang="en-GB" altLang="en-US" sz="2000" dirty="0">
                <a:solidFill>
                  <a:srgbClr val="000000"/>
                </a:solidFill>
                <a:latin typeface="Arial" panose="020B0604020202020204" pitchFamily="34" charset="0"/>
                <a:ea typeface="PMingLiU" pitchFamily="18" charset="-120"/>
              </a:rPr>
              <a:t>  CUS_CODE, CUS_LNAME, CUS_FNAME</a:t>
            </a:r>
          </a:p>
          <a:p>
            <a:pPr>
              <a:spcBef>
                <a:spcPts val="500"/>
              </a:spcBef>
              <a:buClr>
                <a:srgbClr val="FF6600"/>
              </a:buClr>
              <a:buSzPct val="75000"/>
              <a:buNone/>
            </a:pPr>
            <a:r>
              <a:rPr lang="en-GB" altLang="en-US" sz="2000" b="1" dirty="0">
                <a:solidFill>
                  <a:srgbClr val="000000"/>
                </a:solidFill>
                <a:latin typeface="Arial" panose="020B0604020202020204" pitchFamily="34" charset="0"/>
                <a:ea typeface="PMingLiU" pitchFamily="18" charset="-120"/>
              </a:rPr>
              <a:t>FROM</a:t>
            </a:r>
            <a:r>
              <a:rPr lang="en-GB" altLang="en-US" sz="2000" dirty="0">
                <a:solidFill>
                  <a:srgbClr val="000000"/>
                </a:solidFill>
                <a:latin typeface="Arial" panose="020B0604020202020204" pitchFamily="34" charset="0"/>
                <a:ea typeface="PMingLiU" pitchFamily="18" charset="-120"/>
              </a:rPr>
              <a:t>      CUSTOMER </a:t>
            </a:r>
          </a:p>
          <a:p>
            <a:pPr>
              <a:spcBef>
                <a:spcPts val="500"/>
              </a:spcBef>
              <a:buClr>
                <a:srgbClr val="FF6600"/>
              </a:buClr>
              <a:buSzPct val="75000"/>
              <a:buNone/>
            </a:pPr>
            <a:r>
              <a:rPr lang="en-GB" altLang="en-US" sz="2000" b="1" dirty="0">
                <a:solidFill>
                  <a:srgbClr val="000000"/>
                </a:solidFill>
                <a:latin typeface="Arial" panose="020B0604020202020204" pitchFamily="34" charset="0"/>
                <a:ea typeface="PMingLiU" pitchFamily="18" charset="-120"/>
              </a:rPr>
              <a:t>WHERE</a:t>
            </a:r>
            <a:r>
              <a:rPr lang="en-GB" altLang="en-US" sz="2000" dirty="0">
                <a:solidFill>
                  <a:srgbClr val="000000"/>
                </a:solidFill>
                <a:latin typeface="Arial" panose="020B0604020202020204" pitchFamily="34" charset="0"/>
                <a:ea typeface="PMingLiU" pitchFamily="18" charset="-120"/>
              </a:rPr>
              <a:t>   CUS_CODE </a:t>
            </a:r>
            <a:r>
              <a:rPr lang="en-GB" altLang="en-US" sz="2000" b="1" dirty="0">
                <a:solidFill>
                  <a:srgbClr val="FF3300"/>
                </a:solidFill>
                <a:latin typeface="Arial" panose="020B0604020202020204" pitchFamily="34" charset="0"/>
                <a:ea typeface="PMingLiU" pitchFamily="18" charset="-120"/>
              </a:rPr>
              <a:t>IN</a:t>
            </a:r>
            <a:r>
              <a:rPr lang="en-GB" altLang="en-US" sz="2000" dirty="0">
                <a:solidFill>
                  <a:srgbClr val="000000"/>
                </a:solidFill>
                <a:latin typeface="Arial" panose="020B0604020202020204" pitchFamily="34" charset="0"/>
                <a:ea typeface="PMingLiU" pitchFamily="18" charset="-120"/>
              </a:rPr>
              <a:t> </a:t>
            </a:r>
          </a:p>
          <a:p>
            <a:pPr>
              <a:spcBef>
                <a:spcPts val="500"/>
              </a:spcBef>
              <a:buClr>
                <a:srgbClr val="FF6600"/>
              </a:buClr>
              <a:buSzPct val="75000"/>
              <a:buNone/>
            </a:pPr>
            <a:r>
              <a:rPr lang="en-GB" altLang="en-US" sz="2000" dirty="0">
                <a:solidFill>
                  <a:srgbClr val="000000"/>
                </a:solidFill>
                <a:latin typeface="Arial" panose="020B0604020202020204" pitchFamily="34" charset="0"/>
                <a:ea typeface="PMingLiU" pitchFamily="18" charset="-120"/>
              </a:rPr>
              <a:t>                       (</a:t>
            </a:r>
            <a:r>
              <a:rPr lang="en-GB" altLang="en-US" sz="2000" b="1" dirty="0">
                <a:solidFill>
                  <a:srgbClr val="000000"/>
                </a:solidFill>
                <a:latin typeface="Arial" panose="020B0604020202020204" pitchFamily="34" charset="0"/>
                <a:ea typeface="PMingLiU" pitchFamily="18" charset="-120"/>
              </a:rPr>
              <a:t>SELECT</a:t>
            </a:r>
            <a:r>
              <a:rPr lang="en-GB" altLang="en-US" sz="2000" dirty="0">
                <a:solidFill>
                  <a:srgbClr val="000000"/>
                </a:solidFill>
                <a:latin typeface="Arial" panose="020B0604020202020204" pitchFamily="34" charset="0"/>
                <a:ea typeface="PMingLiU" pitchFamily="18" charset="-120"/>
              </a:rPr>
              <a:t> CUS_CODE </a:t>
            </a:r>
          </a:p>
          <a:p>
            <a:pPr>
              <a:spcBef>
                <a:spcPts val="500"/>
              </a:spcBef>
              <a:buClr>
                <a:srgbClr val="FF6600"/>
              </a:buClr>
              <a:buSzPct val="75000"/>
              <a:buNone/>
            </a:pPr>
            <a:r>
              <a:rPr lang="en-GB" altLang="en-US" sz="2000" dirty="0">
                <a:solidFill>
                  <a:srgbClr val="000000"/>
                </a:solidFill>
                <a:latin typeface="Arial" panose="020B0604020202020204" pitchFamily="34" charset="0"/>
                <a:ea typeface="PMingLiU" pitchFamily="18" charset="-120"/>
              </a:rPr>
              <a:t>		           </a:t>
            </a:r>
            <a:r>
              <a:rPr lang="en-GB" altLang="en-US" sz="2000" b="1" dirty="0">
                <a:solidFill>
                  <a:srgbClr val="000000"/>
                </a:solidFill>
                <a:latin typeface="Arial" panose="020B0604020202020204" pitchFamily="34" charset="0"/>
                <a:ea typeface="PMingLiU" pitchFamily="18" charset="-120"/>
              </a:rPr>
              <a:t>FROM</a:t>
            </a:r>
            <a:r>
              <a:rPr lang="en-GB" altLang="en-US" sz="2000" dirty="0">
                <a:solidFill>
                  <a:srgbClr val="000000"/>
                </a:solidFill>
                <a:latin typeface="Arial" panose="020B0604020202020204" pitchFamily="34" charset="0"/>
                <a:ea typeface="PMingLiU" pitchFamily="18" charset="-120"/>
              </a:rPr>
              <a:t>     INVOICE);</a:t>
            </a: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t="12067"/>
          <a:stretch>
            <a:fillRect/>
          </a:stretch>
        </p:blipFill>
        <p:spPr bwMode="auto">
          <a:xfrm>
            <a:off x="7475928" y="7952"/>
            <a:ext cx="4716072" cy="2870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15984294"/>
      </p:ext>
    </p:extLst>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4"/>
          <p:cNvSpPr>
            <a:spLocks noChangeArrowheads="1"/>
          </p:cNvSpPr>
          <p:nvPr/>
        </p:nvSpPr>
        <p:spPr bwMode="auto">
          <a:xfrm>
            <a:off x="407754" y="2374835"/>
            <a:ext cx="9074913" cy="2628581"/>
          </a:xfrm>
          <a:prstGeom prst="rect">
            <a:avLst/>
          </a:pr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0360" tIns="44280" rIns="90360" bIns="44280">
            <a:spAutoFit/>
          </a:bodyP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500"/>
              </a:spcBef>
              <a:buClr>
                <a:srgbClr val="FF6600"/>
              </a:buClr>
              <a:buSzPct val="75000"/>
              <a:buNone/>
            </a:pPr>
            <a:r>
              <a:rPr lang="en-GB" altLang="en-US" sz="2000" b="1" dirty="0">
                <a:solidFill>
                  <a:srgbClr val="000000"/>
                </a:solidFill>
                <a:latin typeface="Arial" panose="020B0604020202020204" pitchFamily="34" charset="0"/>
                <a:ea typeface="PMingLiU" pitchFamily="18" charset="-120"/>
              </a:rPr>
              <a:t>SELECT</a:t>
            </a:r>
            <a:r>
              <a:rPr lang="en-GB" altLang="en-US" sz="2000" dirty="0">
                <a:solidFill>
                  <a:srgbClr val="000000"/>
                </a:solidFill>
                <a:latin typeface="Arial" panose="020B0604020202020204" pitchFamily="34" charset="0"/>
                <a:ea typeface="PMingLiU" pitchFamily="18" charset="-120"/>
              </a:rPr>
              <a:t>   V_CODE, V_NAME </a:t>
            </a:r>
          </a:p>
          <a:p>
            <a:pPr>
              <a:spcBef>
                <a:spcPts val="500"/>
              </a:spcBef>
              <a:buClr>
                <a:srgbClr val="FF6600"/>
              </a:buClr>
              <a:buSzPct val="75000"/>
              <a:buNone/>
            </a:pPr>
            <a:r>
              <a:rPr lang="en-GB" altLang="en-US" sz="2000" b="1" dirty="0">
                <a:solidFill>
                  <a:srgbClr val="000000"/>
                </a:solidFill>
                <a:latin typeface="Arial" panose="020B0604020202020204" pitchFamily="34" charset="0"/>
                <a:ea typeface="PMingLiU" pitchFamily="18" charset="-120"/>
              </a:rPr>
              <a:t>FROM</a:t>
            </a:r>
            <a:r>
              <a:rPr lang="en-GB" altLang="en-US" sz="2000" dirty="0">
                <a:solidFill>
                  <a:srgbClr val="000000"/>
                </a:solidFill>
                <a:latin typeface="Arial" panose="020B0604020202020204" pitchFamily="34" charset="0"/>
                <a:ea typeface="PMingLiU" pitchFamily="18" charset="-120"/>
              </a:rPr>
              <a:t>      VENDOR</a:t>
            </a:r>
          </a:p>
          <a:p>
            <a:pPr>
              <a:spcBef>
                <a:spcPts val="500"/>
              </a:spcBef>
              <a:buClr>
                <a:srgbClr val="FF6600"/>
              </a:buClr>
              <a:buSzPct val="75000"/>
              <a:buNone/>
            </a:pPr>
            <a:r>
              <a:rPr lang="en-GB" altLang="en-US" sz="2000" b="1" dirty="0">
                <a:solidFill>
                  <a:srgbClr val="000000"/>
                </a:solidFill>
                <a:latin typeface="Arial" panose="020B0604020202020204" pitchFamily="34" charset="0"/>
                <a:ea typeface="PMingLiU" pitchFamily="18" charset="-120"/>
              </a:rPr>
              <a:t>WHERE</a:t>
            </a:r>
            <a:r>
              <a:rPr lang="en-GB" altLang="en-US" sz="2000" dirty="0">
                <a:solidFill>
                  <a:srgbClr val="000000"/>
                </a:solidFill>
                <a:latin typeface="Arial" panose="020B0604020202020204" pitchFamily="34" charset="0"/>
                <a:ea typeface="PMingLiU" pitchFamily="18" charset="-120"/>
              </a:rPr>
              <a:t>   </a:t>
            </a:r>
            <a:r>
              <a:rPr lang="en-GB" altLang="en-US" sz="2000" b="1" dirty="0">
                <a:solidFill>
                  <a:srgbClr val="000000"/>
                </a:solidFill>
                <a:latin typeface="Arial" panose="020B0604020202020204" pitchFamily="34" charset="0"/>
                <a:ea typeface="PMingLiU" pitchFamily="18" charset="-120"/>
              </a:rPr>
              <a:t>EXISTS</a:t>
            </a:r>
            <a:r>
              <a:rPr lang="en-GB" altLang="en-US" sz="2000" dirty="0">
                <a:solidFill>
                  <a:srgbClr val="000000"/>
                </a:solidFill>
                <a:latin typeface="Arial" panose="020B0604020202020204" pitchFamily="34" charset="0"/>
                <a:ea typeface="PMingLiU" pitchFamily="18" charset="-120"/>
              </a:rPr>
              <a:t> </a:t>
            </a:r>
          </a:p>
          <a:p>
            <a:pPr>
              <a:spcBef>
                <a:spcPts val="500"/>
              </a:spcBef>
              <a:buClr>
                <a:srgbClr val="FF6600"/>
              </a:buClr>
              <a:buSzPct val="75000"/>
              <a:buNone/>
            </a:pPr>
            <a:r>
              <a:rPr lang="en-GB" altLang="en-US" sz="2000" dirty="0">
                <a:solidFill>
                  <a:srgbClr val="000000"/>
                </a:solidFill>
                <a:latin typeface="Arial" panose="020B0604020202020204" pitchFamily="34" charset="0"/>
                <a:ea typeface="PMingLiU" pitchFamily="18" charset="-120"/>
              </a:rPr>
              <a:t>                              ( </a:t>
            </a:r>
            <a:r>
              <a:rPr lang="en-GB" altLang="en-US" sz="2000" b="1" dirty="0">
                <a:solidFill>
                  <a:srgbClr val="FF3300"/>
                </a:solidFill>
                <a:latin typeface="Arial" panose="020B0604020202020204" pitchFamily="34" charset="0"/>
                <a:ea typeface="PMingLiU" pitchFamily="18" charset="-120"/>
              </a:rPr>
              <a:t>SELECT  </a:t>
            </a:r>
            <a:r>
              <a:rPr lang="en-GB" altLang="en-US" sz="2000" dirty="0">
                <a:solidFill>
                  <a:srgbClr val="FF3300"/>
                </a:solidFill>
                <a:latin typeface="Arial" panose="020B0604020202020204" pitchFamily="34" charset="0"/>
                <a:ea typeface="PMingLiU" pitchFamily="18" charset="-120"/>
              </a:rPr>
              <a:t>*</a:t>
            </a:r>
            <a:r>
              <a:rPr lang="en-GB" altLang="en-US" sz="2000" b="1" dirty="0">
                <a:solidFill>
                  <a:srgbClr val="FF3300"/>
                </a:solidFill>
                <a:latin typeface="Arial" panose="020B0604020202020204" pitchFamily="34" charset="0"/>
                <a:ea typeface="PMingLiU" pitchFamily="18" charset="-120"/>
              </a:rPr>
              <a:t> </a:t>
            </a:r>
          </a:p>
          <a:p>
            <a:pPr>
              <a:spcBef>
                <a:spcPts val="500"/>
              </a:spcBef>
              <a:buClr>
                <a:srgbClr val="FF6600"/>
              </a:buClr>
              <a:buSzPct val="75000"/>
              <a:buNone/>
            </a:pPr>
            <a:r>
              <a:rPr lang="en-GB" altLang="en-US" sz="2000" b="1" dirty="0">
                <a:solidFill>
                  <a:srgbClr val="FF3300"/>
                </a:solidFill>
                <a:latin typeface="Arial" panose="020B0604020202020204" pitchFamily="34" charset="0"/>
                <a:ea typeface="PMingLiU" pitchFamily="18" charset="-120"/>
              </a:rPr>
              <a:t>                                 FROM      </a:t>
            </a:r>
            <a:r>
              <a:rPr lang="en-GB" altLang="en-US" sz="2000" dirty="0">
                <a:solidFill>
                  <a:srgbClr val="FF3300"/>
                </a:solidFill>
                <a:latin typeface="Arial" panose="020B0604020202020204" pitchFamily="34" charset="0"/>
                <a:ea typeface="PMingLiU" pitchFamily="18" charset="-120"/>
              </a:rPr>
              <a:t>PRODUCT</a:t>
            </a:r>
          </a:p>
          <a:p>
            <a:pPr>
              <a:spcBef>
                <a:spcPts val="500"/>
              </a:spcBef>
              <a:buClr>
                <a:srgbClr val="FF6600"/>
              </a:buClr>
              <a:buSzPct val="75000"/>
              <a:buNone/>
            </a:pPr>
            <a:r>
              <a:rPr lang="en-GB" altLang="en-US" sz="2000" b="1" dirty="0">
                <a:solidFill>
                  <a:srgbClr val="FF3300"/>
                </a:solidFill>
                <a:latin typeface="Arial" panose="020B0604020202020204" pitchFamily="34" charset="0"/>
                <a:ea typeface="PMingLiU" pitchFamily="18" charset="-120"/>
              </a:rPr>
              <a:t>	                                 WHERE   </a:t>
            </a:r>
            <a:r>
              <a:rPr lang="en-GB" altLang="en-US" sz="2000" dirty="0">
                <a:solidFill>
                  <a:srgbClr val="FF3300"/>
                </a:solidFill>
                <a:latin typeface="Arial" panose="020B0604020202020204" pitchFamily="34" charset="0"/>
                <a:ea typeface="PMingLiU" pitchFamily="18" charset="-120"/>
              </a:rPr>
              <a:t>P_QOH&lt;=P_MIN*2</a:t>
            </a:r>
            <a:r>
              <a:rPr lang="en-GB" altLang="en-US" sz="2000" b="1" dirty="0">
                <a:solidFill>
                  <a:srgbClr val="FF3300"/>
                </a:solidFill>
                <a:latin typeface="Arial" panose="020B0604020202020204" pitchFamily="34" charset="0"/>
                <a:ea typeface="PMingLiU" pitchFamily="18" charset="-120"/>
              </a:rPr>
              <a:t> </a:t>
            </a:r>
          </a:p>
          <a:p>
            <a:pPr>
              <a:spcBef>
                <a:spcPts val="500"/>
              </a:spcBef>
              <a:buClr>
                <a:srgbClr val="FF6600"/>
              </a:buClr>
              <a:buSzPct val="75000"/>
              <a:buNone/>
            </a:pPr>
            <a:r>
              <a:rPr lang="en-GB" altLang="en-US" sz="2000" b="1" dirty="0">
                <a:solidFill>
                  <a:srgbClr val="FF3300"/>
                </a:solidFill>
                <a:latin typeface="Arial" panose="020B0604020202020204" pitchFamily="34" charset="0"/>
                <a:ea typeface="PMingLiU" pitchFamily="18" charset="-120"/>
              </a:rPr>
              <a:t>		                    AND         </a:t>
            </a:r>
            <a:r>
              <a:rPr lang="en-GB" altLang="en-US" sz="2000" dirty="0">
                <a:solidFill>
                  <a:srgbClr val="FF3300"/>
                </a:solidFill>
                <a:latin typeface="Arial" panose="020B0604020202020204" pitchFamily="34" charset="0"/>
                <a:ea typeface="PMingLiU" pitchFamily="18" charset="-120"/>
              </a:rPr>
              <a:t>VENDOR.V_CODE = PRODUCT.V_CODE</a:t>
            </a:r>
            <a:r>
              <a:rPr lang="en-GB" altLang="en-US" sz="2000" dirty="0">
                <a:solidFill>
                  <a:srgbClr val="000000"/>
                </a:solidFill>
                <a:latin typeface="Arial" panose="020B0604020202020204" pitchFamily="34" charset="0"/>
                <a:ea typeface="PMingLiU" pitchFamily="18" charset="-120"/>
              </a:rPr>
              <a:t>);</a:t>
            </a:r>
          </a:p>
        </p:txBody>
      </p:sp>
      <p:sp>
        <p:nvSpPr>
          <p:cNvPr id="80900" name="Text Box 1"/>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SzPct val="75000"/>
              <a:buFont typeface="Trebuchet MS" panose="020B0603020202020204" pitchFamily="34" charset="0"/>
              <a:buNone/>
            </a:pPr>
            <a:fld id="{8CE95EC2-6988-4D4E-B9A1-0CF9106044CA}" type="slidenum">
              <a:rPr lang="en-GB" altLang="en-US" sz="1400">
                <a:solidFill>
                  <a:srgbClr val="000000"/>
                </a:solidFill>
                <a:latin typeface="Trebuchet MS" panose="020B0603020202020204" pitchFamily="34" charset="0"/>
              </a:rPr>
              <a:pPr algn="r">
                <a:spcBef>
                  <a:spcPct val="0"/>
                </a:spcBef>
                <a:buClr>
                  <a:srgbClr val="000000"/>
                </a:buClr>
                <a:buSzPct val="75000"/>
                <a:buFont typeface="Trebuchet MS" panose="020B0603020202020204" pitchFamily="34" charset="0"/>
                <a:buNone/>
              </a:pPr>
              <a:t>34</a:t>
            </a:fld>
            <a:endParaRPr lang="en-GB" altLang="en-US" sz="1400">
              <a:solidFill>
                <a:srgbClr val="000000"/>
              </a:solidFill>
              <a:latin typeface="Trebuchet MS" panose="020B0603020202020204" pitchFamily="34" charset="0"/>
            </a:endParaRPr>
          </a:p>
        </p:txBody>
      </p:sp>
      <p:sp>
        <p:nvSpPr>
          <p:cNvPr id="80901" name="Rectangle 2"/>
          <p:cNvSpPr>
            <a:spLocks noGrp="1" noChangeArrowheads="1"/>
          </p:cNvSpPr>
          <p:nvPr>
            <p:ph type="title"/>
          </p:nvPr>
        </p:nvSpPr>
        <p:spPr>
          <a:xfrm>
            <a:off x="555184" y="365126"/>
            <a:ext cx="7993062" cy="719138"/>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dirty="0">
                <a:solidFill>
                  <a:srgbClr val="3333FF"/>
                </a:solidFill>
                <a:latin typeface="Trebuchet MS" panose="020B0603020202020204" pitchFamily="34" charset="0"/>
                <a:ea typeface="PMingLiU" pitchFamily="18" charset="-120"/>
              </a:rPr>
              <a:t>EXISTS Correlated Subqueries</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t="12067"/>
          <a:stretch>
            <a:fillRect/>
          </a:stretch>
        </p:blipFill>
        <p:spPr bwMode="auto">
          <a:xfrm>
            <a:off x="6731000" y="73534"/>
            <a:ext cx="5461000" cy="3324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80898" name="Rectangle 3"/>
          <p:cNvSpPr>
            <a:spLocks noGrp="1" noChangeArrowheads="1"/>
          </p:cNvSpPr>
          <p:nvPr>
            <p:ph idx="1"/>
          </p:nvPr>
        </p:nvSpPr>
        <p:spPr>
          <a:xfrm>
            <a:off x="665515" y="1375856"/>
            <a:ext cx="6946018" cy="4467225"/>
          </a:xfrm>
        </p:spPr>
        <p:txBody>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ea typeface="ＭＳ Ｐゴシック" panose="020B0600070205080204" pitchFamily="34" charset="-128"/>
              </a:rPr>
              <a:t>List all vendors to contract for products with a </a:t>
            </a:r>
            <a:r>
              <a:rPr lang="en-GB" altLang="en-US" dirty="0" err="1">
                <a:ea typeface="ＭＳ Ｐゴシック" panose="020B0600070205080204" pitchFamily="34" charset="-128"/>
              </a:rPr>
              <a:t>qty</a:t>
            </a:r>
            <a:r>
              <a:rPr lang="en-GB" altLang="en-US" dirty="0">
                <a:ea typeface="ＭＳ Ｐゴシック" panose="020B0600070205080204" pitchFamily="34" charset="-128"/>
              </a:rPr>
              <a:t> on hand &lt;= double P_MIN?</a:t>
            </a:r>
          </a:p>
        </p:txBody>
      </p:sp>
      <p:sp>
        <p:nvSpPr>
          <p:cNvPr id="7" name="Rectangle 4"/>
          <p:cNvSpPr>
            <a:spLocks noChangeArrowheads="1"/>
          </p:cNvSpPr>
          <p:nvPr/>
        </p:nvSpPr>
        <p:spPr bwMode="auto">
          <a:xfrm>
            <a:off x="4292600" y="5183605"/>
            <a:ext cx="7485358" cy="1140995"/>
          </a:xfrm>
          <a:prstGeom prst="rect">
            <a:avLst/>
          </a:prstGeom>
          <a:solidFill>
            <a:schemeClr val="accent4">
              <a:lumMod val="20000"/>
              <a:lumOff val="80000"/>
            </a:schemeClr>
          </a:solidFill>
          <a:ln>
            <a:noFill/>
          </a:ln>
        </p:spPr>
        <p:txBody>
          <a:bodyPr wrap="square" lIns="90360" tIns="44280" rIns="90360" bIns="44280">
            <a:spAutoFit/>
          </a:bodyP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500"/>
              </a:spcBef>
              <a:buClr>
                <a:srgbClr val="FF6600"/>
              </a:buClr>
              <a:buSzPct val="75000"/>
              <a:buNone/>
            </a:pPr>
            <a:r>
              <a:rPr lang="en-GB" altLang="en-US" sz="2000" b="1" dirty="0">
                <a:solidFill>
                  <a:srgbClr val="000000"/>
                </a:solidFill>
                <a:latin typeface="Arial" panose="020B0604020202020204" pitchFamily="34" charset="0"/>
                <a:ea typeface="PMingLiU" pitchFamily="18" charset="-120"/>
              </a:rPr>
              <a:t>SELECT</a:t>
            </a:r>
            <a:r>
              <a:rPr lang="en-GB" altLang="en-US" sz="2000" dirty="0">
                <a:solidFill>
                  <a:srgbClr val="000000"/>
                </a:solidFill>
                <a:latin typeface="Arial" panose="020B0604020202020204" pitchFamily="34" charset="0"/>
                <a:ea typeface="PMingLiU" pitchFamily="18" charset="-120"/>
              </a:rPr>
              <a:t>   V_CODE, V_NAME </a:t>
            </a:r>
          </a:p>
          <a:p>
            <a:pPr>
              <a:spcBef>
                <a:spcPts val="500"/>
              </a:spcBef>
              <a:buClr>
                <a:srgbClr val="FF6600"/>
              </a:buClr>
              <a:buSzPct val="75000"/>
              <a:buNone/>
            </a:pPr>
            <a:r>
              <a:rPr lang="en-GB" altLang="en-US" sz="2000" b="1" dirty="0">
                <a:solidFill>
                  <a:srgbClr val="000000"/>
                </a:solidFill>
                <a:latin typeface="Arial" panose="020B0604020202020204" pitchFamily="34" charset="0"/>
                <a:ea typeface="PMingLiU" pitchFamily="18" charset="-120"/>
              </a:rPr>
              <a:t>FROM</a:t>
            </a:r>
            <a:r>
              <a:rPr lang="en-GB" altLang="en-US" sz="2000" dirty="0">
                <a:solidFill>
                  <a:srgbClr val="000000"/>
                </a:solidFill>
                <a:latin typeface="Arial" panose="020B0604020202020204" pitchFamily="34" charset="0"/>
                <a:ea typeface="PMingLiU" pitchFamily="18" charset="-120"/>
              </a:rPr>
              <a:t>      VENDOR JOIN PRODUCT USING (V_CODE)</a:t>
            </a:r>
          </a:p>
          <a:p>
            <a:pPr>
              <a:spcBef>
                <a:spcPts val="500"/>
              </a:spcBef>
              <a:buClr>
                <a:srgbClr val="FF6600"/>
              </a:buClr>
              <a:buSzPct val="75000"/>
              <a:buNone/>
            </a:pPr>
            <a:r>
              <a:rPr lang="en-GB" altLang="en-US" sz="2000" b="1" dirty="0">
                <a:solidFill>
                  <a:srgbClr val="000000"/>
                </a:solidFill>
                <a:latin typeface="Arial" panose="020B0604020202020204" pitchFamily="34" charset="0"/>
                <a:ea typeface="PMingLiU" pitchFamily="18" charset="-120"/>
              </a:rPr>
              <a:t>WHERE</a:t>
            </a:r>
            <a:r>
              <a:rPr lang="en-GB" altLang="en-US" sz="2000" dirty="0">
                <a:solidFill>
                  <a:srgbClr val="000000"/>
                </a:solidFill>
                <a:latin typeface="Arial" panose="020B0604020202020204" pitchFamily="34" charset="0"/>
                <a:ea typeface="PMingLiU" pitchFamily="18" charset="-120"/>
              </a:rPr>
              <a:t>    </a:t>
            </a:r>
            <a:r>
              <a:rPr lang="en-GB" altLang="en-US" sz="2000" dirty="0">
                <a:solidFill>
                  <a:srgbClr val="FF3300"/>
                </a:solidFill>
                <a:latin typeface="Arial" panose="020B0604020202020204" pitchFamily="34" charset="0"/>
                <a:ea typeface="PMingLiU" pitchFamily="18" charset="-120"/>
              </a:rPr>
              <a:t>P_QOH&lt;=P_MIN*2</a:t>
            </a:r>
            <a:r>
              <a:rPr lang="en-GB" altLang="en-US" sz="2000" b="1" dirty="0">
                <a:solidFill>
                  <a:srgbClr val="FF3300"/>
                </a:solidFill>
                <a:latin typeface="Arial" panose="020B0604020202020204" pitchFamily="34" charset="0"/>
                <a:ea typeface="PMingLiU" pitchFamily="18" charset="-120"/>
              </a:rPr>
              <a:t> </a:t>
            </a:r>
          </a:p>
        </p:txBody>
      </p:sp>
    </p:spTree>
    <p:extLst>
      <p:ext uri="{BB962C8B-B14F-4D97-AF65-F5344CB8AC3E}">
        <p14:creationId xmlns:p14="http://schemas.microsoft.com/office/powerpoint/2010/main" val="975691416"/>
      </p:ext>
    </p:extLst>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1"/>
          <p:cNvSpPr>
            <a:spLocks noGrp="1" noChangeArrowheads="1"/>
          </p:cNvSpPr>
          <p:nvPr>
            <p:ph type="title"/>
          </p:nvPr>
        </p:nvSpPr>
        <p:spPr>
          <a:xfrm>
            <a:off x="671639" y="416811"/>
            <a:ext cx="7772400" cy="515938"/>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dirty="0">
                <a:solidFill>
                  <a:srgbClr val="000099"/>
                </a:solidFill>
                <a:ea typeface="ＭＳ Ｐゴシック" panose="020B0600070205080204" pitchFamily="34" charset="-128"/>
              </a:rPr>
              <a:t>Summary</a:t>
            </a:r>
          </a:p>
        </p:txBody>
      </p:sp>
      <p:sp>
        <p:nvSpPr>
          <p:cNvPr id="118787" name="Rectangle 2"/>
          <p:cNvSpPr>
            <a:spLocks noGrp="1" noChangeArrowheads="1"/>
          </p:cNvSpPr>
          <p:nvPr>
            <p:ph idx="1"/>
          </p:nvPr>
        </p:nvSpPr>
        <p:spPr>
          <a:xfrm>
            <a:off x="671639" y="1275311"/>
            <a:ext cx="9799356" cy="5136640"/>
          </a:xfrm>
        </p:spPr>
        <p:txBody>
          <a:bodyPr/>
          <a:lstStyle/>
          <a:p>
            <a:pPr marL="341313" indent="-341313">
              <a:lnSpc>
                <a:spcPct val="90000"/>
              </a:lnSpc>
              <a:spcBef>
                <a:spcPts val="700"/>
              </a:spcBef>
              <a:buClr>
                <a:srgbClr val="000000"/>
              </a:buClr>
              <a:buSzPct val="100000"/>
              <a:buFont typeface="Trebuchet M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400" dirty="0">
                <a:solidFill>
                  <a:srgbClr val="000000"/>
                </a:solidFill>
                <a:ea typeface="PMingLiU" pitchFamily="18" charset="-120"/>
              </a:rPr>
              <a:t>SQL provides relational set operators to combine output of two queries to generate new relation</a:t>
            </a:r>
          </a:p>
          <a:p>
            <a:pPr marL="341313" indent="-341313">
              <a:lnSpc>
                <a:spcPct val="90000"/>
              </a:lnSpc>
              <a:spcBef>
                <a:spcPts val="700"/>
              </a:spcBef>
              <a:buClr>
                <a:srgbClr val="000000"/>
              </a:buClr>
              <a:buSzPct val="100000"/>
              <a:buFont typeface="Trebuchet M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400" dirty="0">
                <a:solidFill>
                  <a:srgbClr val="000000"/>
                </a:solidFill>
                <a:ea typeface="PMingLiU" pitchFamily="18" charset="-120"/>
              </a:rPr>
              <a:t>Operations that join tables can be classified as inner joins and outer joins</a:t>
            </a:r>
          </a:p>
          <a:p>
            <a:pPr marL="341313" indent="-341313">
              <a:lnSpc>
                <a:spcPct val="90000"/>
              </a:lnSpc>
              <a:spcBef>
                <a:spcPts val="700"/>
              </a:spcBef>
              <a:buClr>
                <a:srgbClr val="000000"/>
              </a:buClr>
              <a:buSzPct val="100000"/>
              <a:buFont typeface="Trebuchet M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400" dirty="0">
                <a:solidFill>
                  <a:srgbClr val="000000"/>
                </a:solidFill>
                <a:ea typeface="PMingLiU" pitchFamily="18" charset="-120"/>
              </a:rPr>
              <a:t>There are three different types of outer joins namely left outer join, right outer join and full outer join.</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ea typeface="PMingLiU" pitchFamily="18" charset="-120"/>
              </a:rPr>
              <a:t>Subquery can put place in different clause of the SQL statement.</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ea typeface="PMingLiU" pitchFamily="18" charset="-120"/>
              </a:rPr>
              <a:t>The inner query will be executed first</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ea typeface="PMingLiU" pitchFamily="18" charset="-120"/>
              </a:rPr>
              <a:t>The inner query returns the output, which will be used by the outer query</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ea typeface="PMingLiU" pitchFamily="18" charset="-120"/>
              </a:rPr>
              <a:t>Correlated subquery </a:t>
            </a:r>
            <a:r>
              <a:rPr lang="en-GB" altLang="en-US" sz="2400" dirty="0" err="1">
                <a:ea typeface="PMingLiU" pitchFamily="18" charset="-120"/>
              </a:rPr>
              <a:t>os</a:t>
            </a:r>
            <a:r>
              <a:rPr lang="en-GB" altLang="en-US" sz="2400" dirty="0">
                <a:ea typeface="PMingLiU" pitchFamily="18" charset="-120"/>
              </a:rPr>
              <a:t> a subquery that executes once for each row in the outer query</a:t>
            </a:r>
          </a:p>
          <a:p>
            <a:pPr>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dirty="0">
              <a:ea typeface="PMingLiU" pitchFamily="18" charset="-120"/>
            </a:endParaRPr>
          </a:p>
          <a:p>
            <a:pPr>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dirty="0">
              <a:ea typeface="PMingLiU" pitchFamily="18" charset="-120"/>
            </a:endParaRPr>
          </a:p>
          <a:p>
            <a:pPr marL="341313" indent="-341313">
              <a:lnSpc>
                <a:spcPct val="90000"/>
              </a:lnSpc>
              <a:spcBef>
                <a:spcPts val="700"/>
              </a:spcBef>
              <a:buClr>
                <a:srgbClr val="000000"/>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sz="2400" dirty="0">
              <a:solidFill>
                <a:srgbClr val="000000"/>
              </a:solidFill>
              <a:ea typeface="PMingLiU" pitchFamily="18" charset="-120"/>
            </a:endParaRPr>
          </a:p>
        </p:txBody>
      </p:sp>
      <p:sp>
        <p:nvSpPr>
          <p:cNvPr id="11878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SzTx/>
              <a:buFont typeface="Trebuchet MS" panose="020B0603020202020204" pitchFamily="34" charset="0"/>
              <a:buNone/>
            </a:pPr>
            <a:fld id="{5816DA51-6451-41DF-B2F2-6E8041E57700}" type="slidenum">
              <a:rPr lang="en-GB" altLang="en-US" sz="1200">
                <a:solidFill>
                  <a:srgbClr val="898989"/>
                </a:solidFill>
                <a:latin typeface="Trebuchet MS" panose="020B0603020202020204" pitchFamily="34" charset="0"/>
                <a:ea typeface="MS Gothic" panose="020B0609070205080204" pitchFamily="49" charset="-128"/>
              </a:rPr>
              <a:pPr>
                <a:spcBef>
                  <a:spcPct val="0"/>
                </a:spcBef>
                <a:buSzTx/>
                <a:buFont typeface="Trebuchet MS" panose="020B0603020202020204" pitchFamily="34" charset="0"/>
                <a:buNone/>
              </a:pPr>
              <a:t>35</a:t>
            </a:fld>
            <a:endParaRPr lang="en-GB" altLang="en-US" sz="1200">
              <a:solidFill>
                <a:srgbClr val="898989"/>
              </a:solidFill>
              <a:latin typeface="Trebuchet MS" panose="020B0603020202020204" pitchFamily="34" charset="0"/>
              <a:ea typeface="MS Gothic" panose="020B0609070205080204" pitchFamily="49" charset="-128"/>
            </a:endParaRPr>
          </a:p>
        </p:txBody>
      </p:sp>
    </p:spTree>
    <p:extLst>
      <p:ext uri="{BB962C8B-B14F-4D97-AF65-F5344CB8AC3E}">
        <p14:creationId xmlns:p14="http://schemas.microsoft.com/office/powerpoint/2010/main" val="57235642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idx="1"/>
          </p:nvPr>
        </p:nvSpPr>
        <p:spPr>
          <a:xfrm>
            <a:off x="952127" y="1475350"/>
            <a:ext cx="8223250" cy="4611687"/>
          </a:xfrm>
        </p:spPr>
        <p:txBody>
          <a:bodyPr/>
          <a:lstStyle/>
          <a:p>
            <a:pPr marL="0" indent="0">
              <a:lnSpc>
                <a:spcPct val="90000"/>
              </a:lnSpc>
              <a:spcBef>
                <a:spcPts val="1050"/>
              </a:spcBef>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b="1" u="sng">
                <a:solidFill>
                  <a:schemeClr val="tx2"/>
                </a:solidFill>
                <a:latin typeface="Trebuchet MS" pitchFamily="34" charset="0"/>
              </a:rPr>
              <a:t>Note:</a:t>
            </a:r>
          </a:p>
          <a:p>
            <a:pPr marL="0" indent="0">
              <a:lnSpc>
                <a:spcPct val="90000"/>
              </a:lnSpc>
              <a:spcBef>
                <a:spcPts val="1050"/>
              </a:spcBef>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b="1" u="sng" dirty="0">
              <a:solidFill>
                <a:schemeClr val="tx2"/>
              </a:solidFill>
              <a:latin typeface="Trebuchet MS" pitchFamily="34" charset="0"/>
            </a:endParaRPr>
          </a:p>
          <a:p>
            <a:pPr marL="0" indent="0">
              <a:lnSpc>
                <a:spcPct val="90000"/>
              </a:lnSpc>
              <a:spcBef>
                <a:spcPts val="1050"/>
              </a:spcBef>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a:latin typeface="Trebuchet MS" pitchFamily="34" charset="0"/>
              </a:rPr>
              <a:t>Most SQL commands/scripts used in this lecture notes followed the standard ANSI SQL, thus some of them may not be compatible to every DBMS.</a:t>
            </a:r>
          </a:p>
          <a:p>
            <a:pPr marL="0" indent="0">
              <a:lnSpc>
                <a:spcPct val="90000"/>
              </a:lnSpc>
              <a:spcBef>
                <a:spcPts val="1050"/>
              </a:spcBef>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b="1" u="sng" dirty="0">
              <a:solidFill>
                <a:schemeClr val="tx2"/>
              </a:solidFill>
              <a:latin typeface="Trebuchet MS" pitchFamily="34" charset="0"/>
            </a:endParaRPr>
          </a:p>
          <a:p>
            <a:pPr marL="0" indent="0">
              <a:lnSpc>
                <a:spcPct val="90000"/>
              </a:lnSpc>
              <a:spcBef>
                <a:spcPts val="1050"/>
              </a:spcBef>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dirty="0">
              <a:latin typeface="Trebuchet MS" pitchFamily="34" charset="0"/>
            </a:endParaRPr>
          </a:p>
          <a:p>
            <a:pPr>
              <a:lnSpc>
                <a:spcPct val="90000"/>
              </a:lnSpc>
              <a:spcBef>
                <a:spcPts val="105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sz="2400" dirty="0">
              <a:latin typeface="Trebuchet MS" pitchFamily="34" charset="0"/>
            </a:endParaRPr>
          </a:p>
          <a:p>
            <a:pPr lvl="1">
              <a:lnSpc>
                <a:spcPct val="90000"/>
              </a:lnSpc>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dirty="0"/>
          </a:p>
          <a:p>
            <a:pPr lvl="1">
              <a:lnSpc>
                <a:spcPct val="90000"/>
              </a:lnSpc>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dirty="0"/>
          </a:p>
        </p:txBody>
      </p:sp>
      <p:sp>
        <p:nvSpPr>
          <p:cNvPr id="1433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SzTx/>
              <a:buFont typeface="Trebuchet MS" panose="020B0603020202020204" pitchFamily="34" charset="0"/>
              <a:buNone/>
            </a:pPr>
            <a:fld id="{D71265DE-791E-4C91-9773-18AE3E5727B9}" type="slidenum">
              <a:rPr lang="en-GB" altLang="en-US" sz="1200">
                <a:solidFill>
                  <a:srgbClr val="898989"/>
                </a:solidFill>
                <a:latin typeface="Trebuchet MS" panose="020B0603020202020204" pitchFamily="34" charset="0"/>
                <a:ea typeface="Osaka" charset="-128"/>
              </a:rPr>
              <a:pPr>
                <a:spcBef>
                  <a:spcPct val="0"/>
                </a:spcBef>
                <a:buSzTx/>
                <a:buFont typeface="Trebuchet MS" panose="020B0603020202020204" pitchFamily="34" charset="0"/>
                <a:buNone/>
              </a:pPr>
              <a:t>4</a:t>
            </a:fld>
            <a:endParaRPr lang="en-GB" altLang="en-US" sz="1200">
              <a:solidFill>
                <a:srgbClr val="898989"/>
              </a:solidFill>
              <a:latin typeface="Trebuchet MS" panose="020B0603020202020204" pitchFamily="34" charset="0"/>
              <a:ea typeface="Osaka" charset="-128"/>
            </a:endParaRPr>
          </a:p>
        </p:txBody>
      </p:sp>
    </p:spTree>
    <p:extLst>
      <p:ext uri="{BB962C8B-B14F-4D97-AF65-F5344CB8AC3E}">
        <p14:creationId xmlns:p14="http://schemas.microsoft.com/office/powerpoint/2010/main" val="65100975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noChangeArrowheads="1"/>
          </p:cNvSpPr>
          <p:nvPr>
            <p:ph type="title"/>
          </p:nvPr>
        </p:nvSpPr>
        <p:spPr>
          <a:xfrm>
            <a:off x="515471" y="333844"/>
            <a:ext cx="8153400" cy="504825"/>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dirty="0">
                <a:solidFill>
                  <a:srgbClr val="000099"/>
                </a:solidFill>
                <a:latin typeface="Stone Sans ITC TT-Bold" charset="0"/>
                <a:ea typeface="ＭＳ Ｐゴシック" panose="020B0600070205080204" pitchFamily="34" charset="-128"/>
              </a:rPr>
              <a:t>EXAMPLE: The Database Model</a:t>
            </a:r>
          </a:p>
        </p:txBody>
      </p:sp>
      <p:sp>
        <p:nvSpPr>
          <p:cNvPr id="16387"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SzTx/>
              <a:buFont typeface="Trebuchet MS" panose="020B0603020202020204" pitchFamily="34" charset="0"/>
              <a:buNone/>
            </a:pPr>
            <a:fld id="{051A3FE5-C2E7-43AF-91C8-4451F069E1D8}" type="slidenum">
              <a:rPr lang="en-GB" altLang="en-US" sz="1200">
                <a:solidFill>
                  <a:srgbClr val="898989"/>
                </a:solidFill>
                <a:latin typeface="Trebuchet MS" panose="020B0603020202020204" pitchFamily="34" charset="0"/>
                <a:ea typeface="MS Gothic" panose="020B0609070205080204" pitchFamily="49" charset="-128"/>
              </a:rPr>
              <a:pPr>
                <a:spcBef>
                  <a:spcPct val="0"/>
                </a:spcBef>
                <a:buSzTx/>
                <a:buFont typeface="Trebuchet MS" panose="020B0603020202020204" pitchFamily="34" charset="0"/>
                <a:buNone/>
              </a:pPr>
              <a:t>5</a:t>
            </a:fld>
            <a:endParaRPr lang="en-GB" altLang="en-US" sz="1200">
              <a:solidFill>
                <a:srgbClr val="898989"/>
              </a:solidFill>
              <a:latin typeface="Trebuchet MS" panose="020B0603020202020204" pitchFamily="34" charset="0"/>
              <a:ea typeface="MS Gothic" panose="020B0609070205080204" pitchFamily="49" charset="-128"/>
            </a:endParaRPr>
          </a:p>
        </p:txBody>
      </p:sp>
      <p:pic>
        <p:nvPicPr>
          <p:cNvPr id="16388" name="Picture 2"/>
          <p:cNvPicPr>
            <a:picLocks noChangeAspect="1" noChangeArrowheads="1"/>
          </p:cNvPicPr>
          <p:nvPr/>
        </p:nvPicPr>
        <p:blipFill>
          <a:blip r:embed="rId3">
            <a:extLst>
              <a:ext uri="{28A0092B-C50C-407E-A947-70E740481C1C}">
                <a14:useLocalDpi xmlns:a14="http://schemas.microsoft.com/office/drawing/2010/main" val="0"/>
              </a:ext>
            </a:extLst>
          </a:blip>
          <a:srcRect t="12067"/>
          <a:stretch>
            <a:fillRect/>
          </a:stretch>
        </p:blipFill>
        <p:spPr bwMode="auto">
          <a:xfrm>
            <a:off x="672353" y="1205753"/>
            <a:ext cx="8458200" cy="483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217047649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1"/>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SzPct val="75000"/>
              <a:buFont typeface="Trebuchet MS" panose="020B0603020202020204" pitchFamily="34" charset="0"/>
              <a:buNone/>
            </a:pPr>
            <a:fld id="{9080CCAF-7FC3-4D8A-9B60-E3756279B95C}" type="slidenum">
              <a:rPr lang="en-GB" altLang="en-US" sz="1400">
                <a:solidFill>
                  <a:srgbClr val="000000"/>
                </a:solidFill>
                <a:latin typeface="Trebuchet MS" panose="020B0603020202020204" pitchFamily="34" charset="0"/>
              </a:rPr>
              <a:pPr algn="r">
                <a:spcBef>
                  <a:spcPct val="0"/>
                </a:spcBef>
                <a:buClr>
                  <a:srgbClr val="000000"/>
                </a:buClr>
                <a:buSzPct val="75000"/>
                <a:buFont typeface="Trebuchet MS" panose="020B0603020202020204" pitchFamily="34" charset="0"/>
                <a:buNone/>
              </a:pPr>
              <a:t>6</a:t>
            </a:fld>
            <a:endParaRPr lang="en-GB" altLang="en-US" sz="1400">
              <a:solidFill>
                <a:srgbClr val="000000"/>
              </a:solidFill>
              <a:latin typeface="Trebuchet MS" panose="020B0603020202020204" pitchFamily="34" charset="0"/>
            </a:endParaRPr>
          </a:p>
        </p:txBody>
      </p:sp>
      <p:graphicFrame>
        <p:nvGraphicFramePr>
          <p:cNvPr id="17411" name="Object 3"/>
          <p:cNvGraphicFramePr>
            <a:graphicFrameLocks noChangeAspect="1"/>
          </p:cNvGraphicFramePr>
          <p:nvPr>
            <p:extLst>
              <p:ext uri="{D42A27DB-BD31-4B8C-83A1-F6EECF244321}">
                <p14:modId xmlns:p14="http://schemas.microsoft.com/office/powerpoint/2010/main" val="160611160"/>
              </p:ext>
            </p:extLst>
          </p:nvPr>
        </p:nvGraphicFramePr>
        <p:xfrm>
          <a:off x="866078" y="0"/>
          <a:ext cx="9144000" cy="6824662"/>
        </p:xfrm>
        <a:graphic>
          <a:graphicData uri="http://schemas.openxmlformats.org/presentationml/2006/ole">
            <mc:AlternateContent xmlns:mc="http://schemas.openxmlformats.org/markup-compatibility/2006">
              <mc:Choice xmlns:v="urn:schemas-microsoft-com:vml" Requires="v">
                <p:oleObj r:id="rId3" imgW="5610889" imgH="5610889" progId="">
                  <p:embed/>
                </p:oleObj>
              </mc:Choice>
              <mc:Fallback>
                <p:oleObj r:id="rId3" imgW="5610889" imgH="5610889" progId="">
                  <p:embed/>
                  <p:pic>
                    <p:nvPicPr>
                      <p:cNvPr id="1741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6078" y="0"/>
                        <a:ext cx="9144000" cy="68246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46457147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1"/>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SzPct val="75000"/>
              <a:buFont typeface="Trebuchet MS" panose="020B0603020202020204" pitchFamily="34" charset="0"/>
              <a:buNone/>
            </a:pPr>
            <a:fld id="{8E2E030F-23E0-4DEB-B324-77542BAC26C4}" type="slidenum">
              <a:rPr lang="en-GB" altLang="en-US" sz="1400">
                <a:solidFill>
                  <a:srgbClr val="000000"/>
                </a:solidFill>
                <a:latin typeface="Trebuchet MS" panose="020B0603020202020204" pitchFamily="34" charset="0"/>
              </a:rPr>
              <a:pPr algn="r">
                <a:spcBef>
                  <a:spcPct val="0"/>
                </a:spcBef>
                <a:buClr>
                  <a:srgbClr val="000000"/>
                </a:buClr>
                <a:buSzPct val="75000"/>
                <a:buFont typeface="Trebuchet MS" panose="020B0603020202020204" pitchFamily="34" charset="0"/>
                <a:buNone/>
              </a:pPr>
              <a:t>7</a:t>
            </a:fld>
            <a:endParaRPr lang="en-GB" altLang="en-US" sz="1400">
              <a:solidFill>
                <a:srgbClr val="000000"/>
              </a:solidFill>
              <a:latin typeface="Trebuchet MS" panose="020B0603020202020204" pitchFamily="34" charset="0"/>
            </a:endParaRPr>
          </a:p>
        </p:txBody>
      </p:sp>
      <p:sp>
        <p:nvSpPr>
          <p:cNvPr id="19459" name="Text Box 2"/>
          <p:cNvSpPr txBox="1">
            <a:spLocks noChangeArrowheads="1"/>
          </p:cNvSpPr>
          <p:nvPr/>
        </p:nvSpPr>
        <p:spPr bwMode="auto">
          <a:xfrm>
            <a:off x="542832" y="274068"/>
            <a:ext cx="648335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
                <a:srgbClr val="0000FF"/>
              </a:buClr>
              <a:buFont typeface="Trebuchet MS" panose="020B0603020202020204" pitchFamily="34" charset="0"/>
              <a:buNone/>
            </a:pPr>
            <a:r>
              <a:rPr lang="en-GB" altLang="en-US" b="1" dirty="0">
                <a:solidFill>
                  <a:srgbClr val="0000FF"/>
                </a:solidFill>
                <a:latin typeface="Trebuchet MS" panose="020B0603020202020204" pitchFamily="34" charset="0"/>
              </a:rPr>
              <a:t>UNION</a:t>
            </a:r>
          </a:p>
        </p:txBody>
      </p:sp>
      <p:graphicFrame>
        <p:nvGraphicFramePr>
          <p:cNvPr id="19461" name="Object 5"/>
          <p:cNvGraphicFramePr>
            <a:graphicFrameLocks noChangeAspect="1"/>
          </p:cNvGraphicFramePr>
          <p:nvPr>
            <p:extLst>
              <p:ext uri="{D42A27DB-BD31-4B8C-83A1-F6EECF244321}">
                <p14:modId xmlns:p14="http://schemas.microsoft.com/office/powerpoint/2010/main" val="3945531337"/>
              </p:ext>
            </p:extLst>
          </p:nvPr>
        </p:nvGraphicFramePr>
        <p:xfrm>
          <a:off x="543565" y="3429000"/>
          <a:ext cx="7877175" cy="3275013"/>
        </p:xfrm>
        <a:graphic>
          <a:graphicData uri="http://schemas.openxmlformats.org/presentationml/2006/ole">
            <mc:AlternateContent xmlns:mc="http://schemas.openxmlformats.org/markup-compatibility/2006">
              <mc:Choice xmlns:v="urn:schemas-microsoft-com:vml" Requires="v">
                <p:oleObj r:id="rId3" imgW="8704762" imgH="3619048" progId="">
                  <p:embed/>
                </p:oleObj>
              </mc:Choice>
              <mc:Fallback>
                <p:oleObj r:id="rId3" imgW="8704762" imgH="3619048" progId="">
                  <p:embed/>
                  <p:pic>
                    <p:nvPicPr>
                      <p:cNvPr id="19461"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565" y="3429000"/>
                        <a:ext cx="7877175" cy="32750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2" name="Rectangle 4"/>
          <p:cNvSpPr>
            <a:spLocks noChangeArrowheads="1"/>
          </p:cNvSpPr>
          <p:nvPr/>
        </p:nvSpPr>
        <p:spPr bwMode="auto">
          <a:xfrm>
            <a:off x="712110" y="1165734"/>
            <a:ext cx="6572250" cy="2092325"/>
          </a:xfrm>
          <a:prstGeom prst="rect">
            <a:avLst/>
          </a:pr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lIns="90360" tIns="44280" rIns="90360" bIns="44280">
            <a:spAutoFit/>
          </a:bodyPr>
          <a:lstStyle>
            <a:lvl1pPr>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450"/>
              </a:spcBef>
              <a:buClr>
                <a:srgbClr val="FF6600"/>
              </a:buClr>
              <a:buSzPct val="75000"/>
              <a:buNone/>
            </a:pPr>
            <a:r>
              <a:rPr lang="en-GB" altLang="en-US" sz="1800" dirty="0">
                <a:solidFill>
                  <a:srgbClr val="0000FF"/>
                </a:solidFill>
                <a:latin typeface="Arial" panose="020B0604020202020204" pitchFamily="34" charset="0"/>
                <a:ea typeface="PMingLiU" pitchFamily="18" charset="-120"/>
              </a:rPr>
              <a:t>SELECT	     CUS_LNAME, CUS_FNAME, CUS_INITIAL,  </a:t>
            </a:r>
          </a:p>
          <a:p>
            <a:pPr>
              <a:spcBef>
                <a:spcPct val="0"/>
              </a:spcBef>
              <a:buClr>
                <a:srgbClr val="FF6600"/>
              </a:buClr>
              <a:buSzPct val="75000"/>
              <a:buFont typeface="Monotype Sorts" charset="2"/>
              <a:buNone/>
            </a:pPr>
            <a:r>
              <a:rPr lang="en-GB" altLang="en-US" sz="1800" dirty="0">
                <a:solidFill>
                  <a:srgbClr val="0000FF"/>
                </a:solidFill>
                <a:latin typeface="Arial" panose="020B0604020202020204" pitchFamily="34" charset="0"/>
                <a:ea typeface="PMingLiU" pitchFamily="18" charset="-120"/>
              </a:rPr>
              <a:t>                   CUS_AREACODE, CUS_PHONE </a:t>
            </a:r>
          </a:p>
          <a:p>
            <a:pPr>
              <a:spcBef>
                <a:spcPct val="0"/>
              </a:spcBef>
              <a:buClr>
                <a:srgbClr val="FF6600"/>
              </a:buClr>
              <a:buSzPct val="75000"/>
              <a:buFont typeface="Monotype Sorts" charset="2"/>
              <a:buNone/>
            </a:pPr>
            <a:r>
              <a:rPr lang="en-GB" altLang="en-US" sz="1800" dirty="0">
                <a:solidFill>
                  <a:srgbClr val="0000FF"/>
                </a:solidFill>
                <a:latin typeface="Arial" panose="020B0604020202020204" pitchFamily="34" charset="0"/>
                <a:ea typeface="PMingLiU" pitchFamily="18" charset="-120"/>
              </a:rPr>
              <a:t>FROM	     CUSTOMER</a:t>
            </a:r>
          </a:p>
          <a:p>
            <a:pPr>
              <a:spcBef>
                <a:spcPts val="450"/>
              </a:spcBef>
              <a:buClr>
                <a:srgbClr val="FF6600"/>
              </a:buClr>
              <a:buSzPct val="75000"/>
              <a:buNone/>
            </a:pPr>
            <a:r>
              <a:rPr lang="en-GB" altLang="en-US" sz="1800" b="1" dirty="0">
                <a:solidFill>
                  <a:srgbClr val="FF3300"/>
                </a:solidFill>
                <a:latin typeface="Arial" panose="020B0604020202020204" pitchFamily="34" charset="0"/>
                <a:ea typeface="PMingLiU" pitchFamily="18" charset="-120"/>
              </a:rPr>
              <a:t>UNION </a:t>
            </a:r>
            <a:br>
              <a:rPr lang="en-GB" altLang="en-US" sz="1800" b="1" dirty="0">
                <a:solidFill>
                  <a:srgbClr val="FF3300"/>
                </a:solidFill>
                <a:latin typeface="Arial" panose="020B0604020202020204" pitchFamily="34" charset="0"/>
                <a:ea typeface="PMingLiU" pitchFamily="18" charset="-120"/>
              </a:rPr>
            </a:br>
            <a:r>
              <a:rPr lang="en-GB" altLang="en-US" sz="1800" dirty="0">
                <a:solidFill>
                  <a:srgbClr val="006600"/>
                </a:solidFill>
                <a:latin typeface="Arial" panose="020B0604020202020204" pitchFamily="34" charset="0"/>
                <a:ea typeface="PMingLiU" pitchFamily="18" charset="-120"/>
              </a:rPr>
              <a:t>SELECT      CUS_LNAME, CUS_FNAME, CUS_INITIAL,</a:t>
            </a:r>
          </a:p>
          <a:p>
            <a:pPr>
              <a:spcBef>
                <a:spcPct val="0"/>
              </a:spcBef>
              <a:buClr>
                <a:srgbClr val="FF6600"/>
              </a:buClr>
              <a:buSzPct val="75000"/>
              <a:buFont typeface="Monotype Sorts" charset="2"/>
              <a:buNone/>
            </a:pPr>
            <a:r>
              <a:rPr lang="en-GB" altLang="en-US" sz="1800" dirty="0">
                <a:solidFill>
                  <a:srgbClr val="006600"/>
                </a:solidFill>
                <a:latin typeface="Arial" panose="020B0604020202020204" pitchFamily="34" charset="0"/>
                <a:ea typeface="PMingLiU" pitchFamily="18" charset="-120"/>
              </a:rPr>
              <a:t>                    CUS_AREACODE, CUS_PHONE </a:t>
            </a:r>
          </a:p>
          <a:p>
            <a:pPr>
              <a:spcBef>
                <a:spcPct val="0"/>
              </a:spcBef>
              <a:buClr>
                <a:srgbClr val="FF6600"/>
              </a:buClr>
              <a:buSzPct val="75000"/>
              <a:buFont typeface="Monotype Sorts" charset="2"/>
              <a:buNone/>
            </a:pPr>
            <a:r>
              <a:rPr lang="en-GB" altLang="en-US" sz="1800" dirty="0">
                <a:solidFill>
                  <a:srgbClr val="006600"/>
                </a:solidFill>
                <a:latin typeface="Arial" panose="020B0604020202020204" pitchFamily="34" charset="0"/>
                <a:ea typeface="PMingLiU" pitchFamily="18" charset="-120"/>
              </a:rPr>
              <a:t>FROM          CUSTOMER_2</a:t>
            </a:r>
            <a:r>
              <a:rPr lang="en-GB" altLang="en-US" sz="1800" dirty="0">
                <a:solidFill>
                  <a:srgbClr val="000000"/>
                </a:solidFill>
                <a:latin typeface="Arial" panose="020B0604020202020204" pitchFamily="34" charset="0"/>
                <a:ea typeface="PMingLiU" pitchFamily="18" charset="-120"/>
              </a:rPr>
              <a:t>;</a:t>
            </a:r>
          </a:p>
        </p:txBody>
      </p:sp>
      <p:sp>
        <p:nvSpPr>
          <p:cNvPr id="2" name="Rectangle 2">
            <a:extLst>
              <a:ext uri="{FF2B5EF4-FFF2-40B4-BE49-F238E27FC236}">
                <a16:creationId xmlns:a16="http://schemas.microsoft.com/office/drawing/2014/main" id="{311CCACE-D710-E151-13B4-B25AC6C9E756}"/>
              </a:ext>
            </a:extLst>
          </p:cNvPr>
          <p:cNvSpPr txBox="1">
            <a:spLocks noChangeArrowheads="1"/>
          </p:cNvSpPr>
          <p:nvPr/>
        </p:nvSpPr>
        <p:spPr>
          <a:xfrm>
            <a:off x="8786813" y="569179"/>
            <a:ext cx="3143250" cy="5755421"/>
          </a:xfrm>
          <a:prstGeom prst="rect">
            <a:avLst/>
          </a:prstGeom>
        </p:spPr>
        <p:txBody>
          <a:bodyPr wrap="square"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2800"/>
              </a:spcBef>
              <a:spcAft>
                <a:spcPts val="240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solidFill>
                  <a:srgbClr val="555555"/>
                </a:solidFill>
                <a:effectLst/>
                <a:latin typeface="Trebuchet MS" panose="020B0603020202020204" pitchFamily="34" charset="0"/>
                <a:ea typeface="ＭＳ Ｐゴシック" panose="020B0600070205080204" pitchFamily="34" charset="-128"/>
                <a:cs typeface="Times New Roman" panose="02020603050405020304" pitchFamily="18" charset="0"/>
              </a:rPr>
              <a:t>C</a:t>
            </a:r>
            <a:r>
              <a:rPr lang="en-SG" sz="2000" dirty="0" err="1">
                <a:solidFill>
                  <a:srgbClr val="555555"/>
                </a:solidFill>
                <a:effectLst/>
                <a:latin typeface="Helvetica" pitchFamily="2" charset="0"/>
                <a:ea typeface="Times New Roman" panose="02020603050405020304" pitchFamily="18" charset="0"/>
                <a:cs typeface="Times New Roman" panose="02020603050405020304" pitchFamily="18" charset="0"/>
              </a:rPr>
              <a:t>ombines</a:t>
            </a:r>
            <a:r>
              <a:rPr lang="en-SG" sz="2000" dirty="0">
                <a:solidFill>
                  <a:srgbClr val="555555"/>
                </a:solidFill>
                <a:effectLst/>
                <a:latin typeface="Helvetica" pitchFamily="2" charset="0"/>
                <a:ea typeface="Times New Roman" panose="02020603050405020304" pitchFamily="18" charset="0"/>
                <a:cs typeface="Times New Roman" panose="02020603050405020304" pitchFamily="18" charset="0"/>
              </a:rPr>
              <a:t> rows from two or more SELECT queries </a:t>
            </a:r>
            <a:r>
              <a:rPr lang="en-SG" sz="2000" b="1" dirty="0">
                <a:solidFill>
                  <a:srgbClr val="FF0000"/>
                </a:solidFill>
                <a:latin typeface="Helvetica" pitchFamily="2" charset="0"/>
                <a:cs typeface="Times New Roman" panose="02020603050405020304" pitchFamily="18" charset="0"/>
              </a:rPr>
              <a:t>without including duplicate rows</a:t>
            </a:r>
            <a:r>
              <a:rPr lang="en-SG" sz="2000" dirty="0">
                <a:solidFill>
                  <a:srgbClr val="555555"/>
                </a:solidFill>
                <a:effectLst/>
                <a:latin typeface="Helvetica" pitchFamily="2" charset="0"/>
                <a:ea typeface="Times New Roman" panose="02020603050405020304" pitchFamily="18" charset="0"/>
                <a:cs typeface="Times New Roman" panose="02020603050405020304" pitchFamily="18" charset="0"/>
              </a:rPr>
              <a:t> .</a:t>
            </a:r>
          </a:p>
          <a:p>
            <a:pPr>
              <a:spcBef>
                <a:spcPts val="2800"/>
              </a:spcBef>
              <a:spcAft>
                <a:spcPts val="240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SG" sz="2000" dirty="0">
                <a:solidFill>
                  <a:srgbClr val="555555"/>
                </a:solidFill>
                <a:latin typeface="Helvetica" pitchFamily="2" charset="0"/>
                <a:ea typeface="Times New Roman" panose="02020603050405020304" pitchFamily="18" charset="0"/>
                <a:cs typeface="Times New Roman" panose="02020603050405020304" pitchFamily="18" charset="0"/>
              </a:rPr>
              <a:t>S</a:t>
            </a:r>
            <a:r>
              <a:rPr lang="en-SG" sz="2000" dirty="0">
                <a:solidFill>
                  <a:srgbClr val="555555"/>
                </a:solidFill>
                <a:effectLst/>
                <a:latin typeface="Helvetica" pitchFamily="2" charset="0"/>
                <a:ea typeface="Times New Roman" panose="02020603050405020304" pitchFamily="18" charset="0"/>
                <a:cs typeface="Times New Roman" panose="02020603050405020304" pitchFamily="18" charset="0"/>
              </a:rPr>
              <a:t>yntax of the UNION statement is: </a:t>
            </a:r>
            <a:r>
              <a:rPr lang="en-SG" sz="2000" b="1" dirty="0">
                <a:solidFill>
                  <a:srgbClr val="FF0000"/>
                </a:solidFill>
                <a:latin typeface="Helvetica" pitchFamily="2" charset="0"/>
                <a:cs typeface="Times New Roman" panose="02020603050405020304" pitchFamily="18" charset="0"/>
              </a:rPr>
              <a:t>query UNION query. </a:t>
            </a:r>
          </a:p>
          <a:p>
            <a:pPr>
              <a:spcBef>
                <a:spcPts val="2800"/>
              </a:spcBef>
              <a:spcAft>
                <a:spcPts val="240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SG" sz="2000" dirty="0">
                <a:solidFill>
                  <a:srgbClr val="555555"/>
                </a:solidFill>
                <a:effectLst/>
                <a:latin typeface="Helvetica" pitchFamily="2" charset="0"/>
                <a:ea typeface="Times New Roman" panose="02020603050405020304" pitchFamily="18" charset="0"/>
                <a:cs typeface="Times New Roman" panose="02020603050405020304" pitchFamily="18" charset="0"/>
              </a:rPr>
              <a:t>SELECT statements must be union-compatible. They must return </a:t>
            </a:r>
            <a:r>
              <a:rPr lang="en-SG" sz="2000" b="1" dirty="0">
                <a:solidFill>
                  <a:srgbClr val="FF0000"/>
                </a:solidFill>
                <a:effectLst/>
                <a:latin typeface="Helvetica" pitchFamily="2" charset="0"/>
                <a:ea typeface="Times New Roman" panose="02020603050405020304" pitchFamily="18" charset="0"/>
                <a:cs typeface="Times New Roman" panose="02020603050405020304" pitchFamily="18" charset="0"/>
              </a:rPr>
              <a:t>the same number of attributes and similar data types</a:t>
            </a:r>
            <a:r>
              <a:rPr lang="en-SG" sz="1400" dirty="0">
                <a:effectLst/>
              </a:rPr>
              <a:t> </a:t>
            </a:r>
            <a:r>
              <a:rPr lang="en-SG" sz="2000" dirty="0">
                <a:solidFill>
                  <a:srgbClr val="FF0000"/>
                </a:solidFill>
                <a:effectLst/>
                <a:latin typeface="Helvetica" pitchFamily="2" charset="0"/>
                <a:ea typeface="Times New Roman" panose="02020603050405020304" pitchFamily="18" charset="0"/>
                <a:cs typeface="Times New Roman" panose="02020603050405020304" pitchFamily="18" charset="0"/>
              </a:rPr>
              <a:t> </a:t>
            </a:r>
            <a:endParaRPr lang="en-GB" sz="3600" dirty="0">
              <a:solidFill>
                <a:srgbClr val="000000"/>
              </a:solidFill>
              <a:latin typeface="Trebuchet MS" panose="020B0603020202020204" pitchFamily="34" charset="0"/>
              <a:ea typeface="ＭＳ Ｐゴシック" charset="-128"/>
            </a:endParaRPr>
          </a:p>
        </p:txBody>
      </p:sp>
    </p:spTree>
    <p:extLst>
      <p:ext uri="{BB962C8B-B14F-4D97-AF65-F5344CB8AC3E}">
        <p14:creationId xmlns:p14="http://schemas.microsoft.com/office/powerpoint/2010/main" val="209349236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1"/>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SzPct val="75000"/>
              <a:buFont typeface="Trebuchet MS" panose="020B0603020202020204" pitchFamily="34" charset="0"/>
              <a:buNone/>
            </a:pPr>
            <a:fld id="{A54143F4-4C27-4BC6-A9B3-689BA2AF598B}" type="slidenum">
              <a:rPr lang="en-GB" altLang="en-US" sz="1400">
                <a:solidFill>
                  <a:srgbClr val="000000"/>
                </a:solidFill>
                <a:latin typeface="Trebuchet MS" panose="020B0603020202020204" pitchFamily="34" charset="0"/>
              </a:rPr>
              <a:pPr algn="r">
                <a:spcBef>
                  <a:spcPct val="0"/>
                </a:spcBef>
                <a:buClr>
                  <a:srgbClr val="000000"/>
                </a:buClr>
                <a:buSzPct val="75000"/>
                <a:buFont typeface="Trebuchet MS" panose="020B0603020202020204" pitchFamily="34" charset="0"/>
                <a:buNone/>
              </a:pPr>
              <a:t>8</a:t>
            </a:fld>
            <a:endParaRPr lang="en-GB" altLang="en-US" sz="1400">
              <a:solidFill>
                <a:srgbClr val="000000"/>
              </a:solidFill>
              <a:latin typeface="Trebuchet MS" panose="020B0603020202020204" pitchFamily="34" charset="0"/>
            </a:endParaRPr>
          </a:p>
        </p:txBody>
      </p:sp>
      <p:sp>
        <p:nvSpPr>
          <p:cNvPr id="21507" name="Text Box 2"/>
          <p:cNvSpPr txBox="1">
            <a:spLocks noChangeArrowheads="1"/>
          </p:cNvSpPr>
          <p:nvPr/>
        </p:nvSpPr>
        <p:spPr bwMode="auto">
          <a:xfrm>
            <a:off x="542832" y="359570"/>
            <a:ext cx="64833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
                <a:srgbClr val="0000FF"/>
              </a:buClr>
              <a:buFont typeface="Trebuchet MS" panose="020B0603020202020204" pitchFamily="34" charset="0"/>
              <a:buNone/>
            </a:pPr>
            <a:r>
              <a:rPr lang="en-GB" altLang="en-US" b="1" dirty="0">
                <a:solidFill>
                  <a:srgbClr val="0000FF"/>
                </a:solidFill>
                <a:latin typeface="Trebuchet MS" panose="020B0603020202020204" pitchFamily="34" charset="0"/>
              </a:rPr>
              <a:t>UNION ALL</a:t>
            </a:r>
          </a:p>
        </p:txBody>
      </p:sp>
      <p:sp>
        <p:nvSpPr>
          <p:cNvPr id="21509" name="Rectangle 4"/>
          <p:cNvSpPr>
            <a:spLocks noChangeArrowheads="1"/>
          </p:cNvSpPr>
          <p:nvPr/>
        </p:nvSpPr>
        <p:spPr bwMode="auto">
          <a:xfrm>
            <a:off x="649966" y="1064816"/>
            <a:ext cx="6572250" cy="2092325"/>
          </a:xfrm>
          <a:prstGeom prst="rect">
            <a:avLst/>
          </a:pr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lIns="90360" tIns="44280" rIns="90360" bIns="44280">
            <a:spAutoFit/>
          </a:bodyPr>
          <a:lstStyle>
            <a:lvl1pPr>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450"/>
              </a:spcBef>
              <a:buClr>
                <a:srgbClr val="FF6600"/>
              </a:buClr>
              <a:buSzPct val="75000"/>
              <a:buNone/>
            </a:pPr>
            <a:r>
              <a:rPr lang="en-GB" altLang="en-US" sz="1800" dirty="0">
                <a:solidFill>
                  <a:srgbClr val="0000FF"/>
                </a:solidFill>
                <a:latin typeface="Arial" panose="020B0604020202020204" pitchFamily="34" charset="0"/>
                <a:ea typeface="PMingLiU" pitchFamily="18" charset="-120"/>
              </a:rPr>
              <a:t>SELECT	     CUS_LNAME, CUS_FNAME, CUS_INITIAL,  </a:t>
            </a:r>
          </a:p>
          <a:p>
            <a:pPr>
              <a:spcBef>
                <a:spcPct val="0"/>
              </a:spcBef>
              <a:buClr>
                <a:srgbClr val="FF6600"/>
              </a:buClr>
              <a:buSzPct val="75000"/>
              <a:buFont typeface="Monotype Sorts" charset="2"/>
              <a:buNone/>
            </a:pPr>
            <a:r>
              <a:rPr lang="en-GB" altLang="en-US" sz="1800" dirty="0">
                <a:solidFill>
                  <a:srgbClr val="0000FF"/>
                </a:solidFill>
                <a:latin typeface="Arial" panose="020B0604020202020204" pitchFamily="34" charset="0"/>
                <a:ea typeface="PMingLiU" pitchFamily="18" charset="-120"/>
              </a:rPr>
              <a:t>                   CUS_AREACODE, CUS_PHONE </a:t>
            </a:r>
          </a:p>
          <a:p>
            <a:pPr>
              <a:spcBef>
                <a:spcPct val="0"/>
              </a:spcBef>
              <a:buClr>
                <a:srgbClr val="FF6600"/>
              </a:buClr>
              <a:buSzPct val="75000"/>
              <a:buFont typeface="Monotype Sorts" charset="2"/>
              <a:buNone/>
            </a:pPr>
            <a:r>
              <a:rPr lang="en-GB" altLang="en-US" sz="1800" dirty="0">
                <a:solidFill>
                  <a:srgbClr val="0000FF"/>
                </a:solidFill>
                <a:latin typeface="Arial" panose="020B0604020202020204" pitchFamily="34" charset="0"/>
                <a:ea typeface="PMingLiU" pitchFamily="18" charset="-120"/>
              </a:rPr>
              <a:t>FROM	     CUSTOMER</a:t>
            </a:r>
          </a:p>
          <a:p>
            <a:pPr>
              <a:spcBef>
                <a:spcPts val="450"/>
              </a:spcBef>
              <a:buClr>
                <a:srgbClr val="FF6600"/>
              </a:buClr>
              <a:buSzPct val="75000"/>
              <a:buNone/>
            </a:pPr>
            <a:r>
              <a:rPr lang="en-GB" altLang="en-US" sz="1800" b="1" dirty="0">
                <a:solidFill>
                  <a:srgbClr val="FF3300"/>
                </a:solidFill>
                <a:latin typeface="Arial" panose="020B0604020202020204" pitchFamily="34" charset="0"/>
                <a:ea typeface="PMingLiU" pitchFamily="18" charset="-120"/>
              </a:rPr>
              <a:t>UNION ALL</a:t>
            </a:r>
            <a:br>
              <a:rPr lang="en-GB" altLang="en-US" sz="1800" b="1" dirty="0">
                <a:solidFill>
                  <a:srgbClr val="FF3300"/>
                </a:solidFill>
                <a:latin typeface="Arial" panose="020B0604020202020204" pitchFamily="34" charset="0"/>
                <a:ea typeface="PMingLiU" pitchFamily="18" charset="-120"/>
              </a:rPr>
            </a:br>
            <a:r>
              <a:rPr lang="en-GB" altLang="en-US" sz="1800" dirty="0">
                <a:solidFill>
                  <a:srgbClr val="006600"/>
                </a:solidFill>
                <a:latin typeface="Arial" panose="020B0604020202020204" pitchFamily="34" charset="0"/>
                <a:ea typeface="PMingLiU" pitchFamily="18" charset="-120"/>
              </a:rPr>
              <a:t>SELECT      CUS_LNAME, CUS_FNAME, CUS_INITIAL,</a:t>
            </a:r>
          </a:p>
          <a:p>
            <a:pPr>
              <a:spcBef>
                <a:spcPct val="0"/>
              </a:spcBef>
              <a:buClr>
                <a:srgbClr val="FF6600"/>
              </a:buClr>
              <a:buSzPct val="75000"/>
              <a:buFont typeface="Monotype Sorts" charset="2"/>
              <a:buNone/>
            </a:pPr>
            <a:r>
              <a:rPr lang="en-GB" altLang="en-US" sz="1800" dirty="0">
                <a:solidFill>
                  <a:srgbClr val="006600"/>
                </a:solidFill>
                <a:latin typeface="Arial" panose="020B0604020202020204" pitchFamily="34" charset="0"/>
                <a:ea typeface="PMingLiU" pitchFamily="18" charset="-120"/>
              </a:rPr>
              <a:t>                    CUS_AREACODE, CUS_PHONE </a:t>
            </a:r>
          </a:p>
          <a:p>
            <a:pPr>
              <a:spcBef>
                <a:spcPct val="0"/>
              </a:spcBef>
              <a:buClr>
                <a:srgbClr val="FF6600"/>
              </a:buClr>
              <a:buSzPct val="75000"/>
              <a:buFont typeface="Monotype Sorts" charset="2"/>
              <a:buNone/>
            </a:pPr>
            <a:r>
              <a:rPr lang="en-GB" altLang="en-US" sz="1800" dirty="0">
                <a:solidFill>
                  <a:srgbClr val="006600"/>
                </a:solidFill>
                <a:latin typeface="Arial" panose="020B0604020202020204" pitchFamily="34" charset="0"/>
                <a:ea typeface="PMingLiU" pitchFamily="18" charset="-120"/>
              </a:rPr>
              <a:t>FROM          CUSTOMER_2</a:t>
            </a:r>
            <a:r>
              <a:rPr lang="en-GB" altLang="en-US" sz="1800" dirty="0">
                <a:solidFill>
                  <a:srgbClr val="000000"/>
                </a:solidFill>
                <a:latin typeface="Arial" panose="020B0604020202020204" pitchFamily="34" charset="0"/>
                <a:ea typeface="PMingLiU" pitchFamily="18" charset="-120"/>
              </a:rPr>
              <a:t>;</a:t>
            </a:r>
          </a:p>
        </p:txBody>
      </p:sp>
      <p:graphicFrame>
        <p:nvGraphicFramePr>
          <p:cNvPr id="21510" name="Object 3"/>
          <p:cNvGraphicFramePr>
            <a:graphicFrameLocks noChangeAspect="1"/>
          </p:cNvGraphicFramePr>
          <p:nvPr>
            <p:extLst>
              <p:ext uri="{D42A27DB-BD31-4B8C-83A1-F6EECF244321}">
                <p14:modId xmlns:p14="http://schemas.microsoft.com/office/powerpoint/2010/main" val="1166250170"/>
              </p:ext>
            </p:extLst>
          </p:nvPr>
        </p:nvGraphicFramePr>
        <p:xfrm>
          <a:off x="830024" y="3240088"/>
          <a:ext cx="7993063" cy="3313112"/>
        </p:xfrm>
        <a:graphic>
          <a:graphicData uri="http://schemas.openxmlformats.org/presentationml/2006/ole">
            <mc:AlternateContent xmlns:mc="http://schemas.openxmlformats.org/markup-compatibility/2006">
              <mc:Choice xmlns:v="urn:schemas-microsoft-com:vml" Requires="v">
                <p:oleObj r:id="rId3" imgW="8619048" imgH="3571429" progId="">
                  <p:embed/>
                </p:oleObj>
              </mc:Choice>
              <mc:Fallback>
                <p:oleObj r:id="rId3" imgW="8619048" imgH="3571429" progId="">
                  <p:embed/>
                  <p:pic>
                    <p:nvPicPr>
                      <p:cNvPr id="2151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024" y="3240088"/>
                        <a:ext cx="7993063" cy="33131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Rectangle 2">
            <a:extLst>
              <a:ext uri="{FF2B5EF4-FFF2-40B4-BE49-F238E27FC236}">
                <a16:creationId xmlns:a16="http://schemas.microsoft.com/office/drawing/2014/main" id="{282801E3-633E-1D08-A401-66B5E8B6ED60}"/>
              </a:ext>
            </a:extLst>
          </p:cNvPr>
          <p:cNvSpPr txBox="1">
            <a:spLocks noChangeArrowheads="1"/>
          </p:cNvSpPr>
          <p:nvPr/>
        </p:nvSpPr>
        <p:spPr>
          <a:xfrm>
            <a:off x="8786813" y="569179"/>
            <a:ext cx="3143250" cy="5755421"/>
          </a:xfrm>
          <a:prstGeom prst="rect">
            <a:avLst/>
          </a:prstGeom>
        </p:spPr>
        <p:txBody>
          <a:bodyPr wrap="square"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2800"/>
              </a:spcBef>
              <a:spcAft>
                <a:spcPts val="240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SG" sz="2000" dirty="0">
                <a:solidFill>
                  <a:srgbClr val="555555"/>
                </a:solidFill>
                <a:latin typeface="Helvetica" pitchFamily="2" charset="0"/>
                <a:cs typeface="Times New Roman" panose="02020603050405020304" pitchFamily="18" charset="0"/>
              </a:rPr>
              <a:t>UNION ALL query can be used to produce a relation that </a:t>
            </a:r>
            <a:r>
              <a:rPr lang="en-SG" sz="2000" b="1" dirty="0">
                <a:solidFill>
                  <a:srgbClr val="FF0000"/>
                </a:solidFill>
                <a:latin typeface="Helvetica" pitchFamily="2" charset="0"/>
                <a:cs typeface="Times New Roman" panose="02020603050405020304" pitchFamily="18" charset="0"/>
              </a:rPr>
              <a:t>retains the duplicate rows</a:t>
            </a:r>
            <a:r>
              <a:rPr lang="en-SG" sz="2000" dirty="0">
                <a:solidFill>
                  <a:srgbClr val="555555"/>
                </a:solidFill>
                <a:latin typeface="Helvetica" pitchFamily="2" charset="0"/>
                <a:cs typeface="Times New Roman" panose="02020603050405020304" pitchFamily="18" charset="0"/>
              </a:rPr>
              <a:t>.</a:t>
            </a:r>
          </a:p>
          <a:p>
            <a:pPr>
              <a:spcBef>
                <a:spcPts val="2800"/>
              </a:spcBef>
              <a:spcAft>
                <a:spcPts val="2400"/>
              </a:spcAft>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SG" sz="2000" dirty="0">
              <a:solidFill>
                <a:srgbClr val="555555"/>
              </a:solidFill>
              <a:effectLst/>
              <a:latin typeface="Helvetica" pitchFamily="2"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974273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1"/>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SzPct val="75000"/>
              <a:buFont typeface="Trebuchet MS" panose="020B0603020202020204" pitchFamily="34" charset="0"/>
              <a:buNone/>
            </a:pPr>
            <a:fld id="{C0E1306F-FCB3-4ED0-A8A9-ABDA01A7AD13}" type="slidenum">
              <a:rPr lang="en-GB" altLang="en-US" sz="1400">
                <a:solidFill>
                  <a:srgbClr val="000000"/>
                </a:solidFill>
                <a:latin typeface="Trebuchet MS" panose="020B0603020202020204" pitchFamily="34" charset="0"/>
              </a:rPr>
              <a:pPr algn="r">
                <a:spcBef>
                  <a:spcPct val="0"/>
                </a:spcBef>
                <a:buClr>
                  <a:srgbClr val="000000"/>
                </a:buClr>
                <a:buSzPct val="75000"/>
                <a:buFont typeface="Trebuchet MS" panose="020B0603020202020204" pitchFamily="34" charset="0"/>
                <a:buNone/>
              </a:pPr>
              <a:t>9</a:t>
            </a:fld>
            <a:endParaRPr lang="en-GB" altLang="en-US" sz="1400">
              <a:solidFill>
                <a:srgbClr val="000000"/>
              </a:solidFill>
              <a:latin typeface="Trebuchet MS" panose="020B0603020202020204" pitchFamily="34" charset="0"/>
            </a:endParaRPr>
          </a:p>
        </p:txBody>
      </p:sp>
      <p:sp>
        <p:nvSpPr>
          <p:cNvPr id="23555" name="Text Box 2"/>
          <p:cNvSpPr txBox="1">
            <a:spLocks noChangeArrowheads="1"/>
          </p:cNvSpPr>
          <p:nvPr/>
        </p:nvSpPr>
        <p:spPr bwMode="auto">
          <a:xfrm>
            <a:off x="525077" y="374652"/>
            <a:ext cx="648335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
                <a:srgbClr val="0000FF"/>
              </a:buClr>
              <a:buFont typeface="Trebuchet MS" panose="020B0603020202020204" pitchFamily="34" charset="0"/>
              <a:buNone/>
            </a:pPr>
            <a:r>
              <a:rPr lang="en-GB" altLang="en-US" b="1" dirty="0">
                <a:solidFill>
                  <a:srgbClr val="0000FF"/>
                </a:solidFill>
                <a:latin typeface="Trebuchet MS" panose="020B0603020202020204" pitchFamily="34" charset="0"/>
              </a:rPr>
              <a:t>INTERSECT</a:t>
            </a:r>
          </a:p>
        </p:txBody>
      </p:sp>
      <p:sp>
        <p:nvSpPr>
          <p:cNvPr id="23557" name="Rectangle 4"/>
          <p:cNvSpPr>
            <a:spLocks noChangeArrowheads="1"/>
          </p:cNvSpPr>
          <p:nvPr/>
        </p:nvSpPr>
        <p:spPr bwMode="auto">
          <a:xfrm>
            <a:off x="800286" y="1241781"/>
            <a:ext cx="4143375" cy="2008187"/>
          </a:xfrm>
          <a:prstGeom prst="rect">
            <a:avLst/>
          </a:prstGeom>
          <a:solidFill>
            <a:srgbClr val="FFE1E1"/>
          </a:solidFill>
          <a:ln>
            <a:noFill/>
          </a:ln>
          <a:extLst>
            <a:ext uri="{91240B29-F687-4F45-9708-019B960494DF}">
              <a14:hiddenLine xmlns:a14="http://schemas.microsoft.com/office/drawing/2010/main" w="9525">
                <a:solidFill>
                  <a:srgbClr val="000000"/>
                </a:solidFill>
                <a:round/>
                <a:headEnd/>
                <a:tailEnd/>
              </a14:hiddenLine>
            </a:ext>
          </a:extLst>
        </p:spPr>
        <p:txBody>
          <a:bodyPr lIns="90360" tIns="44280" rIns="90360" bIns="44280">
            <a:spAutoFit/>
          </a:bodyPr>
          <a:lstStyle>
            <a:lvl1pPr>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450"/>
              </a:spcBef>
              <a:buClr>
                <a:srgbClr val="FF6600"/>
              </a:buClr>
              <a:buSzPct val="75000"/>
              <a:buNone/>
            </a:pPr>
            <a:r>
              <a:rPr lang="en-GB" altLang="en-US" sz="1800" dirty="0">
                <a:solidFill>
                  <a:srgbClr val="0000FF"/>
                </a:solidFill>
                <a:latin typeface="Arial" panose="020B0604020202020204" pitchFamily="34" charset="0"/>
                <a:ea typeface="PMingLiU" pitchFamily="18" charset="-120"/>
              </a:rPr>
              <a:t>SELECT	     CUS_CODE</a:t>
            </a:r>
          </a:p>
          <a:p>
            <a:pPr>
              <a:spcBef>
                <a:spcPts val="450"/>
              </a:spcBef>
              <a:buClr>
                <a:srgbClr val="FF6600"/>
              </a:buClr>
              <a:buSzPct val="75000"/>
              <a:buNone/>
            </a:pPr>
            <a:r>
              <a:rPr lang="en-GB" altLang="en-US" sz="1800" dirty="0">
                <a:solidFill>
                  <a:srgbClr val="0000FF"/>
                </a:solidFill>
                <a:latin typeface="Arial" panose="020B0604020202020204" pitchFamily="34" charset="0"/>
                <a:ea typeface="PMingLiU" pitchFamily="18" charset="-120"/>
              </a:rPr>
              <a:t>FROM	     CUSTOMER</a:t>
            </a:r>
          </a:p>
          <a:p>
            <a:pPr>
              <a:spcBef>
                <a:spcPts val="450"/>
              </a:spcBef>
              <a:buClr>
                <a:srgbClr val="FF6600"/>
              </a:buClr>
              <a:buSzPct val="75000"/>
              <a:buNone/>
            </a:pPr>
            <a:r>
              <a:rPr lang="en-GB" altLang="en-US" sz="1800" dirty="0">
                <a:solidFill>
                  <a:srgbClr val="0000FF"/>
                </a:solidFill>
                <a:latin typeface="Arial" panose="020B0604020202020204" pitchFamily="34" charset="0"/>
                <a:ea typeface="PMingLiU" pitchFamily="18" charset="-120"/>
              </a:rPr>
              <a:t>WHERE      CUS_AREACODE = ‘615’</a:t>
            </a:r>
          </a:p>
          <a:p>
            <a:pPr>
              <a:spcBef>
                <a:spcPts val="450"/>
              </a:spcBef>
              <a:buClr>
                <a:srgbClr val="FF6600"/>
              </a:buClr>
              <a:buSzPct val="75000"/>
              <a:buNone/>
            </a:pPr>
            <a:r>
              <a:rPr lang="en-GB" altLang="en-US" sz="1800" b="1" dirty="0">
                <a:solidFill>
                  <a:srgbClr val="FF3300"/>
                </a:solidFill>
                <a:latin typeface="Arial" panose="020B0604020202020204" pitchFamily="34" charset="0"/>
                <a:ea typeface="PMingLiU" pitchFamily="18" charset="-120"/>
              </a:rPr>
              <a:t>INTERSECT</a:t>
            </a:r>
            <a:br>
              <a:rPr lang="en-GB" altLang="en-US" sz="1800" b="1" dirty="0">
                <a:solidFill>
                  <a:srgbClr val="FF3300"/>
                </a:solidFill>
                <a:latin typeface="Arial" panose="020B0604020202020204" pitchFamily="34" charset="0"/>
                <a:ea typeface="PMingLiU" pitchFamily="18" charset="-120"/>
              </a:rPr>
            </a:br>
            <a:r>
              <a:rPr lang="en-GB" altLang="en-US" sz="1800" dirty="0">
                <a:solidFill>
                  <a:srgbClr val="006600"/>
                </a:solidFill>
                <a:latin typeface="Arial" panose="020B0604020202020204" pitchFamily="34" charset="0"/>
                <a:ea typeface="PMingLiU" pitchFamily="18" charset="-120"/>
              </a:rPr>
              <a:t>SELECT      DISTINCT  CUS_CODE</a:t>
            </a:r>
          </a:p>
          <a:p>
            <a:pPr>
              <a:spcBef>
                <a:spcPts val="450"/>
              </a:spcBef>
              <a:buClr>
                <a:srgbClr val="FF6600"/>
              </a:buClr>
              <a:buSzPct val="75000"/>
              <a:buNone/>
            </a:pPr>
            <a:r>
              <a:rPr lang="en-GB" altLang="en-US" sz="1800" dirty="0">
                <a:solidFill>
                  <a:srgbClr val="006600"/>
                </a:solidFill>
                <a:latin typeface="Arial" panose="020B0604020202020204" pitchFamily="34" charset="0"/>
                <a:ea typeface="PMingLiU" pitchFamily="18" charset="-120"/>
              </a:rPr>
              <a:t>FROM          INVOICE</a:t>
            </a:r>
            <a:r>
              <a:rPr lang="en-GB" altLang="en-US" sz="1800" dirty="0">
                <a:solidFill>
                  <a:srgbClr val="000000"/>
                </a:solidFill>
                <a:latin typeface="Arial" panose="020B0604020202020204" pitchFamily="34" charset="0"/>
                <a:ea typeface="PMingLiU" pitchFamily="18" charset="-120"/>
              </a:rPr>
              <a:t>;</a:t>
            </a:r>
          </a:p>
        </p:txBody>
      </p:sp>
      <p:sp>
        <p:nvSpPr>
          <p:cNvPr id="7" name="Rectangle 5"/>
          <p:cNvSpPr>
            <a:spLocks noChangeArrowheads="1"/>
          </p:cNvSpPr>
          <p:nvPr/>
        </p:nvSpPr>
        <p:spPr bwMode="auto">
          <a:xfrm>
            <a:off x="1801289" y="4524250"/>
            <a:ext cx="7715574" cy="1820668"/>
          </a:xfrm>
          <a:prstGeom prst="rect">
            <a:avLst/>
          </a:pr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0360" tIns="44280" rIns="90360" bIns="44280">
            <a:spAutoFit/>
          </a:bodyPr>
          <a:lstStyle>
            <a:lvl1pPr>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500"/>
              </a:spcBef>
              <a:buClr>
                <a:srgbClr val="FF6600"/>
              </a:buClr>
              <a:buSzPct val="75000"/>
              <a:buNone/>
            </a:pPr>
            <a:r>
              <a:rPr lang="en-GB" altLang="en-US" sz="2000" b="1" dirty="0">
                <a:solidFill>
                  <a:srgbClr val="000000"/>
                </a:solidFill>
                <a:latin typeface="Arial" panose="020B0604020202020204" pitchFamily="34" charset="0"/>
                <a:ea typeface="PMingLiU" pitchFamily="18" charset="-120"/>
              </a:rPr>
              <a:t>SELECT</a:t>
            </a:r>
            <a:r>
              <a:rPr lang="en-GB" altLang="en-US" sz="2000" dirty="0">
                <a:solidFill>
                  <a:srgbClr val="000000"/>
                </a:solidFill>
                <a:latin typeface="Arial" panose="020B0604020202020204" pitchFamily="34" charset="0"/>
                <a:ea typeface="PMingLiU" pitchFamily="18" charset="-120"/>
              </a:rPr>
              <a:t>   CUS_CODE</a:t>
            </a:r>
          </a:p>
          <a:p>
            <a:pPr>
              <a:spcBef>
                <a:spcPts val="500"/>
              </a:spcBef>
              <a:buClr>
                <a:srgbClr val="FF6600"/>
              </a:buClr>
              <a:buSzPct val="75000"/>
              <a:buNone/>
            </a:pPr>
            <a:r>
              <a:rPr lang="en-GB" altLang="en-US" sz="2000" b="1" dirty="0">
                <a:solidFill>
                  <a:srgbClr val="000000"/>
                </a:solidFill>
                <a:latin typeface="Arial" panose="020B0604020202020204" pitchFamily="34" charset="0"/>
                <a:ea typeface="PMingLiU" pitchFamily="18" charset="-120"/>
              </a:rPr>
              <a:t>FROM </a:t>
            </a:r>
            <a:r>
              <a:rPr lang="en-GB" altLang="en-US" sz="2000" dirty="0">
                <a:solidFill>
                  <a:srgbClr val="000000"/>
                </a:solidFill>
                <a:latin typeface="Arial" panose="020B0604020202020204" pitchFamily="34" charset="0"/>
                <a:ea typeface="PMingLiU" pitchFamily="18" charset="-120"/>
              </a:rPr>
              <a:t>      CUSTOMER</a:t>
            </a:r>
          </a:p>
          <a:p>
            <a:pPr>
              <a:spcBef>
                <a:spcPts val="500"/>
              </a:spcBef>
              <a:buClr>
                <a:srgbClr val="FF6600"/>
              </a:buClr>
              <a:buSzPct val="75000"/>
              <a:buNone/>
            </a:pPr>
            <a:r>
              <a:rPr lang="en-GB" altLang="en-US" sz="2000" b="1" dirty="0">
                <a:solidFill>
                  <a:srgbClr val="000000"/>
                </a:solidFill>
                <a:latin typeface="Arial" panose="020B0604020202020204" pitchFamily="34" charset="0"/>
                <a:ea typeface="PMingLiU" pitchFamily="18" charset="-120"/>
              </a:rPr>
              <a:t>WHERE</a:t>
            </a:r>
            <a:r>
              <a:rPr lang="en-GB" altLang="en-US" sz="2000" dirty="0">
                <a:solidFill>
                  <a:srgbClr val="000000"/>
                </a:solidFill>
                <a:latin typeface="Arial" panose="020B0604020202020204" pitchFamily="34" charset="0"/>
                <a:ea typeface="PMingLiU" pitchFamily="18" charset="-120"/>
              </a:rPr>
              <a:t>    CUS_AREACODE = '615‘</a:t>
            </a:r>
          </a:p>
          <a:p>
            <a:pPr>
              <a:spcBef>
                <a:spcPts val="500"/>
              </a:spcBef>
              <a:buClr>
                <a:srgbClr val="FF6600"/>
              </a:buClr>
              <a:buSzPct val="75000"/>
              <a:buNone/>
            </a:pPr>
            <a:r>
              <a:rPr lang="en-GB" altLang="en-US" sz="2000" b="1" dirty="0">
                <a:solidFill>
                  <a:srgbClr val="000000"/>
                </a:solidFill>
                <a:latin typeface="Arial" panose="020B0604020202020204" pitchFamily="34" charset="0"/>
                <a:ea typeface="PMingLiU" pitchFamily="18" charset="-120"/>
              </a:rPr>
              <a:t>AND </a:t>
            </a:r>
            <a:r>
              <a:rPr lang="en-GB" altLang="en-US" sz="2000" dirty="0">
                <a:solidFill>
                  <a:srgbClr val="000000"/>
                </a:solidFill>
                <a:latin typeface="Arial" panose="020B0604020202020204" pitchFamily="34" charset="0"/>
                <a:ea typeface="PMingLiU" pitchFamily="18" charset="-120"/>
              </a:rPr>
              <a:t>         CUS_CODE </a:t>
            </a:r>
            <a:r>
              <a:rPr lang="en-GB" altLang="en-US" sz="2000" b="1" dirty="0">
                <a:solidFill>
                  <a:srgbClr val="FF0000"/>
                </a:solidFill>
                <a:latin typeface="Arial" panose="020B0604020202020204" pitchFamily="34" charset="0"/>
                <a:ea typeface="PMingLiU" pitchFamily="18" charset="-120"/>
              </a:rPr>
              <a:t>IN </a:t>
            </a:r>
            <a:br>
              <a:rPr lang="en-GB" altLang="en-US" sz="2000" dirty="0">
                <a:solidFill>
                  <a:srgbClr val="000000"/>
                </a:solidFill>
                <a:latin typeface="Arial" panose="020B0604020202020204" pitchFamily="34" charset="0"/>
                <a:ea typeface="PMingLiU" pitchFamily="18" charset="-120"/>
              </a:rPr>
            </a:br>
            <a:r>
              <a:rPr lang="en-GB" altLang="en-US" sz="2000" dirty="0">
                <a:solidFill>
                  <a:srgbClr val="000000"/>
                </a:solidFill>
                <a:latin typeface="Arial" panose="020B0604020202020204" pitchFamily="34" charset="0"/>
                <a:ea typeface="PMingLiU" pitchFamily="18" charset="-120"/>
              </a:rPr>
              <a:t>                  (</a:t>
            </a:r>
            <a:r>
              <a:rPr lang="en-GB" altLang="en-US" sz="2000" b="1" dirty="0">
                <a:solidFill>
                  <a:srgbClr val="22228B"/>
                </a:solidFill>
                <a:latin typeface="Arial" panose="020B0604020202020204" pitchFamily="34" charset="0"/>
                <a:ea typeface="PMingLiU" pitchFamily="18" charset="-120"/>
              </a:rPr>
              <a:t>SELECT</a:t>
            </a:r>
            <a:r>
              <a:rPr lang="en-GB" altLang="en-US" sz="2000" dirty="0">
                <a:solidFill>
                  <a:srgbClr val="22228B"/>
                </a:solidFill>
                <a:latin typeface="Arial" panose="020B0604020202020204" pitchFamily="34" charset="0"/>
                <a:ea typeface="PMingLiU" pitchFamily="18" charset="-120"/>
              </a:rPr>
              <a:t> </a:t>
            </a:r>
            <a:r>
              <a:rPr lang="en-GB" altLang="en-US" sz="2000" b="1" dirty="0">
                <a:solidFill>
                  <a:srgbClr val="22228B"/>
                </a:solidFill>
                <a:latin typeface="Arial" panose="020B0604020202020204" pitchFamily="34" charset="0"/>
                <a:ea typeface="PMingLiU" pitchFamily="18" charset="-120"/>
              </a:rPr>
              <a:t>DISTINCT</a:t>
            </a:r>
            <a:r>
              <a:rPr lang="en-GB" altLang="en-US" sz="2000" dirty="0">
                <a:solidFill>
                  <a:srgbClr val="22228B"/>
                </a:solidFill>
                <a:latin typeface="Arial" panose="020B0604020202020204" pitchFamily="34" charset="0"/>
                <a:ea typeface="PMingLiU" pitchFamily="18" charset="-120"/>
              </a:rPr>
              <a:t> CUS_CODE </a:t>
            </a:r>
            <a:r>
              <a:rPr lang="en-GB" altLang="en-US" sz="2000" b="1" dirty="0">
                <a:solidFill>
                  <a:srgbClr val="22228B"/>
                </a:solidFill>
                <a:latin typeface="Arial" panose="020B0604020202020204" pitchFamily="34" charset="0"/>
                <a:ea typeface="PMingLiU" pitchFamily="18" charset="-120"/>
              </a:rPr>
              <a:t>FROM</a:t>
            </a:r>
            <a:r>
              <a:rPr lang="en-GB" altLang="en-US" sz="2000" dirty="0">
                <a:solidFill>
                  <a:srgbClr val="22228B"/>
                </a:solidFill>
                <a:latin typeface="Arial" panose="020B0604020202020204" pitchFamily="34" charset="0"/>
                <a:ea typeface="PMingLiU" pitchFamily="18" charset="-120"/>
              </a:rPr>
              <a:t> INVOICE</a:t>
            </a:r>
            <a:r>
              <a:rPr lang="en-GB" altLang="en-US" sz="2000" dirty="0">
                <a:solidFill>
                  <a:srgbClr val="000000"/>
                </a:solidFill>
                <a:latin typeface="Arial" panose="020B0604020202020204" pitchFamily="34" charset="0"/>
                <a:ea typeface="PMingLiU" pitchFamily="18" charset="-120"/>
              </a:rPr>
              <a:t>);</a:t>
            </a:r>
          </a:p>
        </p:txBody>
      </p:sp>
      <p:sp>
        <p:nvSpPr>
          <p:cNvPr id="8" name="Text Box 6"/>
          <p:cNvSpPr txBox="1">
            <a:spLocks noChangeArrowheads="1"/>
          </p:cNvSpPr>
          <p:nvPr/>
        </p:nvSpPr>
        <p:spPr bwMode="auto">
          <a:xfrm>
            <a:off x="1881187" y="3708274"/>
            <a:ext cx="6026226" cy="704978"/>
          </a:xfrm>
          <a:prstGeom prst="rect">
            <a:avLst/>
          </a:pr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0360" tIns="44280" rIns="90360" bIns="44280">
            <a:spAutoFit/>
          </a:bodyPr>
          <a:lstStyle>
            <a:lvl1pPr>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500"/>
              </a:spcBef>
              <a:buClr>
                <a:srgbClr val="FF6600"/>
              </a:buClr>
              <a:buSzPct val="75000"/>
              <a:buNone/>
            </a:pPr>
            <a:r>
              <a:rPr lang="en-GB" altLang="en-US" sz="2000" dirty="0">
                <a:solidFill>
                  <a:srgbClr val="000000"/>
                </a:solidFill>
                <a:latin typeface="Arial" panose="020B0604020202020204" pitchFamily="34" charset="0"/>
                <a:ea typeface="PMingLiU" pitchFamily="18" charset="-120"/>
              </a:rPr>
              <a:t>Some DBMS does not support INTERSECT query , </a:t>
            </a:r>
            <a:br>
              <a:rPr lang="en-GB" altLang="en-US" sz="2000" dirty="0">
                <a:solidFill>
                  <a:srgbClr val="000000"/>
                </a:solidFill>
                <a:latin typeface="Arial" panose="020B0604020202020204" pitchFamily="34" charset="0"/>
                <a:ea typeface="PMingLiU" pitchFamily="18" charset="-120"/>
              </a:rPr>
            </a:br>
            <a:r>
              <a:rPr lang="en-GB" altLang="en-US" sz="2000" dirty="0">
                <a:solidFill>
                  <a:srgbClr val="000000"/>
                </a:solidFill>
                <a:latin typeface="Arial" panose="020B0604020202020204" pitchFamily="34" charset="0"/>
                <a:ea typeface="PMingLiU" pitchFamily="18" charset="-120"/>
              </a:rPr>
              <a:t>here is an alternative.</a:t>
            </a:r>
          </a:p>
        </p:txBody>
      </p:sp>
      <p:sp>
        <p:nvSpPr>
          <p:cNvPr id="3" name="Rectangle 2">
            <a:extLst>
              <a:ext uri="{FF2B5EF4-FFF2-40B4-BE49-F238E27FC236}">
                <a16:creationId xmlns:a16="http://schemas.microsoft.com/office/drawing/2014/main" id="{DFFE2DA4-D34F-B2A9-57AA-0481EE57325D}"/>
              </a:ext>
            </a:extLst>
          </p:cNvPr>
          <p:cNvSpPr txBox="1">
            <a:spLocks noChangeArrowheads="1"/>
          </p:cNvSpPr>
          <p:nvPr/>
        </p:nvSpPr>
        <p:spPr>
          <a:xfrm>
            <a:off x="8139660" y="569179"/>
            <a:ext cx="3730443" cy="5755421"/>
          </a:xfrm>
          <a:prstGeom prst="rect">
            <a:avLst/>
          </a:prstGeom>
        </p:spPr>
        <p:txBody>
          <a:bodyPr wrap="square"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SG" sz="2000" dirty="0">
                <a:solidFill>
                  <a:srgbClr val="555555"/>
                </a:solidFill>
                <a:latin typeface="Helvetica" pitchFamily="2" charset="0"/>
                <a:cs typeface="Times New Roman" panose="02020603050405020304" pitchFamily="18" charset="0"/>
              </a:rPr>
              <a:t>INTERSECT statement can be used to </a:t>
            </a:r>
            <a:r>
              <a:rPr lang="en-SG" sz="2000" b="1" dirty="0">
                <a:solidFill>
                  <a:srgbClr val="FF0000"/>
                </a:solidFill>
                <a:latin typeface="Helvetica" pitchFamily="2" charset="0"/>
                <a:cs typeface="Times New Roman" panose="02020603050405020304" pitchFamily="18" charset="0"/>
              </a:rPr>
              <a:t>combine rows from two queries, returning only the rows that appear in both sets</a:t>
            </a:r>
            <a:r>
              <a:rPr lang="en-SG" sz="2000" dirty="0">
                <a:solidFill>
                  <a:srgbClr val="555555"/>
                </a:solidFill>
                <a:latin typeface="Helvetica" pitchFamily="2" charset="0"/>
                <a:cs typeface="Times New Roman" panose="02020603050405020304" pitchFamily="18" charset="0"/>
              </a:rPr>
              <a:t>. </a:t>
            </a:r>
          </a:p>
          <a:p>
            <a:r>
              <a:rPr lang="en-SG" sz="2000" dirty="0">
                <a:solidFill>
                  <a:srgbClr val="555555"/>
                </a:solidFill>
                <a:latin typeface="Helvetica" pitchFamily="2" charset="0"/>
                <a:cs typeface="Times New Roman" panose="02020603050405020304" pitchFamily="18" charset="0"/>
              </a:rPr>
              <a:t>Syntax for the INTERSECT statement is </a:t>
            </a:r>
            <a:r>
              <a:rPr lang="en-SG" sz="2000" b="1" dirty="0">
                <a:solidFill>
                  <a:srgbClr val="FF0000"/>
                </a:solidFill>
                <a:latin typeface="Helvetica" pitchFamily="2" charset="0"/>
                <a:cs typeface="Times New Roman" panose="02020603050405020304" pitchFamily="18" charset="0"/>
              </a:rPr>
              <a:t>query INTERSECT query </a:t>
            </a:r>
          </a:p>
          <a:p>
            <a:r>
              <a:rPr lang="en-SG" sz="2000" dirty="0">
                <a:solidFill>
                  <a:srgbClr val="555555"/>
                </a:solidFill>
                <a:latin typeface="Helvetica" pitchFamily="2" charset="0"/>
                <a:cs typeface="Times New Roman" panose="02020603050405020304" pitchFamily="18" charset="0"/>
              </a:rPr>
              <a:t>It generates the list of </a:t>
            </a:r>
            <a:r>
              <a:rPr lang="en-SG" sz="2000" b="1" dirty="0">
                <a:solidFill>
                  <a:srgbClr val="FF0000"/>
                </a:solidFill>
                <a:latin typeface="Helvetica" pitchFamily="2" charset="0"/>
                <a:cs typeface="Times New Roman" panose="02020603050405020304" pitchFamily="18" charset="0"/>
              </a:rPr>
              <a:t>duplicate customer records</a:t>
            </a:r>
            <a:r>
              <a:rPr lang="en-SG" sz="2000" dirty="0">
                <a:solidFill>
                  <a:srgbClr val="555555"/>
                </a:solidFill>
                <a:latin typeface="Helvetica" pitchFamily="2" charset="0"/>
                <a:cs typeface="Times New Roman" panose="02020603050405020304" pitchFamily="18" charset="0"/>
              </a:rPr>
              <a:t>.</a:t>
            </a:r>
          </a:p>
          <a:p>
            <a:r>
              <a:rPr lang="en-SG" sz="2000" dirty="0">
                <a:solidFill>
                  <a:srgbClr val="555555"/>
                </a:solidFill>
                <a:highlight>
                  <a:srgbClr val="FFFF00"/>
                </a:highlight>
                <a:latin typeface="Helvetica" pitchFamily="2" charset="0"/>
                <a:cs typeface="Times New Roman" panose="02020603050405020304" pitchFamily="18" charset="0"/>
              </a:rPr>
              <a:t>INTERSECT is not supported by MYSQL</a:t>
            </a:r>
            <a:r>
              <a:rPr lang="en-SG" sz="2000" dirty="0">
                <a:solidFill>
                  <a:srgbClr val="555555"/>
                </a:solidFill>
                <a:latin typeface="Helvetica" pitchFamily="2" charset="0"/>
                <a:cs typeface="Times New Roman" panose="02020603050405020304" pitchFamily="18" charset="0"/>
              </a:rPr>
              <a:t>.</a:t>
            </a:r>
          </a:p>
          <a:p>
            <a:endParaRPr lang="en-SG" sz="2000" dirty="0">
              <a:solidFill>
                <a:srgbClr val="555555"/>
              </a:solidFill>
              <a:latin typeface="Helvetica" pitchFamily="2" charset="0"/>
              <a:cs typeface="Times New Roman" panose="02020603050405020304" pitchFamily="18" charset="0"/>
            </a:endParaRPr>
          </a:p>
          <a:p>
            <a:pPr>
              <a:spcBef>
                <a:spcPts val="2800"/>
              </a:spcBef>
              <a:spcAft>
                <a:spcPts val="2400"/>
              </a:spcAft>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SG" sz="2000" dirty="0">
              <a:solidFill>
                <a:srgbClr val="555555"/>
              </a:solidFill>
              <a:effectLst/>
              <a:latin typeface="Helvetica" pitchFamily="2"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3321617"/>
      </p:ext>
    </p:extLst>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subTnLst>
                                    <p:set>
                                      <p:cBhvr override="childStyle">
                                        <p:cTn dur="1" fill="hold" display="0" masterRel="nextClick" afterEffect="1"/>
                                        <p:tgtEl>
                                          <p:spTgt spid="7">
                                            <p:txEl>
                                              <p:pRg st="3" end="3"/>
                                            </p:txEl>
                                          </p:spTgt>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6F356318-D0A1-6C49-AD6D-BEC9F6E7D714}" vid="{A2FA1038-FBCA-484A-AB48-CB85BF9B6F2B}"/>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6F356318-D0A1-6C49-AD6D-BEC9F6E7D714}" vid="{936A5B63-D780-2448-8761-3F3A273DC4D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c64b295e-e158-430a-a9fe-95bbf17b9d7d" xsi:nil="true"/>
    <lcf76f155ced4ddcb4097134ff3c332f xmlns="0f5e39c8-e5a1-4a0d-b53f-9134be983d19">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0D23BF17FCDC947B8E404D646247F8D" ma:contentTypeVersion="16" ma:contentTypeDescription="Create a new document." ma:contentTypeScope="" ma:versionID="29d8ace8dc41074792c1ec8140cc849b">
  <xsd:schema xmlns:xsd="http://www.w3.org/2001/XMLSchema" xmlns:xs="http://www.w3.org/2001/XMLSchema" xmlns:p="http://schemas.microsoft.com/office/2006/metadata/properties" xmlns:ns2="0f5e39c8-e5a1-4a0d-b53f-9134be983d19" xmlns:ns3="c64b295e-e158-430a-a9fe-95bbf17b9d7d" targetNamespace="http://schemas.microsoft.com/office/2006/metadata/properties" ma:root="true" ma:fieldsID="f469e829c8e0d9e5502ef49b41822689" ns2:_="" ns3:_="">
    <xsd:import namespace="0f5e39c8-e5a1-4a0d-b53f-9134be983d19"/>
    <xsd:import namespace="c64b295e-e158-430a-a9fe-95bbf17b9d7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5e39c8-e5a1-4a0d-b53f-9134be983d1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Location" ma:index="12" nillable="true" ma:displayName="MediaServiceLocation" ma:internalName="MediaServiceLocation"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99026d15-0072-472a-9e8b-1e695e239e4c"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64b295e-e158-430a-a9fe-95bbf17b9d7d"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f68d3613-7e1d-4cd9-9b9e-5b63bfbe3843}" ma:internalName="TaxCatchAll" ma:showField="CatchAllData" ma:web="c64b295e-e158-430a-a9fe-95bbf17b9d7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325F665-6178-4A3C-AB51-33584EBE5E66}">
  <ds:schemaRefs>
    <ds:schemaRef ds:uri="http://schemas.microsoft.com/office/2006/metadata/properties"/>
    <ds:schemaRef ds:uri="http://schemas.microsoft.com/office/infopath/2007/PartnerControls"/>
    <ds:schemaRef ds:uri="http://schemas.microsoft.com/office/2006/documentManagement/types"/>
    <ds:schemaRef ds:uri="c64b295e-e158-430a-a9fe-95bbf17b9d7d"/>
    <ds:schemaRef ds:uri="http://purl.org/dc/dcmitype/"/>
    <ds:schemaRef ds:uri="0f5e39c8-e5a1-4a0d-b53f-9134be983d19"/>
    <ds:schemaRef ds:uri="http://purl.org/dc/elements/1.1/"/>
    <ds:schemaRef ds:uri="http://schemas.openxmlformats.org/package/2006/metadata/core-properties"/>
    <ds:schemaRef ds:uri="http://www.w3.org/XML/1998/namespace"/>
    <ds:schemaRef ds:uri="http://purl.org/dc/terms/"/>
  </ds:schemaRefs>
</ds:datastoreItem>
</file>

<file path=customXml/itemProps2.xml><?xml version="1.0" encoding="utf-8"?>
<ds:datastoreItem xmlns:ds="http://schemas.openxmlformats.org/officeDocument/2006/customXml" ds:itemID="{C60DA675-4EC4-42AD-8BEF-EC150FC816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f5e39c8-e5a1-4a0d-b53f-9134be983d19"/>
    <ds:schemaRef ds:uri="c64b295e-e158-430a-a9fe-95bbf17b9d7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737E395-B3D1-4FE1-82D2-457D9A6140A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ITatJCU-Lectures-2022</Template>
  <TotalTime>1923</TotalTime>
  <Words>4036</Words>
  <Application>Microsoft Macintosh PowerPoint</Application>
  <PresentationFormat>Widescreen</PresentationFormat>
  <Paragraphs>454</Paragraphs>
  <Slides>35</Slides>
  <Notes>35</Notes>
  <HiddenSlides>0</HiddenSlides>
  <MMClips>0</MMClips>
  <ScaleCrop>false</ScaleCrop>
  <HeadingPairs>
    <vt:vector size="8" baseType="variant">
      <vt:variant>
        <vt:lpstr>Fonts Used</vt:lpstr>
      </vt:variant>
      <vt:variant>
        <vt:i4>14</vt:i4>
      </vt:variant>
      <vt:variant>
        <vt:lpstr>Theme</vt:lpstr>
      </vt:variant>
      <vt:variant>
        <vt:i4>2</vt:i4>
      </vt:variant>
      <vt:variant>
        <vt:lpstr>Embedded OLE Servers</vt:lpstr>
      </vt:variant>
      <vt:variant>
        <vt:i4>0</vt:i4>
      </vt:variant>
      <vt:variant>
        <vt:lpstr>Slide Titles</vt:lpstr>
      </vt:variant>
      <vt:variant>
        <vt:i4>35</vt:i4>
      </vt:variant>
    </vt:vector>
  </HeadingPairs>
  <TitlesOfParts>
    <vt:vector size="51" baseType="lpstr">
      <vt:lpstr>Arial</vt:lpstr>
      <vt:lpstr>Calibri</vt:lpstr>
      <vt:lpstr>Fira Mono</vt:lpstr>
      <vt:lpstr>Helvetica</vt:lpstr>
      <vt:lpstr>inherit</vt:lpstr>
      <vt:lpstr>Liberation Mono</vt:lpstr>
      <vt:lpstr>Monotype Sorts</vt:lpstr>
      <vt:lpstr>Open Sans</vt:lpstr>
      <vt:lpstr>Playfair Display</vt:lpstr>
      <vt:lpstr>robotoregular</vt:lpstr>
      <vt:lpstr>Stone Sans ITC TT-Bold</vt:lpstr>
      <vt:lpstr>Times New Roman</vt:lpstr>
      <vt:lpstr>Trebuchet MS</vt:lpstr>
      <vt:lpstr>Wingdings</vt:lpstr>
      <vt:lpstr>1_Office Theme</vt:lpstr>
      <vt:lpstr>Custom Design</vt:lpstr>
      <vt:lpstr>CP2404/CP5633  Database Modelling  </vt:lpstr>
      <vt:lpstr>PowerPoint Presentation</vt:lpstr>
      <vt:lpstr>PowerPoint Presentation</vt:lpstr>
      <vt:lpstr>PowerPoint Presentation</vt:lpstr>
      <vt:lpstr>EXAMPLE: The Database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Subqueries</vt:lpstr>
      <vt:lpstr>Examples of Subqueries</vt:lpstr>
      <vt:lpstr>PowerPoint Presentation</vt:lpstr>
      <vt:lpstr>PowerPoint Presentation</vt:lpstr>
      <vt:lpstr>WHERE Subqueries and JOINS</vt:lpstr>
      <vt:lpstr>IN Subqueries</vt:lpstr>
      <vt:lpstr>PowerPoint Presentation</vt:lpstr>
      <vt:lpstr>Multirow Subquery Operators: ANY and ALL</vt:lpstr>
      <vt:lpstr>PowerPoint Presentation</vt:lpstr>
      <vt:lpstr>Attribute List (SELECT) Subqueries</vt:lpstr>
      <vt:lpstr>Correlated Subqueries</vt:lpstr>
      <vt:lpstr>Correlated Subqueries</vt:lpstr>
      <vt:lpstr>EXISTS Correlated Subqueries</vt:lpstr>
      <vt:lpstr>EXISTS Correlated Subqueries</vt:lpstr>
      <vt:lpstr>Summary</vt:lpstr>
    </vt:vector>
  </TitlesOfParts>
  <Company>James Cook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CP2404/CP5633  Database Modelling</dc:title>
  <dc:creator>Joanne Lee</dc:creator>
  <cp:lastModifiedBy>Mala Selvaraj</cp:lastModifiedBy>
  <cp:revision>166</cp:revision>
  <dcterms:created xsi:type="dcterms:W3CDTF">2022-09-03T07:04:50Z</dcterms:created>
  <dcterms:modified xsi:type="dcterms:W3CDTF">2023-05-08T02:47:26Z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0x01010060D23BF17FCDC947B8E404D646247F8D</vt:lpwstr>
  </property>
</Properties>
</file>