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FB2AF-3E8E-0949-868E-4467565356B2}" type="datetimeFigureOut">
              <a:rPr lang="fr-FR" smtClean="0"/>
              <a:t>21/12/15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3DD-5D3B-9B48-8251-558519BC2B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140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1082-70B3-6442-965B-CF7E845A1320}" type="datetimeFigureOut">
              <a:rPr lang="fr-FR" smtClean="0"/>
              <a:t>21/12/15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DA95-8DE2-9345-8155-909C8ABFE4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671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B077-6075-E14D-B1B4-4101DF8A668F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6CD9-D999-3046-94FE-D11A818E2D0F}" type="datetime2">
              <a:rPr lang="fr-FR" smtClean="0"/>
              <a:t>lundi 21 décembre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08B-329B-EF42-9699-F0F907F7DDFA}" type="datetime2">
              <a:rPr lang="fr-FR" smtClean="0"/>
              <a:t>lundi 21 décembre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CF5A-40C0-D044-ABF2-D52CC890ADBB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F4DD-1F60-274C-9987-898AFDA17FD0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4D60-F7BD-E14F-8B2B-8B7665C0BBCF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35F7-4BB6-B042-89B0-AD4D232005D1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9A24-E2DF-4744-972C-89B5233E4CF2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9A0D-BE95-7740-9533-40845F961584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C0ED-9BDE-0D46-84A6-D03F8CE335B1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ADD-FF2D-DD45-8D66-4981102E92D9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D6A0E58-6F10-A148-B520-92E53CBBC0B3}" type="datetime2">
              <a:rPr lang="fr-FR" smtClean="0"/>
              <a:t>lundi 21 décembre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IA01-</a:t>
            </a:r>
            <a:r>
              <a:rPr lang="fr-FR" b="1" dirty="0" smtClean="0">
                <a:effectLst/>
              </a:rPr>
              <a:t>TP03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>
                <a:effectLst/>
              </a:rPr>
              <a:t>Système </a:t>
            </a:r>
            <a:r>
              <a:rPr lang="fr-FR" b="1" dirty="0" smtClean="0">
                <a:effectLst/>
              </a:rPr>
              <a:t>Expert Œnologique </a:t>
            </a:r>
            <a:r>
              <a:rPr lang="fr-FR" b="1" dirty="0">
                <a:effectLst/>
              </a:rPr>
              <a:t>d’ordre 0</a:t>
            </a:r>
            <a:r>
              <a:rPr lang="fr-FR" b="1" dirty="0" smtClean="0">
                <a:effectLst/>
              </a:rPr>
              <a:t>+</a:t>
            </a:r>
          </a:p>
          <a:p>
            <a:r>
              <a:rPr lang="fr-FR" b="1" dirty="0" smtClean="0">
                <a:effectLst/>
              </a:rPr>
              <a:t>Maxime DILLY, Simon LAURENT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914400"/>
          </a:xfrm>
        </p:spPr>
        <p:txBody>
          <a:bodyPr anchor="ctr"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00100" y="1154050"/>
            <a:ext cx="48654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200" dirty="0" smtClean="0"/>
              <a:t>Présentation du sujet</a:t>
            </a:r>
          </a:p>
          <a:p>
            <a:pPr marL="857250" indent="-857250">
              <a:buFont typeface="+mj-lt"/>
              <a:buAutoNum type="romanUcPeriod"/>
            </a:pPr>
            <a:endParaRPr lang="fr-FR" sz="3200" dirty="0" smtClean="0"/>
          </a:p>
          <a:p>
            <a:pPr marL="857250" indent="-857250">
              <a:buFont typeface="+mj-lt"/>
              <a:buAutoNum type="romanUcPeriod"/>
            </a:pPr>
            <a:r>
              <a:rPr lang="fr-FR" sz="3200" dirty="0" smtClean="0"/>
              <a:t>Expertise</a:t>
            </a:r>
          </a:p>
          <a:p>
            <a:pPr marL="857250" indent="-857250">
              <a:buFont typeface="+mj-lt"/>
              <a:buAutoNum type="romanUcPeriod"/>
            </a:pPr>
            <a:endParaRPr lang="fr-FR" sz="3200" dirty="0" smtClean="0"/>
          </a:p>
          <a:p>
            <a:pPr marL="857250" indent="-857250">
              <a:buFont typeface="+mj-lt"/>
              <a:buAutoNum type="romanUcPeriod"/>
            </a:pPr>
            <a:r>
              <a:rPr lang="fr-FR" sz="3200" dirty="0" smtClean="0"/>
              <a:t>LISP &amp; CILOS</a:t>
            </a:r>
          </a:p>
          <a:p>
            <a:pPr marL="857250" indent="-857250">
              <a:buFont typeface="+mj-lt"/>
              <a:buAutoNum type="romanUcPeriod"/>
            </a:pPr>
            <a:endParaRPr lang="fr-FR" sz="3200" dirty="0"/>
          </a:p>
          <a:p>
            <a:pPr marL="857250" indent="-857250">
              <a:buFont typeface="+mj-lt"/>
              <a:buAutoNum type="romanUcPeriod"/>
            </a:pPr>
            <a:r>
              <a:rPr lang="fr-FR" sz="3200" dirty="0" smtClean="0"/>
              <a:t>Limites</a:t>
            </a:r>
          </a:p>
          <a:p>
            <a:pPr marL="857250" indent="-857250">
              <a:buFont typeface="+mj-lt"/>
              <a:buAutoNum type="romanUcPeriod"/>
            </a:pPr>
            <a:endParaRPr lang="fr-FR" sz="3200" dirty="0" smtClean="0"/>
          </a:p>
          <a:p>
            <a:pPr marL="857250" indent="-857250">
              <a:buFont typeface="+mj-lt"/>
              <a:buAutoNum type="romanUcPeriod"/>
            </a:pPr>
            <a:r>
              <a:rPr lang="fr-FR" sz="3200" dirty="0" smtClean="0"/>
              <a:t>Démonstration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0821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914400"/>
          </a:xfrm>
        </p:spPr>
        <p:txBody>
          <a:bodyPr anchor="ctr"/>
          <a:lstStyle/>
          <a:p>
            <a:pPr algn="ctr"/>
            <a:r>
              <a:rPr lang="fr-FR" dirty="0"/>
              <a:t>Présentation </a:t>
            </a:r>
            <a:r>
              <a:rPr lang="fr-FR" dirty="0" smtClean="0"/>
              <a:t>du sujet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800100" y="2020874"/>
            <a:ext cx="51104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Idées de départ: </a:t>
            </a:r>
          </a:p>
          <a:p>
            <a:r>
              <a:rPr lang="fr-FR" sz="1600" i="1" dirty="0" smtClean="0"/>
              <a:t>Akinator Automobile et Conseils d’</a:t>
            </a:r>
            <a:r>
              <a:rPr lang="fr-FR" sz="1600" i="1" dirty="0" err="1" smtClean="0"/>
              <a:t>UVs</a:t>
            </a:r>
            <a:r>
              <a:rPr lang="fr-FR" sz="1600" i="1" dirty="0" smtClean="0"/>
              <a:t> GI</a:t>
            </a:r>
          </a:p>
          <a:p>
            <a:endParaRPr lang="fr-FR" sz="2400" dirty="0"/>
          </a:p>
          <a:p>
            <a:r>
              <a:rPr lang="fr-FR" sz="2400" dirty="0" smtClean="0"/>
              <a:t>Choix du sujet: </a:t>
            </a:r>
          </a:p>
          <a:p>
            <a:r>
              <a:rPr lang="fr-FR" sz="1600" i="1" dirty="0" smtClean="0"/>
              <a:t>Système Oenologique</a:t>
            </a:r>
          </a:p>
          <a:p>
            <a:endParaRPr lang="fr-FR" sz="2400" dirty="0"/>
          </a:p>
          <a:p>
            <a:r>
              <a:rPr lang="fr-FR" sz="2400" dirty="0" smtClean="0"/>
              <a:t>Principe général: </a:t>
            </a:r>
          </a:p>
          <a:p>
            <a:r>
              <a:rPr lang="fr-FR" sz="1600" i="1" dirty="0" smtClean="0"/>
              <a:t>Retourner une liste de vins répondant à des critères donnés</a:t>
            </a:r>
          </a:p>
        </p:txBody>
      </p:sp>
    </p:spTree>
    <p:extLst>
      <p:ext uri="{BB962C8B-B14F-4D97-AF65-F5344CB8AC3E}">
        <p14:creationId xmlns:p14="http://schemas.microsoft.com/office/powerpoint/2010/main" val="391501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00100" y="24197"/>
            <a:ext cx="7543800" cy="914400"/>
          </a:xfrm>
        </p:spPr>
        <p:txBody>
          <a:bodyPr anchor="ctr"/>
          <a:lstStyle/>
          <a:p>
            <a:pPr algn="ctr"/>
            <a:r>
              <a:rPr lang="fr-FR" dirty="0" smtClean="0"/>
              <a:t>Expertise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800100" y="1386967"/>
            <a:ext cx="820289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Basée sur le Guide </a:t>
            </a:r>
            <a:r>
              <a:rPr lang="fr-FR" sz="2400" dirty="0"/>
              <a:t>Hachette des Vins </a:t>
            </a:r>
            <a:r>
              <a:rPr lang="fr-FR" sz="2400" dirty="0" smtClean="0"/>
              <a:t>2016: </a:t>
            </a:r>
          </a:p>
          <a:p>
            <a:r>
              <a:rPr lang="fr-FR" sz="1600" dirty="0" smtClean="0"/>
              <a:t>(</a:t>
            </a:r>
            <a:r>
              <a:rPr lang="fr-FR" sz="1600" dirty="0"/>
              <a:t>http://www.hachette-vins.com/</a:t>
            </a:r>
            <a:r>
              <a:rPr lang="fr-FR" sz="1600" dirty="0" smtClean="0"/>
              <a:t>)</a:t>
            </a:r>
          </a:p>
          <a:p>
            <a:endParaRPr lang="fr-FR" sz="2400" dirty="0"/>
          </a:p>
          <a:p>
            <a:r>
              <a:rPr lang="fr-FR" sz="2400" dirty="0" smtClean="0"/>
              <a:t>Génère une base de connaissance:</a:t>
            </a:r>
          </a:p>
          <a:p>
            <a:r>
              <a:rPr lang="fr-FR" sz="1600" i="1" dirty="0"/>
              <a:t>(</a:t>
            </a:r>
            <a:r>
              <a:rPr lang="fr-FR" sz="1600" i="1" dirty="0" err="1"/>
              <a:t>setq</a:t>
            </a:r>
            <a:r>
              <a:rPr lang="fr-FR" sz="1600" i="1" dirty="0"/>
              <a:t> vin1 (</a:t>
            </a:r>
            <a:r>
              <a:rPr lang="fr-FR" sz="1600" i="1" dirty="0" err="1"/>
              <a:t>make</a:t>
            </a:r>
            <a:r>
              <a:rPr lang="fr-FR" sz="1600" i="1" dirty="0"/>
              <a:t>-instance '$vin :nom "CARRUADES_DE_LAFITE" </a:t>
            </a:r>
            <a:endParaRPr lang="fr-FR" sz="1600" i="1" dirty="0" smtClean="0"/>
          </a:p>
          <a:p>
            <a:r>
              <a:rPr lang="fr-FR" sz="1600" i="1" dirty="0" smtClean="0"/>
              <a:t>:</a:t>
            </a:r>
            <a:r>
              <a:rPr lang="fr-FR" sz="1600" i="1" dirty="0"/>
              <a:t>prix 105 :</a:t>
            </a:r>
            <a:r>
              <a:rPr lang="fr-FR" sz="1600" i="1" dirty="0" err="1"/>
              <a:t>annee</a:t>
            </a:r>
            <a:r>
              <a:rPr lang="fr-FR" sz="1600" i="1" dirty="0"/>
              <a:t> 2009 :couleur "ROUGE" :</a:t>
            </a:r>
            <a:r>
              <a:rPr lang="fr-FR" sz="1600" i="1" dirty="0" err="1"/>
              <a:t>petillant</a:t>
            </a:r>
            <a:r>
              <a:rPr lang="fr-FR" sz="1600" i="1" dirty="0"/>
              <a:t> "</a:t>
            </a:r>
            <a:r>
              <a:rPr lang="fr-FR" sz="1600" i="1" dirty="0" smtClean="0"/>
              <a:t>NON »</a:t>
            </a:r>
          </a:p>
          <a:p>
            <a:r>
              <a:rPr lang="fr-FR" sz="1600" i="1" dirty="0" smtClean="0"/>
              <a:t> </a:t>
            </a:r>
            <a:r>
              <a:rPr lang="fr-FR" sz="1600" i="1" dirty="0"/>
              <a:t>:</a:t>
            </a:r>
            <a:r>
              <a:rPr lang="fr-FR" sz="1600" i="1" dirty="0" err="1"/>
              <a:t>geographie</a:t>
            </a:r>
            <a:r>
              <a:rPr lang="fr-FR" sz="1600" i="1" dirty="0"/>
              <a:t> "BORDELAIS" :appellation "PAUILLAC" :bio "NON" </a:t>
            </a:r>
            <a:endParaRPr lang="fr-FR" sz="1600" i="1" dirty="0" smtClean="0"/>
          </a:p>
          <a:p>
            <a:r>
              <a:rPr lang="fr-FR" sz="1600" i="1" dirty="0" smtClean="0"/>
              <a:t>:</a:t>
            </a:r>
            <a:r>
              <a:rPr lang="fr-FR" sz="1600" i="1" dirty="0"/>
              <a:t>note 2 :</a:t>
            </a:r>
            <a:r>
              <a:rPr lang="fr-FR" sz="1600" i="1" dirty="0" err="1"/>
              <a:t>medaille</a:t>
            </a:r>
            <a:r>
              <a:rPr lang="fr-FR" sz="1600" i="1" dirty="0"/>
              <a:t> "</a:t>
            </a:r>
            <a:r>
              <a:rPr lang="fr-FR" sz="1600" i="1" dirty="0" smtClean="0"/>
              <a:t>NON »</a:t>
            </a:r>
          </a:p>
          <a:p>
            <a:r>
              <a:rPr lang="fr-FR" sz="1600" i="1" dirty="0" smtClean="0"/>
              <a:t> </a:t>
            </a:r>
            <a:r>
              <a:rPr lang="fr-FR" sz="1600" i="1" dirty="0"/>
              <a:t>:plat "AU_VERRE VIANDE_NOIRE VIANDE_ROUGE VIANDE_BLANCHE" </a:t>
            </a:r>
            <a:endParaRPr lang="fr-FR" sz="1600" i="1" dirty="0" smtClean="0"/>
          </a:p>
          <a:p>
            <a:r>
              <a:rPr lang="fr-FR" sz="1600" i="1" dirty="0" smtClean="0"/>
              <a:t>:</a:t>
            </a:r>
            <a:r>
              <a:rPr lang="fr-FR" sz="1600" i="1" dirty="0"/>
              <a:t>garde "NON" :</a:t>
            </a:r>
            <a:r>
              <a:rPr lang="fr-FR" sz="1600" i="1" dirty="0" err="1"/>
              <a:t>cepage</a:t>
            </a:r>
            <a:r>
              <a:rPr lang="fr-FR" sz="1600" i="1" dirty="0"/>
              <a:t> "CABERNET"))</a:t>
            </a:r>
          </a:p>
          <a:p>
            <a:endParaRPr lang="fr-FR" sz="2400" dirty="0"/>
          </a:p>
          <a:p>
            <a:r>
              <a:rPr lang="fr-FR" sz="2400" dirty="0" smtClean="0"/>
              <a:t>Génère des règles (attribut valeur):</a:t>
            </a:r>
          </a:p>
          <a:p>
            <a:r>
              <a:rPr lang="fr-FR" sz="1600" i="1" dirty="0"/>
              <a:t>R1 : (((PRIX 105) (ANNEE 2009) (COULEUR "ROUGE") (PETILLANT "NON"</a:t>
            </a:r>
            <a:r>
              <a:rPr lang="fr-FR" sz="1600" i="1" dirty="0" smtClean="0"/>
              <a:t>)</a:t>
            </a:r>
          </a:p>
          <a:p>
            <a:r>
              <a:rPr lang="fr-FR" sz="1600" i="1" dirty="0" smtClean="0"/>
              <a:t> </a:t>
            </a:r>
            <a:r>
              <a:rPr lang="fr-FR" sz="1600" i="1" dirty="0"/>
              <a:t>(GEOGRAPHIE "BORDELAIS") (APPELLATION "PAUILLAC") (BIO "NON") (NOTE 2</a:t>
            </a:r>
            <a:r>
              <a:rPr lang="fr-FR" sz="1600" i="1" dirty="0" smtClean="0"/>
              <a:t>)</a:t>
            </a:r>
          </a:p>
          <a:p>
            <a:r>
              <a:rPr lang="fr-FR" sz="1600" i="1" dirty="0" smtClean="0"/>
              <a:t> </a:t>
            </a:r>
            <a:r>
              <a:rPr lang="fr-FR" sz="1600" i="1" dirty="0"/>
              <a:t>(MEDAILLE "NON") (GARDE "NON") ...) "CARRUADES_DE_LAFITE"</a:t>
            </a:r>
            <a:r>
              <a:rPr lang="fr-FR" sz="1600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501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00100" y="64746"/>
            <a:ext cx="7543800" cy="914400"/>
          </a:xfrm>
        </p:spPr>
        <p:txBody>
          <a:bodyPr anchor="ctr"/>
          <a:lstStyle/>
          <a:p>
            <a:pPr algn="ctr"/>
            <a:r>
              <a:rPr lang="fr-FR" dirty="0" smtClean="0"/>
              <a:t>LISP &amp; CILOS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822960" y="1893874"/>
            <a:ext cx="6339496" cy="378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Représentation:</a:t>
            </a:r>
          </a:p>
          <a:p>
            <a:endParaRPr lang="fr-FR" sz="2400" dirty="0" smtClean="0"/>
          </a:p>
          <a:p>
            <a:r>
              <a:rPr lang="fr-FR" sz="2400" dirty="0" smtClean="0"/>
              <a:t>Moteur d’inférence:</a:t>
            </a:r>
          </a:p>
          <a:p>
            <a:r>
              <a:rPr lang="fr-FR" sz="1600" i="1" dirty="0" smtClean="0"/>
              <a:t>Chaînage avant, permet </a:t>
            </a:r>
            <a:r>
              <a:rPr lang="fr-FR" sz="1600" i="1" dirty="0"/>
              <a:t>de trouver les </a:t>
            </a:r>
            <a:r>
              <a:rPr lang="fr-FR" sz="1600" i="1" dirty="0" smtClean="0"/>
              <a:t>vins à partir </a:t>
            </a:r>
            <a:r>
              <a:rPr lang="fr-FR" sz="1600" i="1" dirty="0"/>
              <a:t>d'une </a:t>
            </a:r>
            <a:r>
              <a:rPr lang="fr-FR" sz="1600" i="1" dirty="0" smtClean="0"/>
              <a:t>liste d’attributs.</a:t>
            </a:r>
          </a:p>
          <a:p>
            <a:r>
              <a:rPr lang="fr-FR" sz="1600" i="1" dirty="0" smtClean="0"/>
              <a:t>On </a:t>
            </a:r>
            <a:r>
              <a:rPr lang="fr-FR" sz="1600" i="1" dirty="0"/>
              <a:t>ne </a:t>
            </a:r>
            <a:r>
              <a:rPr lang="fr-FR" sz="1600" i="1" dirty="0" smtClean="0"/>
              <a:t>s’arr</a:t>
            </a:r>
            <a:r>
              <a:rPr lang="fr-FR" sz="1600" i="1" dirty="0" smtClean="0"/>
              <a:t>ête </a:t>
            </a:r>
            <a:r>
              <a:rPr lang="fr-FR" sz="1600" i="1" dirty="0" smtClean="0"/>
              <a:t>pas </a:t>
            </a:r>
            <a:r>
              <a:rPr lang="fr-FR" sz="1600" i="1" dirty="0"/>
              <a:t>au premier </a:t>
            </a:r>
            <a:r>
              <a:rPr lang="fr-FR" sz="1600" i="1" dirty="0" smtClean="0"/>
              <a:t>vin trouvé</a:t>
            </a:r>
            <a:r>
              <a:rPr lang="fr-FR" sz="1600" i="1" dirty="0"/>
              <a:t>. </a:t>
            </a:r>
            <a:endParaRPr lang="fr-FR" sz="1600" i="1" dirty="0" smtClean="0"/>
          </a:p>
          <a:p>
            <a:r>
              <a:rPr lang="fr-FR" sz="1600" i="1" dirty="0" smtClean="0"/>
              <a:t>On parcourt la base de règle avec un raisonnement déductif</a:t>
            </a:r>
            <a:endParaRPr lang="fr-FR" sz="1600" i="1" dirty="0"/>
          </a:p>
          <a:p>
            <a:endParaRPr lang="fr-FR" sz="2400" dirty="0" smtClean="0"/>
          </a:p>
          <a:p>
            <a:r>
              <a:rPr lang="fr-FR" sz="2400" dirty="0" smtClean="0"/>
              <a:t>Fonctions de services:</a:t>
            </a:r>
          </a:p>
          <a:p>
            <a:r>
              <a:rPr lang="fr-FR" sz="1600" i="1" dirty="0" smtClean="0"/>
              <a:t>4 sous-catégories</a:t>
            </a:r>
          </a:p>
          <a:p>
            <a:r>
              <a:rPr lang="fr-FR" sz="1600" i="1" dirty="0" smtClean="0"/>
              <a:t>1: Fonctions principales,  2: Fonctions de gestion de la base de fait</a:t>
            </a:r>
          </a:p>
          <a:p>
            <a:r>
              <a:rPr lang="fr-FR" sz="1600" i="1" dirty="0" smtClean="0"/>
              <a:t>3: Fonction d’affichage, 4:  Fonction d’exécution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91501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00100" y="64746"/>
            <a:ext cx="7543800" cy="914400"/>
          </a:xfrm>
        </p:spPr>
        <p:txBody>
          <a:bodyPr anchor="ctr"/>
          <a:lstStyle/>
          <a:p>
            <a:pPr algn="ctr"/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822960" y="2020874"/>
            <a:ext cx="92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ToDo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4438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00100" y="433419"/>
            <a:ext cx="7543800" cy="914400"/>
          </a:xfrm>
        </p:spPr>
        <p:txBody>
          <a:bodyPr anchor="ctr"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1085747" y="3013502"/>
            <a:ext cx="6972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fr-FR" sz="60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onne dégustation ! </a:t>
            </a:r>
            <a:endParaRPr lang="fr-FR" sz="60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12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Élémentaire.thmx</Template>
  <TotalTime>47</TotalTime>
  <Words>198</Words>
  <Application>Microsoft Macintosh PowerPoint</Application>
  <PresentationFormat>Présentation à l'écran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Elemental</vt:lpstr>
      <vt:lpstr>IA01-TP03</vt:lpstr>
      <vt:lpstr>Sommaire</vt:lpstr>
      <vt:lpstr>Présentation du sujet</vt:lpstr>
      <vt:lpstr>Expertise</vt:lpstr>
      <vt:lpstr>LISP &amp; CILOS</vt:lpstr>
      <vt:lpstr>Limites</vt:lpstr>
      <vt:lpstr>Démonstration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IA01-TP03</dc:title>
  <dc:creator>Simon LAURENT</dc:creator>
  <cp:lastModifiedBy>Simon LAURENT</cp:lastModifiedBy>
  <cp:revision>14</cp:revision>
  <dcterms:created xsi:type="dcterms:W3CDTF">2015-12-21T14:07:26Z</dcterms:created>
  <dcterms:modified xsi:type="dcterms:W3CDTF">2015-12-21T14:54:51Z</dcterms:modified>
</cp:coreProperties>
</file>