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AD5-1F64-43D8-AC8A-0F0480DDE9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0B16-1604-40E6-9F06-2575E60EE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12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AD5-1F64-43D8-AC8A-0F0480DDE9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0B16-1604-40E6-9F06-2575E60EE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85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AD5-1F64-43D8-AC8A-0F0480DDE9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0B16-1604-40E6-9F06-2575E60EE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23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AD5-1F64-43D8-AC8A-0F0480DDE9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0B16-1604-40E6-9F06-2575E60EE7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3190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AD5-1F64-43D8-AC8A-0F0480DDE9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0B16-1604-40E6-9F06-2575E60EE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89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AD5-1F64-43D8-AC8A-0F0480DDE9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0B16-1604-40E6-9F06-2575E60EE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23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AD5-1F64-43D8-AC8A-0F0480DDE9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0B16-1604-40E6-9F06-2575E60EE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05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AD5-1F64-43D8-AC8A-0F0480DDE9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0B16-1604-40E6-9F06-2575E60EE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62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AD5-1F64-43D8-AC8A-0F0480DDE9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0B16-1604-40E6-9F06-2575E60EE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43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AD5-1F64-43D8-AC8A-0F0480DDE9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0B16-1604-40E6-9F06-2575E60EE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70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AD5-1F64-43D8-AC8A-0F0480DDE9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0B16-1604-40E6-9F06-2575E60EE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97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AD5-1F64-43D8-AC8A-0F0480DDE9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0B16-1604-40E6-9F06-2575E60EE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AD5-1F64-43D8-AC8A-0F0480DDE9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0B16-1604-40E6-9F06-2575E60EE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0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AD5-1F64-43D8-AC8A-0F0480DDE9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0B16-1604-40E6-9F06-2575E60EE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90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AD5-1F64-43D8-AC8A-0F0480DDE9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0B16-1604-40E6-9F06-2575E60EE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5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AD5-1F64-43D8-AC8A-0F0480DDE9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0B16-1604-40E6-9F06-2575E60EE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23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AD5-1F64-43D8-AC8A-0F0480DDE9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0B16-1604-40E6-9F06-2575E60EE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0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DE4AD5-1F64-43D8-AC8A-0F0480DDE93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10B16-1604-40E6-9F06-2575E60EE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56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BFE5F47-DEB0-47A3-B4E9-EABC20704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382" y="5446684"/>
            <a:ext cx="8825658" cy="1411316"/>
          </a:xfrm>
        </p:spPr>
        <p:txBody>
          <a:bodyPr/>
          <a:lstStyle/>
          <a:p>
            <a:r>
              <a:rPr lang="en-US" altLang="zh-CN" dirty="0"/>
              <a:t>By        : Song wang</a:t>
            </a:r>
          </a:p>
          <a:p>
            <a:r>
              <a:rPr lang="en-US" altLang="zh-CN" dirty="0" err="1"/>
              <a:t>Cwid</a:t>
            </a:r>
            <a:r>
              <a:rPr lang="en-US" altLang="zh-CN" dirty="0"/>
              <a:t>  : A20435988</a:t>
            </a:r>
          </a:p>
          <a:p>
            <a:r>
              <a:rPr lang="en-US" altLang="zh-CN" dirty="0"/>
              <a:t>Seat# :29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05B1729-8AB5-4A0F-A641-1F0A105C9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2" y="214906"/>
            <a:ext cx="30765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2436FB6-5E69-418A-9421-E3265E9D43F5}"/>
              </a:ext>
            </a:extLst>
          </p:cNvPr>
          <p:cNvSpPr txBox="1"/>
          <p:nvPr/>
        </p:nvSpPr>
        <p:spPr>
          <a:xfrm>
            <a:off x="3297957" y="896034"/>
            <a:ext cx="473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 CS 542 Final Project</a:t>
            </a:r>
            <a:endParaRPr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7B7AD1-A487-41D0-97F8-54EA60FFFA0A}"/>
              </a:ext>
            </a:extLst>
          </p:cNvPr>
          <p:cNvSpPr txBox="1"/>
          <p:nvPr/>
        </p:nvSpPr>
        <p:spPr>
          <a:xfrm>
            <a:off x="622425" y="1944288"/>
            <a:ext cx="10083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2">
                    <a:lumMod val="75000"/>
                  </a:schemeClr>
                </a:solidFill>
              </a:rPr>
              <a:t>Link-state Routing Algorithm</a:t>
            </a:r>
            <a:endParaRPr lang="zh-CN" altLang="en-US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713255-CA47-4E2B-A56D-B4E2DD0F864A}"/>
              </a:ext>
            </a:extLst>
          </p:cNvPr>
          <p:cNvSpPr txBox="1"/>
          <p:nvPr/>
        </p:nvSpPr>
        <p:spPr>
          <a:xfrm>
            <a:off x="5395421" y="3020993"/>
            <a:ext cx="679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Professor : </a:t>
            </a:r>
            <a:r>
              <a:rPr lang="en-US" altLang="zh-CN" sz="3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Dr.Michael</a:t>
            </a:r>
            <a:r>
              <a:rPr lang="en-US" altLang="zh-CN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Y.Choi</a:t>
            </a:r>
            <a:endParaRPr lang="zh-CN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492009-F1E7-4E07-A503-CBF59FFF53CF}"/>
              </a:ext>
            </a:extLst>
          </p:cNvPr>
          <p:cNvSpPr txBox="1"/>
          <p:nvPr/>
        </p:nvSpPr>
        <p:spPr>
          <a:xfrm>
            <a:off x="6582323" y="3667324"/>
            <a:ext cx="679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TA   : </a:t>
            </a:r>
            <a:r>
              <a:rPr lang="en-US" altLang="zh-CN" sz="3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Viswatej</a:t>
            </a:r>
            <a:r>
              <a:rPr lang="en-US" altLang="zh-CN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Kasapu</a:t>
            </a:r>
            <a:endParaRPr lang="zh-CN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2F69600-D584-4FBA-ACFE-C712E84440A2}"/>
              </a:ext>
            </a:extLst>
          </p:cNvPr>
          <p:cNvCxnSpPr>
            <a:cxnSpLocks/>
          </p:cNvCxnSpPr>
          <p:nvPr/>
        </p:nvCxnSpPr>
        <p:spPr>
          <a:xfrm>
            <a:off x="622425" y="2867618"/>
            <a:ext cx="9417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253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BA94DC9-4951-406A-BB75-F6AC31D17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2" y="214906"/>
            <a:ext cx="30765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FC38E53-CFDE-4C6A-949A-B0BC18727E7C}"/>
              </a:ext>
            </a:extLst>
          </p:cNvPr>
          <p:cNvCxnSpPr/>
          <p:nvPr/>
        </p:nvCxnSpPr>
        <p:spPr>
          <a:xfrm>
            <a:off x="141402" y="1187777"/>
            <a:ext cx="11557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8253F23-F474-4879-8B53-72833CD1FFC5}"/>
              </a:ext>
            </a:extLst>
          </p:cNvPr>
          <p:cNvSpPr txBox="1"/>
          <p:nvPr/>
        </p:nvSpPr>
        <p:spPr>
          <a:xfrm>
            <a:off x="3535309" y="249970"/>
            <a:ext cx="710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C000"/>
                </a:solidFill>
              </a:rPr>
              <a:t>Output –Command 4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3147DC30-5390-43D2-A1C1-ECEB54E5DC3B}"/>
              </a:ext>
            </a:extLst>
          </p:cNvPr>
          <p:cNvSpPr/>
          <p:nvPr/>
        </p:nvSpPr>
        <p:spPr>
          <a:xfrm>
            <a:off x="-45711" y="1417699"/>
            <a:ext cx="770970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Update Network Topology</a:t>
            </a:r>
          </a:p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(Second Step: Update a new edge)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115034-E139-4721-84B4-F82A1AD34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584" y="2494917"/>
            <a:ext cx="5286375" cy="2695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C03024-39B1-4E60-A003-50EE5030A2F5}"/>
              </a:ext>
            </a:extLst>
          </p:cNvPr>
          <p:cNvSpPr txBox="1"/>
          <p:nvPr/>
        </p:nvSpPr>
        <p:spPr>
          <a:xfrm>
            <a:off x="143807" y="4239972"/>
            <a:ext cx="58823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Explanation :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dirty="0"/>
              <a:t>The 4th</a:t>
            </a:r>
            <a:r>
              <a:rPr lang="en-US" altLang="zh-CN" dirty="0"/>
              <a:t>  option contains three operations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dirty="0"/>
              <a:t>The Second step will change the cost between two routers that user enter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dirty="0"/>
              <a:t>For this time, I changed the cost = 2 between Router1 and Router2 to new cost = 3 as shown in the figures above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067A2F-997F-4D6D-B033-481217785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82" y="2482310"/>
            <a:ext cx="5067300" cy="163830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A34DD6F9-E340-4888-8835-5BA9932EAD00}"/>
              </a:ext>
            </a:extLst>
          </p:cNvPr>
          <p:cNvSpPr/>
          <p:nvPr/>
        </p:nvSpPr>
        <p:spPr>
          <a:xfrm>
            <a:off x="5428417" y="2831648"/>
            <a:ext cx="1245760" cy="9316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BA94DC9-4951-406A-BB75-F6AC31D17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2" y="214906"/>
            <a:ext cx="30765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FC38E53-CFDE-4C6A-949A-B0BC18727E7C}"/>
              </a:ext>
            </a:extLst>
          </p:cNvPr>
          <p:cNvCxnSpPr/>
          <p:nvPr/>
        </p:nvCxnSpPr>
        <p:spPr>
          <a:xfrm>
            <a:off x="141402" y="1187777"/>
            <a:ext cx="11557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2D6319E-CDF6-42FC-A006-2D2B2618CD0A}"/>
              </a:ext>
            </a:extLst>
          </p:cNvPr>
          <p:cNvSpPr txBox="1"/>
          <p:nvPr/>
        </p:nvSpPr>
        <p:spPr>
          <a:xfrm>
            <a:off x="3535309" y="249970"/>
            <a:ext cx="710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C000"/>
                </a:solidFill>
              </a:rPr>
              <a:t>Output –Command 4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DE15EB0-D4D6-4E69-B8CE-1BCD76781DD9}"/>
              </a:ext>
            </a:extLst>
          </p:cNvPr>
          <p:cNvSpPr/>
          <p:nvPr/>
        </p:nvSpPr>
        <p:spPr>
          <a:xfrm>
            <a:off x="-45711" y="1417699"/>
            <a:ext cx="770970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Update Network Topology</a:t>
            </a:r>
          </a:p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(Third Step: Delete a Router)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4174F0-7CF6-4D5F-8B78-E329E395D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364" y="2494917"/>
            <a:ext cx="5210175" cy="2152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8F0EE3-5537-4C46-B666-AD7AD8095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02" y="2478142"/>
            <a:ext cx="5067300" cy="163830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41F6B60C-6AC1-46AC-9C1A-DCA72D5ED0EA}"/>
              </a:ext>
            </a:extLst>
          </p:cNvPr>
          <p:cNvSpPr/>
          <p:nvPr/>
        </p:nvSpPr>
        <p:spPr>
          <a:xfrm>
            <a:off x="5297153" y="2963197"/>
            <a:ext cx="1245760" cy="9316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04C2FC52-21F0-4CB0-B2A1-9D6630445F18}"/>
              </a:ext>
            </a:extLst>
          </p:cNvPr>
          <p:cNvSpPr txBox="1"/>
          <p:nvPr/>
        </p:nvSpPr>
        <p:spPr>
          <a:xfrm>
            <a:off x="143807" y="4239972"/>
            <a:ext cx="58823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Explanation :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dirty="0"/>
              <a:t>The 4th</a:t>
            </a:r>
            <a:r>
              <a:rPr lang="en-US" altLang="zh-CN" dirty="0"/>
              <a:t>  option contains three operations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dirty="0"/>
              <a:t>The Third step will delete a router in the topology matrix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dirty="0"/>
              <a:t>For this time, I deleted Router5 in the topology matrix and then show the new topology matrix as shown above</a:t>
            </a:r>
          </a:p>
        </p:txBody>
      </p:sp>
    </p:spTree>
    <p:extLst>
      <p:ext uri="{BB962C8B-B14F-4D97-AF65-F5344CB8AC3E}">
        <p14:creationId xmlns:p14="http://schemas.microsoft.com/office/powerpoint/2010/main" val="150960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BA94DC9-4951-406A-BB75-F6AC31D17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2" y="214906"/>
            <a:ext cx="30765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FC38E53-CFDE-4C6A-949A-B0BC18727E7C}"/>
              </a:ext>
            </a:extLst>
          </p:cNvPr>
          <p:cNvCxnSpPr/>
          <p:nvPr/>
        </p:nvCxnSpPr>
        <p:spPr>
          <a:xfrm>
            <a:off x="141402" y="1187777"/>
            <a:ext cx="11557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307911B-19A3-42B8-BD4A-436A84CC3002}"/>
              </a:ext>
            </a:extLst>
          </p:cNvPr>
          <p:cNvSpPr txBox="1"/>
          <p:nvPr/>
        </p:nvSpPr>
        <p:spPr>
          <a:xfrm>
            <a:off x="3535309" y="249970"/>
            <a:ext cx="710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C000"/>
                </a:solidFill>
              </a:rPr>
              <a:t>Output –Command 5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B419E9-2573-484F-A8B9-B9AD2AD99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2" y="2425002"/>
            <a:ext cx="6033155" cy="2948276"/>
          </a:xfrm>
          <a:prstGeom prst="rect">
            <a:avLst/>
          </a:prstGeom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42DEE9BF-2B44-4222-9F85-D51D094FDEDF}"/>
              </a:ext>
            </a:extLst>
          </p:cNvPr>
          <p:cNvSpPr/>
          <p:nvPr/>
        </p:nvSpPr>
        <p:spPr>
          <a:xfrm>
            <a:off x="-45711" y="1417699"/>
            <a:ext cx="77097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Showing Best Router for Broadcast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56EB59AC-18C2-4EF4-8049-643CFC92CE60}"/>
              </a:ext>
            </a:extLst>
          </p:cNvPr>
          <p:cNvSpPr txBox="1"/>
          <p:nvPr/>
        </p:nvSpPr>
        <p:spPr>
          <a:xfrm>
            <a:off x="6309674" y="2467979"/>
            <a:ext cx="5882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Explanation :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dirty="0"/>
              <a:t>The 5th</a:t>
            </a:r>
            <a:r>
              <a:rPr lang="en-US" altLang="zh-CN" dirty="0"/>
              <a:t>  option will show total cost for every router and the Best Router for Broadcast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This operation will show every router cost for Broadcast and use their cost to compare and get the least one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dirty="0"/>
              <a:t>The result shows Router4 has the least-cost for Broadcast and the total cost is 16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752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BA94DC9-4951-406A-BB75-F6AC31D17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2" y="214906"/>
            <a:ext cx="30765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FC38E53-CFDE-4C6A-949A-B0BC18727E7C}"/>
              </a:ext>
            </a:extLst>
          </p:cNvPr>
          <p:cNvCxnSpPr/>
          <p:nvPr/>
        </p:nvCxnSpPr>
        <p:spPr>
          <a:xfrm>
            <a:off x="141402" y="1187777"/>
            <a:ext cx="11557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307911B-19A3-42B8-BD4A-436A84CC3002}"/>
              </a:ext>
            </a:extLst>
          </p:cNvPr>
          <p:cNvSpPr txBox="1"/>
          <p:nvPr/>
        </p:nvSpPr>
        <p:spPr>
          <a:xfrm>
            <a:off x="3535309" y="249970"/>
            <a:ext cx="710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C000"/>
                </a:solidFill>
              </a:rPr>
              <a:t>Output –Command 6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67B2EF5-6D5A-45A2-8165-F68DB0B1FAFF}"/>
              </a:ext>
            </a:extLst>
          </p:cNvPr>
          <p:cNvSpPr/>
          <p:nvPr/>
        </p:nvSpPr>
        <p:spPr>
          <a:xfrm>
            <a:off x="-1949925" y="1417699"/>
            <a:ext cx="77097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Exit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684AA7-4C8D-471F-82F9-6582015C90FF}"/>
              </a:ext>
            </a:extLst>
          </p:cNvPr>
          <p:cNvSpPr txBox="1"/>
          <p:nvPr/>
        </p:nvSpPr>
        <p:spPr>
          <a:xfrm>
            <a:off x="7167512" y="2828835"/>
            <a:ext cx="477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Explanation :</a:t>
            </a:r>
          </a:p>
          <a:p>
            <a:r>
              <a:rPr lang="en-US" b="1" dirty="0"/>
              <a:t>This step will exit from the project and display “Good Bye !!!”, “CS542_2019SP_Project_29_Wang_Song”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42EA80-2798-4CBA-A018-29E8672FF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4" y="2232395"/>
            <a:ext cx="67627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4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BA94DC9-4951-406A-BB75-F6AC31D17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2" y="214906"/>
            <a:ext cx="30765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EC2853F6-2382-42F6-8C90-21A2FE78992C}"/>
              </a:ext>
            </a:extLst>
          </p:cNvPr>
          <p:cNvSpPr/>
          <p:nvPr/>
        </p:nvSpPr>
        <p:spPr>
          <a:xfrm>
            <a:off x="1838937" y="1953187"/>
            <a:ext cx="770970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Thanks for your time!</a:t>
            </a:r>
          </a:p>
          <a:p>
            <a:pPr algn="ctr"/>
            <a:endParaRPr lang="en-US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" name="笑脸 1">
            <a:extLst>
              <a:ext uri="{FF2B5EF4-FFF2-40B4-BE49-F238E27FC236}">
                <a16:creationId xmlns:a16="http://schemas.microsoft.com/office/drawing/2014/main" id="{BDDDA4B6-0225-4F89-9F88-56167462F6B1}"/>
              </a:ext>
            </a:extLst>
          </p:cNvPr>
          <p:cNvSpPr/>
          <p:nvPr/>
        </p:nvSpPr>
        <p:spPr>
          <a:xfrm>
            <a:off x="4581425" y="2998214"/>
            <a:ext cx="2224726" cy="2055043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46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95354BA-E346-44E5-9414-FB8DB24A6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2" y="214906"/>
            <a:ext cx="30765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03EF83D-59E3-4F52-98E2-5E28733B4375}"/>
              </a:ext>
            </a:extLst>
          </p:cNvPr>
          <p:cNvSpPr txBox="1"/>
          <p:nvPr/>
        </p:nvSpPr>
        <p:spPr>
          <a:xfrm>
            <a:off x="3535309" y="249970"/>
            <a:ext cx="710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C000"/>
                </a:solidFill>
              </a:rPr>
              <a:t>Link-state Routing Algorithm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6FDA041-E73E-4A83-9E50-650010BCC872}"/>
              </a:ext>
            </a:extLst>
          </p:cNvPr>
          <p:cNvCxnSpPr/>
          <p:nvPr/>
        </p:nvCxnSpPr>
        <p:spPr>
          <a:xfrm>
            <a:off x="141402" y="1187777"/>
            <a:ext cx="11557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0">
            <a:extLst>
              <a:ext uri="{FF2B5EF4-FFF2-40B4-BE49-F238E27FC236}">
                <a16:creationId xmlns:a16="http://schemas.microsoft.com/office/drawing/2014/main" id="{449789A7-931C-49E9-AA1F-2B118F432406}"/>
              </a:ext>
            </a:extLst>
          </p:cNvPr>
          <p:cNvSpPr txBox="1"/>
          <p:nvPr/>
        </p:nvSpPr>
        <p:spPr>
          <a:xfrm>
            <a:off x="511405" y="1657114"/>
            <a:ext cx="852215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One of the routing protocol used for calculating the least-cost path from source router to destination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/>
              <a:t>Only information related connectivity is passed in link-state routing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/>
              <a:t>Every node finds or evaluates the best path from itself to every other node in the network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It is performed by each and every switching node/router which is used to forward the packet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Every node has a map which is in the form of graph which has information of which node is connected to which other node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All the nodes/routers has the routing table which is formed by all the best paths calculated in the topology given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The entire routing table is not broadcasted by the routers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73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8B44F66-270D-4CA2-845D-BE7D94338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2" y="214906"/>
            <a:ext cx="30765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57B7049-7C0A-47AF-8F03-D9064AE8660E}"/>
              </a:ext>
            </a:extLst>
          </p:cNvPr>
          <p:cNvSpPr txBox="1"/>
          <p:nvPr/>
        </p:nvSpPr>
        <p:spPr>
          <a:xfrm>
            <a:off x="3535309" y="249970"/>
            <a:ext cx="710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C000"/>
                </a:solidFill>
              </a:rPr>
              <a:t>Link-state Routing Algorithm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8BC2A81-D011-46C4-8659-946FE24BF218}"/>
              </a:ext>
            </a:extLst>
          </p:cNvPr>
          <p:cNvCxnSpPr/>
          <p:nvPr/>
        </p:nvCxnSpPr>
        <p:spPr>
          <a:xfrm>
            <a:off x="141402" y="1187777"/>
            <a:ext cx="11557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A806E0EB-6572-4184-8966-14547891E16B}"/>
              </a:ext>
            </a:extLst>
          </p:cNvPr>
          <p:cNvSpPr txBox="1"/>
          <p:nvPr/>
        </p:nvSpPr>
        <p:spPr>
          <a:xfrm>
            <a:off x="379429" y="1595021"/>
            <a:ext cx="1181257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main steps of this algorithm is </a:t>
            </a:r>
            <a:r>
              <a:rPr lang="en-US" b="1" dirty="0"/>
              <a:t>initialization</a:t>
            </a:r>
            <a:r>
              <a:rPr lang="en-US" dirty="0"/>
              <a:t> and </a:t>
            </a:r>
            <a:r>
              <a:rPr lang="en-US" b="1" dirty="0"/>
              <a:t>looping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Steps:</a:t>
            </a:r>
          </a:p>
          <a:p>
            <a:pPr marL="457200" indent="-457200">
              <a:buAutoNum type="arabicPeriod"/>
            </a:pPr>
            <a:r>
              <a:rPr lang="en-US" dirty="0"/>
              <a:t>Initialization</a:t>
            </a:r>
          </a:p>
          <a:p>
            <a:pPr marL="457200" indent="-457200">
              <a:buAutoNum type="arabicPeriod"/>
            </a:pPr>
            <a:r>
              <a:rPr lang="en-US" dirty="0"/>
              <a:t>Mark the source u = visited</a:t>
            </a:r>
          </a:p>
          <a:p>
            <a:pPr marL="457200" indent="-457200">
              <a:buAutoNum type="arabicPeriod"/>
            </a:pPr>
            <a:r>
              <a:rPr lang="en-US" dirty="0"/>
              <a:t>For all nodes v</a:t>
            </a:r>
          </a:p>
          <a:p>
            <a:pPr marL="457200" indent="-457200">
              <a:buAutoNum type="arabicPeriod"/>
            </a:pPr>
            <a:r>
              <a:rPr lang="en-US" dirty="0"/>
              <a:t>If : v is neighbor of u</a:t>
            </a:r>
          </a:p>
          <a:p>
            <a:pPr marL="457200" indent="-457200">
              <a:buAutoNum type="arabicPeriod"/>
            </a:pPr>
            <a:r>
              <a:rPr lang="en-US" dirty="0"/>
              <a:t>then D(v) = c (</a:t>
            </a:r>
            <a:r>
              <a:rPr lang="en-US" dirty="0" err="1"/>
              <a:t>u,v</a:t>
            </a:r>
            <a:r>
              <a:rPr lang="en-US" dirty="0"/>
              <a:t>)</a:t>
            </a:r>
          </a:p>
          <a:p>
            <a:pPr marL="457200" indent="-457200">
              <a:buAutoNum type="arabicPeriod"/>
            </a:pPr>
            <a:r>
              <a:rPr lang="en-US" dirty="0"/>
              <a:t>Else : D(v) = Infinity</a:t>
            </a:r>
          </a:p>
          <a:p>
            <a:pPr marL="457200" indent="-457200">
              <a:buAutoNum type="arabicPeriod"/>
            </a:pPr>
            <a:r>
              <a:rPr lang="en-US" dirty="0"/>
              <a:t>Loop :</a:t>
            </a:r>
          </a:p>
          <a:p>
            <a:pPr marL="457200" indent="-457200">
              <a:buAutoNum type="arabicPeriod"/>
            </a:pPr>
            <a:r>
              <a:rPr lang="en-US" dirty="0"/>
              <a:t>Find node w not visited and who’s D(w) = min </a:t>
            </a:r>
          </a:p>
          <a:p>
            <a:pPr marL="457200" indent="-457200">
              <a:buAutoNum type="arabicPeriod"/>
            </a:pPr>
            <a:r>
              <a:rPr lang="en-US" dirty="0"/>
              <a:t>Mark node w as visited</a:t>
            </a:r>
          </a:p>
          <a:p>
            <a:pPr marL="457200" indent="-457200">
              <a:buAutoNum type="arabicPeriod"/>
            </a:pPr>
            <a:r>
              <a:rPr lang="en-US" dirty="0"/>
              <a:t>Update D(v) for all the neighbor v of w , not visited</a:t>
            </a:r>
          </a:p>
          <a:p>
            <a:pPr marL="457200" indent="-457200">
              <a:buAutoNum type="arabicPeriod"/>
            </a:pPr>
            <a:r>
              <a:rPr lang="en-US" dirty="0"/>
              <a:t>Set D(v) = min (D(v) + D(w) + c(</a:t>
            </a:r>
            <a:r>
              <a:rPr lang="en-US" dirty="0" err="1"/>
              <a:t>w,v</a:t>
            </a:r>
            <a:r>
              <a:rPr lang="en-US" dirty="0"/>
              <a:t>)) </a:t>
            </a:r>
          </a:p>
          <a:p>
            <a:pPr marL="457200" indent="-457200">
              <a:buAutoNum type="arabicPeriod"/>
            </a:pPr>
            <a:r>
              <a:rPr lang="en-US" dirty="0"/>
              <a:t>/* new cost to v is either the old cost to v or least cost of the path to w + cost from w to v */</a:t>
            </a:r>
          </a:p>
          <a:p>
            <a:pPr marL="457200" indent="-457200">
              <a:buAutoNum type="arabicPeriod"/>
            </a:pPr>
            <a:r>
              <a:rPr lang="en-US" dirty="0"/>
              <a:t>Repeat unless all the nodes are visited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sz="1000" dirty="0"/>
              <a:t>					                                                                                                                          Source / Reference : Textbook – Computer Networking – A Top Down Approach 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7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BF39C86-2A0E-483E-A23F-39722E553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2" y="214906"/>
            <a:ext cx="30765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E78B949-3F4D-47A1-9EFD-0ABEECE7402B}"/>
              </a:ext>
            </a:extLst>
          </p:cNvPr>
          <p:cNvSpPr txBox="1"/>
          <p:nvPr/>
        </p:nvSpPr>
        <p:spPr>
          <a:xfrm>
            <a:off x="3821647" y="296136"/>
            <a:ext cx="7107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C000"/>
                </a:solidFill>
              </a:rPr>
              <a:t>Execution of the Program</a:t>
            </a:r>
          </a:p>
          <a:p>
            <a:endParaRPr lang="zh-CN" altLang="en-US" sz="4000" dirty="0">
              <a:solidFill>
                <a:srgbClr val="FFC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221D20C-00E8-4FAE-BB2A-513BDBBAB9AB}"/>
              </a:ext>
            </a:extLst>
          </p:cNvPr>
          <p:cNvCxnSpPr/>
          <p:nvPr/>
        </p:nvCxnSpPr>
        <p:spPr>
          <a:xfrm>
            <a:off x="141402" y="1187777"/>
            <a:ext cx="11557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AFDC57-DDA9-4BD0-A76F-B1757DB7ADDC}"/>
              </a:ext>
            </a:extLst>
          </p:cNvPr>
          <p:cNvSpPr txBox="1"/>
          <p:nvPr/>
        </p:nvSpPr>
        <p:spPr>
          <a:xfrm>
            <a:off x="1549137" y="957856"/>
            <a:ext cx="86106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r>
              <a:rPr lang="en-US" sz="2800" b="1" dirty="0"/>
              <a:t>Steps</a:t>
            </a:r>
            <a:r>
              <a:rPr lang="en-US" sz="2800" dirty="0"/>
              <a:t>:</a:t>
            </a:r>
          </a:p>
          <a:p>
            <a:pPr marL="342900" indent="-342900">
              <a:buAutoNum type="arabicPeriod"/>
            </a:pPr>
            <a:r>
              <a:rPr lang="en-US" sz="2000" dirty="0"/>
              <a:t>Open the Eclipse Application and move the main.java and  getfile.java into a new package, which is called </a:t>
            </a:r>
            <a:r>
              <a:rPr lang="en-US" altLang="zh-CN" dirty="0"/>
              <a:t>CS542_2019SP_Project_29_Wang_Song</a:t>
            </a:r>
            <a:r>
              <a:rPr lang="en-US" sz="2000" dirty="0"/>
              <a:t> </a:t>
            </a:r>
          </a:p>
          <a:p>
            <a:pPr marL="342900" indent="-342900">
              <a:buAutoNum type="arabicPeriod"/>
            </a:pPr>
            <a:r>
              <a:rPr lang="en-US" sz="2000" dirty="0"/>
              <a:t>Starting with Run button and show the Main operations</a:t>
            </a:r>
          </a:p>
          <a:p>
            <a:pPr marL="342900" indent="-342900">
              <a:buAutoNum type="arabicPeriod"/>
            </a:pPr>
            <a:r>
              <a:rPr lang="en-US" sz="2000" dirty="0"/>
              <a:t>Thereafter the Main menu is displayed then choose the options you want the main to perform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r>
              <a:rPr lang="en-US" sz="2000" b="1" dirty="0"/>
              <a:t>Note : </a:t>
            </a:r>
            <a:r>
              <a:rPr lang="en-US" sz="2000" dirty="0"/>
              <a:t>	User need to install the Eclipse App for Windows System firstly</a:t>
            </a:r>
          </a:p>
          <a:p>
            <a:r>
              <a:rPr lang="en-US" sz="2000" dirty="0"/>
              <a:t>The User Interface	will show in the following as the figure shown			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E97D2A-E15B-4162-ABFA-579FF734D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830" y="4691742"/>
            <a:ext cx="5420021" cy="177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BA94DC9-4951-406A-BB75-F6AC31D17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2" y="214906"/>
            <a:ext cx="30765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9390146-41C5-4406-993E-21BD87C11C07}"/>
              </a:ext>
            </a:extLst>
          </p:cNvPr>
          <p:cNvSpPr txBox="1"/>
          <p:nvPr/>
        </p:nvSpPr>
        <p:spPr>
          <a:xfrm>
            <a:off x="3409294" y="324922"/>
            <a:ext cx="102782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</a:rPr>
              <a:t>Network Topology &amp; Adjacency Matrix </a:t>
            </a:r>
          </a:p>
          <a:p>
            <a:endParaRPr lang="zh-CN" altLang="en-US" sz="4000" dirty="0">
              <a:solidFill>
                <a:srgbClr val="FFC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FC38E53-CFDE-4C6A-949A-B0BC18727E7C}"/>
              </a:ext>
            </a:extLst>
          </p:cNvPr>
          <p:cNvCxnSpPr/>
          <p:nvPr/>
        </p:nvCxnSpPr>
        <p:spPr>
          <a:xfrm>
            <a:off x="141402" y="1187777"/>
            <a:ext cx="11557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>
            <a:extLst>
              <a:ext uri="{FF2B5EF4-FFF2-40B4-BE49-F238E27FC236}">
                <a16:creationId xmlns:a16="http://schemas.microsoft.com/office/drawing/2014/main" id="{662B0F16-C99A-4FDE-BEAD-86C2A294B674}"/>
              </a:ext>
            </a:extLst>
          </p:cNvPr>
          <p:cNvSpPr txBox="1"/>
          <p:nvPr/>
        </p:nvSpPr>
        <p:spPr>
          <a:xfrm>
            <a:off x="0" y="1309886"/>
            <a:ext cx="11984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The network topology and its adjacency matrix on which I worked is as given below: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1C63D2-5FEA-4490-8A36-D82CE69A1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96" y="2679570"/>
            <a:ext cx="4286250" cy="31947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17A905-0520-4A9E-AB74-77EC77CC8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167" y="2606874"/>
            <a:ext cx="6300497" cy="326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6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BA94DC9-4951-406A-BB75-F6AC31D17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2" y="214906"/>
            <a:ext cx="30765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FC38E53-CFDE-4C6A-949A-B0BC18727E7C}"/>
              </a:ext>
            </a:extLst>
          </p:cNvPr>
          <p:cNvCxnSpPr/>
          <p:nvPr/>
        </p:nvCxnSpPr>
        <p:spPr>
          <a:xfrm>
            <a:off x="141402" y="1187777"/>
            <a:ext cx="11557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>
            <a:extLst>
              <a:ext uri="{FF2B5EF4-FFF2-40B4-BE49-F238E27FC236}">
                <a16:creationId xmlns:a16="http://schemas.microsoft.com/office/drawing/2014/main" id="{2EC5296B-74C1-436C-93FB-4E06B520B1B9}"/>
              </a:ext>
            </a:extLst>
          </p:cNvPr>
          <p:cNvSpPr/>
          <p:nvPr/>
        </p:nvSpPr>
        <p:spPr>
          <a:xfrm>
            <a:off x="221381" y="1315823"/>
            <a:ext cx="614171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Input a Network Topology</a:t>
            </a:r>
            <a:endParaRPr lang="en-US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8B8507-B9B9-48EE-9DFC-B4E26635C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2" y="2239154"/>
            <a:ext cx="5882326" cy="3725473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17018FFE-991C-47AA-803F-F1485F11D3C0}"/>
              </a:ext>
            </a:extLst>
          </p:cNvPr>
          <p:cNvSpPr txBox="1"/>
          <p:nvPr/>
        </p:nvSpPr>
        <p:spPr>
          <a:xfrm>
            <a:off x="6039439" y="2228671"/>
            <a:ext cx="58823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Explanation :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When the user selects the 1st option then asks the user to input the file path (text file) which contains the network topology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dirty="0"/>
              <a:t>When the program is run by the user, it displays the Menu above and asks the user for what s/he wants the Main to perform from the given options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dirty="0"/>
              <a:t>The first operation will show the total Router number in network topology matrix and print the Matrix as shown in the figure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dirty="0"/>
              <a:t>If user enter the number above 6, there will show a error message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E645D8-9439-43E2-B6AA-B183F5562F34}"/>
              </a:ext>
            </a:extLst>
          </p:cNvPr>
          <p:cNvSpPr txBox="1"/>
          <p:nvPr/>
        </p:nvSpPr>
        <p:spPr>
          <a:xfrm>
            <a:off x="3535309" y="249970"/>
            <a:ext cx="710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C000"/>
                </a:solidFill>
              </a:rPr>
              <a:t>Output –Command 1</a:t>
            </a:r>
          </a:p>
        </p:txBody>
      </p:sp>
    </p:spTree>
    <p:extLst>
      <p:ext uri="{BB962C8B-B14F-4D97-AF65-F5344CB8AC3E}">
        <p14:creationId xmlns:p14="http://schemas.microsoft.com/office/powerpoint/2010/main" val="391718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BA94DC9-4951-406A-BB75-F6AC31D17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2" y="214906"/>
            <a:ext cx="30765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9390146-41C5-4406-993E-21BD87C11C07}"/>
              </a:ext>
            </a:extLst>
          </p:cNvPr>
          <p:cNvSpPr txBox="1"/>
          <p:nvPr/>
        </p:nvSpPr>
        <p:spPr>
          <a:xfrm>
            <a:off x="3535309" y="249970"/>
            <a:ext cx="710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C000"/>
                </a:solidFill>
              </a:rPr>
              <a:t>Output –Command 2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FC38E53-CFDE-4C6A-949A-B0BC18727E7C}"/>
              </a:ext>
            </a:extLst>
          </p:cNvPr>
          <p:cNvCxnSpPr/>
          <p:nvPr/>
        </p:nvCxnSpPr>
        <p:spPr>
          <a:xfrm>
            <a:off x="141402" y="1187777"/>
            <a:ext cx="11557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>
            <a:extLst>
              <a:ext uri="{FF2B5EF4-FFF2-40B4-BE49-F238E27FC236}">
                <a16:creationId xmlns:a16="http://schemas.microsoft.com/office/drawing/2014/main" id="{614EB3C8-5884-4D53-AA23-07E6C125B63A}"/>
              </a:ext>
            </a:extLst>
          </p:cNvPr>
          <p:cNvSpPr/>
          <p:nvPr/>
        </p:nvSpPr>
        <p:spPr>
          <a:xfrm>
            <a:off x="221381" y="1315823"/>
            <a:ext cx="614171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Create a Forward Table</a:t>
            </a:r>
            <a:endParaRPr lang="en-US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A6EA6A-ABAF-4444-9EEC-426CF6900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41" y="1946948"/>
            <a:ext cx="4785674" cy="4812635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DCAFDA28-F32D-4402-AAC0-EF3D47E21061}"/>
              </a:ext>
            </a:extLst>
          </p:cNvPr>
          <p:cNvSpPr txBox="1"/>
          <p:nvPr/>
        </p:nvSpPr>
        <p:spPr>
          <a:xfrm>
            <a:off x="6039439" y="2228671"/>
            <a:ext cx="5882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Explanation :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the 2nd  option </a:t>
            </a:r>
            <a:r>
              <a:rPr lang="en-US" dirty="0"/>
              <a:t>will happen after finishing the first operation and showing the topology matrix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dirty="0"/>
              <a:t>So I set a check variable that use to check whether the user start with the following operations before processing the first operation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dirty="0"/>
              <a:t>If user enter the number above 6, there will show a error message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36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BA94DC9-4951-406A-BB75-F6AC31D17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2" y="214906"/>
            <a:ext cx="30765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FC38E53-CFDE-4C6A-949A-B0BC18727E7C}"/>
              </a:ext>
            </a:extLst>
          </p:cNvPr>
          <p:cNvCxnSpPr/>
          <p:nvPr/>
        </p:nvCxnSpPr>
        <p:spPr>
          <a:xfrm>
            <a:off x="141402" y="1187777"/>
            <a:ext cx="11557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>
            <a:extLst>
              <a:ext uri="{FF2B5EF4-FFF2-40B4-BE49-F238E27FC236}">
                <a16:creationId xmlns:a16="http://schemas.microsoft.com/office/drawing/2014/main" id="{CAABB87D-75D5-4634-B75A-81FF880858EB}"/>
              </a:ext>
            </a:extLst>
          </p:cNvPr>
          <p:cNvSpPr/>
          <p:nvPr/>
        </p:nvSpPr>
        <p:spPr>
          <a:xfrm>
            <a:off x="221381" y="1315823"/>
            <a:ext cx="777254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Path From Source to Destination</a:t>
            </a:r>
          </a:p>
          <a:p>
            <a:pPr algn="ctr"/>
            <a:r>
              <a:rPr lang="en-US" altLang="zh-CN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(Shortest Path using Dijkstra Algorithm)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060A2D-A0B4-49FD-944D-9B9A31269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81" y="3429000"/>
            <a:ext cx="5810250" cy="1971675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DA84B0B9-F69B-4F2C-A1A6-C4E4887644B7}"/>
              </a:ext>
            </a:extLst>
          </p:cNvPr>
          <p:cNvSpPr txBox="1"/>
          <p:nvPr/>
        </p:nvSpPr>
        <p:spPr>
          <a:xfrm>
            <a:off x="6309674" y="2886047"/>
            <a:ext cx="5882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Explanation :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dirty="0"/>
              <a:t>The </a:t>
            </a:r>
            <a:r>
              <a:rPr lang="en-US" altLang="zh-CN" dirty="0"/>
              <a:t>3rd  option will show the least-cost path and the total Cost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User have to enter the correct Source Router number and the Destination Router number 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Also user have to start with the following operations before processing the first operation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Here, the Source router is 1 and destination router is 5, hence , shortest distance is 5 and shortest path is </a:t>
            </a:r>
            <a:r>
              <a:rPr lang="en-US" altLang="zh-CN" dirty="0">
                <a:sym typeface="Wingdings" pitchFamily="2" charset="2"/>
              </a:rPr>
              <a:t>541 from 1 to 5</a:t>
            </a:r>
            <a:r>
              <a:rPr lang="en-US" altLang="zh-CN" dirty="0"/>
              <a:t> from the given network topology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445430-F93F-42AE-A2E0-D141F0C92B38}"/>
              </a:ext>
            </a:extLst>
          </p:cNvPr>
          <p:cNvSpPr txBox="1"/>
          <p:nvPr/>
        </p:nvSpPr>
        <p:spPr>
          <a:xfrm>
            <a:off x="3535309" y="249970"/>
            <a:ext cx="710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C000"/>
                </a:solidFill>
              </a:rPr>
              <a:t>Output –Command 3</a:t>
            </a:r>
          </a:p>
        </p:txBody>
      </p:sp>
    </p:spTree>
    <p:extLst>
      <p:ext uri="{BB962C8B-B14F-4D97-AF65-F5344CB8AC3E}">
        <p14:creationId xmlns:p14="http://schemas.microsoft.com/office/powerpoint/2010/main" val="51950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BA94DC9-4951-406A-BB75-F6AC31D17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2" y="214906"/>
            <a:ext cx="30765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FC38E53-CFDE-4C6A-949A-B0BC18727E7C}"/>
              </a:ext>
            </a:extLst>
          </p:cNvPr>
          <p:cNvCxnSpPr/>
          <p:nvPr/>
        </p:nvCxnSpPr>
        <p:spPr>
          <a:xfrm>
            <a:off x="141402" y="1187777"/>
            <a:ext cx="11557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9B74542-829C-473F-BF1F-CBE90C7712D8}"/>
              </a:ext>
            </a:extLst>
          </p:cNvPr>
          <p:cNvSpPr txBox="1"/>
          <p:nvPr/>
        </p:nvSpPr>
        <p:spPr>
          <a:xfrm>
            <a:off x="3535309" y="249970"/>
            <a:ext cx="710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C000"/>
                </a:solidFill>
              </a:rPr>
              <a:t>Output –Command 4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AEA1279-7CFC-4343-9365-C4056BE71D99}"/>
              </a:ext>
            </a:extLst>
          </p:cNvPr>
          <p:cNvSpPr/>
          <p:nvPr/>
        </p:nvSpPr>
        <p:spPr>
          <a:xfrm>
            <a:off x="-45711" y="1417699"/>
            <a:ext cx="614171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Update Network Topology</a:t>
            </a:r>
          </a:p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(First Step: Add a new Router)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673AC8-FC1E-4D48-A05B-D0606A54D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82" y="2878076"/>
            <a:ext cx="5276850" cy="2562225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8EDB26EA-3784-4709-A9DC-8CF5480EC2EA}"/>
              </a:ext>
            </a:extLst>
          </p:cNvPr>
          <p:cNvSpPr txBox="1"/>
          <p:nvPr/>
        </p:nvSpPr>
        <p:spPr>
          <a:xfrm>
            <a:off x="5816338" y="2654924"/>
            <a:ext cx="58823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Explanation :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dirty="0"/>
              <a:t>The 4th</a:t>
            </a:r>
            <a:r>
              <a:rPr lang="en-US" altLang="zh-CN" dirty="0"/>
              <a:t>  option contains three operations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dirty="0"/>
              <a:t>The First operation use to show the new topology matrix when user wants to add a new Router in the Recent Topology Matrix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dirty="0"/>
              <a:t>This operation only finish the processing of adding a new Router and show its value 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dirty="0"/>
              <a:t>So we need to process the next step to update every cost between two routers in the topology matrix</a:t>
            </a:r>
          </a:p>
        </p:txBody>
      </p:sp>
    </p:spTree>
    <p:extLst>
      <p:ext uri="{BB962C8B-B14F-4D97-AF65-F5344CB8AC3E}">
        <p14:creationId xmlns:p14="http://schemas.microsoft.com/office/powerpoint/2010/main" val="111831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940</Words>
  <Application>Microsoft Office PowerPoint</Application>
  <PresentationFormat>宽屏</PresentationFormat>
  <Paragraphs>98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离子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song</dc:creator>
  <cp:lastModifiedBy>wang song</cp:lastModifiedBy>
  <cp:revision>14</cp:revision>
  <dcterms:created xsi:type="dcterms:W3CDTF">2019-04-28T19:33:29Z</dcterms:created>
  <dcterms:modified xsi:type="dcterms:W3CDTF">2019-04-28T22:21:11Z</dcterms:modified>
</cp:coreProperties>
</file>