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8" r:id="rId2"/>
    <p:sldId id="355" r:id="rId3"/>
    <p:sldId id="359" r:id="rId4"/>
    <p:sldId id="356" r:id="rId5"/>
    <p:sldId id="357" r:id="rId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487"/>
    <a:srgbClr val="F46970"/>
    <a:srgbClr val="53C780"/>
    <a:srgbClr val="67D993"/>
    <a:srgbClr val="F2A849"/>
    <a:srgbClr val="F8F8F8"/>
    <a:srgbClr val="1173B0"/>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C53B66C-842A-45AD-A274-431A8330041F}"/>
              </a:ext>
            </a:extLst>
          </p:cNvPr>
          <p:cNvSpPr txBox="1">
            <a:spLocks/>
          </p:cNvSpPr>
          <p:nvPr/>
        </p:nvSpPr>
        <p:spPr>
          <a:xfrm>
            <a:off x="827584" y="1419622"/>
            <a:ext cx="6440820" cy="1369850"/>
          </a:xfrm>
          <a:prstGeom prst="rect">
            <a:avLst/>
          </a:prstGeom>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400" b="1" dirty="0">
                <a:latin typeface="Times New Roman" panose="02020603050405020304" pitchFamily="18" charset="0"/>
                <a:cs typeface="Times New Roman" panose="02020603050405020304" pitchFamily="18" charset="0"/>
              </a:rPr>
              <a:t>DSA</a:t>
            </a:r>
            <a:br>
              <a:rPr lang="en-US" altLang="zh-CN" sz="5400" b="1" dirty="0">
                <a:latin typeface="Times New Roman" panose="02020603050405020304" pitchFamily="18" charset="0"/>
                <a:cs typeface="Times New Roman" panose="02020603050405020304" pitchFamily="18" charset="0"/>
              </a:rPr>
            </a:br>
            <a:r>
              <a:rPr lang="en-US" altLang="zh-CN" sz="5400" b="1" dirty="0">
                <a:latin typeface="Times New Roman" panose="02020603050405020304" pitchFamily="18" charset="0"/>
                <a:cs typeface="Times New Roman" panose="02020603050405020304" pitchFamily="18" charset="0"/>
              </a:rPr>
              <a:t>(Digital Signature Algorithms)</a:t>
            </a:r>
            <a:endParaRPr lang="zh-CN" altLang="en-US" sz="5400"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77924DD8-7E6A-4057-81B1-BB11E096C395}"/>
              </a:ext>
            </a:extLst>
          </p:cNvPr>
          <p:cNvSpPr/>
          <p:nvPr/>
        </p:nvSpPr>
        <p:spPr>
          <a:xfrm>
            <a:off x="1979712" y="3579862"/>
            <a:ext cx="4572000" cy="923330"/>
          </a:xfrm>
          <a:prstGeom prst="rect">
            <a:avLst/>
          </a:prstGeom>
        </p:spPr>
        <p:txBody>
          <a:bodyPr>
            <a:spAutoFit/>
          </a:bodyPr>
          <a:lstStyle/>
          <a:p>
            <a:r>
              <a:rPr lang="en-US" altLang="zh-CN" b="1" dirty="0">
                <a:latin typeface="Times New Roman" panose="02020603050405020304" pitchFamily="18" charset="0"/>
                <a:cs typeface="Times New Roman" panose="02020603050405020304" pitchFamily="18" charset="0"/>
              </a:rPr>
              <a:t>Presented by </a:t>
            </a:r>
            <a:r>
              <a:rPr lang="en-US" altLang="zh-CN" b="1" dirty="0" err="1">
                <a:latin typeface="Times New Roman" panose="02020603050405020304" pitchFamily="18" charset="0"/>
                <a:cs typeface="Times New Roman" panose="02020603050405020304" pitchFamily="18" charset="0"/>
              </a:rPr>
              <a:t>Xiaomeng</a:t>
            </a:r>
            <a:r>
              <a:rPr lang="en-US" altLang="zh-CN" b="1" dirty="0">
                <a:latin typeface="Times New Roman" panose="02020603050405020304" pitchFamily="18" charset="0"/>
                <a:cs typeface="Times New Roman" panose="02020603050405020304" pitchFamily="18" charset="0"/>
              </a:rPr>
              <a:t> Rao</a:t>
            </a:r>
          </a:p>
          <a:p>
            <a:r>
              <a:rPr lang="en-US" altLang="zh-CN" b="1" dirty="0">
                <a:latin typeface="Times New Roman" panose="02020603050405020304" pitchFamily="18" charset="0"/>
                <a:cs typeface="Times New Roman" panose="02020603050405020304" pitchFamily="18" charset="0"/>
              </a:rPr>
              <a:t> ID Numb    15620161152244</a:t>
            </a:r>
          </a:p>
          <a:p>
            <a:r>
              <a:rPr lang="en-US" altLang="zh-CN" dirty="0">
                <a:latin typeface="Times New Roman" panose="02020603050405020304" pitchFamily="18" charset="0"/>
                <a:cs typeface="Times New Roman" panose="02020603050405020304" pitchFamily="18" charset="0"/>
              </a:rPr>
              <a:t>Department of Finance, SOE</a:t>
            </a:r>
          </a:p>
        </p:txBody>
      </p:sp>
    </p:spTree>
    <p:extLst>
      <p:ext uri="{BB962C8B-B14F-4D97-AF65-F5344CB8AC3E}">
        <p14:creationId xmlns:p14="http://schemas.microsoft.com/office/powerpoint/2010/main" val="420113906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Intro</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467544" y="1419622"/>
            <a:ext cx="8176422" cy="2246769"/>
          </a:xfrm>
          <a:prstGeom prst="rect">
            <a:avLst/>
          </a:prstGeom>
        </p:spPr>
        <p:txBody>
          <a:bodyPr wrap="square">
            <a:spAutoFit/>
          </a:bodyPr>
          <a:lstStyle/>
          <a:p>
            <a:r>
              <a:rPr lang="en-US" altLang="zh-CN" dirty="0"/>
              <a:t>     </a:t>
            </a:r>
            <a:r>
              <a:rPr lang="en-US" altLang="zh-CN" sz="2000" dirty="0"/>
              <a:t>The Digital Signature Algorithm (DSA) is a The Digital Signature Algorithm (DSA) is a Federal Information Processing Standard for digital signatures. In August 1991 the National Institute of Standards and Technology (NIST) proposed DSA for use in their Digital Signature Standard (DSS) and adopted it as FIPS 186 in 1993.</a:t>
            </a:r>
          </a:p>
          <a:p>
            <a:r>
              <a:rPr lang="en-US" altLang="zh-CN" sz="2000" dirty="0"/>
              <a:t>   Four revisions to the initial specification have been released: FIPS 186-1 in 1996, FIPS 186-2 in 2000,FIPS 186-3 in 2009,and FIPS 186-4 in 2013.</a:t>
            </a:r>
            <a:endParaRPr lang="en-US" altLang="zh-CN" sz="2000" b="1" dirty="0"/>
          </a:p>
        </p:txBody>
      </p:sp>
    </p:spTree>
    <p:extLst>
      <p:ext uri="{BB962C8B-B14F-4D97-AF65-F5344CB8AC3E}">
        <p14:creationId xmlns:p14="http://schemas.microsoft.com/office/powerpoint/2010/main" val="371034899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Intro</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500034" y="1071552"/>
            <a:ext cx="8176422" cy="2246769"/>
          </a:xfrm>
          <a:prstGeom prst="rect">
            <a:avLst/>
          </a:prstGeom>
        </p:spPr>
        <p:txBody>
          <a:bodyPr wrap="square">
            <a:spAutoFit/>
          </a:bodyPr>
          <a:lstStyle/>
          <a:p>
            <a:r>
              <a:rPr lang="en-US" altLang="zh-CN" sz="2000" dirty="0"/>
              <a:t>   DSA is covered by U.S. Patent 5,231,668, filed July 26, 1991 and attributed to David W. </a:t>
            </a:r>
            <a:r>
              <a:rPr lang="en-US" altLang="zh-CN" sz="2000" dirty="0" err="1"/>
              <a:t>Kravitz</a:t>
            </a:r>
            <a:r>
              <a:rPr lang="en-US" altLang="zh-CN" sz="2000" dirty="0"/>
              <a:t>, a former NSA employee. This patent was given to "The United States of America as represented by the Secretary of Commerce, Washington, D.C.", and NIST has made this patent available worldwide royalty-free. Claus P. </a:t>
            </a:r>
            <a:r>
              <a:rPr lang="en-US" altLang="zh-CN" sz="2000" dirty="0" err="1"/>
              <a:t>Schnorr</a:t>
            </a:r>
            <a:r>
              <a:rPr lang="en-US" altLang="zh-CN" sz="2000" dirty="0"/>
              <a:t> claims that his U.S. Patent 4,995,082 (expired) covered DSA; this claim is disputed.[8] DSA is a variant of the </a:t>
            </a:r>
            <a:r>
              <a:rPr lang="en-US" altLang="zh-CN" sz="2000" dirty="0" err="1"/>
              <a:t>ElGamal</a:t>
            </a:r>
            <a:r>
              <a:rPr lang="en-US" altLang="zh-CN" sz="2000" dirty="0"/>
              <a:t> signature scheme.</a:t>
            </a:r>
            <a:endParaRPr lang="zh-CN" altLang="en-US" sz="2000" dirty="0"/>
          </a:p>
        </p:txBody>
      </p:sp>
    </p:spTree>
    <p:extLst>
      <p:ext uri="{BB962C8B-B14F-4D97-AF65-F5344CB8AC3E}">
        <p14:creationId xmlns:p14="http://schemas.microsoft.com/office/powerpoint/2010/main" val="35179040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Key generation</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467544" y="1545086"/>
            <a:ext cx="8176422" cy="1015663"/>
          </a:xfrm>
          <a:prstGeom prst="rect">
            <a:avLst/>
          </a:prstGeom>
        </p:spPr>
        <p:txBody>
          <a:bodyPr wrap="square">
            <a:spAutoFit/>
          </a:bodyPr>
          <a:lstStyle/>
          <a:p>
            <a:r>
              <a:rPr lang="en-US" altLang="zh-CN" dirty="0"/>
              <a:t>   </a:t>
            </a:r>
            <a:r>
              <a:rPr lang="en-US" altLang="zh-CN" sz="2000" dirty="0"/>
              <a:t>Key generation has two phases. The first phase is a choice of </a:t>
            </a:r>
            <a:r>
              <a:rPr lang="en-US" altLang="zh-CN" sz="2000" i="1" dirty="0"/>
              <a:t>algorithm parameters</a:t>
            </a:r>
            <a:r>
              <a:rPr lang="en-US" altLang="zh-CN" sz="2000" dirty="0"/>
              <a:t> which may be shared between different users of the system, while the second phase computes public and private keys for a single user.</a:t>
            </a:r>
            <a:endParaRPr lang="zh-CN" altLang="en-US" b="1" dirty="0"/>
          </a:p>
        </p:txBody>
      </p:sp>
    </p:spTree>
    <p:extLst>
      <p:ext uri="{BB962C8B-B14F-4D97-AF65-F5344CB8AC3E}">
        <p14:creationId xmlns:p14="http://schemas.microsoft.com/office/powerpoint/2010/main" val="200020997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Peculiarity</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500034" y="1071552"/>
            <a:ext cx="8176422" cy="3139321"/>
          </a:xfrm>
          <a:prstGeom prst="rect">
            <a:avLst/>
          </a:prstGeom>
        </p:spPr>
        <p:txBody>
          <a:bodyPr wrap="square">
            <a:spAutoFit/>
          </a:bodyPr>
          <a:lstStyle/>
          <a:p>
            <a:r>
              <a:rPr lang="en-US" altLang="zh-CN" dirty="0"/>
              <a:t>Creates a 320 bit signature</a:t>
            </a:r>
          </a:p>
          <a:p>
            <a:endParaRPr lang="en-US" altLang="zh-CN" dirty="0"/>
          </a:p>
          <a:p>
            <a:r>
              <a:rPr lang="en-US" altLang="zh-CN" dirty="0"/>
              <a:t>With 512-1024 bit security</a:t>
            </a:r>
          </a:p>
          <a:p>
            <a:endParaRPr lang="en-US" altLang="zh-CN" dirty="0"/>
          </a:p>
          <a:p>
            <a:r>
              <a:rPr lang="en-US" altLang="zh-CN" dirty="0"/>
              <a:t>Smaller and faster than RSA</a:t>
            </a:r>
          </a:p>
          <a:p>
            <a:endParaRPr lang="en-US" altLang="zh-CN" dirty="0"/>
          </a:p>
          <a:p>
            <a:r>
              <a:rPr lang="en-US" altLang="zh-CN" dirty="0"/>
              <a:t>A digital signature scheme only</a:t>
            </a:r>
          </a:p>
          <a:p>
            <a:endParaRPr lang="en-US" altLang="zh-CN" dirty="0"/>
          </a:p>
          <a:p>
            <a:r>
              <a:rPr lang="en-US" altLang="zh-CN" dirty="0"/>
              <a:t>Security depends on difficulty of computing discrete logarithm</a:t>
            </a:r>
          </a:p>
          <a:p>
            <a:endParaRPr lang="en-US" altLang="zh-CN" dirty="0"/>
          </a:p>
          <a:p>
            <a:r>
              <a:rPr lang="en-US" altLang="zh-CN" dirty="0"/>
              <a:t>Variant of </a:t>
            </a:r>
            <a:r>
              <a:rPr lang="en-US" altLang="zh-CN" dirty="0" err="1"/>
              <a:t>EIGamal&amp;Schnorr</a:t>
            </a:r>
            <a:r>
              <a:rPr lang="en-US" altLang="zh-CN" dirty="0"/>
              <a:t> schemes</a:t>
            </a:r>
            <a:endParaRPr lang="zh-CN" altLang="en-US" dirty="0"/>
          </a:p>
        </p:txBody>
      </p:sp>
    </p:spTree>
    <p:extLst>
      <p:ext uri="{BB962C8B-B14F-4D97-AF65-F5344CB8AC3E}">
        <p14:creationId xmlns:p14="http://schemas.microsoft.com/office/powerpoint/2010/main" val="258912782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287</Words>
  <Application>Microsoft Office PowerPoint</Application>
  <PresentationFormat>全屏显示(16:9)</PresentationFormat>
  <Paragraphs>23</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lastModifiedBy>crisnoom rxm</cp:lastModifiedBy>
  <cp:revision>152</cp:revision>
  <dcterms:created xsi:type="dcterms:W3CDTF">2014-07-22T07:42:00Z</dcterms:created>
  <dcterms:modified xsi:type="dcterms:W3CDTF">2017-10-19T01:28:15Z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