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8" r:id="rId2"/>
    <p:sldId id="355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4" r:id="rId13"/>
    <p:sldId id="382" r:id="rId14"/>
    <p:sldId id="38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487"/>
    <a:srgbClr val="F46970"/>
    <a:srgbClr val="53C780"/>
    <a:srgbClr val="67D993"/>
    <a:srgbClr val="F2A849"/>
    <a:srgbClr val="F8F8F8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7924DD8-7E6A-4057-81B1-BB11E096C395}"/>
              </a:ext>
            </a:extLst>
          </p:cNvPr>
          <p:cNvSpPr/>
          <p:nvPr/>
        </p:nvSpPr>
        <p:spPr>
          <a:xfrm>
            <a:off x="2339752" y="27157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Xiaomeng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Numb    15620161152244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Finance, SOE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82EE5-FE70-4D0E-B8E2-9CFE1E5FA27D}"/>
              </a:ext>
            </a:extLst>
          </p:cNvPr>
          <p:cNvSpPr txBox="1"/>
          <p:nvPr/>
        </p:nvSpPr>
        <p:spPr>
          <a:xfrm>
            <a:off x="1043608" y="1059582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Figure &amp; Code homework 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11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6947D-C96C-42B8-91FB-E5FB2172A6B1}"/>
              </a:ext>
            </a:extLst>
          </p:cNvPr>
          <p:cNvSpPr txBox="1"/>
          <p:nvPr/>
        </p:nvSpPr>
        <p:spPr>
          <a:xfrm>
            <a:off x="395536" y="916141"/>
            <a:ext cx="5315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#Romeo and Juliet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&lt;- wf1[order(-wf1$freq),]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&lt;- wf1[c(1:20),]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(subset(wf1,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p1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 = p1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#Julius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Caeser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&lt;- wf2[order(-wf2$freq),]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&lt;- wf2[c(1:20),]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(subset(wf2,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p2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 = p2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F4C4A-10F1-4905-8744-BFA7D2680315}"/>
              </a:ext>
            </a:extLst>
          </p:cNvPr>
          <p:cNvSpPr txBox="1"/>
          <p:nvPr/>
        </p:nvSpPr>
        <p:spPr>
          <a:xfrm>
            <a:off x="395536" y="1203598"/>
            <a:ext cx="5906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#Hamlet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&lt;- wf3[order(-wf3$freq),]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&lt;- wf3[c(1:20),]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(subset(wf3,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p3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 = "identity")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 = p3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 = 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467A4-6A2C-4638-BA5D-9EFC14F6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87140"/>
            <a:ext cx="6840760" cy="41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88FB88-6CD4-4213-961E-3BD9C5DE5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959070"/>
            <a:ext cx="6552728" cy="39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365745-052C-49E3-8A5D-3465F049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43558"/>
            <a:ext cx="7200800" cy="42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E29CEB-6601-4193-8E4A-21D649A6A148}"/>
              </a:ext>
            </a:extLst>
          </p:cNvPr>
          <p:cNvSpPr txBox="1">
            <a:spLocks/>
          </p:cNvSpPr>
          <p:nvPr/>
        </p:nvSpPr>
        <p:spPr>
          <a:xfrm>
            <a:off x="827584" y="627534"/>
            <a:ext cx="6683477" cy="49136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rm</a:t>
            </a:r>
            <a:r>
              <a:rPr lang="en-US" altLang="zh-CN" sz="1600" dirty="0"/>
              <a:t>(list = ls())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install.packages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RCurl</a:t>
            </a:r>
            <a:r>
              <a:rPr lang="en-US" altLang="zh-CN" sz="16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install.packages</a:t>
            </a:r>
            <a:r>
              <a:rPr lang="en-US" altLang="zh-CN" sz="1600" dirty="0"/>
              <a:t>("XML")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RCurl</a:t>
            </a:r>
            <a:r>
              <a:rPr lang="en-US" altLang="zh-CN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library(XML)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url1   = "http://shakespeare.mit.edu/</a:t>
            </a:r>
            <a:r>
              <a:rPr lang="en-US" altLang="zh-CN" sz="1600" dirty="0" err="1"/>
              <a:t>romeo_juliet</a:t>
            </a:r>
            <a:r>
              <a:rPr lang="en-US" altLang="zh-CN" sz="1600" dirty="0"/>
              <a:t>/full.html"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url2   = "http://shakespeare.mit.edu/</a:t>
            </a:r>
            <a:r>
              <a:rPr lang="en-US" altLang="zh-CN" sz="1600" dirty="0" err="1"/>
              <a:t>julius_caesar</a:t>
            </a:r>
            <a:r>
              <a:rPr lang="en-US" altLang="zh-CN" sz="1600" dirty="0"/>
              <a:t>/full.html"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url3   = "http://shakespeare.mit.edu/hamlet/full.html"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html1  = </a:t>
            </a:r>
            <a:r>
              <a:rPr lang="en-US" altLang="zh-CN" sz="1600" dirty="0" err="1"/>
              <a:t>readLines</a:t>
            </a:r>
            <a:r>
              <a:rPr lang="en-US" altLang="zh-CN" sz="1600" dirty="0"/>
              <a:t>(url1,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html2  = </a:t>
            </a:r>
            <a:r>
              <a:rPr lang="en-US" altLang="zh-CN" sz="1600" dirty="0" err="1"/>
              <a:t>readLines</a:t>
            </a:r>
            <a:r>
              <a:rPr lang="en-US" altLang="zh-CN" sz="1600" dirty="0"/>
              <a:t>(url2,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html3  = </a:t>
            </a:r>
            <a:r>
              <a:rPr lang="en-US" altLang="zh-CN" sz="1600" dirty="0" err="1"/>
              <a:t>readLines</a:t>
            </a:r>
            <a:r>
              <a:rPr lang="en-US" altLang="zh-CN" sz="1600" dirty="0"/>
              <a:t>(url3,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html1  =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(html1,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html2  =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(html2,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html3  = </a:t>
            </a:r>
            <a:r>
              <a:rPr lang="en-US" altLang="zh-CN" sz="1600" dirty="0" err="1"/>
              <a:t>htmlParse</a:t>
            </a:r>
            <a:r>
              <a:rPr lang="en-US" altLang="zh-CN" sz="1600" dirty="0"/>
              <a:t>(html3, encoding = "UTF-8")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03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83F04F-2314-456B-A4F2-A655DE3F94AB}"/>
              </a:ext>
            </a:extLst>
          </p:cNvPr>
          <p:cNvSpPr txBox="1">
            <a:spLocks/>
          </p:cNvSpPr>
          <p:nvPr/>
        </p:nvSpPr>
        <p:spPr>
          <a:xfrm>
            <a:off x="1043608" y="558193"/>
            <a:ext cx="8523515" cy="51090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#</a:t>
            </a:r>
            <a:r>
              <a:rPr lang="en-US" altLang="zh-CN" sz="1400" dirty="0" err="1"/>
              <a:t>install.packages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bitops</a:t>
            </a:r>
            <a:r>
              <a:rPr lang="en-US" altLang="zh-CN" sz="14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#</a:t>
            </a:r>
            <a:r>
              <a:rPr lang="en-US" altLang="zh-CN" sz="1400" dirty="0" err="1"/>
              <a:t>install.packages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stringr</a:t>
            </a:r>
            <a:r>
              <a:rPr lang="en-US" altLang="zh-CN" sz="14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library(</a:t>
            </a:r>
            <a:r>
              <a:rPr lang="en-US" altLang="zh-CN" sz="1400" dirty="0" err="1"/>
              <a:t>bitops</a:t>
            </a:r>
            <a:r>
              <a:rPr lang="en-US" altLang="zh-CN" sz="1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library(</a:t>
            </a:r>
            <a:r>
              <a:rPr lang="en-US" altLang="zh-CN" sz="1400" dirty="0" err="1"/>
              <a:t>stringr</a:t>
            </a:r>
            <a:r>
              <a:rPr lang="en-US" altLang="zh-CN" sz="1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abs1    = </a:t>
            </a:r>
            <a:r>
              <a:rPr lang="en-US" altLang="zh-CN" sz="1400" dirty="0" err="1"/>
              <a:t>lapply</a:t>
            </a:r>
            <a:r>
              <a:rPr lang="en-US" altLang="zh-CN" sz="1400" dirty="0"/>
              <a:t>(url1, FUN = function(x) </a:t>
            </a:r>
            <a:r>
              <a:rPr lang="en-US" altLang="zh-CN" sz="1400" dirty="0" err="1"/>
              <a:t>htmlParse</a:t>
            </a:r>
            <a:r>
              <a:rPr lang="en-US" altLang="zh-CN" sz="1400" dirty="0"/>
              <a:t>(x, encoding = "Latin-1"))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abs2    = </a:t>
            </a:r>
            <a:r>
              <a:rPr lang="en-US" altLang="zh-CN" sz="1400" dirty="0" err="1"/>
              <a:t>lapply</a:t>
            </a:r>
            <a:r>
              <a:rPr lang="en-US" altLang="zh-CN" sz="1400" dirty="0"/>
              <a:t>(url2, FUN = function(x) </a:t>
            </a:r>
            <a:r>
              <a:rPr lang="en-US" altLang="zh-CN" sz="1400" dirty="0" err="1"/>
              <a:t>htmlParse</a:t>
            </a:r>
            <a:r>
              <a:rPr lang="en-US" altLang="zh-CN" sz="1400" dirty="0"/>
              <a:t>(x, encoding = "Latin-1"))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abs3    = </a:t>
            </a:r>
            <a:r>
              <a:rPr lang="en-US" altLang="zh-CN" sz="1400" dirty="0" err="1"/>
              <a:t>lapply</a:t>
            </a:r>
            <a:r>
              <a:rPr lang="en-US" altLang="zh-CN" sz="1400" dirty="0"/>
              <a:t>(url3, FUN = function(x) </a:t>
            </a:r>
            <a:r>
              <a:rPr lang="en-US" altLang="zh-CN" sz="1400" dirty="0" err="1"/>
              <a:t>htmlParse</a:t>
            </a:r>
            <a:r>
              <a:rPr lang="en-US" altLang="zh-CN" sz="1400" dirty="0"/>
              <a:t>(x, encoding = "Latin-1"))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err="1"/>
              <a:t>clean_txt</a:t>
            </a:r>
            <a:r>
              <a:rPr lang="en-US" altLang="zh-CN" sz="1400" dirty="0"/>
              <a:t> = function(x)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xpathApply</a:t>
            </a:r>
            <a:r>
              <a:rPr lang="en-US" altLang="zh-CN" sz="1400" dirty="0"/>
              <a:t>(x, "//body//text()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                      [not(ancestor :: script)][ not(ancestor :: style)]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                      [not(ancestor :: </a:t>
            </a:r>
            <a:r>
              <a:rPr lang="en-US" altLang="zh-CN" sz="1400" dirty="0" err="1"/>
              <a:t>noscript</a:t>
            </a:r>
            <a:r>
              <a:rPr lang="en-US" altLang="zh-CN" sz="1400" dirty="0"/>
              <a:t>)] " ,</a:t>
            </a:r>
            <a:r>
              <a:rPr lang="en-US" altLang="zh-CN" sz="1400" dirty="0" err="1"/>
              <a:t>xmlValue</a:t>
            </a:r>
            <a:r>
              <a:rPr lang="en-US" altLang="zh-CN" sz="1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paste(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, collapse="\n")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str_replace_all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, "\n", " 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str_replace_all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, "\r", "")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str_replace_all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, "\t", "")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str_replace_all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, "&lt;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&gt;", "")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  return(</a:t>
            </a:r>
            <a:r>
              <a:rPr lang="en-US" altLang="zh-CN" sz="1400" dirty="0" err="1"/>
              <a:t>cleantxt</a:t>
            </a:r>
            <a:r>
              <a:rPr lang="en-US" altLang="zh-CN" sz="1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2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6E3DD64-D661-4A8C-A37E-8B3297E8CF91}"/>
              </a:ext>
            </a:extLst>
          </p:cNvPr>
          <p:cNvSpPr txBox="1">
            <a:spLocks/>
          </p:cNvSpPr>
          <p:nvPr/>
        </p:nvSpPr>
        <p:spPr>
          <a:xfrm>
            <a:off x="305780" y="699542"/>
            <a:ext cx="4996543" cy="50799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cleantxt1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(abs1,clean_txt)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cleantxt2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(abs2,clean_txt)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cleantxt3 = </a:t>
            </a:r>
            <a:r>
              <a:rPr lang="en-US" altLang="zh-CN" sz="1600" dirty="0" err="1"/>
              <a:t>lapply</a:t>
            </a:r>
            <a:r>
              <a:rPr lang="en-US" altLang="zh-CN" sz="1600" dirty="0"/>
              <a:t>(abs3,clean_txt)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vec_abs1 = </a:t>
            </a:r>
            <a:r>
              <a:rPr lang="en-US" altLang="zh-CN" sz="1600" dirty="0" err="1"/>
              <a:t>unlist</a:t>
            </a:r>
            <a:r>
              <a:rPr lang="en-US" altLang="zh-CN" sz="1600" dirty="0"/>
              <a:t>(cleantxt1)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vec_abs2 = </a:t>
            </a:r>
            <a:r>
              <a:rPr lang="en-US" altLang="zh-CN" sz="1600" dirty="0" err="1"/>
              <a:t>unlist</a:t>
            </a:r>
            <a:r>
              <a:rPr lang="en-US" altLang="zh-CN" sz="1600" dirty="0"/>
              <a:t>(cleantxt2)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vec_abs3 = </a:t>
            </a:r>
            <a:r>
              <a:rPr lang="en-US" altLang="zh-CN" sz="1600" dirty="0" err="1"/>
              <a:t>unlist</a:t>
            </a:r>
            <a:r>
              <a:rPr lang="en-US" altLang="zh-CN" sz="1600" dirty="0"/>
              <a:t>(cleantxt3)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###Text Mining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install.packages</a:t>
            </a:r>
            <a:r>
              <a:rPr lang="en-US" altLang="zh-CN" sz="1600" dirty="0"/>
              <a:t>("tm")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install.packages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SnowballC</a:t>
            </a:r>
            <a:r>
              <a:rPr lang="en-US" altLang="zh-CN" sz="16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library(tm)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SnowballC</a:t>
            </a:r>
            <a:r>
              <a:rPr lang="en-US" altLang="zh-CN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abs1     = Corpus(</a:t>
            </a:r>
            <a:r>
              <a:rPr lang="en-US" altLang="zh-CN" sz="1600" dirty="0" err="1"/>
              <a:t>VectorSource</a:t>
            </a:r>
            <a:r>
              <a:rPr lang="en-US" altLang="zh-CN" sz="1600" dirty="0"/>
              <a:t>(vec_abs1))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abs2     = Corpus(</a:t>
            </a:r>
            <a:r>
              <a:rPr lang="en-US" altLang="zh-CN" sz="1600" dirty="0" err="1"/>
              <a:t>VectorSource</a:t>
            </a:r>
            <a:r>
              <a:rPr lang="en-US" altLang="zh-CN" sz="1600" dirty="0"/>
              <a:t>(vec_abs2))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abs3     = Corpus(</a:t>
            </a:r>
            <a:r>
              <a:rPr lang="en-US" altLang="zh-CN" sz="1600" dirty="0" err="1"/>
              <a:t>VectorSource</a:t>
            </a:r>
            <a:r>
              <a:rPr lang="en-US" altLang="zh-CN" sz="1600" dirty="0"/>
              <a:t>(vec_abs3))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E0D69-5D3E-4F20-B579-90EC72D86C9C}"/>
              </a:ext>
            </a:extLst>
          </p:cNvPr>
          <p:cNvSpPr txBox="1"/>
          <p:nvPr/>
        </p:nvSpPr>
        <p:spPr>
          <a:xfrm>
            <a:off x="4067944" y="165437"/>
            <a:ext cx="64807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abs_dtm1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(abs1, control = list(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abs_dtm2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(abs2, control = list(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abs_dtm3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DocumentTermMatrix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(abs3, control = list(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stemming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minWordLength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3,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removeNumbers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removePunctuation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TRUE))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##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instal.packages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("ggplot2")</a:t>
            </a:r>
          </a:p>
          <a:p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install.packages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library(ggplot2)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freq1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(abs_dtm1))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freq2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(abs_dtm2))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freq3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(abs_dtm3))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wf1 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(word=names(freq1),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=freq1)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wf2 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(word=names(freq2),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=freq2)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wf3 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data.frame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(word=names(freq3),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=freq3) 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6FF8E-8930-4CA5-9664-AE62CB285FBB}"/>
              </a:ext>
            </a:extLst>
          </p:cNvPr>
          <p:cNvSpPr txBox="1">
            <a:spLocks/>
          </p:cNvSpPr>
          <p:nvPr/>
        </p:nvSpPr>
        <p:spPr>
          <a:xfrm>
            <a:off x="179512" y="915566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#Romeo and Juliet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plot1 = </a:t>
            </a:r>
            <a:r>
              <a:rPr lang="en-US" altLang="zh-CN" sz="1600" dirty="0" err="1"/>
              <a:t>ggplot</a:t>
            </a:r>
            <a:r>
              <a:rPr lang="en-US" altLang="zh-CN" sz="1600" dirty="0"/>
              <a:t>(subset(wf1,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&gt;15), </a:t>
            </a:r>
            <a:r>
              <a:rPr lang="en-US" altLang="zh-CN" sz="1600" dirty="0" err="1"/>
              <a:t>aes</a:t>
            </a:r>
            <a:r>
              <a:rPr lang="en-US" altLang="zh-CN" sz="1600" dirty="0"/>
              <a:t>(word, freq1))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plot1 = plot1 + </a:t>
            </a:r>
            <a:r>
              <a:rPr lang="en-US" altLang="zh-CN" sz="1600" dirty="0" err="1"/>
              <a:t>geom_bar</a:t>
            </a:r>
            <a:r>
              <a:rPr lang="en-US" altLang="zh-CN" sz="1600" dirty="0"/>
              <a:t>(stat="identity")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plot1 = plot1 + theme(</a:t>
            </a:r>
            <a:r>
              <a:rPr lang="en-US" altLang="zh-CN" sz="1600" dirty="0" err="1"/>
              <a:t>axis.text.x</a:t>
            </a:r>
            <a:r>
              <a:rPr lang="en-US" altLang="zh-CN" sz="1600" dirty="0"/>
              <a:t>=</a:t>
            </a:r>
            <a:r>
              <a:rPr lang="en-US" altLang="zh-CN" sz="1600" dirty="0" err="1"/>
              <a:t>element_text</a:t>
            </a:r>
            <a:r>
              <a:rPr lang="en-US" altLang="zh-CN" sz="1600" dirty="0"/>
              <a:t>(angle=45, </a:t>
            </a:r>
            <a:r>
              <a:rPr lang="en-US" altLang="zh-CN" sz="1600" dirty="0" err="1"/>
              <a:t>hjust</a:t>
            </a:r>
            <a:r>
              <a:rPr lang="en-US" altLang="zh-CN" sz="1600" dirty="0"/>
              <a:t>=1))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plot1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freq1  = </a:t>
            </a:r>
            <a:r>
              <a:rPr lang="en-US" altLang="zh-CN" sz="1600" dirty="0" err="1"/>
              <a:t>colSums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as.matrix</a:t>
            </a:r>
            <a:r>
              <a:rPr lang="en-US" altLang="zh-CN" sz="1600" dirty="0"/>
              <a:t>(abs_dtm1))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dark2_1 = </a:t>
            </a:r>
            <a:r>
              <a:rPr lang="en-US" altLang="zh-CN" sz="1600" dirty="0" err="1"/>
              <a:t>brewer.pal</a:t>
            </a:r>
            <a:r>
              <a:rPr lang="en-US" altLang="zh-CN" sz="1600" dirty="0"/>
              <a:t>(6, "Dark2")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wordcloud</a:t>
            </a:r>
            <a:r>
              <a:rPr lang="en-US" altLang="zh-CN" sz="1600" dirty="0"/>
              <a:t>(names(freq1), freq1, </a:t>
            </a:r>
            <a:r>
              <a:rPr lang="en-US" altLang="zh-CN" sz="1600" dirty="0" err="1"/>
              <a:t>max.words</a:t>
            </a:r>
            <a:r>
              <a:rPr lang="en-US" altLang="zh-CN" sz="1600" dirty="0"/>
              <a:t>=100, </a:t>
            </a:r>
            <a:r>
              <a:rPr lang="en-US" altLang="zh-CN" sz="1600" dirty="0" err="1"/>
              <a:t>rot.per</a:t>
            </a:r>
            <a:r>
              <a:rPr lang="en-US" altLang="zh-CN" sz="1600" dirty="0"/>
              <a:t>=0.2, colors=dark2_1)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#Julius </a:t>
            </a:r>
            <a:r>
              <a:rPr lang="en-US" altLang="zh-CN" sz="1600" dirty="0" err="1"/>
              <a:t>Caeser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plot2 = </a:t>
            </a:r>
            <a:r>
              <a:rPr lang="en-US" altLang="zh-CN" sz="1600" dirty="0" err="1"/>
              <a:t>ggplot</a:t>
            </a:r>
            <a:r>
              <a:rPr lang="en-US" altLang="zh-CN" sz="1600" dirty="0"/>
              <a:t>(subset(wf2,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&gt;15), </a:t>
            </a:r>
            <a:r>
              <a:rPr lang="en-US" altLang="zh-CN" sz="1600" dirty="0" err="1"/>
              <a:t>aes</a:t>
            </a:r>
            <a:r>
              <a:rPr lang="en-US" altLang="zh-CN" sz="1600" dirty="0"/>
              <a:t>(word, freq2))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plot2 = plot2 + </a:t>
            </a:r>
            <a:r>
              <a:rPr lang="en-US" altLang="zh-CN" sz="1600" dirty="0" err="1"/>
              <a:t>geom_bar</a:t>
            </a:r>
            <a:r>
              <a:rPr lang="en-US" altLang="zh-CN" sz="1600" dirty="0"/>
              <a:t>(stat="identity")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plot2 = plot2 + theme(</a:t>
            </a:r>
            <a:r>
              <a:rPr lang="en-US" altLang="zh-CN" sz="1600" dirty="0" err="1"/>
              <a:t>axis.text.x</a:t>
            </a:r>
            <a:r>
              <a:rPr lang="en-US" altLang="zh-CN" sz="1600" dirty="0"/>
              <a:t>=</a:t>
            </a:r>
            <a:r>
              <a:rPr lang="en-US" altLang="zh-CN" sz="1600" dirty="0" err="1"/>
              <a:t>element_text</a:t>
            </a:r>
            <a:r>
              <a:rPr lang="en-US" altLang="zh-CN" sz="1600" dirty="0"/>
              <a:t>(angle=45, </a:t>
            </a:r>
            <a:r>
              <a:rPr lang="en-US" altLang="zh-CN" sz="1600" dirty="0" err="1"/>
              <a:t>hjust</a:t>
            </a:r>
            <a:r>
              <a:rPr lang="en-US" altLang="zh-CN" sz="1600" dirty="0"/>
              <a:t>=1))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plot2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03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7D86B9-4EEC-4EE7-81C5-36DD23AF6C02}"/>
              </a:ext>
            </a:extLst>
          </p:cNvPr>
          <p:cNvSpPr txBox="1">
            <a:spLocks/>
          </p:cNvSpPr>
          <p:nvPr/>
        </p:nvSpPr>
        <p:spPr>
          <a:xfrm>
            <a:off x="305780" y="120359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freq2  = </a:t>
            </a:r>
            <a:r>
              <a:rPr lang="en-US" altLang="zh-CN" sz="1600" dirty="0" err="1"/>
              <a:t>colSums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as.matrix</a:t>
            </a:r>
            <a:r>
              <a:rPr lang="en-US" altLang="zh-CN" sz="1600" dirty="0"/>
              <a:t>(abs_dtm2))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dark2_2 = </a:t>
            </a:r>
            <a:r>
              <a:rPr lang="en-US" altLang="zh-CN" sz="1600" dirty="0" err="1"/>
              <a:t>brewer.pal</a:t>
            </a:r>
            <a:r>
              <a:rPr lang="en-US" altLang="zh-CN" sz="1600" dirty="0"/>
              <a:t>(6, "Dark2")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wordcloud</a:t>
            </a:r>
            <a:r>
              <a:rPr lang="en-US" altLang="zh-CN" sz="1600" dirty="0"/>
              <a:t>(names(freq2), freq2, </a:t>
            </a:r>
            <a:r>
              <a:rPr lang="en-US" altLang="zh-CN" sz="1600" dirty="0" err="1"/>
              <a:t>max.words</a:t>
            </a:r>
            <a:r>
              <a:rPr lang="en-US" altLang="zh-CN" sz="1600" dirty="0"/>
              <a:t>=100, </a:t>
            </a:r>
            <a:r>
              <a:rPr lang="en-US" altLang="zh-CN" sz="1600" dirty="0" err="1"/>
              <a:t>rot.per</a:t>
            </a:r>
            <a:r>
              <a:rPr lang="en-US" altLang="zh-CN" sz="1600" dirty="0"/>
              <a:t>=0.2, colors=dark2_2)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#Hamlet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plot3 = </a:t>
            </a:r>
            <a:r>
              <a:rPr lang="en-US" altLang="zh-CN" sz="1600" dirty="0" err="1"/>
              <a:t>ggplot</a:t>
            </a:r>
            <a:r>
              <a:rPr lang="en-US" altLang="zh-CN" sz="1600" dirty="0"/>
              <a:t>(subset(wf3,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&gt;15), </a:t>
            </a:r>
            <a:r>
              <a:rPr lang="en-US" altLang="zh-CN" sz="1600" dirty="0" err="1"/>
              <a:t>aes</a:t>
            </a:r>
            <a:r>
              <a:rPr lang="en-US" altLang="zh-CN" sz="1600" dirty="0"/>
              <a:t>(word, freq3))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plot3 = plot3 + </a:t>
            </a:r>
            <a:r>
              <a:rPr lang="en-US" altLang="zh-CN" sz="1600" dirty="0" err="1"/>
              <a:t>geom_bar</a:t>
            </a:r>
            <a:r>
              <a:rPr lang="en-US" altLang="zh-CN" sz="1600" dirty="0"/>
              <a:t>(stat="identity")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plot3 = plot3 + theme(</a:t>
            </a:r>
            <a:r>
              <a:rPr lang="en-US" altLang="zh-CN" sz="1600" dirty="0" err="1"/>
              <a:t>axis.text.x</a:t>
            </a:r>
            <a:r>
              <a:rPr lang="en-US" altLang="zh-CN" sz="1600" dirty="0"/>
              <a:t>=</a:t>
            </a:r>
            <a:r>
              <a:rPr lang="en-US" altLang="zh-CN" sz="1600" dirty="0" err="1"/>
              <a:t>element_text</a:t>
            </a:r>
            <a:r>
              <a:rPr lang="en-US" altLang="zh-CN" sz="1600" dirty="0"/>
              <a:t>(angle=45, </a:t>
            </a:r>
            <a:r>
              <a:rPr lang="en-US" altLang="zh-CN" sz="1600" dirty="0" err="1"/>
              <a:t>hjust</a:t>
            </a:r>
            <a:r>
              <a:rPr lang="en-US" altLang="zh-CN" sz="1600" dirty="0"/>
              <a:t>=1))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plot3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freq3  = </a:t>
            </a:r>
            <a:r>
              <a:rPr lang="en-US" altLang="zh-CN" sz="1600" dirty="0" err="1"/>
              <a:t>colSums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as.matrix</a:t>
            </a:r>
            <a:r>
              <a:rPr lang="en-US" altLang="zh-CN" sz="1600" dirty="0"/>
              <a:t>(abs_dtm3))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dark2_3 = </a:t>
            </a:r>
            <a:r>
              <a:rPr lang="en-US" altLang="zh-CN" sz="1600" dirty="0" err="1"/>
              <a:t>brewer.pal</a:t>
            </a:r>
            <a:r>
              <a:rPr lang="en-US" altLang="zh-CN" sz="1600" dirty="0"/>
              <a:t>(6, "Dark2")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/>
              <a:t>wordcloud</a:t>
            </a:r>
            <a:r>
              <a:rPr lang="en-US" altLang="zh-CN" sz="1600" dirty="0"/>
              <a:t>(names(freq3), freq3, </a:t>
            </a:r>
            <a:r>
              <a:rPr lang="en-US" altLang="zh-CN" sz="1600" dirty="0" err="1"/>
              <a:t>max.words</a:t>
            </a:r>
            <a:r>
              <a:rPr lang="en-US" altLang="zh-CN" sz="1600" dirty="0"/>
              <a:t>=100, </a:t>
            </a:r>
            <a:r>
              <a:rPr lang="en-US" altLang="zh-CN" sz="1600" dirty="0" err="1"/>
              <a:t>rot.per</a:t>
            </a:r>
            <a:r>
              <a:rPr lang="en-US" altLang="zh-CN" sz="1600" dirty="0"/>
              <a:t>=0.2, colors=dark2_3)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27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682F43-24DB-4F66-B9A4-113DF9DB1FCF}"/>
              </a:ext>
            </a:extLst>
          </p:cNvPr>
          <p:cNvSpPr txBox="1"/>
          <p:nvPr/>
        </p:nvSpPr>
        <p:spPr>
          <a:xfrm>
            <a:off x="305780" y="1059582"/>
            <a:ext cx="5822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#Romeo and Juliet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plot1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(subset(wf1,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freq1)) 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plot1 = plot1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(stat="identity")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plot1 = plot1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(angle=45,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plot1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freq1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(abs_dtm1))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dark2_1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brewer.pal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(6, "Dark2")   </a:t>
            </a:r>
          </a:p>
          <a:p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(names(freq1), freq1,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max.words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=100,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rot.per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=0.2, colors=dark2_1)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#Julius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Caeser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plot2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(subset(wf2,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freq2)) 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plot2 = plot2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(stat="identity")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plot2 = plot2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(angle=45,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plot2  </a:t>
            </a:r>
          </a:p>
        </p:txBody>
      </p:sp>
    </p:spTree>
    <p:extLst>
      <p:ext uri="{BB962C8B-B14F-4D97-AF65-F5344CB8AC3E}">
        <p14:creationId xmlns:p14="http://schemas.microsoft.com/office/powerpoint/2010/main" val="18297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3C8357-557B-423D-A89B-CFCFDF026B91}"/>
              </a:ext>
            </a:extLst>
          </p:cNvPr>
          <p:cNvSpPr txBox="1"/>
          <p:nvPr/>
        </p:nvSpPr>
        <p:spPr>
          <a:xfrm>
            <a:off x="539552" y="1059582"/>
            <a:ext cx="5595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freq2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(abs_dtm2))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dark2_2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brewer.pal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(6, "Dark2")   </a:t>
            </a:r>
          </a:p>
          <a:p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(names(freq2), freq2,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max.words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=100,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rot.per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=0.2, colors=dark2_2)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#Hamlet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plot3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ggplot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(subset(wf3,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freq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&gt;15),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(word, freq3)) 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plot3 = plot3 +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geom_bar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(stat="identity")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plot3 = plot3 + theme(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axis.text.x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element_text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(angle=45,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hjust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plot3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freq3 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colSums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as.matrix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(abs_dtm3))   </a:t>
            </a:r>
          </a:p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dark2_3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brewer.pal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(6, "Dark2")   </a:t>
            </a:r>
          </a:p>
          <a:p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wordcloud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(names(freq3), freq3,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max.words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=100,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rot.per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=0.2, colors=dark2_3) 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54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781D5-86A6-4971-BFF0-63E61733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2" y="1419622"/>
            <a:ext cx="2808312" cy="2808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CFA7AC-A50C-4D16-8A91-9F40FEB4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817"/>
            <a:ext cx="2808312" cy="2808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837C28-4585-4795-AD97-F5CCB41FA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34" y="2715766"/>
            <a:ext cx="3197063" cy="2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1579</Words>
  <Application>Microsoft Office PowerPoint</Application>
  <PresentationFormat>全屏显示(16:9)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crisnoom rxm</cp:lastModifiedBy>
  <cp:revision>179</cp:revision>
  <dcterms:created xsi:type="dcterms:W3CDTF">2014-07-22T07:42:00Z</dcterms:created>
  <dcterms:modified xsi:type="dcterms:W3CDTF">2017-11-17T06:40:31Z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