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VewxLl0Uyi8uMOwnZJ0Gy0RI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cf824fa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1cf824fa0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cf824f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cf824fa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cf824fa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1cf824fa0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76150" y="941646"/>
            <a:ext cx="9144000" cy="21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en-MY" sz="4900">
                <a:latin typeface="Arial"/>
                <a:ea typeface="Arial"/>
                <a:cs typeface="Arial"/>
                <a:sym typeface="Arial"/>
              </a:rPr>
              <a:t>Assignment 2 </a:t>
            </a:r>
            <a:br>
              <a:rPr lang="en-MY" sz="4900">
                <a:latin typeface="Arial"/>
                <a:ea typeface="Arial"/>
                <a:cs typeface="Arial"/>
                <a:sym typeface="Arial"/>
              </a:rPr>
            </a:br>
            <a:r>
              <a:rPr lang="en-MY" sz="3600">
                <a:latin typeface="Arial"/>
                <a:ea typeface="Arial"/>
                <a:cs typeface="Arial"/>
                <a:sym typeface="Arial"/>
              </a:rPr>
              <a:t>SPEECH SEGMENTATION TASK</a:t>
            </a:r>
            <a:endParaRPr sz="4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81075" y="404275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2200"/>
              <a:t>Simon Chong Kai Yuen - A19EC3028</a:t>
            </a:r>
            <a:endParaRPr sz="2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2200"/>
              <a:t>Clive Lai Yi Cheng - A19EC3019</a:t>
            </a:r>
            <a:endParaRPr sz="2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2200"/>
              <a:t>Ong Yin Ren - A19EC0204</a:t>
            </a:r>
            <a:endParaRPr sz="2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MY" sz="2200"/>
              <a:t>Ng Shu Yu - A19EC3031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Proposed Algorithm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961850" y="1825625"/>
            <a:ext cx="4840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/>
              <a:t>The proposed algorithm will be identifying the decremental value in the energy form. If the current energy value is not smaller than threshold, and the next </a:t>
            </a:r>
            <a:r>
              <a:rPr lang="en-MY" sz="1800"/>
              <a:t>energy</a:t>
            </a:r>
            <a:r>
              <a:rPr lang="en-MY" sz="1800"/>
              <a:t> value is also not greater than threshold (means there is no incrementally </a:t>
            </a:r>
            <a:r>
              <a:rPr lang="en-MY" sz="1800"/>
              <a:t>crossing</a:t>
            </a:r>
            <a:r>
              <a:rPr lang="en-MY" sz="1800"/>
              <a:t> the threshold) then the system will check if the </a:t>
            </a:r>
            <a:r>
              <a:rPr lang="en-MY" sz="1800"/>
              <a:t>current</a:t>
            </a:r>
            <a:r>
              <a:rPr lang="en-MY" sz="1800"/>
              <a:t> energy value is greater than the threshold and the next energy value is smaller than the threshold </a:t>
            </a:r>
            <a:r>
              <a:rPr lang="en-MY" sz="1800"/>
              <a:t>(means there is decrementally crossing the threshold)</a:t>
            </a:r>
            <a:r>
              <a:rPr lang="en-MY" sz="1800"/>
              <a:t>.</a:t>
            </a:r>
            <a:endParaRPr sz="1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7085200" y="782025"/>
            <a:ext cx="4916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C586C0"/>
                </a:solidFill>
              </a:rPr>
              <a:t>if</a:t>
            </a:r>
            <a:r>
              <a:rPr lang="en-MY">
                <a:solidFill>
                  <a:srgbClr val="D4D4D4"/>
                </a:solidFill>
              </a:rPr>
              <a:t> (</a:t>
            </a:r>
            <a:r>
              <a:rPr lang="en-MY">
                <a:solidFill>
                  <a:srgbClr val="DCDCAA"/>
                </a:solidFill>
              </a:rPr>
              <a:t>x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)&lt; </a:t>
            </a:r>
            <a:r>
              <a:rPr lang="en-MY">
                <a:solidFill>
                  <a:srgbClr val="9CDCFE"/>
                </a:solidFill>
              </a:rPr>
              <a:t>Thres</a:t>
            </a:r>
            <a:r>
              <a:rPr lang="en-MY">
                <a:solidFill>
                  <a:srgbClr val="D4D4D4"/>
                </a:solidFill>
              </a:rPr>
              <a:t>) &amp;&amp; (</a:t>
            </a:r>
            <a:r>
              <a:rPr lang="en-MY">
                <a:solidFill>
                  <a:srgbClr val="DCDCAA"/>
                </a:solidFill>
              </a:rPr>
              <a:t>x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+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)&gt;</a:t>
            </a:r>
            <a:r>
              <a:rPr lang="en-MY">
                <a:solidFill>
                  <a:srgbClr val="9CDCFE"/>
                </a:solidFill>
              </a:rPr>
              <a:t>Thres</a:t>
            </a:r>
            <a:r>
              <a:rPr lang="en-MY"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DCDCAA"/>
                </a:solidFill>
              </a:rPr>
              <a:t>S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) = 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-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D4D4D4"/>
                </a:solidFill>
              </a:rPr>
              <a:t>i</a:t>
            </a:r>
            <a:r>
              <a:rPr lang="en-MY">
                <a:solidFill>
                  <a:srgbClr val="9CDCFE"/>
                </a:solidFill>
              </a:rPr>
              <a:t>nd</a:t>
            </a:r>
            <a:r>
              <a:rPr lang="en-MY">
                <a:solidFill>
                  <a:srgbClr val="D4D4D4"/>
                </a:solidFill>
              </a:rPr>
              <a:t>=</a:t>
            </a: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+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C586C0"/>
                </a:solidFill>
              </a:rPr>
              <a:t>elseif</a:t>
            </a:r>
            <a:r>
              <a:rPr lang="en-MY">
                <a:solidFill>
                  <a:srgbClr val="D4D4D4"/>
                </a:solidFill>
              </a:rPr>
              <a:t> (</a:t>
            </a:r>
            <a:r>
              <a:rPr lang="en-MY">
                <a:solidFill>
                  <a:srgbClr val="DCDCAA"/>
                </a:solidFill>
              </a:rPr>
              <a:t>x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)&gt; </a:t>
            </a:r>
            <a:r>
              <a:rPr lang="en-MY">
                <a:solidFill>
                  <a:srgbClr val="9CDCFE"/>
                </a:solidFill>
              </a:rPr>
              <a:t>Thres</a:t>
            </a:r>
            <a:r>
              <a:rPr lang="en-MY">
                <a:solidFill>
                  <a:srgbClr val="D4D4D4"/>
                </a:solidFill>
              </a:rPr>
              <a:t>) &amp;&amp; (</a:t>
            </a:r>
            <a:r>
              <a:rPr lang="en-MY">
                <a:solidFill>
                  <a:srgbClr val="DCDCAA"/>
                </a:solidFill>
              </a:rPr>
              <a:t>x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+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)&lt;</a:t>
            </a:r>
            <a:r>
              <a:rPr lang="en-MY">
                <a:solidFill>
                  <a:srgbClr val="9CDCFE"/>
                </a:solidFill>
              </a:rPr>
              <a:t>Thres</a:t>
            </a:r>
            <a:r>
              <a:rPr lang="en-MY"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DCDCAA"/>
                </a:solidFill>
              </a:rPr>
              <a:t>S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) = 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-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=</a:t>
            </a: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+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C586C0"/>
                </a:solidFill>
              </a:rPr>
              <a:t>end</a:t>
            </a:r>
            <a:endParaRPr>
              <a:solidFill>
                <a:srgbClr val="C586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Experimental Setup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1825625"/>
            <a:ext cx="1083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Experimental Variable : Time tolerance, Threshold and win size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Time tolerance: t = {0.00, 0.01 0.02, 0.03, 0.04, 0.05, 0.06, 0.07, 0.08, 0.09 0.10}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Threshold : Thres = {1.4}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Win size : W = {250}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The same </a:t>
            </a:r>
            <a:r>
              <a:rPr lang="en-MY"/>
              <a:t>set-up</a:t>
            </a:r>
            <a:r>
              <a:rPr lang="en-MY"/>
              <a:t> </a:t>
            </a:r>
            <a:r>
              <a:rPr lang="en-MY"/>
              <a:t>is</a:t>
            </a:r>
            <a:r>
              <a:rPr lang="en-MY"/>
              <a:t> used for the benchmark algorithm.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Comparison between the proposed and benchmark are measure based on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Performance indicator:  High match rate, low insertion and omission rate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926124" y="5773670"/>
            <a:ext cx="91913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The values here are for examples. You may used t heor choose your own that suit your 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962100" y="1588175"/>
            <a:ext cx="2577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latin typeface="Calibri"/>
                <a:ea typeface="Calibri"/>
                <a:cs typeface="Calibri"/>
                <a:sym typeface="Calibri"/>
              </a:rPr>
              <a:t>Testing with: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tolerance = 0.1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= 1.4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Size = 250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00" y="2529025"/>
            <a:ext cx="5610500" cy="353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81225"/>
            <a:ext cx="6124301" cy="2583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Results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7950"/>
            <a:ext cx="12192000" cy="534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Results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900"/>
            <a:ext cx="12191999" cy="5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Results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1" name="Google Shape;1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900"/>
            <a:ext cx="12191999" cy="5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cf824fa0c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Results</a:t>
            </a:r>
            <a:endParaRPr/>
          </a:p>
        </p:txBody>
      </p:sp>
      <p:pic>
        <p:nvPicPr>
          <p:cNvPr id="187" name="Google Shape;187;g11cf824fa0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375" y="200700"/>
            <a:ext cx="4134475" cy="605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1cf824fa0c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650" y="2356725"/>
            <a:ext cx="4999749" cy="39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cf824fa0c_0_36"/>
          <p:cNvSpPr txBox="1"/>
          <p:nvPr/>
        </p:nvSpPr>
        <p:spPr>
          <a:xfrm>
            <a:off x="1734325" y="6259450"/>
            <a:ext cx="31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latin typeface="Calibri"/>
                <a:ea typeface="Calibri"/>
                <a:cs typeface="Calibri"/>
                <a:sym typeface="Calibri"/>
              </a:rPr>
              <a:t>General 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1cf824fa0c_0_36"/>
          <p:cNvSpPr txBox="1"/>
          <p:nvPr/>
        </p:nvSpPr>
        <p:spPr>
          <a:xfrm>
            <a:off x="7655425" y="6259450"/>
            <a:ext cx="31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latin typeface="Calibri"/>
                <a:ea typeface="Calibri"/>
                <a:cs typeface="Calibri"/>
                <a:sym typeface="Calibri"/>
              </a:rPr>
              <a:t>Detail </a:t>
            </a:r>
            <a:r>
              <a:rPr lang="en-MY">
                <a:latin typeface="Calibri"/>
                <a:ea typeface="Calibri"/>
                <a:cs typeface="Calibri"/>
                <a:sym typeface="Calibri"/>
              </a:rPr>
              <a:t>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Conclusion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838200" y="1979300"/>
            <a:ext cx="104046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68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MY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tolerance rate is 0.1, threshold is 1.4 and the window size is 250.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MY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benchmark algorithm is only checking the incremental between the </a:t>
            </a:r>
            <a:r>
              <a:rPr lang="en-MY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MY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algorithm check both incremental and decremental between the threshold.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300"/>
              <a:buChar char="•"/>
            </a:pPr>
            <a:r>
              <a:rPr lang="en-MY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the insertion rate for proposed algorithm is slightly higher than the benchmark algorithm, but we think it is alright because it is not much different.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475602" y="1912123"/>
            <a:ext cx="92407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/>
              <a:t>This assignment requires </a:t>
            </a:r>
            <a:r>
              <a:rPr lang="en-MY"/>
              <a:t>identifying</a:t>
            </a:r>
            <a:r>
              <a:rPr lang="en-MY"/>
              <a:t> the drawback of benchmark algorithm in </a:t>
            </a:r>
            <a:r>
              <a:rPr b="1" lang="en-MY"/>
              <a:t>designing an algorithm</a:t>
            </a:r>
            <a:r>
              <a:rPr lang="en-MY"/>
              <a:t> to segment the sound file accurately.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/>
              <a:t>The given benchmark algorithm yield </a:t>
            </a:r>
            <a:r>
              <a:rPr b="1" lang="en-MY"/>
              <a:t>a less promising result </a:t>
            </a:r>
            <a:r>
              <a:rPr lang="en-MY"/>
              <a:t>due to it only check the incremental </a:t>
            </a:r>
            <a:r>
              <a:rPr lang="en-MY"/>
              <a:t>energy</a:t>
            </a:r>
            <a:r>
              <a:rPr lang="en-MY"/>
              <a:t> value which is crossing the threshold.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MY"/>
              <a:t>We </a:t>
            </a:r>
            <a:r>
              <a:rPr b="1" lang="en-MY"/>
              <a:t>identify the issue and problem</a:t>
            </a:r>
            <a:r>
              <a:rPr lang="en-MY"/>
              <a:t>, and come out with a </a:t>
            </a:r>
            <a:r>
              <a:rPr b="1" lang="en-MY"/>
              <a:t>modified algorithm </a:t>
            </a:r>
            <a:r>
              <a:rPr lang="en-MY"/>
              <a:t>that show a much more satisfying result in sound segmentation.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The data set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26477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Dataset used are Set-B  And Set-G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This dataset contains 20 sound patterns of connected digit, from 10 male speakers and 10 Female speakers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These files are (0075, 1206, 2433, 3630, 4137, 5580, 6255, 7565, 8299, 9472)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MY"/>
              <a:t>We found that the patterns have the best time tolerance, threshold and window size at 0.1, 1.4 and 250 respectively.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705025" y="1592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Benchmark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Solution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284" y="291938"/>
            <a:ext cx="4152800" cy="62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Issue &amp; Problem of the Benchmark Algorithm 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960700" y="1825625"/>
            <a:ext cx="4708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/>
              <a:t>The problem of the benchmark algorithm is it only identifies if the current </a:t>
            </a:r>
            <a:r>
              <a:rPr lang="en-MY" sz="1800"/>
              <a:t>energy</a:t>
            </a:r>
            <a:r>
              <a:rPr lang="en-MY" sz="1800"/>
              <a:t> value is smaller than the threshold and the next </a:t>
            </a:r>
            <a:r>
              <a:rPr lang="en-MY" sz="1800"/>
              <a:t>energy</a:t>
            </a:r>
            <a:r>
              <a:rPr lang="en-MY" sz="1800"/>
              <a:t> value is greater than the threshold (means incrementally crossing the threshold).</a:t>
            </a:r>
            <a:endParaRPr sz="18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/>
              <a:t>But it does not identify the energy value which is crossing the threshold </a:t>
            </a:r>
            <a:r>
              <a:rPr lang="en-MY" sz="1800"/>
              <a:t>decrementally by comparing if the current energy value is greater than the threshold and the next energy value is smaller than the threshold</a:t>
            </a:r>
            <a:r>
              <a:rPr lang="en-MY" sz="1800"/>
              <a:t>.</a:t>
            </a:r>
            <a:endParaRPr sz="1800"/>
          </a:p>
        </p:txBody>
      </p:sp>
      <p:sp>
        <p:nvSpPr>
          <p:cNvPr id="110" name="Google Shape;110;p5"/>
          <p:cNvSpPr txBox="1"/>
          <p:nvPr/>
        </p:nvSpPr>
        <p:spPr>
          <a:xfrm>
            <a:off x="7033575" y="1825625"/>
            <a:ext cx="4708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D4D4D4"/>
                </a:solidFill>
              </a:rPr>
              <a:t>    </a:t>
            </a:r>
            <a:r>
              <a:rPr lang="en-MY">
                <a:solidFill>
                  <a:srgbClr val="C586C0"/>
                </a:solidFill>
              </a:rPr>
              <a:t>if</a:t>
            </a:r>
            <a:r>
              <a:rPr lang="en-MY">
                <a:solidFill>
                  <a:srgbClr val="D4D4D4"/>
                </a:solidFill>
              </a:rPr>
              <a:t> (</a:t>
            </a:r>
            <a:r>
              <a:rPr lang="en-MY">
                <a:solidFill>
                  <a:srgbClr val="DCDCAA"/>
                </a:solidFill>
              </a:rPr>
              <a:t>x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)&lt; </a:t>
            </a:r>
            <a:r>
              <a:rPr lang="en-MY">
                <a:solidFill>
                  <a:srgbClr val="9CDCFE"/>
                </a:solidFill>
              </a:rPr>
              <a:t>Thres</a:t>
            </a:r>
            <a:r>
              <a:rPr lang="en-MY">
                <a:solidFill>
                  <a:srgbClr val="D4D4D4"/>
                </a:solidFill>
              </a:rPr>
              <a:t>) &amp; (</a:t>
            </a:r>
            <a:r>
              <a:rPr lang="en-MY">
                <a:solidFill>
                  <a:srgbClr val="DCDCAA"/>
                </a:solidFill>
              </a:rPr>
              <a:t>x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+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)&gt;</a:t>
            </a:r>
            <a:r>
              <a:rPr lang="en-MY">
                <a:solidFill>
                  <a:srgbClr val="9CDCFE"/>
                </a:solidFill>
              </a:rPr>
              <a:t>Thres</a:t>
            </a:r>
            <a:r>
              <a:rPr lang="en-MY"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D4D4D4"/>
                </a:solidFill>
              </a:rPr>
              <a:t>           </a:t>
            </a:r>
            <a:r>
              <a:rPr lang="en-MY">
                <a:solidFill>
                  <a:srgbClr val="DCDCAA"/>
                </a:solidFill>
              </a:rPr>
              <a:t>S</a:t>
            </a:r>
            <a:r>
              <a:rPr lang="en-MY">
                <a:solidFill>
                  <a:srgbClr val="D4D4D4"/>
                </a:solidFill>
              </a:rPr>
              <a:t>(</a:t>
            </a: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) = </a:t>
            </a:r>
            <a:r>
              <a:rPr lang="en-MY">
                <a:solidFill>
                  <a:srgbClr val="9CDCFE"/>
                </a:solidFill>
              </a:rPr>
              <a:t>m</a:t>
            </a:r>
            <a:r>
              <a:rPr lang="en-MY">
                <a:solidFill>
                  <a:srgbClr val="D4D4D4"/>
                </a:solidFill>
              </a:rPr>
              <a:t>-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D4D4D4"/>
                </a:solidFill>
              </a:rPr>
              <a:t>           </a:t>
            </a: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=</a:t>
            </a:r>
            <a:r>
              <a:rPr lang="en-MY">
                <a:solidFill>
                  <a:srgbClr val="9CDCFE"/>
                </a:solidFill>
              </a:rPr>
              <a:t>ind</a:t>
            </a:r>
            <a:r>
              <a:rPr lang="en-MY">
                <a:solidFill>
                  <a:srgbClr val="D4D4D4"/>
                </a:solidFill>
              </a:rPr>
              <a:t>+</a:t>
            </a:r>
            <a:r>
              <a:rPr lang="en-MY">
                <a:solidFill>
                  <a:srgbClr val="B5CEA8"/>
                </a:solidFill>
              </a:rPr>
              <a:t>1</a:t>
            </a:r>
            <a:r>
              <a:rPr lang="en-MY">
                <a:solidFill>
                  <a:srgbClr val="D4D4D4"/>
                </a:solidFill>
              </a:rPr>
              <a:t>;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solidFill>
                  <a:srgbClr val="D4D4D4"/>
                </a:solidFill>
              </a:rPr>
              <a:t>    </a:t>
            </a:r>
            <a:r>
              <a:rPr lang="en-MY">
                <a:solidFill>
                  <a:srgbClr val="C586C0"/>
                </a:solidFill>
              </a:rPr>
              <a:t>end</a:t>
            </a:r>
            <a:endParaRPr>
              <a:solidFill>
                <a:srgbClr val="C586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cf824fa0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Experimental Setup</a:t>
            </a:r>
            <a:endParaRPr/>
          </a:p>
        </p:txBody>
      </p:sp>
      <p:sp>
        <p:nvSpPr>
          <p:cNvPr id="116" name="Google Shape;116;g11cf824fa0c_0_0"/>
          <p:cNvSpPr txBox="1"/>
          <p:nvPr>
            <p:ph idx="1" type="body"/>
          </p:nvPr>
        </p:nvSpPr>
        <p:spPr>
          <a:xfrm>
            <a:off x="838200" y="1825625"/>
            <a:ext cx="10832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Experimental Variable : Time tolerance, Threshold and win size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Time tolerance: t = {0.00, 0.01 0.02, 0.03, 0.04, 0.05, 0.06, 0.07, 0.08, 0.09 0.10}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Threshold : Thres = {1.4, 1.5, 1,6, 1.7, 1.8, 1.9, 2.0, 2.1</a:t>
            </a:r>
            <a:r>
              <a:rPr lang="en-MY"/>
              <a:t>, 2.2</a:t>
            </a:r>
            <a:r>
              <a:rPr lang="en-MY"/>
              <a:t>}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Win size : W = {250, 300, 350}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The same set-up is used for the benchmark algorithm.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Comparison between the proposed and benchmark are measure based on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MY"/>
              <a:t>Performance indicator:  High match rate, low insertion and omission rate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7" name="Google Shape;117;g11cf824fa0c_0_0"/>
          <p:cNvSpPr txBox="1"/>
          <p:nvPr/>
        </p:nvSpPr>
        <p:spPr>
          <a:xfrm>
            <a:off x="926124" y="5773670"/>
            <a:ext cx="91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The values here are for examples. You may used t heor choose your own that suit your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-81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Issues &amp; Problem  (continue)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25" y="1120575"/>
            <a:ext cx="3604368" cy="53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143" y="1120575"/>
            <a:ext cx="3723520" cy="53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6012" y="1120575"/>
            <a:ext cx="3631608" cy="530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171425" y="6429775"/>
            <a:ext cx="62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MY">
                <a:latin typeface="Calibri"/>
                <a:ea typeface="Calibri"/>
                <a:cs typeface="Calibri"/>
                <a:sym typeface="Calibri"/>
              </a:rPr>
              <a:t>*Testing on </a:t>
            </a:r>
            <a:r>
              <a:rPr lang="en-MY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MY">
                <a:latin typeface="Calibri"/>
                <a:ea typeface="Calibri"/>
                <a:cs typeface="Calibri"/>
                <a:sym typeface="Calibri"/>
              </a:rPr>
              <a:t> threshold and time tolerance, window size = 250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cf824fa0c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Issues &amp; Problem  (continue)</a:t>
            </a:r>
            <a:endParaRPr/>
          </a:p>
        </p:txBody>
      </p:sp>
      <p:sp>
        <p:nvSpPr>
          <p:cNvPr id="132" name="Google Shape;132;g11cf824fa0c_0_7"/>
          <p:cNvSpPr txBox="1"/>
          <p:nvPr/>
        </p:nvSpPr>
        <p:spPr>
          <a:xfrm>
            <a:off x="1208000" y="1690825"/>
            <a:ext cx="105156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From the result, we concluded that the best result 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from these experiment variables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Time tolerance is 0.1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hreshold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 is 1.4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Window Size is 250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1cf824fa0c_0_7"/>
          <p:cNvSpPr txBox="1"/>
          <p:nvPr/>
        </p:nvSpPr>
        <p:spPr>
          <a:xfrm>
            <a:off x="1324700" y="4232725"/>
            <a:ext cx="10282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But…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The highest match rate is only 0.65 (65%), this is quite low from the 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experiment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 result for 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benchmark</a:t>
            </a:r>
            <a:r>
              <a:rPr lang="en-MY" sz="2300">
                <a:latin typeface="Calibri"/>
                <a:ea typeface="Calibri"/>
                <a:cs typeface="Calibri"/>
                <a:sym typeface="Calibri"/>
              </a:rPr>
              <a:t> algorithm 1.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743075" y="14970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Proposed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MY"/>
              <a:t>Algorithm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150" y="56454"/>
            <a:ext cx="3585724" cy="65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2016-03-24T13:55:27Z</dcterms:created>
  <dc:creator>Admin</dc:creator>
</cp:coreProperties>
</file>