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23D4"/>
    <a:srgbClr val="C186D1"/>
    <a:srgbClr val="32FAC6"/>
    <a:srgbClr val="2D1AFF"/>
    <a:srgbClr val="000000"/>
    <a:srgbClr val="52126A"/>
    <a:srgbClr val="C62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>
      <p:cViewPr varScale="1">
        <p:scale>
          <a:sx n="120" d="100"/>
          <a:sy n="120" d="100"/>
        </p:scale>
        <p:origin x="200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5f2246d8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5f2246d8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5f2246d8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5f2246d8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5f2246d8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5f2246d8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34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20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3000"/>
          </a:srgb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232688" y="3710154"/>
            <a:ext cx="6678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 b="1" dirty="0">
                <a:solidFill>
                  <a:srgbClr val="FFFFFF"/>
                </a:solidFill>
                <a:latin typeface="Heiti TC"/>
                <a:ea typeface="Heiti TC"/>
                <a:cs typeface="Heiti TC"/>
                <a:sym typeface="Heiti TC"/>
              </a:rPr>
              <a:t>基於AIoT之無人商店自主購物車體驗</a:t>
            </a:r>
            <a:endParaRPr sz="3800" b="1" dirty="0">
              <a:solidFill>
                <a:schemeClr val="dk2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85988" y="4389189"/>
            <a:ext cx="4572000" cy="40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>
                <a:solidFill>
                  <a:schemeClr val="lt1"/>
                </a:solidFill>
              </a:rPr>
              <a:t>June 21, 2024</a:t>
            </a:r>
            <a:endParaRPr sz="1700" dirty="0">
              <a:solidFill>
                <a:schemeClr val="lt1"/>
              </a:solidFill>
            </a:endParaRPr>
          </a:p>
        </p:txBody>
      </p:sp>
      <p:pic>
        <p:nvPicPr>
          <p:cNvPr id="3" name="圖片 2" descr="一張含有 檯燈, Neon, 圖形, 霓虹燈 的圖片&#10;&#10;自動產生的描述">
            <a:extLst>
              <a:ext uri="{FF2B5EF4-FFF2-40B4-BE49-F238E27FC236}">
                <a16:creationId xmlns:a16="http://schemas.microsoft.com/office/drawing/2014/main" id="{4DE57709-CF56-F23B-5C3B-E4473E58D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" t="13543" r="-465" b="22281"/>
          <a:stretch/>
        </p:blipFill>
        <p:spPr>
          <a:xfrm>
            <a:off x="1998915" y="317356"/>
            <a:ext cx="5146146" cy="3302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5000"/>
          </a:srgbClr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30C824B7-307B-463D-0BDC-DF6623D51A93}"/>
              </a:ext>
            </a:extLst>
          </p:cNvPr>
          <p:cNvSpPr/>
          <p:nvPr/>
        </p:nvSpPr>
        <p:spPr>
          <a:xfrm>
            <a:off x="312620" y="1507937"/>
            <a:ext cx="2592000" cy="2093842"/>
          </a:xfrm>
          <a:prstGeom prst="roundRect">
            <a:avLst/>
          </a:prstGeom>
          <a:gradFill flip="none" rotWithShape="1">
            <a:gsLst>
              <a:gs pos="4000">
                <a:srgbClr val="C186D1"/>
              </a:gs>
              <a:gs pos="29000">
                <a:srgbClr val="2D1AFF"/>
              </a:gs>
              <a:gs pos="56000">
                <a:schemeClr val="tx1">
                  <a:lumMod val="95000"/>
                  <a:lumOff val="5000"/>
                </a:schemeClr>
              </a:gs>
              <a:gs pos="100000">
                <a:srgbClr val="A423D4"/>
              </a:gs>
            </a:gsLst>
            <a:lin ang="1890000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F2FA833-A29B-544C-C623-5D00F87781FB}"/>
              </a:ext>
            </a:extLst>
          </p:cNvPr>
          <p:cNvSpPr txBox="1"/>
          <p:nvPr/>
        </p:nvSpPr>
        <p:spPr>
          <a:xfrm>
            <a:off x="960034" y="1524829"/>
            <a:ext cx="1297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01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7D9138-D4BA-5E33-94DC-AEB9CFE888B2}"/>
              </a:ext>
            </a:extLst>
          </p:cNvPr>
          <p:cNvSpPr txBox="1"/>
          <p:nvPr/>
        </p:nvSpPr>
        <p:spPr>
          <a:xfrm>
            <a:off x="546916" y="2449122"/>
            <a:ext cx="212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Function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B2C68435-CB91-8270-8B17-0AB43AA8C7DF}"/>
              </a:ext>
            </a:extLst>
          </p:cNvPr>
          <p:cNvSpPr/>
          <p:nvPr/>
        </p:nvSpPr>
        <p:spPr>
          <a:xfrm>
            <a:off x="3276000" y="1507936"/>
            <a:ext cx="2592000" cy="2093842"/>
          </a:xfrm>
          <a:prstGeom prst="roundRect">
            <a:avLst/>
          </a:prstGeom>
          <a:gradFill flip="none" rotWithShape="1">
            <a:gsLst>
              <a:gs pos="4000">
                <a:srgbClr val="C186D1"/>
              </a:gs>
              <a:gs pos="29000">
                <a:srgbClr val="2D1AFF"/>
              </a:gs>
              <a:gs pos="56000">
                <a:schemeClr val="tx1">
                  <a:lumMod val="95000"/>
                  <a:lumOff val="5000"/>
                </a:schemeClr>
              </a:gs>
              <a:gs pos="100000">
                <a:srgbClr val="A423D4"/>
              </a:gs>
            </a:gsLst>
            <a:lin ang="1890000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F3F3EB86-D03F-6EC4-522D-F79EA21E5246}"/>
              </a:ext>
            </a:extLst>
          </p:cNvPr>
          <p:cNvSpPr/>
          <p:nvPr/>
        </p:nvSpPr>
        <p:spPr>
          <a:xfrm>
            <a:off x="6239380" y="1524829"/>
            <a:ext cx="2592000" cy="2093842"/>
          </a:xfrm>
          <a:prstGeom prst="roundRect">
            <a:avLst/>
          </a:prstGeom>
          <a:gradFill flip="none" rotWithShape="1">
            <a:gsLst>
              <a:gs pos="4000">
                <a:srgbClr val="C186D1"/>
              </a:gs>
              <a:gs pos="29000">
                <a:srgbClr val="2D1AFF"/>
              </a:gs>
              <a:gs pos="56000">
                <a:schemeClr val="tx1">
                  <a:lumMod val="95000"/>
                  <a:lumOff val="5000"/>
                </a:schemeClr>
              </a:gs>
              <a:gs pos="100000">
                <a:srgbClr val="A423D4"/>
              </a:gs>
            </a:gsLst>
            <a:lin ang="1890000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9F9A2BD-40A6-0989-FF60-5C5620CFBA8C}"/>
              </a:ext>
            </a:extLst>
          </p:cNvPr>
          <p:cNvSpPr txBox="1"/>
          <p:nvPr/>
        </p:nvSpPr>
        <p:spPr>
          <a:xfrm>
            <a:off x="3923414" y="1545143"/>
            <a:ext cx="1297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02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81B25D-C922-4261-9511-8F0C4277B44C}"/>
              </a:ext>
            </a:extLst>
          </p:cNvPr>
          <p:cNvSpPr txBox="1"/>
          <p:nvPr/>
        </p:nvSpPr>
        <p:spPr>
          <a:xfrm>
            <a:off x="6886794" y="1524829"/>
            <a:ext cx="1297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03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9BED2A-BC6A-88FF-5529-E68A214D4499}"/>
              </a:ext>
            </a:extLst>
          </p:cNvPr>
          <p:cNvSpPr txBox="1"/>
          <p:nvPr/>
        </p:nvSpPr>
        <p:spPr>
          <a:xfrm>
            <a:off x="3510296" y="2428808"/>
            <a:ext cx="212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Software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21C4334-9B60-B4F9-A6C9-5E591D5D2055}"/>
              </a:ext>
            </a:extLst>
          </p:cNvPr>
          <p:cNvSpPr txBox="1"/>
          <p:nvPr/>
        </p:nvSpPr>
        <p:spPr>
          <a:xfrm>
            <a:off x="6473676" y="2449121"/>
            <a:ext cx="212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Hardware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>
            <a:extLst>
              <a:ext uri="{FF2B5EF4-FFF2-40B4-BE49-F238E27FC236}">
                <a16:creationId xmlns:a16="http://schemas.microsoft.com/office/drawing/2014/main" id="{46D47E34-2069-17F2-F28B-BCB777E9481D}"/>
              </a:ext>
            </a:extLst>
          </p:cNvPr>
          <p:cNvSpPr/>
          <p:nvPr/>
        </p:nvSpPr>
        <p:spPr>
          <a:xfrm>
            <a:off x="275583" y="197146"/>
            <a:ext cx="2592000" cy="209384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F128D313-CE7A-F1D5-C2BB-14A40AE20720}"/>
              </a:ext>
            </a:extLst>
          </p:cNvPr>
          <p:cNvSpPr/>
          <p:nvPr/>
        </p:nvSpPr>
        <p:spPr>
          <a:xfrm>
            <a:off x="6266515" y="197146"/>
            <a:ext cx="2592000" cy="204499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DF26F17C-3426-95E1-75CD-76FCCB64E527}"/>
              </a:ext>
            </a:extLst>
          </p:cNvPr>
          <p:cNvSpPr/>
          <p:nvPr/>
        </p:nvSpPr>
        <p:spPr>
          <a:xfrm>
            <a:off x="339752" y="2752505"/>
            <a:ext cx="2592000" cy="209384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1D9AC34D-6AA2-AC7E-EDDF-DCB672933840}"/>
              </a:ext>
            </a:extLst>
          </p:cNvPr>
          <p:cNvSpPr/>
          <p:nvPr/>
        </p:nvSpPr>
        <p:spPr>
          <a:xfrm>
            <a:off x="6266515" y="2752505"/>
            <a:ext cx="2592000" cy="209384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7A392289-AD7F-5B4C-C9D3-093D0A5E497B}"/>
              </a:ext>
            </a:extLst>
          </p:cNvPr>
          <p:cNvSpPr/>
          <p:nvPr/>
        </p:nvSpPr>
        <p:spPr>
          <a:xfrm>
            <a:off x="3021452" y="1435396"/>
            <a:ext cx="3155363" cy="2456563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59EA85B-CA42-ED1A-6B82-A1F30554FDED}"/>
              </a:ext>
            </a:extLst>
          </p:cNvPr>
          <p:cNvSpPr txBox="1"/>
          <p:nvPr/>
        </p:nvSpPr>
        <p:spPr>
          <a:xfrm>
            <a:off x="3085621" y="2432844"/>
            <a:ext cx="289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gradFill flip="none" rotWithShape="1">
                  <a:gsLst>
                    <a:gs pos="17000">
                      <a:srgbClr val="C62CFF"/>
                    </a:gs>
                    <a:gs pos="47000">
                      <a:schemeClr val="accent5">
                        <a:lumMod val="45000"/>
                        <a:lumOff val="55000"/>
                      </a:schemeClr>
                    </a:gs>
                    <a:gs pos="7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Shopping Cart</a:t>
            </a:r>
            <a:endParaRPr kumimoji="1" lang="zh-TW" altLang="en-US" sz="2400" dirty="0">
              <a:gradFill flip="none" rotWithShape="1">
                <a:gsLst>
                  <a:gs pos="17000">
                    <a:srgbClr val="C62CFF"/>
                  </a:gs>
                  <a:gs pos="47000">
                    <a:schemeClr val="accent5">
                      <a:lumMod val="45000"/>
                      <a:lumOff val="55000"/>
                    </a:schemeClr>
                  </a:gs>
                  <a:gs pos="70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3255A7B7-D51A-48CE-DF46-903DA00AD973}"/>
              </a:ext>
            </a:extLst>
          </p:cNvPr>
          <p:cNvSpPr/>
          <p:nvPr/>
        </p:nvSpPr>
        <p:spPr>
          <a:xfrm>
            <a:off x="501125" y="589172"/>
            <a:ext cx="2140915" cy="1309789"/>
          </a:xfrm>
          <a:prstGeom prst="roundRect">
            <a:avLst/>
          </a:prstGeom>
          <a:noFill/>
          <a:ln w="41275">
            <a:gradFill flip="none" rotWithShape="1">
              <a:gsLst>
                <a:gs pos="93000">
                  <a:srgbClr val="FFFF00"/>
                </a:gs>
                <a:gs pos="77000">
                  <a:srgbClr val="92D050"/>
                </a:gs>
                <a:gs pos="56000">
                  <a:srgbClr val="32FAC6"/>
                </a:gs>
                <a:gs pos="28000">
                  <a:srgbClr val="002060"/>
                </a:gs>
              </a:gsLst>
              <a:lin ang="8100000" scaled="1"/>
              <a:tileRect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gradFill flip="none" rotWithShape="1">
                  <a:gsLst>
                    <a:gs pos="12000">
                      <a:srgbClr val="2D1AFF"/>
                    </a:gs>
                    <a:gs pos="44000">
                      <a:srgbClr val="32FAC6"/>
                    </a:gs>
                    <a:gs pos="66000">
                      <a:srgbClr val="92D050"/>
                    </a:gs>
                    <a:gs pos="73000">
                      <a:srgbClr val="FFFF00"/>
                    </a:gs>
                  </a:gsLst>
                  <a:lin ang="8100000" scaled="1"/>
                  <a:tileRect/>
                </a:gradFill>
                <a:latin typeface="Arial Rounded MT Bold" panose="020F0704030504030204" pitchFamily="34" charset="0"/>
              </a:rPr>
              <a:t>Shopping List</a:t>
            </a:r>
          </a:p>
          <a:p>
            <a:pPr algn="ctr"/>
            <a:r>
              <a:rPr kumimoji="1" lang="en-US" altLang="zh-TW" sz="2000" b="1" dirty="0">
                <a:gradFill flip="none" rotWithShape="1">
                  <a:gsLst>
                    <a:gs pos="12000">
                      <a:srgbClr val="2D1AFF"/>
                    </a:gs>
                    <a:gs pos="44000">
                      <a:srgbClr val="32FAC6"/>
                    </a:gs>
                    <a:gs pos="66000">
                      <a:srgbClr val="92D050"/>
                    </a:gs>
                    <a:gs pos="73000">
                      <a:srgbClr val="FFFF00"/>
                    </a:gs>
                  </a:gsLst>
                  <a:lin ang="8100000" scaled="1"/>
                  <a:tileRect/>
                </a:gradFill>
                <a:latin typeface="Arial Rounded MT Bold" panose="020F0704030504030204" pitchFamily="34" charset="0"/>
              </a:rPr>
              <a:t>Tracking</a:t>
            </a:r>
            <a:endParaRPr kumimoji="1" lang="zh-TW" altLang="en-US" sz="2000" b="1" dirty="0">
              <a:gradFill flip="none" rotWithShape="1">
                <a:gsLst>
                  <a:gs pos="12000">
                    <a:srgbClr val="2D1AFF"/>
                  </a:gs>
                  <a:gs pos="44000">
                    <a:srgbClr val="32FAC6"/>
                  </a:gs>
                  <a:gs pos="66000">
                    <a:srgbClr val="92D050"/>
                  </a:gs>
                  <a:gs pos="73000">
                    <a:srgbClr val="FFFF00"/>
                  </a:gs>
                </a:gsLst>
                <a:lin ang="8100000" scaled="1"/>
                <a:tileRect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1E9E43B2-712A-383E-8E8C-BB3F856071BB}"/>
              </a:ext>
            </a:extLst>
          </p:cNvPr>
          <p:cNvSpPr/>
          <p:nvPr/>
        </p:nvSpPr>
        <p:spPr>
          <a:xfrm>
            <a:off x="519348" y="3144531"/>
            <a:ext cx="2140915" cy="1309789"/>
          </a:xfrm>
          <a:prstGeom prst="roundRect">
            <a:avLst/>
          </a:prstGeom>
          <a:noFill/>
          <a:ln w="41275">
            <a:gradFill flip="none" rotWithShape="1">
              <a:gsLst>
                <a:gs pos="93000">
                  <a:srgbClr val="FFFF00"/>
                </a:gs>
                <a:gs pos="77000">
                  <a:srgbClr val="92D050"/>
                </a:gs>
                <a:gs pos="56000">
                  <a:srgbClr val="32FAC6"/>
                </a:gs>
                <a:gs pos="28000">
                  <a:srgbClr val="002060"/>
                </a:gs>
              </a:gsLst>
              <a:lin ang="8100000" scaled="1"/>
              <a:tileRect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gradFill flip="none" rotWithShape="1">
                  <a:gsLst>
                    <a:gs pos="12000">
                      <a:srgbClr val="2D1AFF"/>
                    </a:gs>
                    <a:gs pos="44000">
                      <a:srgbClr val="32FAC6"/>
                    </a:gs>
                    <a:gs pos="66000">
                      <a:srgbClr val="92D050"/>
                    </a:gs>
                    <a:gs pos="73000">
                      <a:srgbClr val="FFFF00"/>
                    </a:gs>
                  </a:gsLst>
                  <a:lin ang="8100000" scaled="1"/>
                  <a:tileRect/>
                </a:gradFill>
                <a:latin typeface="Arial Rounded MT Bold" panose="020F0704030504030204" pitchFamily="34" charset="0"/>
              </a:rPr>
              <a:t>Instant Checkout</a:t>
            </a:r>
          </a:p>
        </p:txBody>
      </p:sp>
      <p:sp>
        <p:nvSpPr>
          <p:cNvPr id="29" name="圓角矩形 28">
            <a:extLst>
              <a:ext uri="{FF2B5EF4-FFF2-40B4-BE49-F238E27FC236}">
                <a16:creationId xmlns:a16="http://schemas.microsoft.com/office/drawing/2014/main" id="{EE5594A4-3C60-441D-E202-D209F8FB651B}"/>
              </a:ext>
            </a:extLst>
          </p:cNvPr>
          <p:cNvSpPr/>
          <p:nvPr/>
        </p:nvSpPr>
        <p:spPr>
          <a:xfrm>
            <a:off x="6501960" y="564748"/>
            <a:ext cx="2140915" cy="1309789"/>
          </a:xfrm>
          <a:prstGeom prst="roundRect">
            <a:avLst/>
          </a:prstGeom>
          <a:noFill/>
          <a:ln w="41275">
            <a:gradFill flip="none" rotWithShape="1">
              <a:gsLst>
                <a:gs pos="93000">
                  <a:srgbClr val="FFFF00"/>
                </a:gs>
                <a:gs pos="77000">
                  <a:srgbClr val="92D050"/>
                </a:gs>
                <a:gs pos="56000">
                  <a:srgbClr val="32FAC6"/>
                </a:gs>
                <a:gs pos="28000">
                  <a:srgbClr val="002060"/>
                </a:gs>
              </a:gsLst>
              <a:lin ang="8100000" scaled="1"/>
              <a:tileRect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gradFill flip="none" rotWithShape="1">
                  <a:gsLst>
                    <a:gs pos="12000">
                      <a:srgbClr val="2D1AFF"/>
                    </a:gs>
                    <a:gs pos="44000">
                      <a:srgbClr val="32FAC6"/>
                    </a:gs>
                    <a:gs pos="66000">
                      <a:srgbClr val="92D050"/>
                    </a:gs>
                    <a:gs pos="73000">
                      <a:srgbClr val="FFFF00"/>
                    </a:gs>
                  </a:gsLst>
                  <a:lin ang="8100000" scaled="1"/>
                  <a:tileRect/>
                </a:gradFill>
                <a:latin typeface="Arial Rounded MT Bold" panose="020F0704030504030204" pitchFamily="34" charset="0"/>
              </a:rPr>
              <a:t>History Lookup</a:t>
            </a: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8A4788FB-DFF4-5EF0-D6CA-725F51A9195B}"/>
              </a:ext>
            </a:extLst>
          </p:cNvPr>
          <p:cNvSpPr/>
          <p:nvPr/>
        </p:nvSpPr>
        <p:spPr>
          <a:xfrm>
            <a:off x="6501960" y="3144531"/>
            <a:ext cx="2140915" cy="1309789"/>
          </a:xfrm>
          <a:prstGeom prst="roundRect">
            <a:avLst/>
          </a:prstGeom>
          <a:noFill/>
          <a:ln w="41275">
            <a:gradFill flip="none" rotWithShape="1">
              <a:gsLst>
                <a:gs pos="93000">
                  <a:srgbClr val="FFFF00"/>
                </a:gs>
                <a:gs pos="77000">
                  <a:srgbClr val="92D050"/>
                </a:gs>
                <a:gs pos="56000">
                  <a:srgbClr val="32FAC6"/>
                </a:gs>
                <a:gs pos="28000">
                  <a:srgbClr val="002060"/>
                </a:gs>
              </a:gsLst>
              <a:lin ang="8100000" scaled="1"/>
              <a:tileRect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gradFill flip="none" rotWithShape="1">
                  <a:gsLst>
                    <a:gs pos="12000">
                      <a:srgbClr val="2D1AFF"/>
                    </a:gs>
                    <a:gs pos="44000">
                      <a:srgbClr val="32FAC6"/>
                    </a:gs>
                    <a:gs pos="66000">
                      <a:srgbClr val="92D050"/>
                    </a:gs>
                    <a:gs pos="73000">
                      <a:srgbClr val="FFFF00"/>
                    </a:gs>
                  </a:gsLst>
                  <a:lin ang="8100000" scaled="1"/>
                  <a:tileRect/>
                </a:gradFill>
                <a:latin typeface="Arial Rounded MT Bold" panose="020F0704030504030204" pitchFamily="34" charset="0"/>
              </a:rPr>
              <a:t>Recipe Suggestion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5000"/>
          </a:srgbClr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3BECB761-C9B6-62BC-3976-36FE3739268F}"/>
              </a:ext>
            </a:extLst>
          </p:cNvPr>
          <p:cNvSpPr/>
          <p:nvPr/>
        </p:nvSpPr>
        <p:spPr>
          <a:xfrm>
            <a:off x="3021452" y="295941"/>
            <a:ext cx="3155363" cy="2456563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DF26F17C-3426-95E1-75CD-76FCCB64E527}"/>
              </a:ext>
            </a:extLst>
          </p:cNvPr>
          <p:cNvSpPr/>
          <p:nvPr/>
        </p:nvSpPr>
        <p:spPr>
          <a:xfrm>
            <a:off x="339752" y="297153"/>
            <a:ext cx="2592000" cy="454919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668B5-A6C6-3BAF-61A6-61A4038ED0A7}"/>
              </a:ext>
            </a:extLst>
          </p:cNvPr>
          <p:cNvSpPr txBox="1"/>
          <p:nvPr/>
        </p:nvSpPr>
        <p:spPr>
          <a:xfrm>
            <a:off x="3126166" y="1108723"/>
            <a:ext cx="2891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gradFill flip="none" rotWithShape="1">
                  <a:gsLst>
                    <a:gs pos="17000">
                      <a:srgbClr val="C62CFF"/>
                    </a:gs>
                    <a:gs pos="57000">
                      <a:schemeClr val="accent5">
                        <a:lumMod val="45000"/>
                        <a:lumOff val="55000"/>
                      </a:schemeClr>
                    </a:gs>
                    <a:gs pos="76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WISE-</a:t>
            </a:r>
            <a:r>
              <a:rPr kumimoji="1" lang="en-US" altLang="zh-TW" sz="2400" dirty="0" err="1">
                <a:gradFill flip="none" rotWithShape="1">
                  <a:gsLst>
                    <a:gs pos="17000">
                      <a:srgbClr val="C62CFF"/>
                    </a:gs>
                    <a:gs pos="57000">
                      <a:schemeClr val="accent5">
                        <a:lumMod val="45000"/>
                        <a:lumOff val="55000"/>
                      </a:schemeClr>
                    </a:gs>
                    <a:gs pos="76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IoTSiute</a:t>
            </a:r>
            <a:endParaRPr kumimoji="1" lang="en-US" altLang="zh-TW" sz="2400" dirty="0">
              <a:gradFill flip="none" rotWithShape="1">
                <a:gsLst>
                  <a:gs pos="17000">
                    <a:srgbClr val="C62CFF"/>
                  </a:gs>
                  <a:gs pos="57000">
                    <a:schemeClr val="accent5">
                      <a:lumMod val="45000"/>
                      <a:lumOff val="55000"/>
                    </a:schemeClr>
                  </a:gs>
                  <a:gs pos="76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  <a:effectLst>
                <a:outerShdw blurRad="508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kumimoji="1" lang="en-US" altLang="zh-TW" sz="2400" dirty="0">
                <a:gradFill flip="none" rotWithShape="1">
                  <a:gsLst>
                    <a:gs pos="17000">
                      <a:srgbClr val="C62CFF"/>
                    </a:gs>
                    <a:gs pos="57000">
                      <a:schemeClr val="accent5">
                        <a:lumMod val="45000"/>
                        <a:lumOff val="55000"/>
                      </a:schemeClr>
                    </a:gs>
                    <a:gs pos="76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Platform</a:t>
            </a:r>
            <a:endParaRPr kumimoji="1" lang="zh-TW" altLang="en-US" sz="2400" dirty="0">
              <a:gradFill flip="none" rotWithShape="1">
                <a:gsLst>
                  <a:gs pos="17000">
                    <a:srgbClr val="C62CFF"/>
                  </a:gs>
                  <a:gs pos="57000">
                    <a:schemeClr val="accent5">
                      <a:lumMod val="45000"/>
                      <a:lumOff val="55000"/>
                    </a:schemeClr>
                  </a:gs>
                  <a:gs pos="76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  <a:effectLst>
                <a:outerShdw blurRad="508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48E756F8-C1AA-CC09-B8A6-CEA2D0DCE69F}"/>
              </a:ext>
            </a:extLst>
          </p:cNvPr>
          <p:cNvSpPr/>
          <p:nvPr/>
        </p:nvSpPr>
        <p:spPr>
          <a:xfrm>
            <a:off x="6266515" y="297153"/>
            <a:ext cx="2592000" cy="454919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CBC992F2-FAAD-AAAD-4D0D-BEB8A1C18DB3}"/>
              </a:ext>
            </a:extLst>
          </p:cNvPr>
          <p:cNvSpPr/>
          <p:nvPr/>
        </p:nvSpPr>
        <p:spPr>
          <a:xfrm>
            <a:off x="3275999" y="2869463"/>
            <a:ext cx="2592000" cy="209384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CBF5B7-23D9-8AEC-69BA-30BA2DAC5B7F}"/>
              </a:ext>
            </a:extLst>
          </p:cNvPr>
          <p:cNvSpPr txBox="1"/>
          <p:nvPr/>
        </p:nvSpPr>
        <p:spPr>
          <a:xfrm>
            <a:off x="255075" y="1939720"/>
            <a:ext cx="27070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Customer Flow Analysis</a:t>
            </a:r>
          </a:p>
          <a:p>
            <a:pPr algn="ctr"/>
            <a:endParaRPr kumimoji="1" lang="en-US" altLang="zh-TW" sz="1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kumimoji="1" lang="en-US" altLang="zh-TW" sz="1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Live Stock data</a:t>
            </a:r>
          </a:p>
          <a:p>
            <a:pPr algn="ctr"/>
            <a:endParaRPr kumimoji="1" lang="en-US" altLang="zh-TW" sz="1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kumimoji="1" lang="en-US" altLang="zh-TW" sz="1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Alarm Notification</a:t>
            </a:r>
          </a:p>
          <a:p>
            <a:pPr algn="ctr"/>
            <a:endParaRPr kumimoji="1" lang="en-US" altLang="zh-TW" sz="1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kumimoji="1" lang="en-US" altLang="zh-TW" sz="1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Market Analysis</a:t>
            </a:r>
          </a:p>
          <a:p>
            <a:pPr algn="ctr"/>
            <a:endParaRPr kumimoji="1" lang="zh-TW" altLang="en-US" sz="1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C15D7019-554D-5EB7-85E6-9EE545A7B5C9}"/>
              </a:ext>
            </a:extLst>
          </p:cNvPr>
          <p:cNvSpPr/>
          <p:nvPr/>
        </p:nvSpPr>
        <p:spPr>
          <a:xfrm>
            <a:off x="726668" y="774192"/>
            <a:ext cx="1818167" cy="642008"/>
          </a:xfrm>
          <a:prstGeom prst="roundRect">
            <a:avLst/>
          </a:prstGeom>
          <a:noFill/>
          <a:ln w="41275">
            <a:gradFill flip="none" rotWithShape="1">
              <a:gsLst>
                <a:gs pos="93000">
                  <a:srgbClr val="FFFF00"/>
                </a:gs>
                <a:gs pos="77000">
                  <a:srgbClr val="92D050"/>
                </a:gs>
                <a:gs pos="56000">
                  <a:srgbClr val="32FAC6"/>
                </a:gs>
                <a:gs pos="28000">
                  <a:srgbClr val="002060"/>
                </a:gs>
              </a:gsLst>
              <a:lin ang="8100000" scaled="1"/>
              <a:tileRect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gradFill flip="none" rotWithShape="1">
                  <a:gsLst>
                    <a:gs pos="12000">
                      <a:srgbClr val="2D1AFF"/>
                    </a:gs>
                    <a:gs pos="44000">
                      <a:srgbClr val="32FAC6"/>
                    </a:gs>
                    <a:gs pos="66000">
                      <a:srgbClr val="92D050"/>
                    </a:gs>
                    <a:gs pos="73000">
                      <a:srgbClr val="FFFF00"/>
                    </a:gs>
                  </a:gsLst>
                  <a:lin ang="8100000" scaled="1"/>
                  <a:tileRect/>
                </a:gradFill>
                <a:latin typeface="Arial Rounded MT Bold" panose="020F0704030504030204" pitchFamily="34" charset="0"/>
              </a:rPr>
              <a:t>Dashboard</a:t>
            </a:r>
            <a:endParaRPr kumimoji="1" lang="zh-TW" altLang="en-US" sz="2000" b="1" dirty="0">
              <a:gradFill flip="none" rotWithShape="1">
                <a:gsLst>
                  <a:gs pos="12000">
                    <a:srgbClr val="2D1AFF"/>
                  </a:gs>
                  <a:gs pos="44000">
                    <a:srgbClr val="32FAC6"/>
                  </a:gs>
                  <a:gs pos="66000">
                    <a:srgbClr val="92D050"/>
                  </a:gs>
                  <a:gs pos="73000">
                    <a:srgbClr val="FFFF00"/>
                  </a:gs>
                </a:gsLst>
                <a:lin ang="8100000" scaled="1"/>
                <a:tileRect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12F69858-3346-E411-C0A8-9D4452E5DC60}"/>
              </a:ext>
            </a:extLst>
          </p:cNvPr>
          <p:cNvSpPr/>
          <p:nvPr/>
        </p:nvSpPr>
        <p:spPr>
          <a:xfrm>
            <a:off x="3662913" y="3244282"/>
            <a:ext cx="1818167" cy="642008"/>
          </a:xfrm>
          <a:prstGeom prst="roundRect">
            <a:avLst/>
          </a:prstGeom>
          <a:noFill/>
          <a:ln w="41275">
            <a:gradFill flip="none" rotWithShape="1">
              <a:gsLst>
                <a:gs pos="93000">
                  <a:srgbClr val="FFFF00"/>
                </a:gs>
                <a:gs pos="77000">
                  <a:srgbClr val="92D050"/>
                </a:gs>
                <a:gs pos="56000">
                  <a:srgbClr val="32FAC6"/>
                </a:gs>
                <a:gs pos="28000">
                  <a:srgbClr val="002060"/>
                </a:gs>
              </a:gsLst>
              <a:lin ang="8100000" scaled="1"/>
              <a:tileRect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gradFill flip="none" rotWithShape="1">
                  <a:gsLst>
                    <a:gs pos="12000">
                      <a:srgbClr val="2D1AFF"/>
                    </a:gs>
                    <a:gs pos="44000">
                      <a:srgbClr val="32FAC6"/>
                    </a:gs>
                    <a:gs pos="66000">
                      <a:srgbClr val="92D050"/>
                    </a:gs>
                    <a:gs pos="73000">
                      <a:srgbClr val="FFFF00"/>
                    </a:gs>
                  </a:gsLst>
                  <a:lin ang="8100000" scaled="1"/>
                  <a:tileRect/>
                </a:gradFill>
                <a:latin typeface="Arial Rounded MT Bold" panose="020F0704030504030204" pitchFamily="34" charset="0"/>
              </a:rPr>
              <a:t>Datahub</a:t>
            </a:r>
            <a:endParaRPr kumimoji="1" lang="zh-TW" altLang="en-US" sz="2000" b="1" dirty="0">
              <a:gradFill flip="none" rotWithShape="1">
                <a:gsLst>
                  <a:gs pos="12000">
                    <a:srgbClr val="2D1AFF"/>
                  </a:gs>
                  <a:gs pos="44000">
                    <a:srgbClr val="32FAC6"/>
                  </a:gs>
                  <a:gs pos="66000">
                    <a:srgbClr val="92D050"/>
                  </a:gs>
                  <a:gs pos="73000">
                    <a:srgbClr val="FFFF00"/>
                  </a:gs>
                </a:gsLst>
                <a:lin ang="8100000" scaled="1"/>
                <a:tileRect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3A26D52A-B4F0-0FC5-1BC1-2978779DDF50}"/>
              </a:ext>
            </a:extLst>
          </p:cNvPr>
          <p:cNvSpPr/>
          <p:nvPr/>
        </p:nvSpPr>
        <p:spPr>
          <a:xfrm>
            <a:off x="6653431" y="774192"/>
            <a:ext cx="1818167" cy="642008"/>
          </a:xfrm>
          <a:prstGeom prst="roundRect">
            <a:avLst/>
          </a:prstGeom>
          <a:noFill/>
          <a:ln w="41275">
            <a:gradFill flip="none" rotWithShape="1">
              <a:gsLst>
                <a:gs pos="93000">
                  <a:srgbClr val="FFFF00"/>
                </a:gs>
                <a:gs pos="77000">
                  <a:srgbClr val="92D050"/>
                </a:gs>
                <a:gs pos="56000">
                  <a:srgbClr val="32FAC6"/>
                </a:gs>
                <a:gs pos="28000">
                  <a:srgbClr val="002060"/>
                </a:gs>
              </a:gsLst>
              <a:lin ang="8100000" scaled="1"/>
              <a:tileRect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gradFill flip="none" rotWithShape="1">
                  <a:gsLst>
                    <a:gs pos="12000">
                      <a:srgbClr val="2D1AFF"/>
                    </a:gs>
                    <a:gs pos="44000">
                      <a:srgbClr val="32FAC6"/>
                    </a:gs>
                    <a:gs pos="66000">
                      <a:srgbClr val="92D050"/>
                    </a:gs>
                    <a:gs pos="73000">
                      <a:srgbClr val="FFFF00"/>
                    </a:gs>
                  </a:gsLst>
                  <a:lin ang="8100000" scaled="1"/>
                  <a:tileRect/>
                </a:gradFill>
                <a:latin typeface="Arial Rounded MT Bold" panose="020F0704030504030204" pitchFamily="34" charset="0"/>
              </a:rPr>
              <a:t>SaaS-Composer</a:t>
            </a:r>
            <a:endParaRPr kumimoji="1" lang="zh-TW" altLang="en-US" sz="2000" b="1" dirty="0">
              <a:gradFill flip="none" rotWithShape="1">
                <a:gsLst>
                  <a:gs pos="12000">
                    <a:srgbClr val="2D1AFF"/>
                  </a:gs>
                  <a:gs pos="44000">
                    <a:srgbClr val="32FAC6"/>
                  </a:gs>
                  <a:gs pos="66000">
                    <a:srgbClr val="92D050"/>
                  </a:gs>
                  <a:gs pos="73000">
                    <a:srgbClr val="FFFF00"/>
                  </a:gs>
                </a:gsLst>
                <a:lin ang="8100000" scaled="1"/>
                <a:tileRect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543AA8-1B49-A28A-4122-ED7DF462BA8A}"/>
              </a:ext>
            </a:extLst>
          </p:cNvPr>
          <p:cNvSpPr txBox="1"/>
          <p:nvPr/>
        </p:nvSpPr>
        <p:spPr>
          <a:xfrm>
            <a:off x="3218455" y="4157781"/>
            <a:ext cx="270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Shopping History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3F2607C-1826-9E8E-8818-D235BFE5B4D7}"/>
              </a:ext>
            </a:extLst>
          </p:cNvPr>
          <p:cNvSpPr txBox="1"/>
          <p:nvPr/>
        </p:nvSpPr>
        <p:spPr>
          <a:xfrm>
            <a:off x="6234359" y="1939720"/>
            <a:ext cx="2707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3D Mall Environment : </a:t>
            </a:r>
          </a:p>
          <a:p>
            <a:pPr algn="ctr"/>
            <a:endParaRPr kumimoji="1" lang="en-US" altLang="zh-TW" sz="1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kumimoji="1" lang="en-US" altLang="zh-TW" sz="1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Tracking Robot Place</a:t>
            </a:r>
          </a:p>
          <a:p>
            <a:pPr algn="ctr"/>
            <a:endParaRPr kumimoji="1" lang="en-US" altLang="zh-TW" sz="1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kumimoji="1" lang="en-US" altLang="zh-TW" sz="1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Reveal the Stock Status</a:t>
            </a:r>
          </a:p>
        </p:txBody>
      </p:sp>
    </p:spTree>
    <p:extLst>
      <p:ext uri="{BB962C8B-B14F-4D97-AF65-F5344CB8AC3E}">
        <p14:creationId xmlns:p14="http://schemas.microsoft.com/office/powerpoint/2010/main" val="264581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C805CB1B-5E0D-3622-75A1-D9692FC62B67}"/>
              </a:ext>
            </a:extLst>
          </p:cNvPr>
          <p:cNvGrpSpPr/>
          <p:nvPr/>
        </p:nvGrpSpPr>
        <p:grpSpPr>
          <a:xfrm>
            <a:off x="808075" y="287310"/>
            <a:ext cx="7123812" cy="4568880"/>
            <a:chOff x="159489" y="153697"/>
            <a:chExt cx="7123812" cy="4568880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8803033-76D7-E808-3622-99B067C5DB24}"/>
                </a:ext>
              </a:extLst>
            </p:cNvPr>
            <p:cNvSpPr/>
            <p:nvPr/>
          </p:nvSpPr>
          <p:spPr>
            <a:xfrm>
              <a:off x="4051003" y="4141304"/>
              <a:ext cx="1217429" cy="5741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gradFill flip="none" rotWithShape="1">
                    <a:gsLst>
                      <a:gs pos="23000">
                        <a:schemeClr val="tx2"/>
                      </a:gs>
                      <a:gs pos="43000">
                        <a:srgbClr val="FFFF00"/>
                      </a:gs>
                      <a:gs pos="100000">
                        <a:schemeClr val="accent4">
                          <a:lumMod val="75000"/>
                        </a:schemeClr>
                      </a:gs>
                      <a:gs pos="58000">
                        <a:srgbClr val="FFC000"/>
                      </a:gs>
                    </a:gsLst>
                    <a:lin ang="18900000" scaled="1"/>
                    <a:tileRect/>
                  </a:gradFill>
                  <a:latin typeface="Arial Rounded MT Bold" panose="020F0704030504030204" pitchFamily="34" charset="0"/>
                </a:rPr>
                <a:t>user</a:t>
              </a:r>
              <a:endParaRPr kumimoji="1" lang="zh-TW" altLang="en-US" sz="2400" dirty="0">
                <a:gradFill flip="none" rotWithShape="1">
                  <a:gsLst>
                    <a:gs pos="23000">
                      <a:schemeClr val="tx2"/>
                    </a:gs>
                    <a:gs pos="43000">
                      <a:srgbClr val="FFFF00"/>
                    </a:gs>
                    <a:gs pos="100000">
                      <a:schemeClr val="accent4">
                        <a:lumMod val="75000"/>
                      </a:schemeClr>
                    </a:gs>
                    <a:gs pos="58000">
                      <a:srgbClr val="FFC000"/>
                    </a:gs>
                  </a:gsLst>
                  <a:lin ang="18900000" scaled="1"/>
                  <a:tileRect/>
                </a:gra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33D9452C-937E-6956-4D71-EFCACFF9EAE2}"/>
                </a:ext>
              </a:extLst>
            </p:cNvPr>
            <p:cNvSpPr/>
            <p:nvPr/>
          </p:nvSpPr>
          <p:spPr>
            <a:xfrm>
              <a:off x="1111102" y="4148419"/>
              <a:ext cx="1552354" cy="57415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800" dirty="0">
                  <a:gradFill flip="none" rotWithShape="1">
                    <a:gsLst>
                      <a:gs pos="17000">
                        <a:srgbClr val="C62CFF"/>
                      </a:gs>
                      <a:gs pos="47000">
                        <a:schemeClr val="accent5">
                          <a:lumMod val="45000"/>
                          <a:lumOff val="55000"/>
                        </a:schemeClr>
                      </a:gs>
                      <a:gs pos="70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outerShdw blurRad="50800" dist="38100" dir="5400000" algn="t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Shopping Cart</a:t>
              </a:r>
              <a:endParaRPr kumimoji="1" lang="zh-TW" altLang="en-US" sz="1800" dirty="0">
                <a:gradFill flip="none" rotWithShape="1">
                  <a:gsLst>
                    <a:gs pos="17000">
                      <a:srgbClr val="C62CFF"/>
                    </a:gs>
                    <a:gs pos="47000">
                      <a:schemeClr val="accent5">
                        <a:lumMod val="45000"/>
                        <a:lumOff val="55000"/>
                      </a:schemeClr>
                    </a:gs>
                    <a:gs pos="7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7FF0A7BC-724F-0864-DEB0-42E9ACD355D5}"/>
                </a:ext>
              </a:extLst>
            </p:cNvPr>
            <p:cNvCxnSpPr/>
            <p:nvPr/>
          </p:nvCxnSpPr>
          <p:spPr>
            <a:xfrm>
              <a:off x="2785730" y="4447456"/>
              <a:ext cx="1222744" cy="0"/>
            </a:xfrm>
            <a:prstGeom prst="straightConnector1">
              <a:avLst/>
            </a:prstGeom>
            <a:ln>
              <a:gradFill flip="none" rotWithShape="1">
                <a:gsLst>
                  <a:gs pos="15000">
                    <a:srgbClr val="2D1AFF"/>
                  </a:gs>
                  <a:gs pos="67000">
                    <a:srgbClr val="00B0F0"/>
                  </a:gs>
                  <a:gs pos="100000">
                    <a:srgbClr val="32FAC6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89C07E2-F8B2-2BE4-1A27-7F5212C2E20B}"/>
                </a:ext>
              </a:extLst>
            </p:cNvPr>
            <p:cNvSpPr txBox="1"/>
            <p:nvPr/>
          </p:nvSpPr>
          <p:spPr>
            <a:xfrm>
              <a:off x="2897371" y="4165419"/>
              <a:ext cx="11642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websocket</a:t>
              </a:r>
              <a:endParaRPr kumimoji="1" lang="zh-TW" altLang="en-US" sz="11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" name="圓角矩形 15">
              <a:extLst>
                <a:ext uri="{FF2B5EF4-FFF2-40B4-BE49-F238E27FC236}">
                  <a16:creationId xmlns:a16="http://schemas.microsoft.com/office/drawing/2014/main" id="{8B82BD6C-B31B-CFE5-FD5F-E68CDCD6C798}"/>
                </a:ext>
              </a:extLst>
            </p:cNvPr>
            <p:cNvSpPr/>
            <p:nvPr/>
          </p:nvSpPr>
          <p:spPr>
            <a:xfrm>
              <a:off x="1116415" y="2968480"/>
              <a:ext cx="1552354" cy="574158"/>
            </a:xfrm>
            <a:prstGeom prst="roundRect">
              <a:avLst/>
            </a:prstGeom>
            <a:gradFill>
              <a:gsLst>
                <a:gs pos="0">
                  <a:srgbClr val="C186D1"/>
                </a:gs>
                <a:gs pos="36000">
                  <a:srgbClr val="2D1AFF"/>
                </a:gs>
                <a:gs pos="75000">
                  <a:srgbClr val="52126A"/>
                </a:gs>
                <a:gs pos="57000">
                  <a:srgbClr val="00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b="1" dirty="0">
                  <a:latin typeface="Arial Rounded MT Bold" panose="020F0704030504030204" pitchFamily="34" charset="0"/>
                </a:rPr>
                <a:t>MQTT Server</a:t>
              </a:r>
              <a:endParaRPr kumimoji="1" lang="zh-TW" altLang="en-US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7" name="圓角矩形 16">
              <a:extLst>
                <a:ext uri="{FF2B5EF4-FFF2-40B4-BE49-F238E27FC236}">
                  <a16:creationId xmlns:a16="http://schemas.microsoft.com/office/drawing/2014/main" id="{1B83D31C-DDDE-125E-98FF-27DC7114B6D3}"/>
                </a:ext>
              </a:extLst>
            </p:cNvPr>
            <p:cNvSpPr/>
            <p:nvPr/>
          </p:nvSpPr>
          <p:spPr>
            <a:xfrm>
              <a:off x="1111102" y="1869339"/>
              <a:ext cx="1552354" cy="574158"/>
            </a:xfrm>
            <a:prstGeom prst="roundRect">
              <a:avLst/>
            </a:prstGeom>
            <a:gradFill>
              <a:gsLst>
                <a:gs pos="0">
                  <a:srgbClr val="C186D1"/>
                </a:gs>
                <a:gs pos="36000">
                  <a:srgbClr val="2D1AFF"/>
                </a:gs>
                <a:gs pos="75000">
                  <a:srgbClr val="52126A"/>
                </a:gs>
                <a:gs pos="57000">
                  <a:srgbClr val="000000"/>
                </a:gs>
              </a:gsLst>
              <a:lin ang="18900000" scaled="1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600" b="1" dirty="0"/>
                <a:t>Node-Client</a:t>
              </a:r>
              <a:endParaRPr kumimoji="1" lang="zh-TW" altLang="en-US" sz="1600" b="1" dirty="0"/>
            </a:p>
          </p:txBody>
        </p:sp>
        <p:sp>
          <p:nvSpPr>
            <p:cNvPr id="19" name="圓角矩形 18">
              <a:extLst>
                <a:ext uri="{FF2B5EF4-FFF2-40B4-BE49-F238E27FC236}">
                  <a16:creationId xmlns:a16="http://schemas.microsoft.com/office/drawing/2014/main" id="{0A7B5831-F2DC-BBB8-086B-956710DF58BD}"/>
                </a:ext>
              </a:extLst>
            </p:cNvPr>
            <p:cNvSpPr/>
            <p:nvPr/>
          </p:nvSpPr>
          <p:spPr>
            <a:xfrm>
              <a:off x="255181" y="552894"/>
              <a:ext cx="1552354" cy="574158"/>
            </a:xfrm>
            <a:prstGeom prst="roundRect">
              <a:avLst/>
            </a:prstGeom>
            <a:gradFill>
              <a:gsLst>
                <a:gs pos="93000">
                  <a:srgbClr val="FFFF00"/>
                </a:gs>
                <a:gs pos="77000">
                  <a:srgbClr val="92D050"/>
                </a:gs>
                <a:gs pos="56000">
                  <a:srgbClr val="32FAC6"/>
                </a:gs>
                <a:gs pos="28000">
                  <a:srgbClr val="002060"/>
                </a:gs>
              </a:gsLst>
              <a:lin ang="8100000" scaled="1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600" b="1" dirty="0">
                  <a:latin typeface="Arial Rounded MT Bold" panose="020F0704030504030204" pitchFamily="34" charset="0"/>
                </a:rPr>
                <a:t>Datahub</a:t>
              </a:r>
              <a:endParaRPr kumimoji="1" lang="zh-TW" altLang="en-US" sz="16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B1B50022-CF27-29C1-4CEA-EDD9CD97939E}"/>
                </a:ext>
              </a:extLst>
            </p:cNvPr>
            <p:cNvSpPr/>
            <p:nvPr/>
          </p:nvSpPr>
          <p:spPr>
            <a:xfrm>
              <a:off x="1945758" y="544631"/>
              <a:ext cx="1552354" cy="574158"/>
            </a:xfrm>
            <a:prstGeom prst="roundRect">
              <a:avLst/>
            </a:prstGeom>
            <a:gradFill>
              <a:gsLst>
                <a:gs pos="93000">
                  <a:srgbClr val="FFFF00"/>
                </a:gs>
                <a:gs pos="77000">
                  <a:srgbClr val="92D050"/>
                </a:gs>
                <a:gs pos="56000">
                  <a:srgbClr val="32FAC6"/>
                </a:gs>
                <a:gs pos="28000">
                  <a:srgbClr val="002060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600" b="1" dirty="0">
                  <a:latin typeface="Arial Rounded MT Bold" panose="020F0704030504030204" pitchFamily="34" charset="0"/>
                </a:rPr>
                <a:t>MySQL</a:t>
              </a:r>
              <a:endParaRPr kumimoji="1" lang="zh-TW" altLang="en-US" sz="16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19BCFC14-5D56-11DE-00CE-2750562F5C74}"/>
                </a:ext>
              </a:extLst>
            </p:cNvPr>
            <p:cNvSpPr/>
            <p:nvPr/>
          </p:nvSpPr>
          <p:spPr>
            <a:xfrm>
              <a:off x="159489" y="153697"/>
              <a:ext cx="3466214" cy="1360965"/>
            </a:xfrm>
            <a:prstGeom prst="roundRect">
              <a:avLst/>
            </a:prstGeom>
            <a:noFill/>
            <a:ln>
              <a:gradFill flip="none" rotWithShape="1">
                <a:gsLst>
                  <a:gs pos="0">
                    <a:srgbClr val="FFFF00"/>
                  </a:gs>
                  <a:gs pos="36000">
                    <a:srgbClr val="92D050"/>
                  </a:gs>
                  <a:gs pos="53000">
                    <a:srgbClr val="32FAC6"/>
                  </a:gs>
                  <a:gs pos="85000">
                    <a:schemeClr val="accent1">
                      <a:lumMod val="5000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376C9A66-3646-9129-3151-37626719D29B}"/>
                </a:ext>
              </a:extLst>
            </p:cNvPr>
            <p:cNvSpPr/>
            <p:nvPr/>
          </p:nvSpPr>
          <p:spPr>
            <a:xfrm>
              <a:off x="4508203" y="1435733"/>
              <a:ext cx="2392327" cy="433606"/>
            </a:xfrm>
            <a:prstGeom prst="roundRect">
              <a:avLst/>
            </a:prstGeom>
            <a:gradFill>
              <a:gsLst>
                <a:gs pos="15000">
                  <a:srgbClr val="2D1AFF"/>
                </a:gs>
                <a:gs pos="67000">
                  <a:srgbClr val="00B0F0"/>
                </a:gs>
                <a:gs pos="100000">
                  <a:srgbClr val="32FAC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Dashboard</a:t>
              </a:r>
              <a:endParaRPr kumimoji="1" lang="zh-TW" altLang="en-US" dirty="0"/>
            </a:p>
          </p:txBody>
        </p: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80B824BC-22F2-73C8-9F76-2568CB3C680C}"/>
                </a:ext>
              </a:extLst>
            </p:cNvPr>
            <p:cNvSpPr/>
            <p:nvPr/>
          </p:nvSpPr>
          <p:spPr>
            <a:xfrm>
              <a:off x="4508203" y="2883256"/>
              <a:ext cx="2392327" cy="433606"/>
            </a:xfrm>
            <a:prstGeom prst="roundRect">
              <a:avLst/>
            </a:prstGeom>
            <a:gradFill>
              <a:gsLst>
                <a:gs pos="15000">
                  <a:srgbClr val="2D1AFF"/>
                </a:gs>
                <a:gs pos="67000">
                  <a:srgbClr val="00B0F0"/>
                </a:gs>
                <a:gs pos="100000">
                  <a:srgbClr val="32FAC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SaaS-composer</a:t>
              </a:r>
              <a:endParaRPr kumimoji="1" lang="zh-TW" altLang="en-US" dirty="0"/>
            </a:p>
          </p:txBody>
        </p:sp>
        <p:sp>
          <p:nvSpPr>
            <p:cNvPr id="24" name="左中括弧 23">
              <a:extLst>
                <a:ext uri="{FF2B5EF4-FFF2-40B4-BE49-F238E27FC236}">
                  <a16:creationId xmlns:a16="http://schemas.microsoft.com/office/drawing/2014/main" id="{0F945C19-BF3D-A5B3-41D4-F8387182A904}"/>
                </a:ext>
              </a:extLst>
            </p:cNvPr>
            <p:cNvSpPr/>
            <p:nvPr/>
          </p:nvSpPr>
          <p:spPr>
            <a:xfrm rot="10800000">
              <a:off x="6900530" y="1676963"/>
              <a:ext cx="382771" cy="1404823"/>
            </a:xfrm>
            <a:prstGeom prst="leftBracket">
              <a:avLst/>
            </a:prstGeom>
            <a:ln>
              <a:gradFill flip="none" rotWithShape="1">
                <a:gsLst>
                  <a:gs pos="0">
                    <a:srgbClr val="2D1AFF"/>
                  </a:gs>
                  <a:gs pos="54000">
                    <a:srgbClr val="00B0F0"/>
                  </a:gs>
                  <a:gs pos="100000">
                    <a:srgbClr val="32FAC6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53EAC983-B621-A381-8133-DC1CC11ADBA3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625703" y="834180"/>
              <a:ext cx="425301" cy="0"/>
            </a:xfrm>
            <a:prstGeom prst="line">
              <a:avLst/>
            </a:prstGeom>
            <a:ln>
              <a:gradFill flip="none" rotWithShape="1">
                <a:gsLst>
                  <a:gs pos="82000">
                    <a:srgbClr val="2D1AFF"/>
                  </a:gs>
                  <a:gs pos="100000">
                    <a:srgbClr val="00B0F0"/>
                  </a:gs>
                  <a:gs pos="100000">
                    <a:srgbClr val="32FAC6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F1C992D0-1061-1A9A-A699-E1D18A06046C}"/>
                </a:ext>
              </a:extLst>
            </p:cNvPr>
            <p:cNvCxnSpPr/>
            <p:nvPr/>
          </p:nvCxnSpPr>
          <p:spPr>
            <a:xfrm>
              <a:off x="4061636" y="841636"/>
              <a:ext cx="0" cy="2258423"/>
            </a:xfrm>
            <a:prstGeom prst="line">
              <a:avLst/>
            </a:prstGeom>
            <a:ln>
              <a:gradFill>
                <a:gsLst>
                  <a:gs pos="0">
                    <a:srgbClr val="2D1AFF"/>
                  </a:gs>
                  <a:gs pos="70000">
                    <a:srgbClr val="00B0F0"/>
                  </a:gs>
                  <a:gs pos="100000">
                    <a:srgbClr val="32FAC6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箭頭接點 29">
              <a:extLst>
                <a:ext uri="{FF2B5EF4-FFF2-40B4-BE49-F238E27FC236}">
                  <a16:creationId xmlns:a16="http://schemas.microsoft.com/office/drawing/2014/main" id="{7494E686-CFE5-AD60-0D62-1F5F86C8574D}"/>
                </a:ext>
              </a:extLst>
            </p:cNvPr>
            <p:cNvCxnSpPr>
              <a:cxnSpLocks/>
            </p:cNvCxnSpPr>
            <p:nvPr/>
          </p:nvCxnSpPr>
          <p:spPr>
            <a:xfrm>
              <a:off x="4051004" y="1650545"/>
              <a:ext cx="457199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箭頭接點 31">
              <a:extLst>
                <a:ext uri="{FF2B5EF4-FFF2-40B4-BE49-F238E27FC236}">
                  <a16:creationId xmlns:a16="http://schemas.microsoft.com/office/drawing/2014/main" id="{5ED8787E-2959-F0E6-2DD0-328C75276A87}"/>
                </a:ext>
              </a:extLst>
            </p:cNvPr>
            <p:cNvCxnSpPr>
              <a:cxnSpLocks/>
            </p:cNvCxnSpPr>
            <p:nvPr/>
          </p:nvCxnSpPr>
          <p:spPr>
            <a:xfrm>
              <a:off x="4051004" y="3081786"/>
              <a:ext cx="457199" cy="1991"/>
            </a:xfrm>
            <a:prstGeom prst="straightConnector1">
              <a:avLst/>
            </a:prstGeom>
            <a:ln>
              <a:solidFill>
                <a:srgbClr val="32FAC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箭頭接點 37">
              <a:extLst>
                <a:ext uri="{FF2B5EF4-FFF2-40B4-BE49-F238E27FC236}">
                  <a16:creationId xmlns:a16="http://schemas.microsoft.com/office/drawing/2014/main" id="{D652FD15-9427-CF28-7E7D-0C390E58D0FB}"/>
                </a:ext>
              </a:extLst>
            </p:cNvPr>
            <p:cNvCxnSpPr>
              <a:cxnSpLocks/>
              <a:stCxn id="9" idx="0"/>
              <a:endCxn id="16" idx="2"/>
            </p:cNvCxnSpPr>
            <p:nvPr/>
          </p:nvCxnSpPr>
          <p:spPr>
            <a:xfrm flipV="1">
              <a:off x="1887279" y="3542638"/>
              <a:ext cx="5313" cy="605781"/>
            </a:xfrm>
            <a:prstGeom prst="straightConnector1">
              <a:avLst/>
            </a:prstGeom>
            <a:ln>
              <a:gradFill>
                <a:gsLst>
                  <a:gs pos="0">
                    <a:srgbClr val="2D1AFF"/>
                  </a:gs>
                  <a:gs pos="52000">
                    <a:srgbClr val="00B0F0"/>
                  </a:gs>
                  <a:gs pos="100000">
                    <a:srgbClr val="32FAC6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56EE816B-6FB3-7972-1082-8A2C5448A3B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1887279" y="2443497"/>
              <a:ext cx="0" cy="526774"/>
            </a:xfrm>
            <a:prstGeom prst="straightConnector1">
              <a:avLst/>
            </a:prstGeom>
            <a:ln>
              <a:gradFill>
                <a:gsLst>
                  <a:gs pos="0">
                    <a:srgbClr val="2D1AFF"/>
                  </a:gs>
                  <a:gs pos="43000">
                    <a:srgbClr val="00B0F0"/>
                  </a:gs>
                  <a:gs pos="100000">
                    <a:srgbClr val="32FAC6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EEB48B8E-4BBB-786A-EA3A-65ACFB427EE1}"/>
                </a:ext>
              </a:extLst>
            </p:cNvPr>
            <p:cNvCxnSpPr>
              <a:cxnSpLocks/>
              <a:stCxn id="17" idx="0"/>
              <a:endCxn id="21" idx="2"/>
            </p:cNvCxnSpPr>
            <p:nvPr/>
          </p:nvCxnSpPr>
          <p:spPr>
            <a:xfrm flipV="1">
              <a:off x="1887279" y="1514662"/>
              <a:ext cx="5317" cy="354677"/>
            </a:xfrm>
            <a:prstGeom prst="straightConnector1">
              <a:avLst/>
            </a:prstGeom>
            <a:ln>
              <a:gradFill>
                <a:gsLst>
                  <a:gs pos="0">
                    <a:schemeClr val="accent1">
                      <a:lumMod val="50000"/>
                    </a:schemeClr>
                  </a:gs>
                  <a:gs pos="49000">
                    <a:srgbClr val="00B0F0"/>
                  </a:gs>
                  <a:gs pos="100000">
                    <a:srgbClr val="32FAC6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橢圓 49">
            <a:extLst>
              <a:ext uri="{FF2B5EF4-FFF2-40B4-BE49-F238E27FC236}">
                <a16:creationId xmlns:a16="http://schemas.microsoft.com/office/drawing/2014/main" id="{B9E40211-2822-D4EA-D8F5-9526CA6DBC80}"/>
              </a:ext>
            </a:extLst>
          </p:cNvPr>
          <p:cNvSpPr/>
          <p:nvPr/>
        </p:nvSpPr>
        <p:spPr>
          <a:xfrm>
            <a:off x="6103090" y="2203179"/>
            <a:ext cx="3474189" cy="574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gradFill flip="none" rotWithShape="1">
                  <a:gsLst>
                    <a:gs pos="23000">
                      <a:schemeClr val="tx2"/>
                    </a:gs>
                    <a:gs pos="43000">
                      <a:srgbClr val="FFFF00"/>
                    </a:gs>
                    <a:gs pos="100000">
                      <a:schemeClr val="accent4">
                        <a:lumMod val="75000"/>
                      </a:schemeClr>
                    </a:gs>
                    <a:gs pos="58000">
                      <a:srgbClr val="FFC000"/>
                    </a:gs>
                  </a:gsLst>
                  <a:lin ang="18900000" scaled="1"/>
                  <a:tileRect/>
                </a:gradFill>
                <a:latin typeface="Arial Rounded MT Bold" panose="020F0704030504030204" pitchFamily="34" charset="0"/>
              </a:rPr>
              <a:t>Administrator</a:t>
            </a:r>
            <a:endParaRPr kumimoji="1" lang="zh-TW" altLang="en-US" sz="2400" dirty="0">
              <a:gradFill flip="none" rotWithShape="1">
                <a:gsLst>
                  <a:gs pos="23000">
                    <a:schemeClr val="tx2"/>
                  </a:gs>
                  <a:gs pos="43000">
                    <a:srgbClr val="FFFF00"/>
                  </a:gs>
                  <a:gs pos="100000">
                    <a:schemeClr val="accent4">
                      <a:lumMod val="75000"/>
                    </a:schemeClr>
                  </a:gs>
                  <a:gs pos="58000">
                    <a:srgbClr val="FFC000"/>
                  </a:gs>
                </a:gsLst>
                <a:lin ang="18900000" scaled="1"/>
                <a:tileRect/>
              </a:gra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30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43EB92A-CFAC-6CEA-EDE3-40F0DA3F6F13}"/>
              </a:ext>
            </a:extLst>
          </p:cNvPr>
          <p:cNvGrpSpPr/>
          <p:nvPr/>
        </p:nvGrpSpPr>
        <p:grpSpPr>
          <a:xfrm>
            <a:off x="2994318" y="195151"/>
            <a:ext cx="3155363" cy="2456563"/>
            <a:chOff x="3021452" y="1435396"/>
            <a:chExt cx="3155363" cy="2456563"/>
          </a:xfrm>
        </p:grpSpPr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58CAE1D6-3085-2DAD-22B7-900D515A80D9}"/>
                </a:ext>
              </a:extLst>
            </p:cNvPr>
            <p:cNvSpPr/>
            <p:nvPr/>
          </p:nvSpPr>
          <p:spPr>
            <a:xfrm>
              <a:off x="3021452" y="1435396"/>
              <a:ext cx="3155363" cy="2456563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5CDE144-DD1F-3F4B-758B-465522BCED78}"/>
                </a:ext>
              </a:extLst>
            </p:cNvPr>
            <p:cNvSpPr txBox="1"/>
            <p:nvPr/>
          </p:nvSpPr>
          <p:spPr>
            <a:xfrm>
              <a:off x="3153297" y="2006986"/>
              <a:ext cx="28916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gradFill flip="none" rotWithShape="1">
                    <a:gsLst>
                      <a:gs pos="17000">
                        <a:srgbClr val="C62CFF"/>
                      </a:gs>
                      <a:gs pos="47000">
                        <a:schemeClr val="accent5">
                          <a:lumMod val="45000"/>
                          <a:lumOff val="55000"/>
                        </a:schemeClr>
                      </a:gs>
                      <a:gs pos="70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outerShdw blurRad="50800" dist="38100" dir="5400000" algn="t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Shopping Cart</a:t>
              </a:r>
              <a:endParaRPr kumimoji="1" lang="zh-TW" altLang="en-US" sz="2400" dirty="0">
                <a:gradFill flip="none" rotWithShape="1">
                  <a:gsLst>
                    <a:gs pos="17000">
                      <a:srgbClr val="C62CFF"/>
                    </a:gs>
                    <a:gs pos="47000">
                      <a:schemeClr val="accent5">
                        <a:lumMod val="45000"/>
                        <a:lumOff val="55000"/>
                      </a:schemeClr>
                    </a:gs>
                    <a:gs pos="70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" name="圓角矩形 7">
            <a:extLst>
              <a:ext uri="{FF2B5EF4-FFF2-40B4-BE49-F238E27FC236}">
                <a16:creationId xmlns:a16="http://schemas.microsoft.com/office/drawing/2014/main" id="{1F4CB497-3811-7129-AF05-A3C4C17BD286}"/>
              </a:ext>
            </a:extLst>
          </p:cNvPr>
          <p:cNvSpPr/>
          <p:nvPr/>
        </p:nvSpPr>
        <p:spPr>
          <a:xfrm>
            <a:off x="3306723" y="439365"/>
            <a:ext cx="2530549" cy="1116419"/>
          </a:xfrm>
          <a:prstGeom prst="round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rgbClr val="C186D1"/>
                </a:gs>
                <a:gs pos="31000">
                  <a:schemeClr val="accent1">
                    <a:lumMod val="45000"/>
                    <a:lumOff val="55000"/>
                  </a:schemeClr>
                </a:gs>
                <a:gs pos="100000">
                  <a:srgbClr val="A423D4"/>
                </a:gs>
              </a:gsLst>
              <a:lin ang="18900000" scaled="1"/>
              <a:tileRect/>
            </a:gra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1DDBF33B-DEBA-F70F-3C9B-4ECE5DA1CFD7}"/>
              </a:ext>
            </a:extLst>
          </p:cNvPr>
          <p:cNvSpPr/>
          <p:nvPr/>
        </p:nvSpPr>
        <p:spPr>
          <a:xfrm>
            <a:off x="3275998" y="2813179"/>
            <a:ext cx="2592000" cy="209384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6662758-025F-4C91-B3CB-29258F4A7BBD}"/>
              </a:ext>
            </a:extLst>
          </p:cNvPr>
          <p:cNvGrpSpPr/>
          <p:nvPr/>
        </p:nvGrpSpPr>
        <p:grpSpPr>
          <a:xfrm>
            <a:off x="109097" y="1654263"/>
            <a:ext cx="2592000" cy="2093842"/>
            <a:chOff x="349155" y="2811203"/>
            <a:chExt cx="2592000" cy="2093842"/>
          </a:xfrm>
        </p:grpSpPr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39A42816-9E6A-16ED-6AB4-020C7079D311}"/>
                </a:ext>
              </a:extLst>
            </p:cNvPr>
            <p:cNvSpPr/>
            <p:nvPr/>
          </p:nvSpPr>
          <p:spPr>
            <a:xfrm>
              <a:off x="349155" y="2811203"/>
              <a:ext cx="2592000" cy="2093842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6FDE1393-465D-0199-0C1D-5451C338C04A}"/>
                </a:ext>
              </a:extLst>
            </p:cNvPr>
            <p:cNvSpPr/>
            <p:nvPr/>
          </p:nvSpPr>
          <p:spPr>
            <a:xfrm>
              <a:off x="574697" y="3203229"/>
              <a:ext cx="2140915" cy="1309789"/>
            </a:xfrm>
            <a:prstGeom prst="roundRect">
              <a:avLst/>
            </a:prstGeom>
            <a:noFill/>
            <a:ln w="41275">
              <a:gradFill flip="none" rotWithShape="1">
                <a:gsLst>
                  <a:gs pos="93000">
                    <a:srgbClr val="FFFF00"/>
                  </a:gs>
                  <a:gs pos="77000">
                    <a:srgbClr val="92D050"/>
                  </a:gs>
                  <a:gs pos="56000">
                    <a:srgbClr val="32FAC6"/>
                  </a:gs>
                  <a:gs pos="28000">
                    <a:srgbClr val="002060"/>
                  </a:gs>
                </a:gsLst>
                <a:lin ang="8100000" scaled="1"/>
                <a:tileRect/>
              </a:gra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dirty="0">
                  <a:gradFill flip="none" rotWithShape="1">
                    <a:gsLst>
                      <a:gs pos="12000">
                        <a:srgbClr val="2D1AFF"/>
                      </a:gs>
                      <a:gs pos="44000">
                        <a:srgbClr val="32FAC6"/>
                      </a:gs>
                      <a:gs pos="66000">
                        <a:srgbClr val="92D050"/>
                      </a:gs>
                      <a:gs pos="73000">
                        <a:srgbClr val="FFFF00"/>
                      </a:gs>
                    </a:gsLst>
                    <a:lin ang="8100000" scaled="1"/>
                    <a:tileRect/>
                  </a:gradFill>
                  <a:latin typeface="Arial Rounded MT Bold" panose="020F0704030504030204" pitchFamily="34" charset="0"/>
                </a:rPr>
                <a:t>ESP32</a:t>
              </a:r>
              <a:endParaRPr kumimoji="1" lang="zh-TW" altLang="en-US" sz="2000" b="1" dirty="0">
                <a:gradFill flip="none" rotWithShape="1">
                  <a:gsLst>
                    <a:gs pos="12000">
                      <a:srgbClr val="2D1AFF"/>
                    </a:gs>
                    <a:gs pos="44000">
                      <a:srgbClr val="32FAC6"/>
                    </a:gs>
                    <a:gs pos="66000">
                      <a:srgbClr val="92D050"/>
                    </a:gs>
                    <a:gs pos="73000">
                      <a:srgbClr val="FFFF00"/>
                    </a:gs>
                  </a:gsLst>
                  <a:lin ang="8100000" scaled="1"/>
                  <a:tileRect/>
                </a:gra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4A5C9AEF-6D0F-D491-D9FF-696F4F029071}"/>
              </a:ext>
            </a:extLst>
          </p:cNvPr>
          <p:cNvSpPr/>
          <p:nvPr/>
        </p:nvSpPr>
        <p:spPr>
          <a:xfrm>
            <a:off x="3433862" y="3203229"/>
            <a:ext cx="2140915" cy="1309789"/>
          </a:xfrm>
          <a:prstGeom prst="roundRect">
            <a:avLst/>
          </a:prstGeom>
          <a:noFill/>
          <a:ln w="41275">
            <a:gradFill flip="none" rotWithShape="1">
              <a:gsLst>
                <a:gs pos="93000">
                  <a:srgbClr val="FFFF00"/>
                </a:gs>
                <a:gs pos="77000">
                  <a:srgbClr val="92D050"/>
                </a:gs>
                <a:gs pos="56000">
                  <a:srgbClr val="32FAC6"/>
                </a:gs>
                <a:gs pos="28000">
                  <a:srgbClr val="002060"/>
                </a:gs>
              </a:gsLst>
              <a:lin ang="8100000" scaled="1"/>
              <a:tileRect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gradFill flip="none" rotWithShape="1">
                  <a:gsLst>
                    <a:gs pos="12000">
                      <a:srgbClr val="2D1AFF"/>
                    </a:gs>
                    <a:gs pos="44000">
                      <a:srgbClr val="32FAC6"/>
                    </a:gs>
                    <a:gs pos="66000">
                      <a:srgbClr val="92D050"/>
                    </a:gs>
                    <a:gs pos="73000">
                      <a:srgbClr val="FFFF00"/>
                    </a:gs>
                  </a:gsLst>
                  <a:lin ang="8100000" scaled="1"/>
                  <a:tileRect/>
                </a:gradFill>
                <a:latin typeface="Arial Rounded MT Bold" panose="020F0704030504030204" pitchFamily="34" charset="0"/>
              </a:rPr>
              <a:t>UHF RFID</a:t>
            </a:r>
            <a:endParaRPr kumimoji="1" lang="zh-TW" altLang="en-US" sz="2000" b="1" dirty="0">
              <a:gradFill flip="none" rotWithShape="1">
                <a:gsLst>
                  <a:gs pos="12000">
                    <a:srgbClr val="2D1AFF"/>
                  </a:gs>
                  <a:gs pos="44000">
                    <a:srgbClr val="32FAC6"/>
                  </a:gs>
                  <a:gs pos="66000">
                    <a:srgbClr val="92D050"/>
                  </a:gs>
                  <a:gs pos="73000">
                    <a:srgbClr val="FFFF00"/>
                  </a:gs>
                </a:gsLst>
                <a:lin ang="8100000" scaled="1"/>
                <a:tileRect/>
              </a:gradFill>
              <a:latin typeface="Arial Rounded MT Bold" panose="020F0704030504030204" pitchFamily="34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C98F0E0-4D36-2D68-969A-8449E3FB4AFB}"/>
              </a:ext>
            </a:extLst>
          </p:cNvPr>
          <p:cNvGrpSpPr/>
          <p:nvPr/>
        </p:nvGrpSpPr>
        <p:grpSpPr>
          <a:xfrm>
            <a:off x="6457377" y="1654264"/>
            <a:ext cx="2592000" cy="2093842"/>
            <a:chOff x="6202845" y="2811203"/>
            <a:chExt cx="2592000" cy="2093842"/>
          </a:xfrm>
        </p:grpSpPr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430B44AF-FA81-5E61-5927-12097849B4C7}"/>
                </a:ext>
              </a:extLst>
            </p:cNvPr>
            <p:cNvSpPr/>
            <p:nvPr/>
          </p:nvSpPr>
          <p:spPr>
            <a:xfrm>
              <a:off x="6202845" y="2811203"/>
              <a:ext cx="2592000" cy="2093842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" name="圓角矩形 16">
              <a:extLst>
                <a:ext uri="{FF2B5EF4-FFF2-40B4-BE49-F238E27FC236}">
                  <a16:creationId xmlns:a16="http://schemas.microsoft.com/office/drawing/2014/main" id="{6F8DBD1D-223A-E28A-C1F0-EFC8B5B38055}"/>
                </a:ext>
              </a:extLst>
            </p:cNvPr>
            <p:cNvSpPr/>
            <p:nvPr/>
          </p:nvSpPr>
          <p:spPr>
            <a:xfrm>
              <a:off x="6428387" y="3203229"/>
              <a:ext cx="2140915" cy="1309789"/>
            </a:xfrm>
            <a:prstGeom prst="roundRect">
              <a:avLst/>
            </a:prstGeom>
            <a:noFill/>
            <a:ln w="41275">
              <a:gradFill flip="none" rotWithShape="1">
                <a:gsLst>
                  <a:gs pos="93000">
                    <a:srgbClr val="FFFF00"/>
                  </a:gs>
                  <a:gs pos="77000">
                    <a:srgbClr val="92D050"/>
                  </a:gs>
                  <a:gs pos="56000">
                    <a:srgbClr val="32FAC6"/>
                  </a:gs>
                  <a:gs pos="28000">
                    <a:srgbClr val="002060"/>
                  </a:gs>
                </a:gsLst>
                <a:lin ang="8100000" scaled="1"/>
                <a:tileRect/>
              </a:gra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dirty="0">
                  <a:gradFill flip="none" rotWithShape="1">
                    <a:gsLst>
                      <a:gs pos="12000">
                        <a:srgbClr val="2D1AFF"/>
                      </a:gs>
                      <a:gs pos="44000">
                        <a:srgbClr val="32FAC6"/>
                      </a:gs>
                      <a:gs pos="66000">
                        <a:srgbClr val="92D050"/>
                      </a:gs>
                      <a:gs pos="73000">
                        <a:srgbClr val="FFFF00"/>
                      </a:gs>
                    </a:gsLst>
                    <a:lin ang="8100000" scaled="1"/>
                    <a:tileRect/>
                  </a:gradFill>
                  <a:latin typeface="Arial Rounded MT Bold" panose="020F0704030504030204" pitchFamily="34" charset="0"/>
                </a:rPr>
                <a:t>Touch Panel</a:t>
              </a:r>
              <a:endParaRPr kumimoji="1" lang="zh-TW" altLang="en-US" sz="2000" b="1" dirty="0">
                <a:gradFill flip="none" rotWithShape="1">
                  <a:gsLst>
                    <a:gs pos="12000">
                      <a:srgbClr val="2D1AFF"/>
                    </a:gs>
                    <a:gs pos="44000">
                      <a:srgbClr val="32FAC6"/>
                    </a:gs>
                    <a:gs pos="66000">
                      <a:srgbClr val="92D050"/>
                    </a:gs>
                    <a:gs pos="73000">
                      <a:srgbClr val="FFFF00"/>
                    </a:gs>
                  </a:gsLst>
                  <a:lin ang="8100000" scaled="1"/>
                  <a:tileRect/>
                </a:gra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6E0445BE-13DB-A760-6871-738FC77C1FFE}"/>
              </a:ext>
            </a:extLst>
          </p:cNvPr>
          <p:cNvSpPr/>
          <p:nvPr/>
        </p:nvSpPr>
        <p:spPr>
          <a:xfrm>
            <a:off x="3126163" y="1923685"/>
            <a:ext cx="2891666" cy="403411"/>
          </a:xfrm>
          <a:prstGeom prst="roundRect">
            <a:avLst>
              <a:gd name="adj" fmla="val 50000"/>
            </a:avLst>
          </a:prstGeom>
          <a:noFill/>
          <a:ln w="41275">
            <a:gradFill flip="none" rotWithShape="1">
              <a:gsLst>
                <a:gs pos="93000">
                  <a:srgbClr val="FFFF00"/>
                </a:gs>
                <a:gs pos="77000">
                  <a:srgbClr val="92D050"/>
                </a:gs>
                <a:gs pos="56000">
                  <a:srgbClr val="32FAC6"/>
                </a:gs>
                <a:gs pos="28000">
                  <a:srgbClr val="002060"/>
                </a:gs>
              </a:gsLst>
              <a:lin ang="8100000" scaled="1"/>
              <a:tileRect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gradFill flip="none" rotWithShape="1">
                  <a:gsLst>
                    <a:gs pos="12000">
                      <a:srgbClr val="2D1AFF"/>
                    </a:gs>
                    <a:gs pos="44000">
                      <a:srgbClr val="32FAC6"/>
                    </a:gs>
                    <a:gs pos="66000">
                      <a:srgbClr val="92D050"/>
                    </a:gs>
                    <a:gs pos="73000">
                      <a:srgbClr val="FFFF00"/>
                    </a:gs>
                  </a:gsLst>
                  <a:lin ang="8100000" scaled="1"/>
                  <a:tileRect/>
                </a:gradFill>
                <a:latin typeface="Arial Rounded MT Bold" panose="020F0704030504030204" pitchFamily="34" charset="0"/>
              </a:rPr>
              <a:t>Raspberry pi</a:t>
            </a:r>
            <a:endParaRPr kumimoji="1" lang="zh-TW" altLang="en-US" sz="2000" b="1" dirty="0">
              <a:gradFill flip="none" rotWithShape="1">
                <a:gsLst>
                  <a:gs pos="12000">
                    <a:srgbClr val="2D1AFF"/>
                  </a:gs>
                  <a:gs pos="44000">
                    <a:srgbClr val="32FAC6"/>
                  </a:gs>
                  <a:gs pos="66000">
                    <a:srgbClr val="92D050"/>
                  </a:gs>
                  <a:gs pos="73000">
                    <a:srgbClr val="FFFF00"/>
                  </a:gs>
                </a:gsLst>
                <a:lin ang="8100000" scaled="1"/>
                <a:tileRect/>
              </a:gra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598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79</Words>
  <Application>Microsoft Macintosh PowerPoint</Application>
  <PresentationFormat>如螢幕大小 (16:9)</PresentationFormat>
  <Paragraphs>47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Heiti TC</vt:lpstr>
      <vt:lpstr>Arial</vt:lpstr>
      <vt:lpstr>Arial Rounded MT Bold</vt:lpstr>
      <vt:lpstr>Simple 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Simon CHUANG</cp:lastModifiedBy>
  <cp:revision>6</cp:revision>
  <dcterms:modified xsi:type="dcterms:W3CDTF">2024-06-17T06:09:57Z</dcterms:modified>
</cp:coreProperties>
</file>