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3" r:id="rId37"/>
    <p:sldId id="314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269" r:id="rId47"/>
    <p:sldId id="324" r:id="rId48"/>
    <p:sldId id="310" r:id="rId49"/>
  </p:sldIdLst>
  <p:sldSz cx="9144000" cy="5143500" type="screen16x9"/>
  <p:notesSz cx="6858000" cy="9144000"/>
  <p:embeddedFontLst>
    <p:embeddedFont>
      <p:font typeface="Roboto" panose="02010600030101010101" charset="-122"/>
      <p:regular r:id="rId51"/>
      <p:bold r:id="rId52"/>
      <p:italic r:id="rId53"/>
      <p:boldItalic r:id="rId54"/>
    </p:embeddedFont>
    <p:embeddedFont>
      <p:font typeface="Bahnschrift SemiCondensed" panose="020B0502040204020203" pitchFamily="34" charset="0"/>
      <p:regular r:id="rId55"/>
      <p:bold r:id="rId56"/>
    </p:embeddedFont>
    <p:embeddedFont>
      <p:font typeface="Bookman Old Style" panose="02050604050505020204" pitchFamily="18" charset="0"/>
      <p:regular r:id="rId57"/>
      <p:bold r:id="rId58"/>
      <p:italic r:id="rId59"/>
      <p:boldItalic r:id="rId60"/>
    </p:embeddedFont>
    <p:embeddedFont>
      <p:font typeface="Rockwell" panose="02060603020205020403" pitchFamily="18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D88C0F-69BA-40C3-8963-DF3EB6D2698B}">
  <a:tblStyle styleId="{91D88C0F-69BA-40C3-8963-DF3EB6D269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2" autoAdjust="0"/>
    <p:restoredTop sz="94660"/>
  </p:normalViewPr>
  <p:slideViewPr>
    <p:cSldViewPr snapToGrid="0">
      <p:cViewPr varScale="1">
        <p:scale>
          <a:sx n="78" d="100"/>
          <a:sy n="78" d="100"/>
        </p:scale>
        <p:origin x="90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63" Type="http://schemas.openxmlformats.org/officeDocument/2006/relationships/font" Target="fonts/font13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61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928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4882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879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045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285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465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1355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7868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5700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32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9408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524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311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7121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678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7549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6950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12611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3278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8442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661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4931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4767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4499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1325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1628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8687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5647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20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3069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13999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338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982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57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5252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8411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4718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7210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0541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8191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8272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195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968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7511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982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884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085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596867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249405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02959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390545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15466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416119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834104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216369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046481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548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010566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691701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913697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815630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734245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495618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726800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883160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6854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Context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constraint/ConstraintLayout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reference/android/widget/ScrollView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view/ViewGroup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ndroid/reference/com/google/android/gms/location/DetectedActivity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TextView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developer.android.com/reference/android/widget/EditText.html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reference/android/widget/TextView.html#attr_android:typeface" TargetMode="External"/><Relationship Id="rId3" Type="http://schemas.openxmlformats.org/officeDocument/2006/relationships/hyperlink" Target="https://developer.android.com/reference/android/widget/TextView.html#attr_android:text" TargetMode="External"/><Relationship Id="rId7" Type="http://schemas.openxmlformats.org/officeDocument/2006/relationships/hyperlink" Target="https://developer.android.com/reference/android/widget/TextView.html#attr_android:textStyl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developer.android.com/reference/android/widget/TextView.html#attr_android:textSize" TargetMode="External"/><Relationship Id="rId5" Type="http://schemas.openxmlformats.org/officeDocument/2006/relationships/hyperlink" Target="https://developer.android.com/reference/android/widget/TextView.html#attr_android:textAppearance" TargetMode="External"/><Relationship Id="rId4" Type="http://schemas.openxmlformats.org/officeDocument/2006/relationships/hyperlink" Target="https://developer.android.com/reference/android/widget/TextView.html#attr_android:textColor" TargetMode="External"/><Relationship Id="rId9" Type="http://schemas.openxmlformats.org/officeDocument/2006/relationships/hyperlink" Target="https://developer.android.com/reference/android/widget/TextView.html#attr_android:lineSpacingExtr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TextView.html#attr_android:autoLink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ScrollView.html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ScrollView.htm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developer.android.com/reference/android/widget/FrameLayout.html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reference/android/widget/ScrollView.html" TargetMode="External"/><Relationship Id="rId3" Type="http://schemas.openxmlformats.org/officeDocument/2006/relationships/hyperlink" Target="http://developer.android.com/reference/android/view/View.html" TargetMode="External"/><Relationship Id="rId7" Type="http://schemas.openxmlformats.org/officeDocument/2006/relationships/hyperlink" Target="https://developer.android.com/guide/topics/ui/menu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developer.android.com/reference/android/widget/Button.html" TargetMode="External"/><Relationship Id="rId5" Type="http://schemas.openxmlformats.org/officeDocument/2006/relationships/hyperlink" Target="https://developer.android.com/reference/android/widget/EditText.html" TargetMode="External"/><Relationship Id="rId10" Type="http://schemas.openxmlformats.org/officeDocument/2006/relationships/hyperlink" Target="https://developer.android.com/reference/android/widget/ImageView.html" TargetMode="External"/><Relationship Id="rId4" Type="http://schemas.openxmlformats.org/officeDocument/2006/relationships/hyperlink" Target="http://developer.android.com/reference/android/widget/TextView.html" TargetMode="External"/><Relationship Id="rId9" Type="http://schemas.openxmlformats.org/officeDocument/2006/relationships/hyperlink" Target="https://developer.android.com/reference/android/widget/RecyclerView.html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412589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1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412589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1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213" name="Google Shape;213;p40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412589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1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9" name="Google Shape;348;p68">
            <a:extLst>
              <a:ext uri="{FF2B5EF4-FFF2-40B4-BE49-F238E27FC236}">
                <a16:creationId xmlns:a16="http://schemas.microsoft.com/office/drawing/2014/main" id="{D79B6797-CF7B-4587-AEF1-A12C7697D1FE}"/>
              </a:ext>
            </a:extLst>
          </p:cNvPr>
          <p:cNvSpPr txBox="1">
            <a:spLocks noGrp="1"/>
          </p:cNvSpPr>
          <p:nvPr/>
        </p:nvSpPr>
        <p:spPr>
          <a:xfrm>
            <a:off x="1204786" y="431408"/>
            <a:ext cx="6406976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Font typeface="Roboto"/>
              <a:buNone/>
              <a:defRPr sz="5200" b="1" i="0" u="none" strike="noStrike" cap="non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nschrift SemiCondensed" panose="020B0502040204020203" pitchFamily="34" charset="0"/>
              </a:rPr>
              <a:t>Views, Layouts and resources for the UI</a:t>
            </a:r>
            <a:endParaRPr dirty="0">
              <a:latin typeface="Bahnschrift SemiCondensed" panose="020B0502040204020203" pitchFamily="34" charset="0"/>
            </a:endParaRPr>
          </a:p>
        </p:txBody>
      </p:sp>
      <p:sp>
        <p:nvSpPr>
          <p:cNvPr id="11" name="Google Shape;343;p67">
            <a:extLst>
              <a:ext uri="{FF2B5EF4-FFF2-40B4-BE49-F238E27FC236}">
                <a16:creationId xmlns:a16="http://schemas.microsoft.com/office/drawing/2014/main" id="{8DBC7C22-78DF-4B0F-985B-5C64632F7F80}"/>
              </a:ext>
            </a:extLst>
          </p:cNvPr>
          <p:cNvSpPr txBox="1"/>
          <p:nvPr/>
        </p:nvSpPr>
        <p:spPr>
          <a:xfrm>
            <a:off x="2447800" y="3476992"/>
            <a:ext cx="3041746" cy="580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FAFAFA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  <a:t>Day 2</a:t>
            </a:r>
            <a:endParaRPr sz="2100" dirty="0">
              <a:solidFill>
                <a:srgbClr val="FAFAFA"/>
              </a:solidFill>
              <a:latin typeface="Bahnschrift SemiCondensed" panose="020B0502040204020203" pitchFamily="34" charset="0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10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10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213" name="Google Shape;213;p40"/>
          <p:cNvSpPr txBox="1">
            <a:spLocks noGrp="1"/>
          </p:cNvSpPr>
          <p:nvPr>
            <p:ph type="sldNum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10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5" name="Google Shape;422;p77">
            <a:extLst>
              <a:ext uri="{FF2B5EF4-FFF2-40B4-BE49-F238E27FC236}">
                <a16:creationId xmlns:a16="http://schemas.microsoft.com/office/drawing/2014/main" id="{54AEAAB1-21D6-46EB-B660-E071318CA4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Bahnschrift SemiCondensed" panose="020B0502040204020203" pitchFamily="34" charset="0"/>
              </a:rPr>
              <a:t>View defined in XML</a:t>
            </a:r>
            <a:endParaRPr dirty="0">
              <a:solidFill>
                <a:srgbClr val="FFFFFF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Google Shape;423;p77">
            <a:extLst>
              <a:ext uri="{FF2B5EF4-FFF2-40B4-BE49-F238E27FC236}">
                <a16:creationId xmlns:a16="http://schemas.microsoft.com/office/drawing/2014/main" id="{82FF2A55-A402-4E57-B606-53D159634D44}"/>
              </a:ext>
            </a:extLst>
          </p:cNvPr>
          <p:cNvSpPr txBox="1">
            <a:spLocks/>
          </p:cNvSpPr>
          <p:nvPr/>
        </p:nvSpPr>
        <p:spPr>
          <a:xfrm>
            <a:off x="311700" y="1076275"/>
            <a:ext cx="8520600" cy="3533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&lt;TextView</a:t>
            </a:r>
          </a:p>
          <a:p>
            <a:pPr marL="0" indent="0" algn="l">
              <a:spcBef>
                <a:spcPts val="4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android:id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="@+id/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show_count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</a:t>
            </a:r>
          </a:p>
          <a:p>
            <a:pPr marL="0" indent="0" algn="l">
              <a:spcBef>
                <a:spcPts val="4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android:layout_width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match_parent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</a:t>
            </a:r>
          </a:p>
          <a:p>
            <a:pPr marL="0" indent="0" algn="l">
              <a:spcBef>
                <a:spcPts val="4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android:layout_height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wrap_content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</a:t>
            </a:r>
          </a:p>
          <a:p>
            <a:pPr marL="0" indent="0" algn="l">
              <a:spcBef>
                <a:spcPts val="4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android:background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="@color/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myBackgroundColor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</a:t>
            </a:r>
          </a:p>
          <a:p>
            <a:pPr marL="0" indent="0" algn="l">
              <a:spcBef>
                <a:spcPts val="4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android:text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="@string/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count_initial_value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</a:t>
            </a:r>
          </a:p>
          <a:p>
            <a:pPr marL="0" indent="0" algn="l">
              <a:spcBef>
                <a:spcPts val="4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android:textColor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="@color/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colorPrimary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</a:t>
            </a:r>
          </a:p>
          <a:p>
            <a:pPr marL="0" indent="0" algn="l">
              <a:spcBef>
                <a:spcPts val="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android:textSize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="@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dimen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/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count_text_size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</a:t>
            </a:r>
          </a:p>
          <a:p>
            <a:pPr marL="0" indent="0" algn="l">
              <a:spcBef>
                <a:spcPts val="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android:textStyle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="bold" 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3283952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11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11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213" name="Google Shape;213;p40"/>
          <p:cNvSpPr txBox="1">
            <a:spLocks noGrp="1"/>
          </p:cNvSpPr>
          <p:nvPr>
            <p:ph type="sldNum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11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5" name="Google Shape;429;p78">
            <a:extLst>
              <a:ext uri="{FF2B5EF4-FFF2-40B4-BE49-F238E27FC236}">
                <a16:creationId xmlns:a16="http://schemas.microsoft.com/office/drawing/2014/main" id="{BADA5376-3CEE-4518-AB1B-8BEAC75DAF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Bahnschrift SemiCondensed" panose="020B0502040204020203" pitchFamily="34" charset="0"/>
              </a:rPr>
              <a:t>View attributes in XML</a:t>
            </a:r>
            <a:endParaRPr>
              <a:solidFill>
                <a:srgbClr val="FFFFFF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Google Shape;431;p78">
            <a:extLst>
              <a:ext uri="{FF2B5EF4-FFF2-40B4-BE49-F238E27FC236}">
                <a16:creationId xmlns:a16="http://schemas.microsoft.com/office/drawing/2014/main" id="{CA5B30AE-695F-4382-9C5B-24B9C1F405F4}"/>
              </a:ext>
            </a:extLst>
          </p:cNvPr>
          <p:cNvSpPr txBox="1">
            <a:spLocks/>
          </p:cNvSpPr>
          <p:nvPr/>
        </p:nvSpPr>
        <p:spPr>
          <a:xfrm>
            <a:off x="311700" y="1076275"/>
            <a:ext cx="8520600" cy="3533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android:&lt;</a:t>
            </a:r>
            <a:r>
              <a:rPr lang="en-US" sz="2000" b="1" dirty="0" err="1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property_name</a:t>
            </a:r>
            <a:r>
              <a:rPr lang="en-US" sz="2000" b="1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&gt;="&lt;</a:t>
            </a:r>
            <a:r>
              <a:rPr lang="en-US" sz="2000" b="1" dirty="0" err="1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property_value</a:t>
            </a:r>
            <a:r>
              <a:rPr lang="en-US" sz="2000" b="1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&gt;"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Example: </a:t>
            </a:r>
            <a:r>
              <a:rPr lang="en-US" sz="20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android:layout_width</a:t>
            </a: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</a:t>
            </a:r>
            <a:r>
              <a:rPr lang="en-US" sz="20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match_parent</a:t>
            </a: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</a:t>
            </a:r>
            <a:endParaRPr lang="en-US" sz="2000" b="1" dirty="0">
              <a:solidFill>
                <a:srgbClr val="00B050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sz="2000" b="1" dirty="0"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android:&lt;</a:t>
            </a:r>
            <a:r>
              <a:rPr lang="en-US" sz="2000" b="1" dirty="0" err="1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property_name</a:t>
            </a:r>
            <a:r>
              <a:rPr lang="en-US" sz="2000" b="1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&gt;="@&lt;</a:t>
            </a:r>
            <a:r>
              <a:rPr lang="en-US" sz="2000" b="1" dirty="0" err="1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resource_type</a:t>
            </a:r>
            <a:r>
              <a:rPr lang="en-US" sz="2000" b="1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&gt;/</a:t>
            </a:r>
            <a:r>
              <a:rPr lang="en-US" sz="2000" b="1" dirty="0" err="1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resource_id</a:t>
            </a:r>
            <a:r>
              <a:rPr lang="en-US" sz="2000" b="1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Example: </a:t>
            </a:r>
            <a:r>
              <a:rPr lang="en-US" sz="20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android:text</a:t>
            </a: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="@string/</a:t>
            </a:r>
            <a:r>
              <a:rPr lang="en-US" sz="20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button_label_next</a:t>
            </a: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</a:t>
            </a:r>
            <a:endParaRPr lang="en-US" sz="2000" b="1" dirty="0">
              <a:solidFill>
                <a:srgbClr val="00B050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indent="0" algn="l">
              <a:spcBef>
                <a:spcPts val="4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sz="2000" dirty="0"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android:&lt;</a:t>
            </a:r>
            <a:r>
              <a:rPr lang="en-US" sz="2000" b="1" dirty="0" err="1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property_name</a:t>
            </a:r>
            <a:r>
              <a:rPr lang="en-US" sz="2000" b="1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&gt;="@+id/</a:t>
            </a:r>
            <a:r>
              <a:rPr lang="en-US" sz="2000" b="1" dirty="0" err="1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view_id</a:t>
            </a:r>
            <a:r>
              <a:rPr lang="en-US" sz="2000" b="1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</a:t>
            </a:r>
            <a:endParaRPr lang="en-US" sz="2000" dirty="0"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indent="0" algn="l">
              <a:spcBef>
                <a:spcPts val="4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Example: </a:t>
            </a:r>
            <a:r>
              <a:rPr lang="en-US" sz="20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android:id</a:t>
            </a: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="@+id/</a:t>
            </a:r>
            <a:r>
              <a:rPr lang="en-US" sz="20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show_count</a:t>
            </a: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</a:t>
            </a:r>
          </a:p>
          <a:p>
            <a:pPr marL="0" indent="0" algn="l">
              <a:spcBef>
                <a:spcPts val="4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indent="0" algn="l">
              <a:spcBef>
                <a:spcPts val="4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sz="1800" b="1" dirty="0"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7264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12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12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13" name="Google Shape;213;p40"/>
          <p:cNvSpPr txBox="1">
            <a:spLocks noGrp="1"/>
          </p:cNvSpPr>
          <p:nvPr>
            <p:ph type="sldNum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12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Google Shape;436;p79">
            <a:extLst>
              <a:ext uri="{FF2B5EF4-FFF2-40B4-BE49-F238E27FC236}">
                <a16:creationId xmlns:a16="http://schemas.microsoft.com/office/drawing/2014/main" id="{3C53D2DA-2C32-40AD-929E-6097F92548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Create View in Java code</a:t>
            </a:r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Google Shape;437;p79">
            <a:extLst>
              <a:ext uri="{FF2B5EF4-FFF2-40B4-BE49-F238E27FC236}">
                <a16:creationId xmlns:a16="http://schemas.microsoft.com/office/drawing/2014/main" id="{375F1122-0E66-4309-A7CA-5221B6D30322}"/>
              </a:ext>
            </a:extLst>
          </p:cNvPr>
          <p:cNvSpPr txBox="1">
            <a:spLocks/>
          </p:cNvSpPr>
          <p:nvPr/>
        </p:nvSpPr>
        <p:spPr>
          <a:xfrm>
            <a:off x="311700" y="1457275"/>
            <a:ext cx="8423400" cy="2603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10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In an 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Activity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:</a:t>
            </a:r>
            <a:endParaRPr lang="en-US" sz="1800"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TextView 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myText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= new TextView(</a:t>
            </a:r>
            <a:r>
              <a:rPr lang="en-US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this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);</a:t>
            </a:r>
          </a:p>
          <a:p>
            <a:pPr marL="0" indent="0" algn="l">
              <a:spcBef>
                <a:spcPts val="10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myText.setText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("Display this text!");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439;p79">
            <a:extLst>
              <a:ext uri="{FF2B5EF4-FFF2-40B4-BE49-F238E27FC236}">
                <a16:creationId xmlns:a16="http://schemas.microsoft.com/office/drawing/2014/main" id="{C453C245-7A40-4095-82DC-7505FE083848}"/>
              </a:ext>
            </a:extLst>
          </p:cNvPr>
          <p:cNvSpPr txBox="1"/>
          <p:nvPr/>
        </p:nvSpPr>
        <p:spPr>
          <a:xfrm>
            <a:off x="4337580" y="1183922"/>
            <a:ext cx="1285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context</a:t>
            </a:r>
            <a:endParaRPr sz="2400" i="1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cxnSp>
        <p:nvCxnSpPr>
          <p:cNvPr id="8" name="Google Shape;440;p79">
            <a:extLst>
              <a:ext uri="{FF2B5EF4-FFF2-40B4-BE49-F238E27FC236}">
                <a16:creationId xmlns:a16="http://schemas.microsoft.com/office/drawing/2014/main" id="{81A4F7A6-907E-4861-B5E6-3E8B6717775C}"/>
              </a:ext>
            </a:extLst>
          </p:cNvPr>
          <p:cNvCxnSpPr>
            <a:cxnSpLocks/>
          </p:cNvCxnSpPr>
          <p:nvPr/>
        </p:nvCxnSpPr>
        <p:spPr>
          <a:xfrm flipH="1">
            <a:off x="4103161" y="1738022"/>
            <a:ext cx="468839" cy="585048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637312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13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13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213" name="Google Shape;213;p40"/>
          <p:cNvSpPr txBox="1">
            <a:spLocks noGrp="1"/>
          </p:cNvSpPr>
          <p:nvPr>
            <p:ph type="sldNum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13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5" name="Google Shape;445;p80">
            <a:extLst>
              <a:ext uri="{FF2B5EF4-FFF2-40B4-BE49-F238E27FC236}">
                <a16:creationId xmlns:a16="http://schemas.microsoft.com/office/drawing/2014/main" id="{A72D5F47-40E4-4FA7-8B43-10785757C3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Bahnschrift SemiCondensed" panose="020B0502040204020203" pitchFamily="34" charset="0"/>
              </a:rPr>
              <a:t>What is the context? </a:t>
            </a:r>
            <a:endParaRPr>
              <a:solidFill>
                <a:srgbClr val="FFFFFF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Google Shape;446;p80">
            <a:extLst>
              <a:ext uri="{FF2B5EF4-FFF2-40B4-BE49-F238E27FC236}">
                <a16:creationId xmlns:a16="http://schemas.microsoft.com/office/drawing/2014/main" id="{93206740-ADBE-4E35-89E1-1BB31198CBE7}"/>
              </a:ext>
            </a:extLst>
          </p:cNvPr>
          <p:cNvSpPr txBox="1">
            <a:spLocks/>
          </p:cNvSpPr>
          <p:nvPr/>
        </p:nvSpPr>
        <p:spPr>
          <a:xfrm>
            <a:off x="249125" y="1068450"/>
            <a:ext cx="8520600" cy="3533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u="sng" dirty="0">
                <a:solidFill>
                  <a:schemeClr val="hlink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3"/>
              </a:rPr>
              <a:t>Context</a:t>
            </a:r>
            <a:r>
              <a:rPr lang="en-US" dirty="0">
                <a:latin typeface="Bahnschrift SemiCondensed" panose="020B0502040204020203" pitchFamily="34" charset="0"/>
              </a:rPr>
              <a:t> is an interface to global information about an application environment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Get the context:</a:t>
            </a:r>
          </a:p>
          <a:p>
            <a:pPr marL="457200" indent="0" algn="l"/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Context 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context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= 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getApplicationContext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();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An </a:t>
            </a:r>
            <a:r>
              <a:rPr lang="en-US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Activity</a:t>
            </a:r>
            <a:r>
              <a:rPr lang="en-US" dirty="0">
                <a:latin typeface="Bahnschrift SemiCondensed" panose="020B0502040204020203" pitchFamily="34" charset="0"/>
              </a:rPr>
              <a:t> is its own context:</a:t>
            </a:r>
            <a:br>
              <a:rPr lang="en-US" dirty="0">
                <a:latin typeface="Bahnschrift SemiCondensed" panose="020B0502040204020203" pitchFamily="34" charset="0"/>
              </a:rPr>
            </a:b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TextView 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myText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= new TextView(</a:t>
            </a:r>
            <a:r>
              <a:rPr lang="en-US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this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);</a:t>
            </a:r>
            <a:endParaRPr lang="en-US" sz="1800" dirty="0">
              <a:solidFill>
                <a:srgbClr val="00B050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90195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14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14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213" name="Google Shape;213;p40"/>
          <p:cNvSpPr txBox="1">
            <a:spLocks noGrp="1"/>
          </p:cNvSpPr>
          <p:nvPr>
            <p:ph type="sldNum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14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5" name="Google Shape;459;p82">
            <a:extLst>
              <a:ext uri="{FF2B5EF4-FFF2-40B4-BE49-F238E27FC236}">
                <a16:creationId xmlns:a16="http://schemas.microsoft.com/office/drawing/2014/main" id="{9FA17381-1C2A-4CF5-92C7-AE783A7791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1674" y="1089450"/>
            <a:ext cx="6320651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nschrift SemiCondensed" panose="020B0502040204020203" pitchFamily="34" charset="0"/>
              </a:rPr>
              <a:t>ViewGroup and View hierarchy</a:t>
            </a:r>
            <a:endParaRPr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312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15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15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213" name="Google Shape;213;p40"/>
          <p:cNvSpPr txBox="1">
            <a:spLocks noGrp="1"/>
          </p:cNvSpPr>
          <p:nvPr>
            <p:ph type="sldNum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15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5" name="Google Shape;465;p83">
            <a:extLst>
              <a:ext uri="{FF2B5EF4-FFF2-40B4-BE49-F238E27FC236}">
                <a16:creationId xmlns:a16="http://schemas.microsoft.com/office/drawing/2014/main" id="{1F0F0456-0EB1-489C-A1F8-44C1D1326F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17733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ViewGroup contains "child" views</a:t>
            </a:r>
            <a:endParaRPr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Google Shape;466;p83">
            <a:extLst>
              <a:ext uri="{FF2B5EF4-FFF2-40B4-BE49-F238E27FC236}">
                <a16:creationId xmlns:a16="http://schemas.microsoft.com/office/drawing/2014/main" id="{4FABD648-0B4D-43CA-8D7D-47C65ED1A3A5}"/>
              </a:ext>
            </a:extLst>
          </p:cNvPr>
          <p:cNvSpPr txBox="1">
            <a:spLocks/>
          </p:cNvSpPr>
          <p:nvPr/>
        </p:nvSpPr>
        <p:spPr>
          <a:xfrm>
            <a:off x="448800" y="132301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76200" indent="0" algn="l">
              <a:spcBef>
                <a:spcPts val="500"/>
              </a:spcBef>
              <a:buClr>
                <a:srgbClr val="000000"/>
              </a:buClr>
              <a:buSzPts val="2400"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ViewGroup(parent) is a type of view that can contain other views(childs).</a:t>
            </a:r>
          </a:p>
          <a:p>
            <a:pPr marL="76200" indent="0" algn="l">
              <a:spcBef>
                <a:spcPts val="500"/>
              </a:spcBef>
              <a:buClr>
                <a:srgbClr val="000000"/>
              </a:buClr>
              <a:buSzPts val="2400"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ViewGroup is the base class for layouts and view containers.</a:t>
            </a:r>
          </a:p>
          <a:p>
            <a:pPr marL="76200" indent="0" algn="l">
              <a:spcBef>
                <a:spcPts val="500"/>
              </a:spcBef>
              <a:buClr>
                <a:srgbClr val="000000"/>
              </a:buClr>
              <a:buSzPts val="2400"/>
            </a:pPr>
            <a:endParaRPr lang="en-US" dirty="0">
              <a:solidFill>
                <a:schemeClr val="tx1"/>
              </a:solidFill>
              <a:effectLst/>
              <a:latin typeface="Bahnschrift SemiCondensed" panose="020B0502040204020203" pitchFamily="34" charset="0"/>
              <a:ea typeface="Consolas"/>
              <a:cs typeface="Consolas"/>
              <a:sym typeface="Consola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381000" algn="l">
              <a:spcBef>
                <a:spcPts val="500"/>
              </a:spcBef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u="sng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LinearLayout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: arrange views in horizontal/ vertical row</a:t>
            </a:r>
          </a:p>
          <a:p>
            <a:pPr marL="457200" indent="-381000" algn="l">
              <a:spcBef>
                <a:spcPts val="1000"/>
              </a:spcBef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u="sng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ScrollView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: scrollable view that contains one child view</a:t>
            </a:r>
          </a:p>
          <a:p>
            <a:pPr marL="457200" indent="-38100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u="sng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RecyclerView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: Contains a list of elements and enables scrolling by adding and removing elements dynamically </a:t>
            </a:r>
          </a:p>
        </p:txBody>
      </p:sp>
    </p:spTree>
    <p:extLst>
      <p:ext uri="{BB962C8B-B14F-4D97-AF65-F5344CB8AC3E}">
        <p14:creationId xmlns:p14="http://schemas.microsoft.com/office/powerpoint/2010/main" val="869833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16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16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213" name="Google Shape;213;p40"/>
          <p:cNvSpPr txBox="1">
            <a:spLocks noGrp="1"/>
          </p:cNvSpPr>
          <p:nvPr>
            <p:ph type="sldNum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16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5" name="Google Shape;472;p84">
            <a:extLst>
              <a:ext uri="{FF2B5EF4-FFF2-40B4-BE49-F238E27FC236}">
                <a16:creationId xmlns:a16="http://schemas.microsoft.com/office/drawing/2014/main" id="{1C3A5C08-3736-4701-8212-93DD841E0F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Bahnschrift SemiCondensed" panose="020B0502040204020203" pitchFamily="34" charset="0"/>
              </a:rPr>
              <a:t>ViewGroups for layouts </a:t>
            </a:r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6" name="Google Shape;473;p84">
            <a:extLst>
              <a:ext uri="{FF2B5EF4-FFF2-40B4-BE49-F238E27FC236}">
                <a16:creationId xmlns:a16="http://schemas.microsoft.com/office/drawing/2014/main" id="{0148876A-4DAC-4C8B-9263-295468B6CD41}"/>
              </a:ext>
            </a:extLst>
          </p:cNvPr>
          <p:cNvSpPr txBox="1">
            <a:spLocks/>
          </p:cNvSpPr>
          <p:nvPr/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1000"/>
              </a:spcBef>
            </a:pP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</a:rPr>
              <a:t>Layouts 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are specific types of </a:t>
            </a:r>
            <a:r>
              <a:rPr lang="en-US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ViewGroups</a:t>
            </a:r>
            <a:r>
              <a:rPr lang="en-US" dirty="0">
                <a:latin typeface="Bahnschrift SemiCondensed" panose="020B0502040204020203" pitchFamily="34" charset="0"/>
              </a:rPr>
              <a:t> (subclasses of </a:t>
            </a:r>
            <a:r>
              <a:rPr lang="en-US" u="sng" dirty="0">
                <a:solidFill>
                  <a:schemeClr val="accent5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ViewGroup</a:t>
            </a:r>
            <a:r>
              <a:rPr lang="en-US" dirty="0">
                <a:latin typeface="Bahnschrift SemiCondensed" panose="020B0502040204020203" pitchFamily="34" charset="0"/>
              </a:rPr>
              <a:t>)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contain child views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can be in a row, column, grid, table, absolute</a:t>
            </a:r>
            <a:endParaRPr lang="en-US" dirty="0">
              <a:solidFill>
                <a:schemeClr val="dk1"/>
              </a:solidFill>
              <a:latin typeface="Bahnschrift SemiCondensed" panose="020B0502040204020203" pitchFamily="34" charset="0"/>
            </a:endParaRPr>
          </a:p>
          <a:p>
            <a:pPr marL="0" indent="0" algn="l"/>
            <a:endParaRPr lang="en-US" sz="1600" dirty="0">
              <a:solidFill>
                <a:srgbClr val="4CAF50"/>
              </a:solidFill>
              <a:latin typeface="Bahnschrift SemiCondensed" panose="020B0502040204020203" pitchFamily="34" charset="0"/>
              <a:ea typeface="Arial"/>
              <a:cs typeface="Arial"/>
              <a:sym typeface="Arial"/>
            </a:endParaRPr>
          </a:p>
          <a:p>
            <a:pPr marL="0" indent="0" algn="l">
              <a:lnSpc>
                <a:spcPct val="115000"/>
              </a:lnSpc>
              <a:spcBef>
                <a:spcPts val="1000"/>
              </a:spcBef>
            </a:pPr>
            <a:endParaRPr lang="en-US" sz="1600" dirty="0">
              <a:solidFill>
                <a:srgbClr val="4CAF5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567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17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17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13" name="Google Shape;213;p40"/>
          <p:cNvSpPr txBox="1">
            <a:spLocks noGrp="1"/>
          </p:cNvSpPr>
          <p:nvPr>
            <p:ph type="sldNum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17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Google Shape;479;p85">
            <a:extLst>
              <a:ext uri="{FF2B5EF4-FFF2-40B4-BE49-F238E27FC236}">
                <a16:creationId xmlns:a16="http://schemas.microsoft.com/office/drawing/2014/main" id="{75E89375-1709-4F43-8E1B-43935B4EE8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Common Layout Classes</a:t>
            </a:r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6" name="Google Shape;481;p85">
            <a:extLst>
              <a:ext uri="{FF2B5EF4-FFF2-40B4-BE49-F238E27FC236}">
                <a16:creationId xmlns:a16="http://schemas.microsoft.com/office/drawing/2014/main" id="{B2860932-CEC4-4992-A57F-5202E0C841B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25" y="1620048"/>
            <a:ext cx="1952225" cy="14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82;p85">
            <a:extLst>
              <a:ext uri="{FF2B5EF4-FFF2-40B4-BE49-F238E27FC236}">
                <a16:creationId xmlns:a16="http://schemas.microsoft.com/office/drawing/2014/main" id="{93971AE4-2609-4A9D-A9C8-CF346BDDD42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4678" y="1620050"/>
            <a:ext cx="1952225" cy="14397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3;p85">
            <a:extLst>
              <a:ext uri="{FF2B5EF4-FFF2-40B4-BE49-F238E27FC236}">
                <a16:creationId xmlns:a16="http://schemas.microsoft.com/office/drawing/2014/main" id="{BDC6F441-507F-4D8B-AC5B-A612D86877D4}"/>
              </a:ext>
            </a:extLst>
          </p:cNvPr>
          <p:cNvSpPr txBox="1"/>
          <p:nvPr/>
        </p:nvSpPr>
        <p:spPr>
          <a:xfrm>
            <a:off x="9187" y="3265925"/>
            <a:ext cx="2279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LinearLayout</a:t>
            </a:r>
            <a:endParaRPr sz="200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9" name="Google Shape;484;p85">
            <a:extLst>
              <a:ext uri="{FF2B5EF4-FFF2-40B4-BE49-F238E27FC236}">
                <a16:creationId xmlns:a16="http://schemas.microsoft.com/office/drawing/2014/main" id="{3387C664-3E46-44C3-9C5E-5C1A9A79B386}"/>
              </a:ext>
            </a:extLst>
          </p:cNvPr>
          <p:cNvSpPr txBox="1"/>
          <p:nvPr/>
        </p:nvSpPr>
        <p:spPr>
          <a:xfrm>
            <a:off x="2125150" y="3265925"/>
            <a:ext cx="2421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RelativeLayout</a:t>
            </a:r>
            <a:endParaRPr sz="2000"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</p:txBody>
      </p:sp>
      <p:pic>
        <p:nvPicPr>
          <p:cNvPr id="10" name="Google Shape;485;p85">
            <a:extLst>
              <a:ext uri="{FF2B5EF4-FFF2-40B4-BE49-F238E27FC236}">
                <a16:creationId xmlns:a16="http://schemas.microsoft.com/office/drawing/2014/main" id="{D646D4F8-F7E5-4124-B4B2-1A7AC95BD42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6425" y="1620050"/>
            <a:ext cx="1952225" cy="143976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486;p85">
            <a:extLst>
              <a:ext uri="{FF2B5EF4-FFF2-40B4-BE49-F238E27FC236}">
                <a16:creationId xmlns:a16="http://schemas.microsoft.com/office/drawing/2014/main" id="{11EE6317-B569-45A7-AEFF-1CDCD50EA293}"/>
              </a:ext>
            </a:extLst>
          </p:cNvPr>
          <p:cNvSpPr txBox="1"/>
          <p:nvPr/>
        </p:nvSpPr>
        <p:spPr>
          <a:xfrm>
            <a:off x="4631925" y="3265925"/>
            <a:ext cx="1681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GridLayout</a:t>
            </a:r>
            <a:endParaRPr sz="200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</p:txBody>
      </p:sp>
      <p:pic>
        <p:nvPicPr>
          <p:cNvPr id="12" name="Google Shape;487;p85">
            <a:extLst>
              <a:ext uri="{FF2B5EF4-FFF2-40B4-BE49-F238E27FC236}">
                <a16:creationId xmlns:a16="http://schemas.microsoft.com/office/drawing/2014/main" id="{0781D100-089C-4E26-BE8E-35129382381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8175" y="1620049"/>
            <a:ext cx="1952225" cy="143976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488;p85">
            <a:extLst>
              <a:ext uri="{FF2B5EF4-FFF2-40B4-BE49-F238E27FC236}">
                <a16:creationId xmlns:a16="http://schemas.microsoft.com/office/drawing/2014/main" id="{AE9A0884-A244-4447-A2A4-52BD2CCEBA96}"/>
              </a:ext>
            </a:extLst>
          </p:cNvPr>
          <p:cNvSpPr txBox="1"/>
          <p:nvPr/>
        </p:nvSpPr>
        <p:spPr>
          <a:xfrm>
            <a:off x="6658246" y="3265925"/>
            <a:ext cx="1952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TableLayout</a:t>
            </a:r>
            <a:endParaRPr sz="200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</p:txBody>
      </p:sp>
      <p:cxnSp>
        <p:nvCxnSpPr>
          <p:cNvPr id="14" name="Google Shape;489;p85">
            <a:extLst>
              <a:ext uri="{FF2B5EF4-FFF2-40B4-BE49-F238E27FC236}">
                <a16:creationId xmlns:a16="http://schemas.microsoft.com/office/drawing/2014/main" id="{1E386096-0241-4B81-A739-1E45FF11FB31}"/>
              </a:ext>
            </a:extLst>
          </p:cNvPr>
          <p:cNvCxnSpPr/>
          <p:nvPr/>
        </p:nvCxnSpPr>
        <p:spPr>
          <a:xfrm>
            <a:off x="3447525" y="2817350"/>
            <a:ext cx="240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5" name="Google Shape;490;p85">
            <a:extLst>
              <a:ext uri="{FF2B5EF4-FFF2-40B4-BE49-F238E27FC236}">
                <a16:creationId xmlns:a16="http://schemas.microsoft.com/office/drawing/2014/main" id="{B54A1C8E-2FC2-455C-A3BF-3943BE2F8C13}"/>
              </a:ext>
            </a:extLst>
          </p:cNvPr>
          <p:cNvCxnSpPr/>
          <p:nvPr/>
        </p:nvCxnSpPr>
        <p:spPr>
          <a:xfrm flipH="1">
            <a:off x="3011868" y="2594925"/>
            <a:ext cx="370800" cy="13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6" name="Google Shape;491;p85">
            <a:extLst>
              <a:ext uri="{FF2B5EF4-FFF2-40B4-BE49-F238E27FC236}">
                <a16:creationId xmlns:a16="http://schemas.microsoft.com/office/drawing/2014/main" id="{09649558-34A4-4360-8047-89BF0FD62225}"/>
              </a:ext>
            </a:extLst>
          </p:cNvPr>
          <p:cNvCxnSpPr/>
          <p:nvPr/>
        </p:nvCxnSpPr>
        <p:spPr>
          <a:xfrm>
            <a:off x="3317782" y="2594925"/>
            <a:ext cx="537300" cy="1299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515317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18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18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213" name="Google Shape;213;p40"/>
          <p:cNvSpPr txBox="1">
            <a:spLocks noGrp="1"/>
          </p:cNvSpPr>
          <p:nvPr>
            <p:ph type="sldNum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18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5" name="Google Shape;496;p86">
            <a:extLst>
              <a:ext uri="{FF2B5EF4-FFF2-40B4-BE49-F238E27FC236}">
                <a16:creationId xmlns:a16="http://schemas.microsoft.com/office/drawing/2014/main" id="{CC6B7770-2513-4AA4-830B-7A43889E26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Common Layout Classes</a:t>
            </a:r>
            <a:endParaRPr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Google Shape;497;p86">
            <a:extLst>
              <a:ext uri="{FF2B5EF4-FFF2-40B4-BE49-F238E27FC236}">
                <a16:creationId xmlns:a16="http://schemas.microsoft.com/office/drawing/2014/main" id="{1865B5D1-734A-45F8-B7D9-0BBEDB73C36E}"/>
              </a:ext>
            </a:extLst>
          </p:cNvPr>
          <p:cNvSpPr txBox="1">
            <a:spLocks/>
          </p:cNvSpPr>
          <p:nvPr/>
        </p:nvSpPr>
        <p:spPr>
          <a:xfrm>
            <a:off x="311700" y="1021675"/>
            <a:ext cx="8709300" cy="3471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81000" algn="l">
              <a:spcBef>
                <a:spcPts val="1000"/>
              </a:spcBef>
              <a:buClr>
                <a:srgbClr val="000000"/>
              </a:buClr>
              <a:buSzPts val="2400"/>
              <a:buFont typeface="Arial" panose="020B0604020202020204" pitchFamily="34" charset="0"/>
              <a:buChar char="●"/>
            </a:pP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ConstraintLayout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: Connect views with constraints </a:t>
            </a:r>
          </a:p>
          <a:p>
            <a:pPr marL="457200" indent="-381000" algn="l">
              <a:spcBef>
                <a:spcPts val="600"/>
              </a:spcBef>
              <a:buClr>
                <a:srgbClr val="000000"/>
              </a:buClr>
              <a:buSzPts val="2400"/>
              <a:buFont typeface="Arial" panose="020B0604020202020204" pitchFamily="34" charset="0"/>
              <a:buChar char="●"/>
            </a:pP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LinearLayout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: Horizontal or vertical row</a:t>
            </a:r>
          </a:p>
          <a:p>
            <a:pPr marL="457200" indent="-381000" algn="l">
              <a:spcBef>
                <a:spcPts val="600"/>
              </a:spcBef>
              <a:buClr>
                <a:srgbClr val="000000"/>
              </a:buClr>
              <a:buSzPts val="2400"/>
              <a:buFont typeface="Arial" panose="020B0604020202020204" pitchFamily="34" charset="0"/>
              <a:buChar char="●"/>
            </a:pP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RelativeLayout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: Child views relative to each other</a:t>
            </a:r>
          </a:p>
          <a:p>
            <a:pPr marL="457200" indent="-381000" algn="l">
              <a:spcBef>
                <a:spcPts val="600"/>
              </a:spcBef>
              <a:buClr>
                <a:srgbClr val="000000"/>
              </a:buClr>
              <a:buSzPts val="2400"/>
              <a:buFont typeface="Arial" panose="020B0604020202020204" pitchFamily="34" charset="0"/>
              <a:buChar char="●"/>
            </a:pP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TableLayout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: Rows and columns</a:t>
            </a:r>
          </a:p>
          <a:p>
            <a:pPr marL="457200" indent="-381000" algn="l">
              <a:spcBef>
                <a:spcPts val="600"/>
              </a:spcBef>
              <a:buClr>
                <a:srgbClr val="000000"/>
              </a:buClr>
              <a:buSzPts val="2400"/>
              <a:buFont typeface="Arial" panose="020B0604020202020204" pitchFamily="34" charset="0"/>
              <a:buChar char="●"/>
            </a:pP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FrameLayout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: Shows one child of a stack of children</a:t>
            </a:r>
          </a:p>
          <a:p>
            <a:pPr marL="0" indent="0" algn="l">
              <a:spcBef>
                <a:spcPts val="600"/>
              </a:spcBef>
            </a:pPr>
            <a:endParaRPr lang="en-US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  <a:p>
            <a:pPr marL="0" indent="0" algn="l"/>
            <a:endParaRPr lang="en-US" sz="1600" dirty="0">
              <a:solidFill>
                <a:schemeClr val="tx1"/>
              </a:solidFill>
              <a:latin typeface="Bahnschrift SemiCondensed" panose="020B0502040204020203" pitchFamily="34" charset="0"/>
              <a:ea typeface="Arial"/>
              <a:cs typeface="Arial"/>
              <a:sym typeface="Arial"/>
            </a:endParaRPr>
          </a:p>
          <a:p>
            <a:pPr marL="0" indent="0" algn="l">
              <a:lnSpc>
                <a:spcPct val="115000"/>
              </a:lnSpc>
              <a:spcBef>
                <a:spcPts val="1000"/>
              </a:spcBef>
            </a:pPr>
            <a:endParaRPr lang="en-US" sz="16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136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19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19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213" name="Google Shape;213;p40"/>
          <p:cNvSpPr txBox="1">
            <a:spLocks noGrp="1"/>
          </p:cNvSpPr>
          <p:nvPr>
            <p:ph type="sldNum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19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5" name="Google Shape;510;p88">
            <a:extLst>
              <a:ext uri="{FF2B5EF4-FFF2-40B4-BE49-F238E27FC236}">
                <a16:creationId xmlns:a16="http://schemas.microsoft.com/office/drawing/2014/main" id="{F1C1A3BF-C5E5-4EA0-A4E7-C8C1B5B438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hnschrift SemiCondensed" panose="020B0502040204020203" pitchFamily="34" charset="0"/>
              </a:rPr>
              <a:t>Hierarchy of viewgroups and views</a:t>
            </a:r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6" name="Google Shape;512;p88">
            <a:extLst>
              <a:ext uri="{FF2B5EF4-FFF2-40B4-BE49-F238E27FC236}">
                <a16:creationId xmlns:a16="http://schemas.microsoft.com/office/drawing/2014/main" id="{BAC75C5F-6614-4700-8583-E63CFDD8AB74}"/>
              </a:ext>
            </a:extLst>
          </p:cNvPr>
          <p:cNvSpPr/>
          <p:nvPr/>
        </p:nvSpPr>
        <p:spPr>
          <a:xfrm>
            <a:off x="3577750" y="1294275"/>
            <a:ext cx="1566000" cy="5727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Bahnschrift SemiCondensed" panose="020B0502040204020203" pitchFamily="34" charset="0"/>
              </a:rPr>
              <a:t>ViewGroup</a:t>
            </a:r>
            <a:endParaRPr b="1">
              <a:latin typeface="Bahnschrift SemiCondensed" panose="020B0502040204020203" pitchFamily="34" charset="0"/>
            </a:endParaRPr>
          </a:p>
        </p:txBody>
      </p:sp>
      <p:sp>
        <p:nvSpPr>
          <p:cNvPr id="7" name="Google Shape;513;p88">
            <a:extLst>
              <a:ext uri="{FF2B5EF4-FFF2-40B4-BE49-F238E27FC236}">
                <a16:creationId xmlns:a16="http://schemas.microsoft.com/office/drawing/2014/main" id="{27D71A55-90F8-4A4B-972B-E156B01F129F}"/>
              </a:ext>
            </a:extLst>
          </p:cNvPr>
          <p:cNvSpPr/>
          <p:nvPr/>
        </p:nvSpPr>
        <p:spPr>
          <a:xfrm>
            <a:off x="1914000" y="2251450"/>
            <a:ext cx="1566000" cy="5727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Bahnschrift SemiCondensed" panose="020B0502040204020203" pitchFamily="34" charset="0"/>
              </a:rPr>
              <a:t>ViewGroup</a:t>
            </a:r>
            <a:endParaRPr b="1">
              <a:latin typeface="Bahnschrift SemiCondensed" panose="020B0502040204020203" pitchFamily="34" charset="0"/>
            </a:endParaRPr>
          </a:p>
        </p:txBody>
      </p:sp>
      <p:sp>
        <p:nvSpPr>
          <p:cNvPr id="8" name="Google Shape;514;p88">
            <a:extLst>
              <a:ext uri="{FF2B5EF4-FFF2-40B4-BE49-F238E27FC236}">
                <a16:creationId xmlns:a16="http://schemas.microsoft.com/office/drawing/2014/main" id="{E7794836-C4E2-4DAE-AA40-DB4B2E61C7E4}"/>
              </a:ext>
            </a:extLst>
          </p:cNvPr>
          <p:cNvSpPr/>
          <p:nvPr/>
        </p:nvSpPr>
        <p:spPr>
          <a:xfrm>
            <a:off x="3838900" y="2251450"/>
            <a:ext cx="1043700" cy="572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Bahnschrift SemiCondensed" panose="020B0502040204020203" pitchFamily="34" charset="0"/>
              </a:rPr>
              <a:t>View</a:t>
            </a:r>
            <a:endParaRPr b="1">
              <a:latin typeface="Bahnschrift SemiCondensed" panose="020B0502040204020203" pitchFamily="34" charset="0"/>
            </a:endParaRPr>
          </a:p>
        </p:txBody>
      </p:sp>
      <p:sp>
        <p:nvSpPr>
          <p:cNvPr id="9" name="Google Shape;515;p88">
            <a:extLst>
              <a:ext uri="{FF2B5EF4-FFF2-40B4-BE49-F238E27FC236}">
                <a16:creationId xmlns:a16="http://schemas.microsoft.com/office/drawing/2014/main" id="{D91C413A-B8B5-4E84-87A7-B711DD652723}"/>
              </a:ext>
            </a:extLst>
          </p:cNvPr>
          <p:cNvSpPr/>
          <p:nvPr/>
        </p:nvSpPr>
        <p:spPr>
          <a:xfrm>
            <a:off x="5187475" y="2251450"/>
            <a:ext cx="1043700" cy="572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Bahnschrift SemiCondensed" panose="020B0502040204020203" pitchFamily="34" charset="0"/>
              </a:rPr>
              <a:t>View</a:t>
            </a:r>
            <a:endParaRPr b="1">
              <a:latin typeface="Bahnschrift SemiCondensed" panose="020B0502040204020203" pitchFamily="34" charset="0"/>
            </a:endParaRPr>
          </a:p>
        </p:txBody>
      </p:sp>
      <p:sp>
        <p:nvSpPr>
          <p:cNvPr id="10" name="Google Shape;516;p88">
            <a:extLst>
              <a:ext uri="{FF2B5EF4-FFF2-40B4-BE49-F238E27FC236}">
                <a16:creationId xmlns:a16="http://schemas.microsoft.com/office/drawing/2014/main" id="{77F8EA51-6A77-408A-8BA0-B636C3D4F649}"/>
              </a:ext>
            </a:extLst>
          </p:cNvPr>
          <p:cNvSpPr/>
          <p:nvPr/>
        </p:nvSpPr>
        <p:spPr>
          <a:xfrm>
            <a:off x="718350" y="3284825"/>
            <a:ext cx="1043700" cy="572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Bahnschrift SemiCondensed" panose="020B0502040204020203" pitchFamily="34" charset="0"/>
              </a:rPr>
              <a:t>View</a:t>
            </a:r>
            <a:endParaRPr b="1">
              <a:latin typeface="Bahnschrift SemiCondensed" panose="020B0502040204020203" pitchFamily="34" charset="0"/>
            </a:endParaRPr>
          </a:p>
        </p:txBody>
      </p:sp>
      <p:sp>
        <p:nvSpPr>
          <p:cNvPr id="11" name="Google Shape;517;p88">
            <a:extLst>
              <a:ext uri="{FF2B5EF4-FFF2-40B4-BE49-F238E27FC236}">
                <a16:creationId xmlns:a16="http://schemas.microsoft.com/office/drawing/2014/main" id="{B9EACC2A-6B7A-43A1-AB39-AD6CB7E5147A}"/>
              </a:ext>
            </a:extLst>
          </p:cNvPr>
          <p:cNvSpPr/>
          <p:nvPr/>
        </p:nvSpPr>
        <p:spPr>
          <a:xfrm>
            <a:off x="1914000" y="3284825"/>
            <a:ext cx="1043700" cy="572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Bahnschrift SemiCondensed" panose="020B0502040204020203" pitchFamily="34" charset="0"/>
              </a:rPr>
              <a:t>View</a:t>
            </a:r>
            <a:endParaRPr b="1">
              <a:latin typeface="Bahnschrift SemiCondensed" panose="020B0502040204020203" pitchFamily="34" charset="0"/>
            </a:endParaRPr>
          </a:p>
        </p:txBody>
      </p:sp>
      <p:sp>
        <p:nvSpPr>
          <p:cNvPr id="12" name="Google Shape;518;p88">
            <a:extLst>
              <a:ext uri="{FF2B5EF4-FFF2-40B4-BE49-F238E27FC236}">
                <a16:creationId xmlns:a16="http://schemas.microsoft.com/office/drawing/2014/main" id="{4D58A633-B5A0-451D-B0F9-2CEC7C4C4AB7}"/>
              </a:ext>
            </a:extLst>
          </p:cNvPr>
          <p:cNvSpPr/>
          <p:nvPr/>
        </p:nvSpPr>
        <p:spPr>
          <a:xfrm>
            <a:off x="3109650" y="3284825"/>
            <a:ext cx="1043700" cy="572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Bahnschrift SemiCondensed" panose="020B0502040204020203" pitchFamily="34" charset="0"/>
              </a:rPr>
              <a:t>View</a:t>
            </a:r>
            <a:endParaRPr b="1">
              <a:latin typeface="Bahnschrift SemiCondensed" panose="020B0502040204020203" pitchFamily="34" charset="0"/>
            </a:endParaRPr>
          </a:p>
        </p:txBody>
      </p:sp>
      <p:cxnSp>
        <p:nvCxnSpPr>
          <p:cNvPr id="13" name="Google Shape;519;p88">
            <a:extLst>
              <a:ext uri="{FF2B5EF4-FFF2-40B4-BE49-F238E27FC236}">
                <a16:creationId xmlns:a16="http://schemas.microsoft.com/office/drawing/2014/main" id="{5C810BC4-D2DD-47F7-B528-94F301F8AE9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696950" y="1866975"/>
            <a:ext cx="1663800" cy="38460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520;p88">
            <a:extLst>
              <a:ext uri="{FF2B5EF4-FFF2-40B4-BE49-F238E27FC236}">
                <a16:creationId xmlns:a16="http://schemas.microsoft.com/office/drawing/2014/main" id="{D7B72B2C-A235-47E3-B46B-13CE010C26DC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360750" y="1866975"/>
            <a:ext cx="0" cy="384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521;p88">
            <a:extLst>
              <a:ext uri="{FF2B5EF4-FFF2-40B4-BE49-F238E27FC236}">
                <a16:creationId xmlns:a16="http://schemas.microsoft.com/office/drawing/2014/main" id="{84698C04-0369-4A26-BBCF-44482EC51EA7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4360750" y="1866975"/>
            <a:ext cx="1348500" cy="38460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522;p88">
            <a:extLst>
              <a:ext uri="{FF2B5EF4-FFF2-40B4-BE49-F238E27FC236}">
                <a16:creationId xmlns:a16="http://schemas.microsoft.com/office/drawing/2014/main" id="{6F2EC7CE-E66A-40C1-A67D-20321C2D336C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1240200" y="2824150"/>
            <a:ext cx="1456800" cy="46080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523;p88">
            <a:extLst>
              <a:ext uri="{FF2B5EF4-FFF2-40B4-BE49-F238E27FC236}">
                <a16:creationId xmlns:a16="http://schemas.microsoft.com/office/drawing/2014/main" id="{3C8B00A4-DD27-4B12-8761-D285894B80E7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2436000" y="2824150"/>
            <a:ext cx="261000" cy="46080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524;p88">
            <a:extLst>
              <a:ext uri="{FF2B5EF4-FFF2-40B4-BE49-F238E27FC236}">
                <a16:creationId xmlns:a16="http://schemas.microsoft.com/office/drawing/2014/main" id="{72779983-F5DA-40C0-9B50-58DF6FE75EF0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2697000" y="2824150"/>
            <a:ext cx="934500" cy="46080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525;p88">
            <a:extLst>
              <a:ext uri="{FF2B5EF4-FFF2-40B4-BE49-F238E27FC236}">
                <a16:creationId xmlns:a16="http://schemas.microsoft.com/office/drawing/2014/main" id="{54B6C97F-38B4-44FC-9989-F5FC5338497C}"/>
              </a:ext>
            </a:extLst>
          </p:cNvPr>
          <p:cNvSpPr txBox="1"/>
          <p:nvPr/>
        </p:nvSpPr>
        <p:spPr>
          <a:xfrm>
            <a:off x="5505975" y="1343325"/>
            <a:ext cx="363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Root view is always a </a:t>
            </a:r>
            <a:r>
              <a:rPr lang="en" sz="1800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ViewGroup</a:t>
            </a:r>
            <a:endParaRPr sz="1800"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2080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2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2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213" name="Google Shape;213;p40"/>
          <p:cNvSpPr txBox="1">
            <a:spLocks noGrp="1"/>
          </p:cNvSpPr>
          <p:nvPr>
            <p:ph type="sldNum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2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5" name="Google Shape;354;p69">
            <a:extLst>
              <a:ext uri="{FF2B5EF4-FFF2-40B4-BE49-F238E27FC236}">
                <a16:creationId xmlns:a16="http://schemas.microsoft.com/office/drawing/2014/main" id="{C56C5AAF-05E0-4BA5-8358-F29649DE2874}"/>
              </a:ext>
            </a:extLst>
          </p:cNvPr>
          <p:cNvSpPr txBox="1">
            <a:spLocks noGrp="1"/>
          </p:cNvSpPr>
          <p:nvPr/>
        </p:nvSpPr>
        <p:spPr>
          <a:xfrm>
            <a:off x="217271" y="90654"/>
            <a:ext cx="8657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Contents</a:t>
            </a:r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Google Shape;355;p69">
            <a:extLst>
              <a:ext uri="{FF2B5EF4-FFF2-40B4-BE49-F238E27FC236}">
                <a16:creationId xmlns:a16="http://schemas.microsoft.com/office/drawing/2014/main" id="{2826BF29-3910-492A-A6F4-DCC667CD829A}"/>
              </a:ext>
            </a:extLst>
          </p:cNvPr>
          <p:cNvSpPr txBox="1">
            <a:spLocks noGrp="1"/>
          </p:cNvSpPr>
          <p:nvPr/>
        </p:nvSpPr>
        <p:spPr>
          <a:xfrm>
            <a:off x="217271" y="1072304"/>
            <a:ext cx="8398800" cy="31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  <a:defRPr sz="2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lphaLcPeriod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romanLcPeriod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lphaLcPeriod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romanLcPeriod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lphaLcPeriod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AutoNum type="romanLcPeriod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Views, view groups, and view hierarchy</a:t>
            </a:r>
            <a:endParaRPr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Layouts in XML and Java code</a:t>
            </a:r>
            <a:endParaRPr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Event handling</a:t>
            </a:r>
            <a:endParaRPr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Resources 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Screen measurements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Text and Scrolling View</a:t>
            </a:r>
          </a:p>
        </p:txBody>
      </p:sp>
    </p:spTree>
    <p:extLst>
      <p:ext uri="{BB962C8B-B14F-4D97-AF65-F5344CB8AC3E}">
        <p14:creationId xmlns:p14="http://schemas.microsoft.com/office/powerpoint/2010/main" val="3718746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20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20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213" name="Google Shape;213;p40"/>
          <p:cNvSpPr txBox="1">
            <a:spLocks noGrp="1"/>
          </p:cNvSpPr>
          <p:nvPr>
            <p:ph type="sldNum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20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5" name="Google Shape;530;p89">
            <a:extLst>
              <a:ext uri="{FF2B5EF4-FFF2-40B4-BE49-F238E27FC236}">
                <a16:creationId xmlns:a16="http://schemas.microsoft.com/office/drawing/2014/main" id="{F6607939-BBE0-42EC-9D64-9B4843F0EC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hnschrift SemiCondensed" panose="020B0502040204020203" pitchFamily="34" charset="0"/>
              </a:rPr>
              <a:t>View hierarchy and screen layout</a:t>
            </a:r>
            <a:endParaRPr>
              <a:latin typeface="Bahnschrift SemiCondensed" panose="020B0502040204020203" pitchFamily="34" charset="0"/>
            </a:endParaRPr>
          </a:p>
        </p:txBody>
      </p:sp>
      <p:pic>
        <p:nvPicPr>
          <p:cNvPr id="6" name="Google Shape;532;p89">
            <a:extLst>
              <a:ext uri="{FF2B5EF4-FFF2-40B4-BE49-F238E27FC236}">
                <a16:creationId xmlns:a16="http://schemas.microsoft.com/office/drawing/2014/main" id="{4704E67C-7C23-4D29-B123-B8A7EB64115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825" y="987800"/>
            <a:ext cx="6086400" cy="366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9478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21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21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213" name="Google Shape;213;p40"/>
          <p:cNvSpPr txBox="1">
            <a:spLocks noGrp="1"/>
          </p:cNvSpPr>
          <p:nvPr>
            <p:ph type="sldNum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21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5" name="Google Shape;537;p90">
            <a:extLst>
              <a:ext uri="{FF2B5EF4-FFF2-40B4-BE49-F238E27FC236}">
                <a16:creationId xmlns:a16="http://schemas.microsoft.com/office/drawing/2014/main" id="{001CC056-EDB3-408D-A76A-B33FA79586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hnschrift SemiCondensed" panose="020B0502040204020203" pitchFamily="34" charset="0"/>
              </a:rPr>
              <a:t>View hierarchy in the layout editor</a:t>
            </a:r>
            <a:endParaRPr>
              <a:latin typeface="Bahnschrift SemiCondensed" panose="020B0502040204020203" pitchFamily="34" charset="0"/>
            </a:endParaRPr>
          </a:p>
        </p:txBody>
      </p:sp>
      <p:pic>
        <p:nvPicPr>
          <p:cNvPr id="6" name="Google Shape;539;p90">
            <a:extLst>
              <a:ext uri="{FF2B5EF4-FFF2-40B4-BE49-F238E27FC236}">
                <a16:creationId xmlns:a16="http://schemas.microsoft.com/office/drawing/2014/main" id="{F5F4A6E6-66B4-4D74-879F-457BC0701D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5718" t="21287" r="21415" b="36052"/>
          <a:stretch/>
        </p:blipFill>
        <p:spPr>
          <a:xfrm>
            <a:off x="1702250" y="1012125"/>
            <a:ext cx="6048076" cy="353197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40;p90">
            <a:extLst>
              <a:ext uri="{FF2B5EF4-FFF2-40B4-BE49-F238E27FC236}">
                <a16:creationId xmlns:a16="http://schemas.microsoft.com/office/drawing/2014/main" id="{CD98CF87-E45D-4F30-A39E-56918A139A43}"/>
              </a:ext>
            </a:extLst>
          </p:cNvPr>
          <p:cNvSpPr/>
          <p:nvPr/>
        </p:nvSpPr>
        <p:spPr>
          <a:xfrm>
            <a:off x="1702212" y="1012125"/>
            <a:ext cx="2629200" cy="1149600"/>
          </a:xfrm>
          <a:prstGeom prst="rect">
            <a:avLst/>
          </a:prstGeom>
          <a:noFill/>
          <a:ln w="381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117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22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22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213" name="Google Shape;213;p40"/>
          <p:cNvSpPr txBox="1">
            <a:spLocks noGrp="1"/>
          </p:cNvSpPr>
          <p:nvPr>
            <p:ph type="sldNum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22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5" name="Google Shape;545;p91">
            <a:extLst>
              <a:ext uri="{FF2B5EF4-FFF2-40B4-BE49-F238E27FC236}">
                <a16:creationId xmlns:a16="http://schemas.microsoft.com/office/drawing/2014/main" id="{06C7267C-5501-4004-9ED4-965ACD088B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Bahnschrift SemiCondensed" panose="020B0502040204020203" pitchFamily="34" charset="0"/>
              </a:rPr>
              <a:t>Layout created in XML</a:t>
            </a:r>
            <a:endParaRPr dirty="0">
              <a:solidFill>
                <a:srgbClr val="FFFFFF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Google Shape;546;p91">
            <a:extLst>
              <a:ext uri="{FF2B5EF4-FFF2-40B4-BE49-F238E27FC236}">
                <a16:creationId xmlns:a16="http://schemas.microsoft.com/office/drawing/2014/main" id="{0DB8B910-E90A-4536-A693-F7A074963D71}"/>
              </a:ext>
            </a:extLst>
          </p:cNvPr>
          <p:cNvSpPr txBox="1">
            <a:spLocks/>
          </p:cNvSpPr>
          <p:nvPr/>
        </p:nvSpPr>
        <p:spPr>
          <a:xfrm>
            <a:off x="311700" y="954550"/>
            <a:ext cx="8520600" cy="3745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B050"/>
                </a:solidFill>
                <a:sym typeface="Consolas"/>
              </a:rPr>
              <a:t>&lt;</a:t>
            </a:r>
            <a:r>
              <a:rPr lang="en-US" dirty="0" err="1">
                <a:solidFill>
                  <a:srgbClr val="00B050"/>
                </a:solidFill>
                <a:sym typeface="Consolas"/>
              </a:rPr>
              <a:t>LinearLayout</a:t>
            </a:r>
            <a:r>
              <a:rPr lang="en-US" dirty="0">
                <a:solidFill>
                  <a:srgbClr val="00B050"/>
                </a:solidFill>
                <a:sym typeface="Consolas"/>
              </a:rPr>
              <a:t> 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B050"/>
                </a:solidFill>
                <a:sym typeface="Consolas"/>
              </a:rPr>
              <a:t>  </a:t>
            </a:r>
            <a:r>
              <a:rPr lang="en-US" dirty="0" err="1">
                <a:solidFill>
                  <a:srgbClr val="00B050"/>
                </a:solidFill>
                <a:sym typeface="Consolas"/>
              </a:rPr>
              <a:t>android:orientation</a:t>
            </a:r>
            <a:r>
              <a:rPr lang="en-US" dirty="0">
                <a:solidFill>
                  <a:srgbClr val="00B050"/>
                </a:solidFill>
                <a:sym typeface="Consolas"/>
              </a:rPr>
              <a:t>="vertical"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B050"/>
                </a:solidFill>
                <a:sym typeface="Consolas"/>
              </a:rPr>
              <a:t>  </a:t>
            </a:r>
            <a:r>
              <a:rPr lang="en-US" dirty="0" err="1">
                <a:solidFill>
                  <a:srgbClr val="00B050"/>
                </a:solidFill>
                <a:sym typeface="Consolas"/>
              </a:rPr>
              <a:t>android:layout_width</a:t>
            </a:r>
            <a:r>
              <a:rPr lang="en-US" dirty="0">
                <a:solidFill>
                  <a:srgbClr val="00B050"/>
                </a:solidFill>
                <a:sym typeface="Consolas"/>
              </a:rPr>
              <a:t>="</a:t>
            </a:r>
            <a:r>
              <a:rPr lang="en-US" dirty="0" err="1">
                <a:solidFill>
                  <a:srgbClr val="00B050"/>
                </a:solidFill>
                <a:sym typeface="Consolas"/>
              </a:rPr>
              <a:t>match_parent</a:t>
            </a:r>
            <a:r>
              <a:rPr lang="en-US" dirty="0">
                <a:solidFill>
                  <a:srgbClr val="00B050"/>
                </a:solidFill>
                <a:sym typeface="Consolas"/>
              </a:rPr>
              <a:t>"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B050"/>
                </a:solidFill>
                <a:sym typeface="Consolas"/>
              </a:rPr>
              <a:t>  </a:t>
            </a:r>
            <a:r>
              <a:rPr lang="en-US" dirty="0" err="1">
                <a:solidFill>
                  <a:srgbClr val="00B050"/>
                </a:solidFill>
                <a:sym typeface="Consolas"/>
              </a:rPr>
              <a:t>android:layout_height</a:t>
            </a:r>
            <a:r>
              <a:rPr lang="en-US" dirty="0">
                <a:solidFill>
                  <a:srgbClr val="00B050"/>
                </a:solidFill>
                <a:sym typeface="Consolas"/>
              </a:rPr>
              <a:t>="</a:t>
            </a:r>
            <a:r>
              <a:rPr lang="en-US" dirty="0" err="1">
                <a:solidFill>
                  <a:srgbClr val="00B050"/>
                </a:solidFill>
                <a:sym typeface="Consolas"/>
              </a:rPr>
              <a:t>match_parent</a:t>
            </a:r>
            <a:r>
              <a:rPr lang="en-US" dirty="0">
                <a:solidFill>
                  <a:srgbClr val="00B050"/>
                </a:solidFill>
                <a:sym typeface="Consolas"/>
              </a:rPr>
              <a:t>"&gt;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B050"/>
                </a:solidFill>
                <a:sym typeface="Consolas"/>
              </a:rPr>
              <a:t>    &lt;Button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B050"/>
                </a:solidFill>
                <a:sym typeface="Consolas"/>
              </a:rPr>
              <a:t>       ... /&gt;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B050"/>
                </a:solidFill>
                <a:sym typeface="Consolas"/>
              </a:rPr>
              <a:t>    &lt;TextView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B050"/>
                </a:solidFill>
                <a:sym typeface="Consolas"/>
              </a:rPr>
              <a:t>       ... /&gt;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B050"/>
                </a:solidFill>
                <a:sym typeface="Consolas"/>
              </a:rPr>
              <a:t>    &lt;Button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B050"/>
                </a:solidFill>
                <a:sym typeface="Consolas"/>
              </a:rPr>
              <a:t>       ... /&gt;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B050"/>
                </a:solidFill>
                <a:sym typeface="Consolas"/>
              </a:rPr>
              <a:t>&lt;/</a:t>
            </a:r>
            <a:r>
              <a:rPr lang="en-US" dirty="0" err="1">
                <a:solidFill>
                  <a:srgbClr val="00B050"/>
                </a:solidFill>
                <a:sym typeface="Consolas"/>
              </a:rPr>
              <a:t>LinearLayout</a:t>
            </a:r>
            <a:endParaRPr lang="en-US" dirty="0">
              <a:solidFill>
                <a:srgbClr val="00B050"/>
              </a:solidFill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09420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23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23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213" name="Google Shape;213;p40"/>
          <p:cNvSpPr txBox="1">
            <a:spLocks noGrp="1"/>
          </p:cNvSpPr>
          <p:nvPr>
            <p:ph type="sldNum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23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5" name="Google Shape;552;p92">
            <a:extLst>
              <a:ext uri="{FF2B5EF4-FFF2-40B4-BE49-F238E27FC236}">
                <a16:creationId xmlns:a16="http://schemas.microsoft.com/office/drawing/2014/main" id="{DC84B89A-593A-46DE-A332-F52EC0A98F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Bahnschrift SemiCondensed" panose="020B0502040204020203" pitchFamily="34" charset="0"/>
              </a:rPr>
              <a:t>Layout created in Java Activity code</a:t>
            </a:r>
            <a:endParaRPr>
              <a:solidFill>
                <a:srgbClr val="FFFFFF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Google Shape;553;p92">
            <a:extLst>
              <a:ext uri="{FF2B5EF4-FFF2-40B4-BE49-F238E27FC236}">
                <a16:creationId xmlns:a16="http://schemas.microsoft.com/office/drawing/2014/main" id="{E038B1B3-1911-4416-AC3F-666F0625049A}"/>
              </a:ext>
            </a:extLst>
          </p:cNvPr>
          <p:cNvSpPr txBox="1">
            <a:spLocks/>
          </p:cNvSpPr>
          <p:nvPr/>
        </p:nvSpPr>
        <p:spPr>
          <a:xfrm>
            <a:off x="311700" y="1076275"/>
            <a:ext cx="8832300" cy="3533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10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LinearLayout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linearL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= new 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LinearLayout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(this);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linearL.setOrientation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LinearLayout.VERTICAL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);</a:t>
            </a:r>
          </a:p>
          <a:p>
            <a:pPr marL="0" indent="0" algn="l">
              <a:spcBef>
                <a:spcPts val="15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TextView 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myText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= new TextView(this);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myText.setText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("Display this text!");</a:t>
            </a:r>
          </a:p>
          <a:p>
            <a:pPr marL="0" indent="0" algn="l">
              <a:spcBef>
                <a:spcPts val="15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linearL.addView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myText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);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setContentView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linearL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55023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24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24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213" name="Google Shape;213;p40"/>
          <p:cNvSpPr txBox="1">
            <a:spLocks noGrp="1"/>
          </p:cNvSpPr>
          <p:nvPr>
            <p:ph type="sldNum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24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5" name="Google Shape;559;p93">
            <a:extLst>
              <a:ext uri="{FF2B5EF4-FFF2-40B4-BE49-F238E27FC236}">
                <a16:creationId xmlns:a16="http://schemas.microsoft.com/office/drawing/2014/main" id="{0397081D-8602-485A-B779-B9F6A04756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hnschrift SemiCondensed" panose="020B0502040204020203" pitchFamily="34" charset="0"/>
              </a:rPr>
              <a:t>Set width and height in Java code</a:t>
            </a:r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6" name="Google Shape;560;p93">
            <a:extLst>
              <a:ext uri="{FF2B5EF4-FFF2-40B4-BE49-F238E27FC236}">
                <a16:creationId xmlns:a16="http://schemas.microsoft.com/office/drawing/2014/main" id="{FBD77428-C1AB-4A66-9B7C-9459C7283EFB}"/>
              </a:ext>
            </a:extLst>
          </p:cNvPr>
          <p:cNvSpPr txBox="1">
            <a:spLocks/>
          </p:cNvSpPr>
          <p:nvPr/>
        </p:nvSpPr>
        <p:spPr>
          <a:xfrm>
            <a:off x="235500" y="10762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1000"/>
              </a:spcBef>
            </a:pPr>
            <a:r>
              <a:rPr lang="en-US" dirty="0">
                <a:latin typeface="Bahnschrift SemiCondensed" panose="020B0502040204020203" pitchFamily="34" charset="0"/>
              </a:rPr>
              <a:t>Set the width and height of a view:</a:t>
            </a:r>
            <a:endParaRPr lang="en-US" sz="1800" dirty="0">
              <a:latin typeface="Bahnschrift SemiCondensed" panose="020B0502040204020203" pitchFamily="34" charset="0"/>
            </a:endParaRPr>
          </a:p>
          <a:p>
            <a:pPr marL="0" indent="0" algn="l">
              <a:spcBef>
                <a:spcPts val="1000"/>
              </a:spcBef>
            </a:pP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LinearLayout.LayoutParams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layoutParams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= </a:t>
            </a:r>
          </a:p>
          <a:p>
            <a:pPr marL="0" indent="0" algn="l"/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new 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Linear.LayoutParams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</a:t>
            </a:r>
          </a:p>
          <a:p>
            <a:pPr marL="0" indent="0" algn="l"/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LayoutParams.MATCH_PARENT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,  </a:t>
            </a:r>
            <a:b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</a:b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LayoutParams.MATCH_CONTENT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);</a:t>
            </a:r>
          </a:p>
          <a:p>
            <a:pPr marL="0" indent="0" algn="l">
              <a:spcBef>
                <a:spcPts val="1000"/>
              </a:spcBef>
            </a:pP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myView.setLayoutParams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layoutParams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);</a:t>
            </a:r>
            <a:endParaRPr lang="en-US" dirty="0">
              <a:solidFill>
                <a:srgbClr val="00B050"/>
              </a:solidFill>
              <a:highlight>
                <a:srgbClr val="EFF0F1"/>
              </a:highlight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indent="0" algn="l">
              <a:spcBef>
                <a:spcPts val="1000"/>
              </a:spcBef>
            </a:pPr>
            <a:endParaRPr lang="en-US" sz="18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687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sldNum" idx="12"/>
          </p:nvPr>
        </p:nvSpPr>
        <p:spPr>
          <a:xfrm>
            <a:off x="9200562" y="4529353"/>
            <a:ext cx="494997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25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2"/>
          </p:nvPr>
        </p:nvSpPr>
        <p:spPr>
          <a:xfrm>
            <a:off x="9200562" y="4529353"/>
            <a:ext cx="494997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25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213" name="Google Shape;213;p40"/>
          <p:cNvSpPr txBox="1">
            <a:spLocks noGrp="1"/>
          </p:cNvSpPr>
          <p:nvPr>
            <p:ph type="sldNum" idx="3"/>
          </p:nvPr>
        </p:nvSpPr>
        <p:spPr>
          <a:xfrm>
            <a:off x="9200562" y="4529353"/>
            <a:ext cx="494997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25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5" name="Google Shape;573;p95">
            <a:extLst>
              <a:ext uri="{FF2B5EF4-FFF2-40B4-BE49-F238E27FC236}">
                <a16:creationId xmlns:a16="http://schemas.microsoft.com/office/drawing/2014/main" id="{BB1CB3CD-20CC-43B7-806C-4D370EFA84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0333" y="854302"/>
            <a:ext cx="7831181" cy="17174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nschrift SemiCondensed" panose="020B0502040204020203" pitchFamily="34" charset="0"/>
              </a:rPr>
              <a:t>The layout editor and Constraint Layout</a:t>
            </a:r>
            <a:endParaRPr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601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04;p111">
            <a:extLst>
              <a:ext uri="{FF2B5EF4-FFF2-40B4-BE49-F238E27FC236}">
                <a16:creationId xmlns:a16="http://schemas.microsoft.com/office/drawing/2014/main" id="{1E93B0F4-7D70-4D20-BC76-9635D018B2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7828176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hnschrift SemiCondensed" panose="020B0502040204020203" pitchFamily="34" charset="0"/>
              </a:rPr>
              <a:t>Event Handling</a:t>
            </a:r>
            <a:endParaRPr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933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10;p112">
            <a:extLst>
              <a:ext uri="{FF2B5EF4-FFF2-40B4-BE49-F238E27FC236}">
                <a16:creationId xmlns:a16="http://schemas.microsoft.com/office/drawing/2014/main" id="{DAA2518D-0DDA-41C8-8795-38452E7612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Bahnschrift SemiCondensed" panose="020B0502040204020203" pitchFamily="34" charset="0"/>
              </a:rPr>
              <a:t>Events</a:t>
            </a:r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3" name="Google Shape;712;p112">
            <a:extLst>
              <a:ext uri="{FF2B5EF4-FFF2-40B4-BE49-F238E27FC236}">
                <a16:creationId xmlns:a16="http://schemas.microsoft.com/office/drawing/2014/main" id="{8C4E7265-1DCF-4DD3-9CD3-F7CB10CD1E04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3188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1000"/>
              </a:spcBef>
            </a:pPr>
            <a:r>
              <a:rPr lang="en-US">
                <a:latin typeface="Bahnschrift SemiCondensed" panose="020B0502040204020203" pitchFamily="34" charset="0"/>
              </a:rPr>
              <a:t>Something that happens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>
                <a:latin typeface="Bahnschrift SemiCondensed" panose="020B0502040204020203" pitchFamily="34" charset="0"/>
              </a:rPr>
              <a:t>In UI: Click, tap, drag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>
                <a:latin typeface="Bahnschrift SemiCondensed" panose="020B0502040204020203" pitchFamily="34" charset="0"/>
              </a:rPr>
              <a:t>Device: </a:t>
            </a:r>
            <a:r>
              <a:rPr lang="en-US" u="sng">
                <a:solidFill>
                  <a:schemeClr val="hlink"/>
                </a:solidFill>
                <a:latin typeface="Bahnschrift SemiCondensed" panose="020B0502040204020203" pitchFamily="34" charset="0"/>
                <a:hlinkClick r:id="rId3"/>
              </a:rPr>
              <a:t>DetectedActivity</a:t>
            </a:r>
            <a:r>
              <a:rPr lang="en-US">
                <a:latin typeface="Bahnschrift SemiCondensed" panose="020B0502040204020203" pitchFamily="34" charset="0"/>
              </a:rPr>
              <a:t> such as walking, driving, tilting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>
                <a:latin typeface="Bahnschrift SemiCondensed" panose="020B0502040204020203" pitchFamily="34" charset="0"/>
              </a:rPr>
              <a:t>Events are "noticed" by the Android system</a:t>
            </a:r>
          </a:p>
          <a:p>
            <a:pPr marL="0" indent="0" algn="l">
              <a:spcBef>
                <a:spcPts val="1000"/>
              </a:spcBef>
            </a:pPr>
            <a:endParaRPr lang="en-US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89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17;p113">
            <a:extLst>
              <a:ext uri="{FF2B5EF4-FFF2-40B4-BE49-F238E27FC236}">
                <a16:creationId xmlns:a16="http://schemas.microsoft.com/office/drawing/2014/main" id="{F7838891-66B9-4215-86A5-294B2D67A2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Bahnschrift SemiCondensed" panose="020B0502040204020203" pitchFamily="34" charset="0"/>
              </a:rPr>
              <a:t>Event Handlers</a:t>
            </a:r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3" name="Google Shape;719;p113">
            <a:extLst>
              <a:ext uri="{FF2B5EF4-FFF2-40B4-BE49-F238E27FC236}">
                <a16:creationId xmlns:a16="http://schemas.microsoft.com/office/drawing/2014/main" id="{BF81DA56-B1FB-4D24-B0D1-E4C516DB4298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3188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1000"/>
              </a:spcBef>
            </a:pPr>
            <a:r>
              <a:rPr lang="en-US">
                <a:latin typeface="Bahnschrift SemiCondensed" panose="020B0502040204020203" pitchFamily="34" charset="0"/>
              </a:rPr>
              <a:t>Methods that do something in response to a click 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>
                <a:latin typeface="Bahnschrift SemiCondensed" panose="020B0502040204020203" pitchFamily="34" charset="0"/>
              </a:rPr>
              <a:t>A method, called an </a:t>
            </a:r>
            <a:r>
              <a:rPr lang="en-US" b="1">
                <a:latin typeface="Bahnschrift SemiCondensed" panose="020B0502040204020203" pitchFamily="34" charset="0"/>
              </a:rPr>
              <a:t>event handler</a:t>
            </a:r>
            <a:r>
              <a:rPr lang="en-US">
                <a:latin typeface="Bahnschrift SemiCondensed" panose="020B0502040204020203" pitchFamily="34" charset="0"/>
              </a:rPr>
              <a:t>, is triggered by a specific event and does something in response to the event</a:t>
            </a:r>
          </a:p>
          <a:p>
            <a:pPr marL="0" indent="0" algn="l">
              <a:spcBef>
                <a:spcPts val="1000"/>
              </a:spcBef>
            </a:pPr>
            <a:endParaRPr lang="en-US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887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24;p114">
            <a:extLst>
              <a:ext uri="{FF2B5EF4-FFF2-40B4-BE49-F238E27FC236}">
                <a16:creationId xmlns:a16="http://schemas.microsoft.com/office/drawing/2014/main" id="{0D5B90C3-E2C0-4BB6-9C98-ACDF0E99CA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000" dirty="0">
                <a:latin typeface="Bahnschrift SemiCondensed" panose="020B0502040204020203" pitchFamily="34" charset="0"/>
              </a:rPr>
              <a:t>Attach in XML and implement in Java</a:t>
            </a:r>
            <a:endParaRPr sz="4000" dirty="0">
              <a:latin typeface="Bahnschrift SemiCondensed" panose="020B0502040204020203" pitchFamily="34" charset="0"/>
            </a:endParaRPr>
          </a:p>
        </p:txBody>
      </p:sp>
      <p:sp>
        <p:nvSpPr>
          <p:cNvPr id="3" name="Google Shape;726;p114">
            <a:extLst>
              <a:ext uri="{FF2B5EF4-FFF2-40B4-BE49-F238E27FC236}">
                <a16:creationId xmlns:a16="http://schemas.microsoft.com/office/drawing/2014/main" id="{48AE6311-8EF0-42C2-A672-04F360B69F1E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3594000" cy="3188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lang="en-US" b="1" dirty="0">
                <a:latin typeface="Bahnschrift SemiCondensed" panose="020B0502040204020203" pitchFamily="34" charset="0"/>
              </a:rPr>
              <a:t>Attach handler to view in XML layout:</a:t>
            </a:r>
          </a:p>
          <a:p>
            <a:pPr marL="0" indent="0" algn="l">
              <a:spcBef>
                <a:spcPts val="10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android:onClick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showToast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</a:t>
            </a:r>
          </a:p>
          <a:p>
            <a:pPr marL="457200" indent="0" algn="l">
              <a:spcBef>
                <a:spcPts val="1000"/>
              </a:spcBef>
            </a:pPr>
            <a:endParaRPr lang="en-US" sz="1800" dirty="0"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4" name="Google Shape;727;p114">
            <a:extLst>
              <a:ext uri="{FF2B5EF4-FFF2-40B4-BE49-F238E27FC236}">
                <a16:creationId xmlns:a16="http://schemas.microsoft.com/office/drawing/2014/main" id="{EABF9CB5-37B3-4052-A481-BE8E40C497B8}"/>
              </a:ext>
            </a:extLst>
          </p:cNvPr>
          <p:cNvSpPr txBox="1">
            <a:spLocks/>
          </p:cNvSpPr>
          <p:nvPr/>
        </p:nvSpPr>
        <p:spPr>
          <a:xfrm>
            <a:off x="4210400" y="1111425"/>
            <a:ext cx="4690800" cy="3188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lang="en-US" b="1" dirty="0">
                <a:latin typeface="Bahnschrift SemiCondensed" panose="020B0502040204020203" pitchFamily="34" charset="0"/>
              </a:rPr>
              <a:t>Implement handler in Java activity:</a:t>
            </a:r>
          </a:p>
          <a:p>
            <a:pPr marL="0" indent="0" algn="l">
              <a:spcBef>
                <a:spcPts val="1000"/>
              </a:spcBef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public void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showToast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(View view) {</a:t>
            </a:r>
          </a:p>
          <a:p>
            <a:pPr marL="0" indent="0" algn="l"/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String msg = "Hello Toast!";</a:t>
            </a:r>
          </a:p>
          <a:p>
            <a:pPr marL="0" indent="0" algn="l"/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Toast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toast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=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Toast.makeText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</a:t>
            </a:r>
          </a:p>
          <a:p>
            <a:pPr marL="0" indent="0" algn="l"/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 this, msg, duration);</a:t>
            </a:r>
          </a:p>
          <a:p>
            <a:pPr marL="0" indent="0" algn="l"/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toast.show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();</a:t>
            </a:r>
          </a:p>
          <a:p>
            <a:pPr marL="0" indent="0" algn="l"/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}</a:t>
            </a:r>
          </a:p>
          <a:p>
            <a:pPr marL="0" indent="0" algn="l"/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}</a:t>
            </a:r>
          </a:p>
          <a:p>
            <a:pPr marL="0" indent="0" algn="l">
              <a:spcBef>
                <a:spcPts val="1000"/>
              </a:spcBef>
            </a:pPr>
            <a:endParaRPr lang="en-US" b="1" dirty="0">
              <a:latin typeface="Bahnschrift SemiCondensed" panose="020B0502040204020203" pitchFamily="34" charset="0"/>
            </a:endParaRPr>
          </a:p>
        </p:txBody>
      </p:sp>
      <p:cxnSp>
        <p:nvCxnSpPr>
          <p:cNvPr id="5" name="Google Shape;728;p114">
            <a:extLst>
              <a:ext uri="{FF2B5EF4-FFF2-40B4-BE49-F238E27FC236}">
                <a16:creationId xmlns:a16="http://schemas.microsoft.com/office/drawing/2014/main" id="{6D4B099E-CF7F-499A-B793-59FD12C526CF}"/>
              </a:ext>
            </a:extLst>
          </p:cNvPr>
          <p:cNvCxnSpPr/>
          <p:nvPr/>
        </p:nvCxnSpPr>
        <p:spPr>
          <a:xfrm flipH="1">
            <a:off x="4055825" y="1099875"/>
            <a:ext cx="10800" cy="3234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9672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3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3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213" name="Google Shape;213;p40"/>
          <p:cNvSpPr txBox="1">
            <a:spLocks noGrp="1"/>
          </p:cNvSpPr>
          <p:nvPr>
            <p:ph type="sldNum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3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5" name="Google Shape;361;p70">
            <a:extLst>
              <a:ext uri="{FF2B5EF4-FFF2-40B4-BE49-F238E27FC236}">
                <a16:creationId xmlns:a16="http://schemas.microsoft.com/office/drawing/2014/main" id="{A395697A-589E-4BE7-A16C-256A804BDAFE}"/>
              </a:ext>
            </a:extLst>
          </p:cNvPr>
          <p:cNvSpPr txBox="1">
            <a:spLocks noGrp="1"/>
          </p:cNvSpPr>
          <p:nvPr/>
        </p:nvSpPr>
        <p:spPr>
          <a:xfrm>
            <a:off x="156071" y="621829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4200"/>
              <a:buFont typeface="Roboto"/>
              <a:buNone/>
              <a:defRPr sz="4200" b="1" i="0" u="none" strike="noStrike" cap="none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hnschrift SemiCondensed" panose="020B0502040204020203" pitchFamily="34" charset="0"/>
              </a:rPr>
              <a:t>Views</a:t>
            </a:r>
            <a:endParaRPr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601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33;p115">
            <a:extLst>
              <a:ext uri="{FF2B5EF4-FFF2-40B4-BE49-F238E27FC236}">
                <a16:creationId xmlns:a16="http://schemas.microsoft.com/office/drawing/2014/main" id="{71547A9B-94DF-499C-B320-BFE6EE4B3C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 dirty="0">
                <a:latin typeface="Bahnschrift SemiCondensed" panose="020B0502040204020203" pitchFamily="34" charset="0"/>
              </a:rPr>
              <a:t>Alternative: Set click handler in Java</a:t>
            </a:r>
            <a:endParaRPr sz="3600" dirty="0">
              <a:latin typeface="Bahnschrift SemiCondensed" panose="020B0502040204020203" pitchFamily="34" charset="0"/>
            </a:endParaRPr>
          </a:p>
        </p:txBody>
      </p:sp>
      <p:sp>
        <p:nvSpPr>
          <p:cNvPr id="3" name="Google Shape;735;p115">
            <a:extLst>
              <a:ext uri="{FF2B5EF4-FFF2-40B4-BE49-F238E27FC236}">
                <a16:creationId xmlns:a16="http://schemas.microsoft.com/office/drawing/2014/main" id="{4B82DBB1-CDFF-4E9F-8DB0-F522E7682D6C}"/>
              </a:ext>
            </a:extLst>
          </p:cNvPr>
          <p:cNvSpPr txBox="1">
            <a:spLocks/>
          </p:cNvSpPr>
          <p:nvPr/>
        </p:nvSpPr>
        <p:spPr>
          <a:xfrm>
            <a:off x="311700" y="1086350"/>
            <a:ext cx="8832300" cy="3406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4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Button button = (Button) </a:t>
            </a:r>
            <a:r>
              <a:rPr lang="en-US" sz="20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findViewById</a:t>
            </a: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R.id.button_id</a:t>
            </a: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);</a:t>
            </a:r>
          </a:p>
          <a:p>
            <a:pPr marL="0" indent="0" algn="l">
              <a:spcBef>
                <a:spcPts val="4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button.setOnClickListener</a:t>
            </a: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(new </a:t>
            </a:r>
            <a:r>
              <a:rPr lang="en-US" sz="20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View.OnClickListener</a:t>
            </a: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() {</a:t>
            </a:r>
          </a:p>
          <a:p>
            <a:pPr marL="0" indent="0" algn="l">
              <a:spcBef>
                <a:spcPts val="4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public void </a:t>
            </a:r>
            <a:r>
              <a:rPr lang="en-US" sz="20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onClick</a:t>
            </a: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(View v) {</a:t>
            </a:r>
          </a:p>
          <a:p>
            <a:pPr marL="0" indent="0" algn="l">
              <a:spcBef>
                <a:spcPts val="400"/>
              </a:spcBef>
            </a:pP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 String msg = "Hello Toast!";</a:t>
            </a:r>
          </a:p>
          <a:p>
            <a:pPr marL="0" indent="0" algn="l">
              <a:spcBef>
                <a:spcPts val="400"/>
              </a:spcBef>
            </a:pP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 Toast </a:t>
            </a:r>
            <a:r>
              <a:rPr lang="en-US" sz="20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toast</a:t>
            </a: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= </a:t>
            </a:r>
            <a:r>
              <a:rPr lang="en-US" sz="20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Toast.makeText</a:t>
            </a: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(this, msg, duration);</a:t>
            </a:r>
          </a:p>
          <a:p>
            <a:pPr marL="0" indent="0" algn="l">
              <a:spcBef>
                <a:spcPts val="4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 </a:t>
            </a:r>
            <a:r>
              <a:rPr lang="en-US" sz="20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toast.show</a:t>
            </a: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();</a:t>
            </a:r>
          </a:p>
          <a:p>
            <a:pPr marL="0" indent="0" algn="l">
              <a:spcBef>
                <a:spcPts val="4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 }</a:t>
            </a:r>
            <a:endParaRPr lang="en-US" sz="2000" dirty="0">
              <a:solidFill>
                <a:srgbClr val="00B050"/>
              </a:solidFill>
              <a:highlight>
                <a:srgbClr val="F7F7F7"/>
              </a:highlight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indent="0" algn="l">
              <a:spcBef>
                <a:spcPts val="4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});</a:t>
            </a:r>
            <a:endParaRPr lang="en-US" sz="2000" dirty="0">
              <a:solidFill>
                <a:srgbClr val="00B050"/>
              </a:solidFill>
              <a:highlight>
                <a:srgbClr val="F7F7F7"/>
              </a:highlight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92084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40;p116">
            <a:extLst>
              <a:ext uri="{FF2B5EF4-FFF2-40B4-BE49-F238E27FC236}">
                <a16:creationId xmlns:a16="http://schemas.microsoft.com/office/drawing/2014/main" id="{CFAD930D-7BE3-4941-94AA-AA712860C6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5499" y="1233175"/>
            <a:ext cx="8248305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nschrift SemiCondensed" panose="020B0502040204020203" pitchFamily="34" charset="0"/>
              </a:rPr>
              <a:t>Resources</a:t>
            </a:r>
            <a:endParaRPr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10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46;p117">
            <a:extLst>
              <a:ext uri="{FF2B5EF4-FFF2-40B4-BE49-F238E27FC236}">
                <a16:creationId xmlns:a16="http://schemas.microsoft.com/office/drawing/2014/main" id="{60F64182-D087-4CEA-A724-6DF7BAD9F6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Bahnschrift SemiCondensed" panose="020B0502040204020203" pitchFamily="34" charset="0"/>
              </a:rPr>
              <a:t>Resources</a:t>
            </a:r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3" name="Google Shape;747;p117">
            <a:extLst>
              <a:ext uri="{FF2B5EF4-FFF2-40B4-BE49-F238E27FC236}">
                <a16:creationId xmlns:a16="http://schemas.microsoft.com/office/drawing/2014/main" id="{800EE4B8-36F0-4607-9D6C-AC02DDDE691F}"/>
              </a:ext>
            </a:extLst>
          </p:cNvPr>
          <p:cNvSpPr txBox="1">
            <a:spLocks/>
          </p:cNvSpPr>
          <p:nvPr/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>
                <a:latin typeface="Bahnschrift SemiCondensed" panose="020B0502040204020203" pitchFamily="34" charset="0"/>
              </a:rPr>
              <a:t>Separate static data from code in your layouts.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>
                <a:latin typeface="Bahnschrift SemiCondensed" panose="020B0502040204020203" pitchFamily="34" charset="0"/>
              </a:rPr>
              <a:t>Strings, dimensions, images, menu text, colors, styles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>
                <a:latin typeface="Bahnschrift SemiCondensed" panose="020B0502040204020203" pitchFamily="34" charset="0"/>
              </a:rPr>
              <a:t>Useful for localization</a:t>
            </a:r>
            <a:endParaRPr lang="en-US">
              <a:solidFill>
                <a:schemeClr val="dk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573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53;p118">
            <a:extLst>
              <a:ext uri="{FF2B5EF4-FFF2-40B4-BE49-F238E27FC236}">
                <a16:creationId xmlns:a16="http://schemas.microsoft.com/office/drawing/2014/main" id="{E5123F2E-E5C9-4A69-ACBD-C0429FF12D1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47250"/>
            <a:ext cx="2903000" cy="36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4;p118">
            <a:extLst>
              <a:ext uri="{FF2B5EF4-FFF2-40B4-BE49-F238E27FC236}">
                <a16:creationId xmlns:a16="http://schemas.microsoft.com/office/drawing/2014/main" id="{C6308377-5ED3-443E-8E07-EE0D363CA3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Where are the resources in your project?</a:t>
            </a:r>
            <a:endParaRPr sz="32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cxnSp>
        <p:nvCxnSpPr>
          <p:cNvPr id="4" name="Google Shape;756;p118">
            <a:extLst>
              <a:ext uri="{FF2B5EF4-FFF2-40B4-BE49-F238E27FC236}">
                <a16:creationId xmlns:a16="http://schemas.microsoft.com/office/drawing/2014/main" id="{868198C2-FDB1-4424-A689-D8C841DA7654}"/>
              </a:ext>
            </a:extLst>
          </p:cNvPr>
          <p:cNvCxnSpPr/>
          <p:nvPr/>
        </p:nvCxnSpPr>
        <p:spPr>
          <a:xfrm rot="10800000" flipH="1">
            <a:off x="3325550" y="1878175"/>
            <a:ext cx="1101000" cy="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" name="Google Shape;757;p118">
            <a:extLst>
              <a:ext uri="{FF2B5EF4-FFF2-40B4-BE49-F238E27FC236}">
                <a16:creationId xmlns:a16="http://schemas.microsoft.com/office/drawing/2014/main" id="{45B7B8DA-4171-4140-A4DF-262392D3D168}"/>
              </a:ext>
            </a:extLst>
          </p:cNvPr>
          <p:cNvSpPr txBox="1"/>
          <p:nvPr/>
        </p:nvSpPr>
        <p:spPr>
          <a:xfrm>
            <a:off x="4426500" y="1580650"/>
            <a:ext cx="4285800" cy="10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tx1"/>
                </a:solidFill>
                <a:latin typeface="Bahnschrift SemiCondensed" panose="020B0502040204020203" pitchFamily="34" charset="0"/>
              </a:rPr>
              <a:t>resources and resource files</a:t>
            </a:r>
            <a:endParaRPr sz="2400">
              <a:solidFill>
                <a:schemeClr val="tx1"/>
              </a:solidFill>
              <a:latin typeface="Bahnschrift SemiCondensed" panose="020B0502040204020203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tx1"/>
                </a:solidFill>
                <a:latin typeface="Bahnschrift SemiCondensed" panose="020B0502040204020203" pitchFamily="34" charset="0"/>
              </a:rPr>
              <a:t>stored in </a:t>
            </a:r>
            <a:r>
              <a:rPr lang="en" sz="2400" b="1">
                <a:solidFill>
                  <a:schemeClr val="tx1"/>
                </a:solidFill>
                <a:latin typeface="Bahnschrift SemiCondensed" panose="020B0502040204020203" pitchFamily="34" charset="0"/>
              </a:rPr>
              <a:t>res</a:t>
            </a:r>
            <a:r>
              <a:rPr lang="en" sz="2400">
                <a:solidFill>
                  <a:schemeClr val="tx1"/>
                </a:solidFill>
                <a:latin typeface="Bahnschrift SemiCondensed" panose="020B0502040204020203" pitchFamily="34" charset="0"/>
              </a:rPr>
              <a:t> folder</a:t>
            </a:r>
            <a:endParaRPr sz="240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Google Shape;758;p118">
            <a:extLst>
              <a:ext uri="{FF2B5EF4-FFF2-40B4-BE49-F238E27FC236}">
                <a16:creationId xmlns:a16="http://schemas.microsoft.com/office/drawing/2014/main" id="{4978A1F2-DEAE-4680-A93C-1D37EB6102C2}"/>
              </a:ext>
            </a:extLst>
          </p:cNvPr>
          <p:cNvSpPr/>
          <p:nvPr/>
        </p:nvSpPr>
        <p:spPr>
          <a:xfrm>
            <a:off x="332550" y="1762525"/>
            <a:ext cx="2882100" cy="25827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326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63;p119">
            <a:extLst>
              <a:ext uri="{FF2B5EF4-FFF2-40B4-BE49-F238E27FC236}">
                <a16:creationId xmlns:a16="http://schemas.microsoft.com/office/drawing/2014/main" id="{EE0DAB33-646D-41CF-99F6-01C9CAAA1B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Bahnschrift SemiCondensed" panose="020B0502040204020203" pitchFamily="34" charset="0"/>
              </a:rPr>
              <a:t>Refer to resources in code</a:t>
            </a:r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3" name="Google Shape;765;p119">
            <a:extLst>
              <a:ext uri="{FF2B5EF4-FFF2-40B4-BE49-F238E27FC236}">
                <a16:creationId xmlns:a16="http://schemas.microsoft.com/office/drawing/2014/main" id="{89552D36-4BBE-46FA-B359-D27A6564F2BF}"/>
              </a:ext>
            </a:extLst>
          </p:cNvPr>
          <p:cNvSpPr txBox="1">
            <a:spLocks/>
          </p:cNvSpPr>
          <p:nvPr/>
        </p:nvSpPr>
        <p:spPr>
          <a:xfrm>
            <a:off x="311700" y="1019825"/>
            <a:ext cx="8709300" cy="3647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81000" algn="l"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Layout:</a:t>
            </a:r>
          </a:p>
          <a:p>
            <a:pPr marL="45720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R.layout.activity_main</a:t>
            </a:r>
            <a:endParaRPr lang="en-US" sz="1800"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457200" indent="0" algn="l">
              <a:spcBef>
                <a:spcPts val="5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setContentView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R.layout.activity_main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);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View:</a:t>
            </a:r>
          </a:p>
          <a:p>
            <a:pPr marL="457200" indent="0" algn="l"/>
            <a:r>
              <a:rPr lang="en-US" sz="1800" dirty="0" err="1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R.id.recyclerview</a:t>
            </a:r>
            <a:endParaRPr lang="en-US" sz="1800" dirty="0"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457200" indent="0" algn="l">
              <a:spcBef>
                <a:spcPts val="500"/>
              </a:spcBef>
            </a:pP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rv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= (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RecyclerView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)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findViewById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R.id.recyclerview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);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String:</a:t>
            </a:r>
          </a:p>
          <a:p>
            <a:pPr marL="457200" indent="0" algn="l"/>
            <a:r>
              <a:rPr lang="en-US" sz="1800" dirty="0">
                <a:latin typeface="Bahnschrift SemiCondensed" panose="020B0502040204020203" pitchFamily="34" charset="0"/>
              </a:rPr>
              <a:t>In Java:</a:t>
            </a:r>
            <a:r>
              <a:rPr lang="en-US" sz="1800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R.string.title</a:t>
            </a:r>
            <a:endParaRPr lang="en-US" sz="1800" dirty="0">
              <a:solidFill>
                <a:srgbClr val="00B050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457200" indent="0" algn="l"/>
            <a:r>
              <a:rPr lang="en-US" sz="1800" dirty="0">
                <a:latin typeface="Bahnschrift SemiCondensed" panose="020B0502040204020203" pitchFamily="34" charset="0"/>
              </a:rPr>
              <a:t>In XML:</a:t>
            </a:r>
            <a:r>
              <a:rPr lang="en-US" sz="1800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android:text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="@string/title"</a:t>
            </a:r>
          </a:p>
        </p:txBody>
      </p:sp>
    </p:spTree>
    <p:extLst>
      <p:ext uri="{BB962C8B-B14F-4D97-AF65-F5344CB8AC3E}">
        <p14:creationId xmlns:p14="http://schemas.microsoft.com/office/powerpoint/2010/main" val="536247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0;p120">
            <a:extLst>
              <a:ext uri="{FF2B5EF4-FFF2-40B4-BE49-F238E27FC236}">
                <a16:creationId xmlns:a16="http://schemas.microsoft.com/office/drawing/2014/main" id="{91EAAA9A-4E0A-4638-A4AF-253F55B805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Bahnschrift SemiCondensed" panose="020B0502040204020203" pitchFamily="34" charset="0"/>
              </a:rPr>
              <a:t>Measurements</a:t>
            </a:r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3" name="Google Shape;771;p120">
            <a:extLst>
              <a:ext uri="{FF2B5EF4-FFF2-40B4-BE49-F238E27FC236}">
                <a16:creationId xmlns:a16="http://schemas.microsoft.com/office/drawing/2014/main" id="{A87A770E-B4AC-45BD-BA49-643C4066D418}"/>
              </a:ext>
            </a:extLst>
          </p:cNvPr>
          <p:cNvSpPr txBox="1">
            <a:spLocks/>
          </p:cNvSpPr>
          <p:nvPr/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81000" algn="l">
              <a:buSzPts val="2400"/>
              <a:buFont typeface="Arial" panose="020B0604020202020204" pitchFamily="34" charset="0"/>
              <a:buChar char="●"/>
            </a:pPr>
            <a:r>
              <a:rPr lang="en-US">
                <a:latin typeface="Bahnschrift SemiCondensed" panose="020B0502040204020203" pitchFamily="34" charset="0"/>
              </a:rPr>
              <a:t>Density-independent Pixels (</a:t>
            </a:r>
            <a:r>
              <a:rPr lang="en-US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dp</a:t>
            </a:r>
            <a:r>
              <a:rPr lang="en-US">
                <a:latin typeface="Bahnschrift SemiCondensed" panose="020B0502040204020203" pitchFamily="34" charset="0"/>
              </a:rPr>
              <a:t>): for Views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>
                <a:latin typeface="Bahnschrift SemiCondensed" panose="020B0502040204020203" pitchFamily="34" charset="0"/>
              </a:rPr>
              <a:t>Scale-independent Pixels (</a:t>
            </a:r>
            <a:r>
              <a:rPr lang="en-US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sp</a:t>
            </a:r>
            <a:r>
              <a:rPr lang="en-US">
                <a:latin typeface="Bahnschrift SemiCondensed" panose="020B0502040204020203" pitchFamily="34" charset="0"/>
              </a:rPr>
              <a:t>): for text</a:t>
            </a:r>
            <a:endParaRPr lang="en-US">
              <a:solidFill>
                <a:schemeClr val="dk1"/>
              </a:solidFill>
              <a:latin typeface="Bahnschrift SemiCondensed" panose="020B0502040204020203" pitchFamily="34" charset="0"/>
            </a:endParaRPr>
          </a:p>
          <a:p>
            <a:pPr marL="0" indent="0" algn="l">
              <a:spcBef>
                <a:spcPts val="2000"/>
              </a:spcBef>
            </a:pPr>
            <a:r>
              <a:rPr lang="en-US">
                <a:latin typeface="Bahnschrift SemiCondensed" panose="020B0502040204020203" pitchFamily="34" charset="0"/>
              </a:rPr>
              <a:t>Don't use device-dependent or density-dependent units: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>
                <a:latin typeface="Bahnschrift SemiCondensed" panose="020B0502040204020203" pitchFamily="34" charset="0"/>
              </a:rPr>
              <a:t>Actual Pixels (</a:t>
            </a:r>
            <a:r>
              <a:rPr lang="en-US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px</a:t>
            </a:r>
            <a:r>
              <a:rPr lang="en-US">
                <a:latin typeface="Bahnschrift SemiCondensed" panose="020B0502040204020203" pitchFamily="34" charset="0"/>
              </a:rPr>
              <a:t>)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>
                <a:latin typeface="Bahnschrift SemiCondensed" panose="020B0502040204020203" pitchFamily="34" charset="0"/>
              </a:rPr>
              <a:t>Actual Measurement (</a:t>
            </a:r>
            <a:r>
              <a:rPr lang="en-US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in</a:t>
            </a:r>
            <a:r>
              <a:rPr lang="en-US">
                <a:latin typeface="Bahnschrift SemiCondensed" panose="020B0502040204020203" pitchFamily="34" charset="0"/>
              </a:rPr>
              <a:t>, </a:t>
            </a:r>
            <a:r>
              <a:rPr lang="en-US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mm</a:t>
            </a:r>
            <a:r>
              <a:rPr lang="en-US">
                <a:latin typeface="Bahnschrift SemiCondensed" panose="020B0502040204020203" pitchFamily="34" charset="0"/>
              </a:rPr>
              <a:t>)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>
                <a:latin typeface="Bahnschrift SemiCondensed" panose="020B0502040204020203" pitchFamily="34" charset="0"/>
              </a:rPr>
              <a:t>Points - typography 1/72 inch (</a:t>
            </a:r>
            <a:r>
              <a:rPr lang="en-US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pt</a:t>
            </a:r>
            <a:r>
              <a:rPr lang="en-US">
                <a:latin typeface="Bahnschrift SemiCondensed" panose="020B0502040204020203" pitchFamily="34" charset="0"/>
              </a:rPr>
              <a:t>)</a:t>
            </a:r>
            <a:endParaRPr lang="en-US">
              <a:solidFill>
                <a:srgbClr val="999999"/>
              </a:solidFill>
              <a:latin typeface="Bahnschrift SemiCondensed" panose="020B0502040204020203" pitchFamily="34" charset="0"/>
            </a:endParaRPr>
          </a:p>
        </p:txBody>
      </p:sp>
      <p:cxnSp>
        <p:nvCxnSpPr>
          <p:cNvPr id="4" name="Google Shape;773;p120">
            <a:extLst>
              <a:ext uri="{FF2B5EF4-FFF2-40B4-BE49-F238E27FC236}">
                <a16:creationId xmlns:a16="http://schemas.microsoft.com/office/drawing/2014/main" id="{4C57EECB-ED47-47A6-A5DC-3470D1310F4C}"/>
              </a:ext>
            </a:extLst>
          </p:cNvPr>
          <p:cNvCxnSpPr/>
          <p:nvPr/>
        </p:nvCxnSpPr>
        <p:spPr>
          <a:xfrm>
            <a:off x="347850" y="2914200"/>
            <a:ext cx="5508300" cy="1595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774;p120">
            <a:extLst>
              <a:ext uri="{FF2B5EF4-FFF2-40B4-BE49-F238E27FC236}">
                <a16:creationId xmlns:a16="http://schemas.microsoft.com/office/drawing/2014/main" id="{A4FDA124-3842-47DB-BC59-EB11CFC4F9DD}"/>
              </a:ext>
            </a:extLst>
          </p:cNvPr>
          <p:cNvCxnSpPr/>
          <p:nvPr/>
        </p:nvCxnSpPr>
        <p:spPr>
          <a:xfrm rot="10800000" flipH="1">
            <a:off x="454500" y="2956500"/>
            <a:ext cx="5295000" cy="1510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44507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4;p56">
            <a:extLst>
              <a:ext uri="{FF2B5EF4-FFF2-40B4-BE49-F238E27FC236}">
                <a16:creationId xmlns:a16="http://schemas.microsoft.com/office/drawing/2014/main" id="{93A407D5-243E-441C-94EF-8C2EE562DE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8322446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nschrift SemiCondensed" panose="020B0502040204020203" pitchFamily="34" charset="0"/>
              </a:rPr>
              <a:t>Text and Scrolling ViewS</a:t>
            </a:r>
            <a:endParaRPr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8548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0;p57">
            <a:extLst>
              <a:ext uri="{FF2B5EF4-FFF2-40B4-BE49-F238E27FC236}">
                <a16:creationId xmlns:a16="http://schemas.microsoft.com/office/drawing/2014/main" id="{801A557A-E8F3-45D3-88E4-8DF62F0D5B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Bahnschrift SemiCondensed" panose="020B0502040204020203" pitchFamily="34" charset="0"/>
              </a:rPr>
              <a:t>TextView for text</a:t>
            </a:r>
            <a:endParaRPr>
              <a:solidFill>
                <a:srgbClr val="FFFFFF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301;p57">
            <a:extLst>
              <a:ext uri="{FF2B5EF4-FFF2-40B4-BE49-F238E27FC236}">
                <a16:creationId xmlns:a16="http://schemas.microsoft.com/office/drawing/2014/main" id="{1D16578D-7859-4F1D-99D3-DFDFB124EF7A}"/>
              </a:ext>
            </a:extLst>
          </p:cNvPr>
          <p:cNvSpPr txBox="1">
            <a:spLocks/>
          </p:cNvSpPr>
          <p:nvPr/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u="sng" dirty="0">
                <a:solidFill>
                  <a:schemeClr val="hlink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3"/>
              </a:rPr>
              <a:t>TextView</a:t>
            </a:r>
            <a:r>
              <a:rPr lang="en-US" dirty="0">
                <a:latin typeface="Bahnschrift SemiCondensed" panose="020B0502040204020203" pitchFamily="34" charset="0"/>
              </a:rPr>
              <a:t> is </a:t>
            </a:r>
            <a:r>
              <a:rPr lang="en-US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View</a:t>
            </a:r>
            <a:r>
              <a:rPr lang="en-US" dirty="0">
                <a:latin typeface="Bahnschrift SemiCondensed" panose="020B0502040204020203" pitchFamily="34" charset="0"/>
              </a:rPr>
              <a:t> subclass used for displaying for single and multi-line text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u="sng" dirty="0" err="1">
                <a:solidFill>
                  <a:schemeClr val="hlink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4"/>
              </a:rPr>
              <a:t>EditText</a:t>
            </a:r>
            <a:r>
              <a:rPr lang="en-US" dirty="0">
                <a:latin typeface="Bahnschrift SemiCondensed" panose="020B0502040204020203" pitchFamily="34" charset="0"/>
              </a:rPr>
              <a:t> is </a:t>
            </a:r>
            <a:r>
              <a:rPr lang="en-US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TextView</a:t>
            </a:r>
            <a:r>
              <a:rPr lang="en-US" dirty="0">
                <a:latin typeface="Bahnschrift SemiCondensed" panose="020B0502040204020203" pitchFamily="34" charset="0"/>
              </a:rPr>
              <a:t> subclass with editable text 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Controlled with layout attributes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Set text:</a:t>
            </a:r>
          </a:p>
          <a:p>
            <a:pPr marL="914400" lvl="1" indent="-355600" algn="l">
              <a:spcBef>
                <a:spcPts val="1000"/>
              </a:spcBef>
              <a:buClrTx/>
              <a:buSzPts val="2000"/>
              <a:buFont typeface="Arial" panose="020B0604020202020204" pitchFamily="34" charset="0"/>
              <a:buChar char="○"/>
            </a:pPr>
            <a:r>
              <a:rPr lang="en-US" dirty="0">
                <a:latin typeface="Bahnschrift SemiCondensed" panose="020B0502040204020203" pitchFamily="34" charset="0"/>
              </a:rPr>
              <a:t>Statically from string resource in XML</a:t>
            </a:r>
          </a:p>
          <a:p>
            <a:pPr marL="914400" lvl="1" indent="-355600" algn="l">
              <a:spcBef>
                <a:spcPts val="1000"/>
              </a:spcBef>
              <a:buClrTx/>
              <a:buSzPts val="2000"/>
              <a:buFont typeface="Arial" panose="020B0604020202020204" pitchFamily="34" charset="0"/>
              <a:buChar char="○"/>
            </a:pPr>
            <a:r>
              <a:rPr lang="en-US" dirty="0">
                <a:latin typeface="Bahnschrift SemiCondensed" panose="020B0502040204020203" pitchFamily="34" charset="0"/>
              </a:rPr>
              <a:t>Dynamically from Java code and any source</a:t>
            </a:r>
          </a:p>
          <a:p>
            <a:pPr marL="0" indent="0" algn="l"/>
            <a:endParaRPr lang="en-US" dirty="0">
              <a:solidFill>
                <a:schemeClr val="dk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656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4;p59">
            <a:extLst>
              <a:ext uri="{FF2B5EF4-FFF2-40B4-BE49-F238E27FC236}">
                <a16:creationId xmlns:a16="http://schemas.microsoft.com/office/drawing/2014/main" id="{950E42C4-DBF3-4D08-8E81-6B9A4C507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hnschrift SemiCondensed" panose="020B0502040204020203" pitchFamily="34" charset="0"/>
              </a:rPr>
              <a:t>Creating TextView in XML</a:t>
            </a:r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3" name="Google Shape;315;p59">
            <a:extLst>
              <a:ext uri="{FF2B5EF4-FFF2-40B4-BE49-F238E27FC236}">
                <a16:creationId xmlns:a16="http://schemas.microsoft.com/office/drawing/2014/main" id="{657C3CDB-4362-406C-9CFD-3F2B595B0CD2}"/>
              </a:ext>
            </a:extLst>
          </p:cNvPr>
          <p:cNvSpPr txBox="1">
            <a:spLocks/>
          </p:cNvSpPr>
          <p:nvPr/>
        </p:nvSpPr>
        <p:spPr>
          <a:xfrm>
            <a:off x="392825" y="1228675"/>
            <a:ext cx="81348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10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indent="0" algn="l">
              <a:spcBef>
                <a:spcPts val="10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&lt;TextView 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android:id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="@+id/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textview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</a:t>
            </a:r>
          </a:p>
          <a:p>
            <a:pPr marL="0" indent="0" algn="l">
              <a:spcBef>
                <a:spcPts val="10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android:layout_width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match_parent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</a:t>
            </a:r>
          </a:p>
          <a:p>
            <a:pPr marL="0" indent="0" algn="l">
              <a:spcBef>
                <a:spcPts val="10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android:layout_height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wrap_content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</a:t>
            </a:r>
          </a:p>
          <a:p>
            <a:pPr marL="0" indent="0" algn="l">
              <a:spcBef>
                <a:spcPts val="10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android:text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="@string/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my_story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"/&gt;</a:t>
            </a:r>
          </a:p>
          <a:p>
            <a:pPr marL="0" indent="0" algn="l">
              <a:spcBef>
                <a:spcPts val="1000"/>
              </a:spcBef>
            </a:pPr>
            <a:endParaRPr lang="en-US" dirty="0"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22391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1;p60">
            <a:extLst>
              <a:ext uri="{FF2B5EF4-FFF2-40B4-BE49-F238E27FC236}">
                <a16:creationId xmlns:a16="http://schemas.microsoft.com/office/drawing/2014/main" id="{F2EBB483-EB24-4382-BDFF-639C8B5024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Common TextView attributes</a:t>
            </a:r>
            <a:endParaRPr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322;p60">
            <a:extLst>
              <a:ext uri="{FF2B5EF4-FFF2-40B4-BE49-F238E27FC236}">
                <a16:creationId xmlns:a16="http://schemas.microsoft.com/office/drawing/2014/main" id="{142F5CD5-B3AB-4C6E-9B69-74FC92F48DCB}"/>
              </a:ext>
            </a:extLst>
          </p:cNvPr>
          <p:cNvSpPr txBox="1">
            <a:spLocks/>
          </p:cNvSpPr>
          <p:nvPr/>
        </p:nvSpPr>
        <p:spPr>
          <a:xfrm>
            <a:off x="196175" y="1043425"/>
            <a:ext cx="8871000" cy="3514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600"/>
              </a:spcBef>
            </a:pPr>
            <a:r>
              <a:rPr lang="en-US" u="sng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android:</a:t>
            </a:r>
            <a:r>
              <a:rPr lang="en-US" b="1" u="sng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  <a:ea typeface="Arial"/>
                <a:cs typeface="Arial"/>
                <a:sym typeface="Arial"/>
              </a:rPr>
              <a:t>—text to display</a:t>
            </a:r>
          </a:p>
          <a:p>
            <a:pPr marL="0" indent="0" algn="l">
              <a:spcBef>
                <a:spcPts val="600"/>
              </a:spcBef>
            </a:pPr>
            <a:r>
              <a:rPr lang="en-US" u="sng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android:</a:t>
            </a:r>
            <a:r>
              <a:rPr lang="en-US" b="1" u="sng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textColor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  <a:ea typeface="Arial"/>
                <a:cs typeface="Arial"/>
                <a:sym typeface="Arial"/>
              </a:rPr>
              <a:t>—color of text</a:t>
            </a:r>
          </a:p>
          <a:p>
            <a:pPr marL="0" indent="0" algn="l">
              <a:spcBef>
                <a:spcPts val="600"/>
              </a:spcBef>
            </a:pPr>
            <a:r>
              <a:rPr lang="en-US" u="sng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android:</a:t>
            </a:r>
            <a:r>
              <a:rPr lang="en-US" b="1" u="sng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textAppearance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  <a:ea typeface="Arial"/>
                <a:cs typeface="Arial"/>
                <a:sym typeface="Arial"/>
              </a:rPr>
              <a:t>—predefined style or theme</a:t>
            </a:r>
          </a:p>
          <a:p>
            <a:pPr marL="0" indent="0" algn="l">
              <a:spcBef>
                <a:spcPts val="600"/>
              </a:spcBef>
            </a:pPr>
            <a:r>
              <a:rPr lang="en-US" u="sng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android:</a:t>
            </a:r>
            <a:r>
              <a:rPr lang="en-US" b="1" u="sng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textSize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  <a:ea typeface="Arial"/>
                <a:cs typeface="Arial"/>
                <a:sym typeface="Arial"/>
              </a:rPr>
              <a:t>—text size in 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sp</a:t>
            </a:r>
            <a:endParaRPr lang="en-US" dirty="0">
              <a:solidFill>
                <a:schemeClr val="tx1"/>
              </a:solidFill>
              <a:latin typeface="Bahnschrift SemiCondensed" panose="020B0502040204020203" pitchFamily="34" charset="0"/>
              <a:ea typeface="Arial"/>
              <a:cs typeface="Arial"/>
              <a:sym typeface="Arial"/>
            </a:endParaRPr>
          </a:p>
          <a:p>
            <a:pPr marL="0" indent="0" algn="l">
              <a:spcBef>
                <a:spcPts val="600"/>
              </a:spcBef>
            </a:pPr>
            <a:r>
              <a:rPr lang="en-US" u="sng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android:</a:t>
            </a:r>
            <a:r>
              <a:rPr lang="en-US" b="1" u="sng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textStyle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  <a:ea typeface="Arial"/>
                <a:cs typeface="Arial"/>
                <a:sym typeface="Arial"/>
              </a:rPr>
              <a:t>—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normal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  <a:ea typeface="Arial"/>
                <a:cs typeface="Arial"/>
                <a:sym typeface="Arial"/>
              </a:rPr>
              <a:t>, 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bold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  <a:ea typeface="Arial"/>
                <a:cs typeface="Arial"/>
                <a:sym typeface="Arial"/>
              </a:rPr>
              <a:t>, 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italic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  <a:ea typeface="Arial"/>
                <a:cs typeface="Arial"/>
                <a:sym typeface="Arial"/>
              </a:rPr>
              <a:t>, or </a:t>
            </a:r>
            <a:r>
              <a:rPr lang="en-US" dirty="0" err="1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bold</a:t>
            </a:r>
            <a:r>
              <a:rPr lang="en-US" dirty="0" err="1">
                <a:solidFill>
                  <a:schemeClr val="tx1"/>
                </a:solidFill>
                <a:latin typeface="Bahnschrift SemiCondensed" panose="020B0502040204020203" pitchFamily="34" charset="0"/>
                <a:ea typeface="Arial"/>
                <a:cs typeface="Arial"/>
                <a:sym typeface="Arial"/>
              </a:rPr>
              <a:t>|</a:t>
            </a:r>
            <a:r>
              <a:rPr lang="en-US" dirty="0" err="1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italic</a:t>
            </a:r>
            <a:endParaRPr lang="en-US" dirty="0">
              <a:solidFill>
                <a:schemeClr val="tx1"/>
              </a:solidFill>
              <a:latin typeface="Bahnschrift SemiCondensed" panose="020B0502040204020203" pitchFamily="34" charset="0"/>
              <a:ea typeface="Arial"/>
              <a:cs typeface="Arial"/>
              <a:sym typeface="Arial"/>
            </a:endParaRPr>
          </a:p>
          <a:p>
            <a:pPr marL="0" indent="0" algn="l">
              <a:spcBef>
                <a:spcPts val="600"/>
              </a:spcBef>
            </a:pPr>
            <a:r>
              <a:rPr lang="en-US" u="sng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android:</a:t>
            </a:r>
            <a:r>
              <a:rPr lang="en-US" b="1" u="sng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typeface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  <a:ea typeface="Arial"/>
                <a:cs typeface="Arial"/>
                <a:sym typeface="Arial"/>
              </a:rPr>
              <a:t>—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normal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  <a:ea typeface="Arial"/>
                <a:cs typeface="Arial"/>
                <a:sym typeface="Arial"/>
              </a:rPr>
              <a:t>, 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sans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  <a:ea typeface="Arial"/>
                <a:cs typeface="Arial"/>
                <a:sym typeface="Arial"/>
              </a:rPr>
              <a:t>, 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serif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  <a:ea typeface="Arial"/>
                <a:cs typeface="Arial"/>
                <a:sym typeface="Arial"/>
              </a:rPr>
              <a:t>, or 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monospace</a:t>
            </a:r>
            <a:endParaRPr lang="en-US" dirty="0">
              <a:solidFill>
                <a:schemeClr val="tx1"/>
              </a:solidFill>
              <a:latin typeface="Bahnschrift SemiCondensed" panose="020B0502040204020203" pitchFamily="34" charset="0"/>
              <a:ea typeface="Arial"/>
              <a:cs typeface="Arial"/>
              <a:sym typeface="Arial"/>
            </a:endParaRPr>
          </a:p>
          <a:p>
            <a:pPr marL="0" indent="0" algn="l">
              <a:spcBef>
                <a:spcPts val="600"/>
              </a:spcBef>
            </a:pPr>
            <a:r>
              <a:rPr lang="en-US" u="sng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android:</a:t>
            </a:r>
            <a:r>
              <a:rPr lang="en-US" b="1" u="sng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lineSpacingExtra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  <a:ea typeface="Arial"/>
                <a:cs typeface="Arial"/>
                <a:sym typeface="Arial"/>
              </a:rPr>
              <a:t>—extra space between lines in 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sp</a:t>
            </a:r>
          </a:p>
        </p:txBody>
      </p:sp>
    </p:spTree>
    <p:extLst>
      <p:ext uri="{BB962C8B-B14F-4D97-AF65-F5344CB8AC3E}">
        <p14:creationId xmlns:p14="http://schemas.microsoft.com/office/powerpoint/2010/main" val="2797093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4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4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13" name="Google Shape;213;p40"/>
          <p:cNvSpPr txBox="1">
            <a:spLocks noGrp="1"/>
          </p:cNvSpPr>
          <p:nvPr>
            <p:ph type="sldNum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4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Google Shape;367;p71">
            <a:extLst>
              <a:ext uri="{FF2B5EF4-FFF2-40B4-BE49-F238E27FC236}">
                <a16:creationId xmlns:a16="http://schemas.microsoft.com/office/drawing/2014/main" id="{DCB1D66C-BE54-4B96-AC39-9752048323D5}"/>
              </a:ext>
            </a:extLst>
          </p:cNvPr>
          <p:cNvSpPr txBox="1">
            <a:spLocks noGrp="1"/>
          </p:cNvSpPr>
          <p:nvPr/>
        </p:nvSpPr>
        <p:spPr>
          <a:xfrm>
            <a:off x="179171" y="9065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Everything you see is a view</a:t>
            </a:r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Google Shape;368;p71">
            <a:extLst>
              <a:ext uri="{FF2B5EF4-FFF2-40B4-BE49-F238E27FC236}">
                <a16:creationId xmlns:a16="http://schemas.microsoft.com/office/drawing/2014/main" id="{10F376AD-F98F-4CC9-9D68-07B7EEE6B3A5}"/>
              </a:ext>
            </a:extLst>
          </p:cNvPr>
          <p:cNvSpPr txBox="1">
            <a:spLocks noGrp="1"/>
          </p:cNvSpPr>
          <p:nvPr/>
        </p:nvSpPr>
        <p:spPr>
          <a:xfrm>
            <a:off x="179171" y="996107"/>
            <a:ext cx="5647200" cy="17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  <a:defRPr sz="2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lphaLcPeriod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romanLcPeriod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lphaLcPeriod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romanLcPeriod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lphaLcPeriod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AutoNum type="romanLcPeriod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If you look at your mobile device, </a:t>
            </a:r>
            <a:endParaRPr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every user interface element that you see is a </a:t>
            </a:r>
            <a:r>
              <a:rPr lang="en" b="1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View</a:t>
            </a:r>
            <a:r>
              <a:rPr lang="en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. </a:t>
            </a:r>
            <a:endParaRPr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8" name="Google Shape;370;p71">
            <a:extLst>
              <a:ext uri="{FF2B5EF4-FFF2-40B4-BE49-F238E27FC236}">
                <a16:creationId xmlns:a16="http://schemas.microsoft.com/office/drawing/2014/main" id="{1EA05337-957B-4A23-9FEA-696D10067190}"/>
              </a:ext>
            </a:extLst>
          </p:cNvPr>
          <p:cNvSpPr txBox="1"/>
          <p:nvPr/>
        </p:nvSpPr>
        <p:spPr>
          <a:xfrm>
            <a:off x="4436671" y="2753282"/>
            <a:ext cx="11907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tx1"/>
                </a:solidFill>
                <a:latin typeface="Bahnschrift SemiCondensed" panose="020B0502040204020203" pitchFamily="34" charset="0"/>
              </a:rPr>
              <a:t>Views</a:t>
            </a:r>
            <a:endParaRPr sz="240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9" name="Google Shape;371;p71">
            <a:extLst>
              <a:ext uri="{FF2B5EF4-FFF2-40B4-BE49-F238E27FC236}">
                <a16:creationId xmlns:a16="http://schemas.microsoft.com/office/drawing/2014/main" id="{7AEB18C1-3FC8-4CE8-8FBC-79EF9B4B7FC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1046" y="996106"/>
            <a:ext cx="1936424" cy="345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0" name="Google Shape;372;p71">
            <a:extLst>
              <a:ext uri="{FF2B5EF4-FFF2-40B4-BE49-F238E27FC236}">
                <a16:creationId xmlns:a16="http://schemas.microsoft.com/office/drawing/2014/main" id="{5CC83AE1-DC63-436D-952C-647823F51AAD}"/>
              </a:ext>
            </a:extLst>
          </p:cNvPr>
          <p:cNvCxnSpPr/>
          <p:nvPr/>
        </p:nvCxnSpPr>
        <p:spPr>
          <a:xfrm flipH="1">
            <a:off x="5416446" y="1605157"/>
            <a:ext cx="1420800" cy="14208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373;p71">
            <a:extLst>
              <a:ext uri="{FF2B5EF4-FFF2-40B4-BE49-F238E27FC236}">
                <a16:creationId xmlns:a16="http://schemas.microsoft.com/office/drawing/2014/main" id="{5EC554C2-1AB8-4057-86B2-3E35A183B211}"/>
              </a:ext>
            </a:extLst>
          </p:cNvPr>
          <p:cNvCxnSpPr/>
          <p:nvPr/>
        </p:nvCxnSpPr>
        <p:spPr>
          <a:xfrm rot="10800000">
            <a:off x="5413715" y="3020082"/>
            <a:ext cx="1338600" cy="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374;p71">
            <a:extLst>
              <a:ext uri="{FF2B5EF4-FFF2-40B4-BE49-F238E27FC236}">
                <a16:creationId xmlns:a16="http://schemas.microsoft.com/office/drawing/2014/main" id="{405EA1C5-CCE6-4FDF-91F9-D2FFFCA50C48}"/>
              </a:ext>
            </a:extLst>
          </p:cNvPr>
          <p:cNvCxnSpPr/>
          <p:nvPr/>
        </p:nvCxnSpPr>
        <p:spPr>
          <a:xfrm rot="10800000">
            <a:off x="5416596" y="3020232"/>
            <a:ext cx="979800" cy="9798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749020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61">
            <a:extLst>
              <a:ext uri="{FF2B5EF4-FFF2-40B4-BE49-F238E27FC236}">
                <a16:creationId xmlns:a16="http://schemas.microsoft.com/office/drawing/2014/main" id="{F9370677-D1A6-4D77-8D8C-CD54B8B441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Formatting active web links</a:t>
            </a:r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329;p61">
            <a:extLst>
              <a:ext uri="{FF2B5EF4-FFF2-40B4-BE49-F238E27FC236}">
                <a16:creationId xmlns:a16="http://schemas.microsoft.com/office/drawing/2014/main" id="{31A409CA-348A-4B5F-8AD3-119615D73993}"/>
              </a:ext>
            </a:extLst>
          </p:cNvPr>
          <p:cNvSpPr txBox="1">
            <a:spLocks/>
          </p:cNvSpPr>
          <p:nvPr/>
        </p:nvSpPr>
        <p:spPr>
          <a:xfrm>
            <a:off x="311700" y="1076275"/>
            <a:ext cx="83748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&lt;string name="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article_text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"&gt;... </a:t>
            </a:r>
            <a:r>
              <a:rPr lang="en-US" sz="18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www.hibretech.com 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...&lt;/string&gt;</a:t>
            </a:r>
          </a:p>
          <a:p>
            <a:pPr marL="0" indent="0" algn="l"/>
            <a:endParaRPr lang="en-US" sz="18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&lt;TextView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android:id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="@+id/article"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android:layout_width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wrap_content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android:layout_height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wrap_content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</a:t>
            </a:r>
            <a:r>
              <a:rPr lang="en-US" sz="1800" b="1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android:autoLink</a:t>
            </a:r>
            <a:r>
              <a:rPr lang="en-US" sz="18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="web"</a:t>
            </a:r>
          </a:p>
          <a:p>
            <a:pPr marL="0" indent="0" algn="l"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android:text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="@string/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article_text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"/&gt;</a:t>
            </a:r>
          </a:p>
        </p:txBody>
      </p:sp>
      <p:sp>
        <p:nvSpPr>
          <p:cNvPr id="4" name="Google Shape;331;p61">
            <a:extLst>
              <a:ext uri="{FF2B5EF4-FFF2-40B4-BE49-F238E27FC236}">
                <a16:creationId xmlns:a16="http://schemas.microsoft.com/office/drawing/2014/main" id="{213A55FD-3488-42D9-ACCB-B4A354A304E0}"/>
              </a:ext>
            </a:extLst>
          </p:cNvPr>
          <p:cNvSpPr/>
          <p:nvPr/>
        </p:nvSpPr>
        <p:spPr>
          <a:xfrm>
            <a:off x="2892036" y="1219199"/>
            <a:ext cx="2206057" cy="189089"/>
          </a:xfrm>
          <a:prstGeom prst="rect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Google Shape;332;p61">
            <a:extLst>
              <a:ext uri="{FF2B5EF4-FFF2-40B4-BE49-F238E27FC236}">
                <a16:creationId xmlns:a16="http://schemas.microsoft.com/office/drawing/2014/main" id="{63CA2EBE-761C-4F48-A307-6DFB9BC101FB}"/>
              </a:ext>
            </a:extLst>
          </p:cNvPr>
          <p:cNvSpPr/>
          <p:nvPr/>
        </p:nvSpPr>
        <p:spPr>
          <a:xfrm>
            <a:off x="311700" y="2880986"/>
            <a:ext cx="2947200" cy="189089"/>
          </a:xfrm>
          <a:prstGeom prst="rect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7" name="Google Shape;334;p61">
            <a:extLst>
              <a:ext uri="{FF2B5EF4-FFF2-40B4-BE49-F238E27FC236}">
                <a16:creationId xmlns:a16="http://schemas.microsoft.com/office/drawing/2014/main" id="{96892E2E-1332-49F4-80D8-69E434136346}"/>
              </a:ext>
            </a:extLst>
          </p:cNvPr>
          <p:cNvSpPr txBox="1"/>
          <p:nvPr/>
        </p:nvSpPr>
        <p:spPr>
          <a:xfrm>
            <a:off x="311700" y="4108350"/>
            <a:ext cx="6297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tx1"/>
                </a:solidFill>
                <a:latin typeface="Bahnschrift SemiCondensed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autoLink</a:t>
            </a:r>
            <a:r>
              <a:rPr lang="en" sz="180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tx1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  <a:t>values:</a:t>
            </a:r>
            <a:r>
              <a:rPr lang="en" sz="180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"web"</a:t>
            </a:r>
            <a:r>
              <a:rPr lang="en" sz="1800">
                <a:solidFill>
                  <a:schemeClr val="tx1"/>
                </a:solidFill>
                <a:latin typeface="Bahnschrift SemiCondensed" panose="020B0502040204020203" pitchFamily="34" charset="0"/>
              </a:rPr>
              <a:t>, </a:t>
            </a:r>
            <a:r>
              <a:rPr lang="en" sz="180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"email"</a:t>
            </a:r>
            <a:r>
              <a:rPr lang="en" sz="1800">
                <a:solidFill>
                  <a:schemeClr val="tx1"/>
                </a:solidFill>
                <a:latin typeface="Bahnschrift SemiCondensed" panose="020B0502040204020203" pitchFamily="34" charset="0"/>
              </a:rPr>
              <a:t>, </a:t>
            </a:r>
            <a:r>
              <a:rPr lang="en" sz="180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"phone"</a:t>
            </a:r>
            <a:r>
              <a:rPr lang="en" sz="1800">
                <a:solidFill>
                  <a:schemeClr val="tx1"/>
                </a:solidFill>
                <a:latin typeface="Bahnschrift SemiCondensed" panose="020B0502040204020203" pitchFamily="34" charset="0"/>
              </a:rPr>
              <a:t>, </a:t>
            </a:r>
            <a:r>
              <a:rPr lang="en" sz="180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"map"</a:t>
            </a:r>
            <a:r>
              <a:rPr lang="en" sz="1800">
                <a:solidFill>
                  <a:schemeClr val="tx1"/>
                </a:solidFill>
                <a:latin typeface="Bahnschrift SemiCondensed" panose="020B0502040204020203" pitchFamily="34" charset="0"/>
              </a:rPr>
              <a:t>, </a:t>
            </a:r>
            <a:r>
              <a:rPr lang="en" sz="180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"all"</a:t>
            </a:r>
            <a:endParaRPr sz="180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635237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9;p62">
            <a:extLst>
              <a:ext uri="{FF2B5EF4-FFF2-40B4-BE49-F238E27FC236}">
                <a16:creationId xmlns:a16="http://schemas.microsoft.com/office/drawing/2014/main" id="{9CDC8E52-94F6-4FFE-A4A5-A0885182C7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hnschrift SemiCondensed" panose="020B0502040204020203" pitchFamily="34" charset="0"/>
              </a:rPr>
              <a:t>Creating TextView in Java code</a:t>
            </a:r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3" name="Google Shape;340;p62">
            <a:extLst>
              <a:ext uri="{FF2B5EF4-FFF2-40B4-BE49-F238E27FC236}">
                <a16:creationId xmlns:a16="http://schemas.microsoft.com/office/drawing/2014/main" id="{D0E460E0-C754-407B-A0EF-C7A69B8287A1}"/>
              </a:ext>
            </a:extLst>
          </p:cNvPr>
          <p:cNvSpPr txBox="1">
            <a:spLocks/>
          </p:cNvSpPr>
          <p:nvPr/>
        </p:nvSpPr>
        <p:spPr>
          <a:xfrm>
            <a:off x="235500" y="10762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5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TextView 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myTextview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= new TextView(this);</a:t>
            </a:r>
          </a:p>
          <a:p>
            <a:pPr marL="0" indent="0" algn="l">
              <a:spcBef>
                <a:spcPts val="5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myTextView.setWidth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LayoutParams.MATCH_PARENT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);</a:t>
            </a:r>
          </a:p>
          <a:p>
            <a:pPr marL="0" indent="0" algn="l">
              <a:spcBef>
                <a:spcPts val="5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myTextView.setHeight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LayoutParams.WRAP_CONTENT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);</a:t>
            </a:r>
          </a:p>
          <a:p>
            <a:pPr marL="0" indent="0" algn="l">
              <a:spcBef>
                <a:spcPts val="5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myTextView.setMinLines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(3);</a:t>
            </a:r>
          </a:p>
          <a:p>
            <a:pPr marL="0" indent="0" algn="l">
              <a:spcBef>
                <a:spcPts val="5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myTextView.setText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R.string.my_story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);</a:t>
            </a:r>
          </a:p>
          <a:p>
            <a:pPr marL="0" indent="0" algn="l">
              <a:spcBef>
                <a:spcPts val="500"/>
              </a:spcBef>
            </a:pP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myTextView.append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userComment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);</a:t>
            </a:r>
          </a:p>
          <a:p>
            <a:pPr marL="0" indent="0" algn="l">
              <a:spcBef>
                <a:spcPts val="5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indent="0" algn="l">
              <a:spcBef>
                <a:spcPts val="10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545878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6;p63">
            <a:extLst>
              <a:ext uri="{FF2B5EF4-FFF2-40B4-BE49-F238E27FC236}">
                <a16:creationId xmlns:a16="http://schemas.microsoft.com/office/drawing/2014/main" id="{CF5520A2-63FA-4522-A094-7D6C803D77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hnschrift SemiCondensed" panose="020B0502040204020203" pitchFamily="34" charset="0"/>
              </a:rPr>
              <a:t>ScrollView</a:t>
            </a:r>
            <a:endParaRPr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8374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2;p64">
            <a:extLst>
              <a:ext uri="{FF2B5EF4-FFF2-40B4-BE49-F238E27FC236}">
                <a16:creationId xmlns:a16="http://schemas.microsoft.com/office/drawing/2014/main" id="{13B9B401-1BB6-4AF8-8598-D1001E9C03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What about large amounts of text?</a:t>
            </a:r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353;p64">
            <a:extLst>
              <a:ext uri="{FF2B5EF4-FFF2-40B4-BE49-F238E27FC236}">
                <a16:creationId xmlns:a16="http://schemas.microsoft.com/office/drawing/2014/main" id="{7EB303A0-A005-4234-807A-26A56013596D}"/>
              </a:ext>
            </a:extLst>
          </p:cNvPr>
          <p:cNvSpPr txBox="1">
            <a:spLocks/>
          </p:cNvSpPr>
          <p:nvPr/>
        </p:nvSpPr>
        <p:spPr>
          <a:xfrm>
            <a:off x="171850" y="1228675"/>
            <a:ext cx="84702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81000" algn="l">
              <a:buClr>
                <a:schemeClr val="dk1"/>
              </a:buClr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ews stories, articles, </a:t>
            </a:r>
            <a:r>
              <a:rPr lang="en-US" sz="2400" dirty="0" err="1">
                <a:solidFill>
                  <a:schemeClr val="tx1"/>
                </a:solidFill>
                <a:latin typeface="Bahnschrift SemiCondensed" panose="020B0502040204020203" pitchFamily="34" charset="0"/>
              </a:rPr>
              <a:t>etc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…</a:t>
            </a:r>
          </a:p>
          <a:p>
            <a:pPr marL="457200" indent="-381000" algn="l">
              <a:buClr>
                <a:schemeClr val="dk1"/>
              </a:buClr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To scroll a 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TextView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, embed it in a </a:t>
            </a:r>
            <a:r>
              <a:rPr lang="en-US" u="sng" dirty="0" err="1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ScrollView</a:t>
            </a:r>
            <a:endParaRPr lang="en-US"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457200" indent="-381000" algn="l">
              <a:buClr>
                <a:schemeClr val="dk1"/>
              </a:buClr>
              <a:buSzPts val="2400"/>
              <a:buFont typeface="Arial" panose="020B0604020202020204" pitchFamily="34" charset="0"/>
              <a:buChar char="●"/>
            </a:pPr>
            <a:r>
              <a:rPr lang="en-US" sz="24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Only </a:t>
            </a:r>
            <a:r>
              <a:rPr lang="en-US" sz="2400" i="1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one</a:t>
            </a:r>
            <a:r>
              <a:rPr lang="en-US" sz="24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View</a:t>
            </a:r>
            <a:r>
              <a:rPr lang="en-US" sz="24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 element (usually </a:t>
            </a:r>
            <a:r>
              <a:rPr lang="en-US" sz="2400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TextView</a:t>
            </a:r>
            <a:r>
              <a:rPr lang="en-US" sz="24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) allowed in a </a:t>
            </a:r>
            <a:r>
              <a:rPr lang="en-US" sz="2400" dirty="0" err="1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ScrollView</a:t>
            </a:r>
            <a:endParaRPr lang="en-US" sz="2400"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457200" indent="-381000" algn="l">
              <a:spcAft>
                <a:spcPts val="10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To scroll multiple elements, use one 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ViewGroup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 (such as </a:t>
            </a:r>
            <a:r>
              <a:rPr lang="en-US" dirty="0" err="1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LinearLayout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) within the </a:t>
            </a:r>
            <a:r>
              <a:rPr lang="en-US" dirty="0" err="1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ScrollView</a:t>
            </a:r>
            <a:endParaRPr lang="en-US" sz="24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7603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9;p65">
            <a:extLst>
              <a:ext uri="{FF2B5EF4-FFF2-40B4-BE49-F238E27FC236}">
                <a16:creationId xmlns:a16="http://schemas.microsoft.com/office/drawing/2014/main" id="{5784E97B-2DA2-4278-BCB2-C8890FA1B5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ScrollView for scrolling content</a:t>
            </a:r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360;p65">
            <a:extLst>
              <a:ext uri="{FF2B5EF4-FFF2-40B4-BE49-F238E27FC236}">
                <a16:creationId xmlns:a16="http://schemas.microsoft.com/office/drawing/2014/main" id="{B233450C-6469-4A6A-9E8F-2C9035589F24}"/>
              </a:ext>
            </a:extLst>
          </p:cNvPr>
          <p:cNvSpPr txBox="1">
            <a:spLocks/>
          </p:cNvSpPr>
          <p:nvPr/>
        </p:nvSpPr>
        <p:spPr>
          <a:xfrm>
            <a:off x="67000" y="986550"/>
            <a:ext cx="8520600" cy="3581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914400" indent="-381000" algn="l">
              <a:spcBef>
                <a:spcPts val="5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u="sng" dirty="0" err="1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ScrollView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 is a subclass of </a:t>
            </a:r>
            <a:r>
              <a:rPr lang="en-US" u="sng" dirty="0" err="1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FrameLayout</a:t>
            </a:r>
            <a:endParaRPr lang="en-US"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914400" indent="-381000" algn="l">
              <a:spcBef>
                <a:spcPts val="50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Holds all content in memory</a:t>
            </a:r>
          </a:p>
          <a:p>
            <a:pPr marL="914400" indent="-381000" algn="l">
              <a:spcBef>
                <a:spcPts val="50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Not good for long texts, complex layouts</a:t>
            </a:r>
          </a:p>
          <a:p>
            <a:pPr marL="914400" indent="-381000" algn="l">
              <a:spcBef>
                <a:spcPts val="50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Do not nest multiple scrolling views</a:t>
            </a:r>
          </a:p>
          <a:p>
            <a:pPr marL="0" indent="0" algn="l"/>
            <a:endParaRPr lang="en-US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0752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6;p66">
            <a:extLst>
              <a:ext uri="{FF2B5EF4-FFF2-40B4-BE49-F238E27FC236}">
                <a16:creationId xmlns:a16="http://schemas.microsoft.com/office/drawing/2014/main" id="{34A1B8DE-A042-4B1B-93B3-6BEC9435B42F}"/>
              </a:ext>
            </a:extLst>
          </p:cNvPr>
          <p:cNvSpPr txBox="1">
            <a:spLocks/>
          </p:cNvSpPr>
          <p:nvPr/>
        </p:nvSpPr>
        <p:spPr>
          <a:xfrm>
            <a:off x="20850" y="1076275"/>
            <a:ext cx="7094700" cy="3502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&lt;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ScrollView</a:t>
            </a:r>
            <a:endParaRPr lang="en-US" sz="1800" dirty="0">
              <a:solidFill>
                <a:srgbClr val="00B050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android:layout_width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wrap_content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android:layout_height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wrap_content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android:layout_below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="@id/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article_subheading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"&gt;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rgbClr val="00B050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</a:t>
            </a:r>
            <a:r>
              <a:rPr lang="en-US" sz="18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&lt;TextView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android:layout_width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wrap_content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android:layout_height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wrap_content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...</a:t>
            </a:r>
            <a:r>
              <a:rPr lang="en-US" sz="18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/&gt;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rgbClr val="00B050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&lt;/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ScrollView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&gt;</a:t>
            </a:r>
            <a:endParaRPr lang="en-US" sz="1800" dirty="0">
              <a:solidFill>
                <a:srgbClr val="00B050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3" name="Google Shape;367;p66">
            <a:extLst>
              <a:ext uri="{FF2B5EF4-FFF2-40B4-BE49-F238E27FC236}">
                <a16:creationId xmlns:a16="http://schemas.microsoft.com/office/drawing/2014/main" id="{22A5C389-6E69-48F4-BD66-4E7E51E79E4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900" y="1653325"/>
            <a:ext cx="3836225" cy="28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68;p66">
            <a:extLst>
              <a:ext uri="{FF2B5EF4-FFF2-40B4-BE49-F238E27FC236}">
                <a16:creationId xmlns:a16="http://schemas.microsoft.com/office/drawing/2014/main" id="{A4ED0841-A0FA-4462-AD57-220AEA2E23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0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ScrollView layout with one TextView</a:t>
            </a:r>
            <a:endParaRPr sz="40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Google Shape;370;p66">
            <a:extLst>
              <a:ext uri="{FF2B5EF4-FFF2-40B4-BE49-F238E27FC236}">
                <a16:creationId xmlns:a16="http://schemas.microsoft.com/office/drawing/2014/main" id="{C34EB9D8-9E4B-43DB-9A1D-AE3E30D63D6E}"/>
              </a:ext>
            </a:extLst>
          </p:cNvPr>
          <p:cNvSpPr/>
          <p:nvPr/>
        </p:nvSpPr>
        <p:spPr>
          <a:xfrm>
            <a:off x="5440725" y="2504200"/>
            <a:ext cx="1974000" cy="1892400"/>
          </a:xfrm>
          <a:prstGeom prst="rect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4635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5;p67">
            <a:extLst>
              <a:ext uri="{FF2B5EF4-FFF2-40B4-BE49-F238E27FC236}">
                <a16:creationId xmlns:a16="http://schemas.microsoft.com/office/drawing/2014/main" id="{433F9312-8BF4-47AF-A1BC-47CA0B58F8BE}"/>
              </a:ext>
            </a:extLst>
          </p:cNvPr>
          <p:cNvSpPr txBox="1">
            <a:spLocks/>
          </p:cNvSpPr>
          <p:nvPr/>
        </p:nvSpPr>
        <p:spPr>
          <a:xfrm>
            <a:off x="97050" y="1000075"/>
            <a:ext cx="5011800" cy="373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lang="en-US" sz="14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&lt;</a:t>
            </a:r>
            <a:r>
              <a:rPr lang="en-US" sz="14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ScrollView</a:t>
            </a:r>
            <a:r>
              <a:rPr lang="en-US" sz="14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...</a:t>
            </a:r>
          </a:p>
          <a:p>
            <a:pPr marL="0" indent="0" algn="l"/>
            <a:r>
              <a:rPr lang="en-US" sz="14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</a:t>
            </a:r>
            <a:r>
              <a:rPr lang="en-US" sz="14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LinearLayout</a:t>
            </a:r>
            <a:endParaRPr lang="en-US" sz="1400" b="1" dirty="0">
              <a:solidFill>
                <a:srgbClr val="00B050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indent="0" algn="l"/>
            <a:r>
              <a:rPr lang="en-US" sz="14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</a:t>
            </a:r>
            <a:r>
              <a:rPr lang="en-US" sz="14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android:layout_width</a:t>
            </a:r>
            <a:r>
              <a:rPr lang="en-US" sz="14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</a:t>
            </a:r>
            <a:r>
              <a:rPr lang="en-US" sz="14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match_parent</a:t>
            </a:r>
            <a:r>
              <a:rPr lang="en-US" sz="14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</a:t>
            </a:r>
          </a:p>
          <a:p>
            <a:pPr marL="0" indent="0" algn="l"/>
            <a:r>
              <a:rPr lang="en-US" sz="14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</a:t>
            </a:r>
            <a:r>
              <a:rPr lang="en-US" sz="14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android:layout_height</a:t>
            </a:r>
            <a:r>
              <a:rPr lang="en-US" sz="14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</a:t>
            </a:r>
            <a:r>
              <a:rPr lang="en-US" sz="14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wrap_content</a:t>
            </a:r>
            <a:r>
              <a:rPr lang="en-US" sz="14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</a:t>
            </a:r>
          </a:p>
          <a:p>
            <a:pPr marL="0" indent="0" algn="l"/>
            <a:r>
              <a:rPr lang="en-US" sz="14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</a:t>
            </a:r>
            <a:r>
              <a:rPr lang="en-US" sz="14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android:orientation</a:t>
            </a:r>
            <a:r>
              <a:rPr lang="en-US" sz="14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="vertical"&gt;</a:t>
            </a:r>
          </a:p>
          <a:p>
            <a:pPr marL="0" indent="0" algn="l"/>
            <a:endParaRPr lang="en-US" sz="1400" dirty="0">
              <a:solidFill>
                <a:srgbClr val="00B050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indent="0" algn="l"/>
            <a:r>
              <a:rPr lang="en-US" sz="14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&lt;TextView</a:t>
            </a:r>
          </a:p>
          <a:p>
            <a:pPr marL="0" indent="0" algn="l"/>
            <a:r>
              <a:rPr lang="en-US" sz="14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    </a:t>
            </a:r>
            <a:r>
              <a:rPr lang="en-US" sz="14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android:id</a:t>
            </a:r>
            <a:r>
              <a:rPr lang="en-US" sz="14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="@+id/</a:t>
            </a:r>
            <a:r>
              <a:rPr lang="en-US" sz="14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article_subheading</a:t>
            </a:r>
            <a:r>
              <a:rPr lang="en-US" sz="14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 </a:t>
            </a:r>
            <a:br>
              <a:rPr lang="en-US" sz="14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</a:br>
            <a:r>
              <a:rPr lang="en-US" sz="14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    .../&gt;</a:t>
            </a:r>
          </a:p>
          <a:p>
            <a:pPr marL="0" indent="0" algn="l"/>
            <a:endParaRPr lang="en-US" sz="1400" dirty="0">
              <a:solidFill>
                <a:srgbClr val="00B050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indent="0" algn="l"/>
            <a:r>
              <a:rPr lang="en-US" sz="14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&lt;TextView</a:t>
            </a:r>
          </a:p>
          <a:p>
            <a:pPr marL="0" indent="0" algn="l"/>
            <a:r>
              <a:rPr lang="en-US" sz="14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    </a:t>
            </a:r>
            <a:r>
              <a:rPr lang="en-US" sz="14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android:id</a:t>
            </a:r>
            <a:r>
              <a:rPr lang="en-US" sz="14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="@+id/article" ... /&gt;</a:t>
            </a:r>
          </a:p>
          <a:p>
            <a:pPr marL="0" indent="0" algn="l"/>
            <a:r>
              <a:rPr lang="en-US" sz="14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</a:t>
            </a:r>
            <a:r>
              <a:rPr lang="en-US" sz="14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&lt;/</a:t>
            </a:r>
            <a:r>
              <a:rPr lang="en-US" sz="1400" b="1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LinearLayout</a:t>
            </a:r>
            <a:r>
              <a:rPr lang="en-US" sz="14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&gt;</a:t>
            </a:r>
          </a:p>
          <a:p>
            <a:pPr marL="0" indent="0" algn="l"/>
            <a:r>
              <a:rPr lang="en-US" sz="14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&lt;/</a:t>
            </a:r>
            <a:r>
              <a:rPr lang="en-US" sz="14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ScrollView</a:t>
            </a:r>
            <a:r>
              <a:rPr lang="en-US" sz="14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&gt;</a:t>
            </a:r>
          </a:p>
          <a:p>
            <a:pPr marL="0" indent="0" algn="l"/>
            <a:endParaRPr lang="en-US" sz="1100" dirty="0">
              <a:solidFill>
                <a:srgbClr val="00B050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</p:txBody>
      </p:sp>
      <p:pic>
        <p:nvPicPr>
          <p:cNvPr id="3" name="Google Shape;376;p67">
            <a:extLst>
              <a:ext uri="{FF2B5EF4-FFF2-40B4-BE49-F238E27FC236}">
                <a16:creationId xmlns:a16="http://schemas.microsoft.com/office/drawing/2014/main" id="{5B0B0A45-8F7B-4712-8E77-011C3E20D07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039" y="1656250"/>
            <a:ext cx="3712310" cy="274388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77;p67">
            <a:extLst>
              <a:ext uri="{FF2B5EF4-FFF2-40B4-BE49-F238E27FC236}">
                <a16:creationId xmlns:a16="http://schemas.microsoft.com/office/drawing/2014/main" id="{2EBF7E5E-A1E2-448A-A829-ED049F1135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0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ScrollView layout with a view group</a:t>
            </a:r>
            <a:endParaRPr sz="40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Google Shape;379;p67">
            <a:extLst>
              <a:ext uri="{FF2B5EF4-FFF2-40B4-BE49-F238E27FC236}">
                <a16:creationId xmlns:a16="http://schemas.microsoft.com/office/drawing/2014/main" id="{7A0E3676-44CF-467B-8177-F797DCE3C220}"/>
              </a:ext>
            </a:extLst>
          </p:cNvPr>
          <p:cNvSpPr/>
          <p:nvPr/>
        </p:nvSpPr>
        <p:spPr>
          <a:xfrm>
            <a:off x="5312800" y="2504200"/>
            <a:ext cx="1974000" cy="1827300"/>
          </a:xfrm>
          <a:prstGeom prst="rect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4517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84;p68">
            <a:extLst>
              <a:ext uri="{FF2B5EF4-FFF2-40B4-BE49-F238E27FC236}">
                <a16:creationId xmlns:a16="http://schemas.microsoft.com/office/drawing/2014/main" id="{4F5A433E-7047-440F-8DAE-2EE51C0601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ScrollView with image and button</a:t>
            </a:r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385;p68">
            <a:extLst>
              <a:ext uri="{FF2B5EF4-FFF2-40B4-BE49-F238E27FC236}">
                <a16:creationId xmlns:a16="http://schemas.microsoft.com/office/drawing/2014/main" id="{2EAE6372-0305-4EB1-A08B-11AC19C77068}"/>
              </a:ext>
            </a:extLst>
          </p:cNvPr>
          <p:cNvSpPr txBox="1">
            <a:spLocks/>
          </p:cNvSpPr>
          <p:nvPr/>
        </p:nvSpPr>
        <p:spPr>
          <a:xfrm>
            <a:off x="1002825" y="1076275"/>
            <a:ext cx="58659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50000"/>
              </a:lnSpc>
              <a:spcAft>
                <a:spcPts val="1300"/>
              </a:spcAft>
            </a:pP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&lt;</a:t>
            </a:r>
            <a:r>
              <a:rPr lang="en-US" sz="22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ScrollView</a:t>
            </a: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...&gt;</a:t>
            </a:r>
            <a:b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&lt;</a:t>
            </a:r>
            <a:r>
              <a:rPr lang="en-US" sz="22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LinearLayout</a:t>
            </a: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...&gt;</a:t>
            </a:r>
            <a:b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 &lt;</a:t>
            </a:r>
            <a:r>
              <a:rPr lang="en-US" sz="22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ImageView</a:t>
            </a: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.../&gt;</a:t>
            </a:r>
            <a:b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 &lt;Button.../&gt;</a:t>
            </a:r>
            <a:b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 &lt;TextView.../&gt;</a:t>
            </a:r>
            <a:b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&lt;/</a:t>
            </a:r>
            <a:r>
              <a:rPr lang="en-US" sz="22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LinearLayout</a:t>
            </a: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&gt;</a:t>
            </a:r>
            <a:b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&lt;/</a:t>
            </a:r>
            <a:r>
              <a:rPr lang="en-US" sz="22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ScrollView</a:t>
            </a: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4" name="Google Shape;387;p68">
            <a:extLst>
              <a:ext uri="{FF2B5EF4-FFF2-40B4-BE49-F238E27FC236}">
                <a16:creationId xmlns:a16="http://schemas.microsoft.com/office/drawing/2014/main" id="{59E25D9B-68D1-42AB-9EB1-B16697A090FC}"/>
              </a:ext>
            </a:extLst>
          </p:cNvPr>
          <p:cNvSpPr txBox="1"/>
          <p:nvPr/>
        </p:nvSpPr>
        <p:spPr>
          <a:xfrm>
            <a:off x="5682525" y="2671525"/>
            <a:ext cx="2835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tx1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  <a:t>Children of the layout</a:t>
            </a:r>
            <a:endParaRPr sz="1800">
              <a:solidFill>
                <a:schemeClr val="tx1"/>
              </a:solidFill>
              <a:latin typeface="Bahnschrift SemiCondensed" panose="020B0502040204020203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388;p68">
            <a:extLst>
              <a:ext uri="{FF2B5EF4-FFF2-40B4-BE49-F238E27FC236}">
                <a16:creationId xmlns:a16="http://schemas.microsoft.com/office/drawing/2014/main" id="{B59054F5-8D21-40E9-B71B-6DA93DEF4A38}"/>
              </a:ext>
            </a:extLst>
          </p:cNvPr>
          <p:cNvSpPr txBox="1"/>
          <p:nvPr/>
        </p:nvSpPr>
        <p:spPr>
          <a:xfrm>
            <a:off x="5100350" y="1622500"/>
            <a:ext cx="36303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tx1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  <a:t>One child of ScrollView</a:t>
            </a:r>
            <a:br>
              <a:rPr lang="en" sz="1800">
                <a:solidFill>
                  <a:schemeClr val="tx1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tx1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  <a:t>which can be a layout</a:t>
            </a:r>
            <a:endParaRPr sz="1800">
              <a:solidFill>
                <a:schemeClr val="tx1"/>
              </a:solidFill>
              <a:latin typeface="Bahnschrift SemiCondensed" panose="020B0502040204020203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389;p68">
            <a:extLst>
              <a:ext uri="{FF2B5EF4-FFF2-40B4-BE49-F238E27FC236}">
                <a16:creationId xmlns:a16="http://schemas.microsoft.com/office/drawing/2014/main" id="{3DACA918-BAC0-4F77-AB34-134A181CDB57}"/>
              </a:ext>
            </a:extLst>
          </p:cNvPr>
          <p:cNvSpPr/>
          <p:nvPr/>
        </p:nvSpPr>
        <p:spPr>
          <a:xfrm>
            <a:off x="3461476" y="2275299"/>
            <a:ext cx="1509449" cy="1186125"/>
          </a:xfrm>
          <a:prstGeom prst="rightBracket">
            <a:avLst>
              <a:gd name="adj" fmla="val 8333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cxnSp>
        <p:nvCxnSpPr>
          <p:cNvPr id="7" name="Google Shape;390;p68">
            <a:extLst>
              <a:ext uri="{FF2B5EF4-FFF2-40B4-BE49-F238E27FC236}">
                <a16:creationId xmlns:a16="http://schemas.microsoft.com/office/drawing/2014/main" id="{9337A888-8AC2-408D-AEB0-95EB9E38DDCB}"/>
              </a:ext>
            </a:extLst>
          </p:cNvPr>
          <p:cNvCxnSpPr>
            <a:cxnSpLocks/>
            <a:stCxn id="6" idx="2"/>
            <a:endCxn id="4" idx="1"/>
          </p:cNvCxnSpPr>
          <p:nvPr/>
        </p:nvCxnSpPr>
        <p:spPr>
          <a:xfrm flipV="1">
            <a:off x="4970925" y="2868325"/>
            <a:ext cx="711600" cy="37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8" name="Google Shape;391;p68">
            <a:extLst>
              <a:ext uri="{FF2B5EF4-FFF2-40B4-BE49-F238E27FC236}">
                <a16:creationId xmlns:a16="http://schemas.microsoft.com/office/drawing/2014/main" id="{B17E0F80-C25F-44C4-A54B-7F43956C0824}"/>
              </a:ext>
            </a:extLst>
          </p:cNvPr>
          <p:cNvCxnSpPr>
            <a:cxnSpLocks/>
          </p:cNvCxnSpPr>
          <p:nvPr/>
        </p:nvCxnSpPr>
        <p:spPr>
          <a:xfrm flipV="1">
            <a:off x="3344449" y="1895500"/>
            <a:ext cx="1916876" cy="108664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75790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07;p125">
            <a:extLst>
              <a:ext uri="{FF2B5EF4-FFF2-40B4-BE49-F238E27FC236}">
                <a16:creationId xmlns:a16="http://schemas.microsoft.com/office/drawing/2014/main" id="{2B1C9E7B-BB0B-4646-A04D-51B7D2A768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78697" y="1196104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nschrift SemiCondensed" panose="020B0502040204020203" pitchFamily="34" charset="0"/>
              </a:rPr>
              <a:t>END</a:t>
            </a:r>
            <a:endParaRPr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0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5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5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213" name="Google Shape;213;p40"/>
          <p:cNvSpPr txBox="1">
            <a:spLocks noGrp="1"/>
          </p:cNvSpPr>
          <p:nvPr>
            <p:ph type="sldNum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5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5" name="Google Shape;379;p72">
            <a:extLst>
              <a:ext uri="{FF2B5EF4-FFF2-40B4-BE49-F238E27FC236}">
                <a16:creationId xmlns:a16="http://schemas.microsoft.com/office/drawing/2014/main" id="{F1C2AF96-F64B-42E2-9871-EE4804FCA1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nschrift SemiCondensed" panose="020B0502040204020203" pitchFamily="34" charset="0"/>
              </a:rPr>
              <a:t>What is a view?</a:t>
            </a:r>
            <a:endParaRPr dirty="0">
              <a:latin typeface="Bahnschrift SemiCondensed" panose="020B0502040204020203" pitchFamily="34" charset="0"/>
            </a:endParaRPr>
          </a:p>
        </p:txBody>
      </p:sp>
      <p:sp>
        <p:nvSpPr>
          <p:cNvPr id="6" name="Google Shape;380;p72">
            <a:extLst>
              <a:ext uri="{FF2B5EF4-FFF2-40B4-BE49-F238E27FC236}">
                <a16:creationId xmlns:a16="http://schemas.microsoft.com/office/drawing/2014/main" id="{2406B7A5-967C-451F-B05E-315C479A4E02}"/>
              </a:ext>
            </a:extLst>
          </p:cNvPr>
          <p:cNvSpPr txBox="1">
            <a:spLocks/>
          </p:cNvSpPr>
          <p:nvPr/>
        </p:nvSpPr>
        <p:spPr>
          <a:xfrm>
            <a:off x="311700" y="1076275"/>
            <a:ext cx="8520600" cy="345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1000"/>
              </a:spcBef>
            </a:pPr>
            <a:r>
              <a:rPr lang="en-US" u="sng" dirty="0">
                <a:solidFill>
                  <a:schemeClr val="hlink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3"/>
              </a:rPr>
              <a:t>View</a:t>
            </a:r>
            <a:r>
              <a:rPr lang="en-US" dirty="0">
                <a:latin typeface="Bahnschrift SemiCondensed" panose="020B0502040204020203" pitchFamily="34" charset="0"/>
              </a:rPr>
              <a:t> subclasses are basic user interface building blocks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Display text (</a:t>
            </a:r>
            <a:r>
              <a:rPr lang="en-US" u="sng" dirty="0">
                <a:solidFill>
                  <a:schemeClr val="hlink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4"/>
              </a:rPr>
              <a:t>TextView</a:t>
            </a:r>
            <a:r>
              <a:rPr lang="en-US" dirty="0">
                <a:latin typeface="Bahnschrift SemiCondensed" panose="020B0502040204020203" pitchFamily="34" charset="0"/>
              </a:rPr>
              <a:t> class), edit text (</a:t>
            </a:r>
            <a:r>
              <a:rPr lang="en-US" u="sng" dirty="0" err="1">
                <a:solidFill>
                  <a:schemeClr val="hlink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5"/>
              </a:rPr>
              <a:t>EditText</a:t>
            </a:r>
            <a:r>
              <a:rPr lang="en-US" dirty="0">
                <a:latin typeface="Bahnschrift SemiCondensed" panose="020B0502040204020203" pitchFamily="34" charset="0"/>
              </a:rPr>
              <a:t> class)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Buttons (</a:t>
            </a:r>
            <a:r>
              <a:rPr lang="en-US" u="sng" dirty="0">
                <a:solidFill>
                  <a:schemeClr val="hlink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6"/>
              </a:rPr>
              <a:t>Button</a:t>
            </a:r>
            <a:r>
              <a:rPr lang="en-US" dirty="0">
                <a:latin typeface="Bahnschrift SemiCondensed" panose="020B0502040204020203" pitchFamily="34" charset="0"/>
              </a:rPr>
              <a:t> class), </a:t>
            </a:r>
            <a:r>
              <a:rPr lang="en-US" u="sng" dirty="0">
                <a:solidFill>
                  <a:schemeClr val="accent5"/>
                </a:solidFill>
                <a:latin typeface="Bahnschrift SemiCondensed" panose="020B0502040204020203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menus</a:t>
            </a:r>
            <a:r>
              <a:rPr lang="en-US" dirty="0">
                <a:latin typeface="Bahnschrift SemiCondensed" panose="020B0502040204020203" pitchFamily="34" charset="0"/>
              </a:rPr>
              <a:t>, other controls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Scrollable (</a:t>
            </a:r>
            <a:r>
              <a:rPr lang="en-US" u="sng" dirty="0" err="1">
                <a:solidFill>
                  <a:schemeClr val="hlink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8"/>
              </a:rPr>
              <a:t>ScrollView</a:t>
            </a:r>
            <a:r>
              <a:rPr lang="en-US" dirty="0">
                <a:latin typeface="Bahnschrift SemiCondensed" panose="020B0502040204020203" pitchFamily="34" charset="0"/>
              </a:rPr>
              <a:t>, </a:t>
            </a:r>
            <a:r>
              <a:rPr lang="en-US" u="sng" dirty="0" err="1">
                <a:solidFill>
                  <a:schemeClr val="hlink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9"/>
              </a:rPr>
              <a:t>RecyclerView</a:t>
            </a:r>
            <a:r>
              <a:rPr lang="en-US" dirty="0">
                <a:latin typeface="Bahnschrift SemiCondensed" panose="020B0502040204020203" pitchFamily="34" charset="0"/>
              </a:rPr>
              <a:t>)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Show images (</a:t>
            </a:r>
            <a:r>
              <a:rPr lang="en-US" u="sng" dirty="0" err="1">
                <a:solidFill>
                  <a:schemeClr val="hlink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10"/>
              </a:rPr>
              <a:t>ImageView</a:t>
            </a:r>
            <a:r>
              <a:rPr lang="en-US" dirty="0">
                <a:latin typeface="Bahnschrift SemiCondensed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780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6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6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213" name="Google Shape;213;p40"/>
          <p:cNvSpPr txBox="1">
            <a:spLocks noGrp="1"/>
          </p:cNvSpPr>
          <p:nvPr>
            <p:ph type="sldNum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6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5" name="Google Shape;386;p73">
            <a:extLst>
              <a:ext uri="{FF2B5EF4-FFF2-40B4-BE49-F238E27FC236}">
                <a16:creationId xmlns:a16="http://schemas.microsoft.com/office/drawing/2014/main" id="{9249F965-5B19-4A85-A0A4-C1204C458B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Examples of view subclasses</a:t>
            </a:r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Google Shape;388;p73">
            <a:extLst>
              <a:ext uri="{FF2B5EF4-FFF2-40B4-BE49-F238E27FC236}">
                <a16:creationId xmlns:a16="http://schemas.microsoft.com/office/drawing/2014/main" id="{8C8B30CF-C0F4-41D3-B0A8-0C42DD785335}"/>
              </a:ext>
            </a:extLst>
          </p:cNvPr>
          <p:cNvSpPr txBox="1"/>
          <p:nvPr/>
        </p:nvSpPr>
        <p:spPr>
          <a:xfrm>
            <a:off x="328525" y="1567025"/>
            <a:ext cx="18273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Button</a:t>
            </a:r>
            <a:endParaRPr sz="2400"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tx1"/>
              </a:solidFill>
              <a:latin typeface="Bahnschrift SemiCondensed" panose="020B0502040204020203" pitchFamily="34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EditText</a:t>
            </a:r>
            <a:endParaRPr sz="2400"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tx1"/>
              </a:solidFill>
              <a:latin typeface="Bahnschrift SemiCondensed" panose="020B0502040204020203" pitchFamily="34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Slider</a:t>
            </a:r>
            <a:endParaRPr sz="2400"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389;p73">
            <a:extLst>
              <a:ext uri="{FF2B5EF4-FFF2-40B4-BE49-F238E27FC236}">
                <a16:creationId xmlns:a16="http://schemas.microsoft.com/office/drawing/2014/main" id="{7ED641D0-251E-4506-BA39-9B93EAC464B5}"/>
              </a:ext>
            </a:extLst>
          </p:cNvPr>
          <p:cNvSpPr txBox="1"/>
          <p:nvPr/>
        </p:nvSpPr>
        <p:spPr>
          <a:xfrm>
            <a:off x="4501150" y="1485400"/>
            <a:ext cx="2223600" cy="23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CheckBox</a:t>
            </a:r>
            <a:endParaRPr sz="240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tx1"/>
              </a:solidFill>
              <a:latin typeface="Bahnschrift SemiCondensed" panose="020B0502040204020203" pitchFamily="34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RadioButton</a:t>
            </a:r>
            <a:endParaRPr sz="240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tx1"/>
              </a:solidFill>
              <a:latin typeface="Bahnschrift SemiCondensed" panose="020B0502040204020203" pitchFamily="34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Switch</a:t>
            </a:r>
            <a:endParaRPr sz="240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</p:txBody>
      </p:sp>
      <p:pic>
        <p:nvPicPr>
          <p:cNvPr id="8" name="Google Shape;390;p73">
            <a:extLst>
              <a:ext uri="{FF2B5EF4-FFF2-40B4-BE49-F238E27FC236}">
                <a16:creationId xmlns:a16="http://schemas.microsoft.com/office/drawing/2014/main" id="{40BEA012-1574-437A-8805-A824CF1F06E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875" y="1567025"/>
            <a:ext cx="150645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91;p73">
            <a:extLst>
              <a:ext uri="{FF2B5EF4-FFF2-40B4-BE49-F238E27FC236}">
                <a16:creationId xmlns:a16="http://schemas.microsoft.com/office/drawing/2014/main" id="{9A349713-2577-43CC-9954-2BFD47F4E25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4875" y="2408950"/>
            <a:ext cx="231896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92;p73">
            <a:extLst>
              <a:ext uri="{FF2B5EF4-FFF2-40B4-BE49-F238E27FC236}">
                <a16:creationId xmlns:a16="http://schemas.microsoft.com/office/drawing/2014/main" id="{F2524558-CFAC-4EBA-9DA5-4D58706F2A7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4875" y="3149500"/>
            <a:ext cx="146871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93;p73">
            <a:extLst>
              <a:ext uri="{FF2B5EF4-FFF2-40B4-BE49-F238E27FC236}">
                <a16:creationId xmlns:a16="http://schemas.microsoft.com/office/drawing/2014/main" id="{691CF4A7-2A3F-458E-83F6-A39CB9E98D3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44050" y="1485399"/>
            <a:ext cx="1506450" cy="641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394;p73">
            <a:extLst>
              <a:ext uri="{FF2B5EF4-FFF2-40B4-BE49-F238E27FC236}">
                <a16:creationId xmlns:a16="http://schemas.microsoft.com/office/drawing/2014/main" id="{917BE306-60FA-4A44-BB13-4EE0583E2A3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44050" y="2408950"/>
            <a:ext cx="1506450" cy="645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395;p73">
            <a:extLst>
              <a:ext uri="{FF2B5EF4-FFF2-40B4-BE49-F238E27FC236}">
                <a16:creationId xmlns:a16="http://schemas.microsoft.com/office/drawing/2014/main" id="{CC043CE4-19DC-4AD8-AA26-31D34C055DC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44039" y="3206225"/>
            <a:ext cx="825782" cy="108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7010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7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7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213" name="Google Shape;213;p40"/>
          <p:cNvSpPr txBox="1">
            <a:spLocks noGrp="1"/>
          </p:cNvSpPr>
          <p:nvPr>
            <p:ph type="sldNum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7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5" name="Google Shape;400;p74">
            <a:extLst>
              <a:ext uri="{FF2B5EF4-FFF2-40B4-BE49-F238E27FC236}">
                <a16:creationId xmlns:a16="http://schemas.microsoft.com/office/drawing/2014/main" id="{6C66B67C-882E-4EE8-B347-59972449EB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VIEWs HAVE PROPERTIES</a:t>
            </a:r>
            <a:endParaRPr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Google Shape;401;p74">
            <a:extLst>
              <a:ext uri="{FF2B5EF4-FFF2-40B4-BE49-F238E27FC236}">
                <a16:creationId xmlns:a16="http://schemas.microsoft.com/office/drawing/2014/main" id="{24D2D727-C227-4435-81E8-7F1790191B43}"/>
              </a:ext>
            </a:extLst>
          </p:cNvPr>
          <p:cNvSpPr txBox="1">
            <a:spLocks/>
          </p:cNvSpPr>
          <p:nvPr/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Have properties (e.g. Color, dimensions, positioning)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May have focus (e.g., selected to receive user input)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May be interactive (respond to user clicks)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May be visible or not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Relationships to other views</a:t>
            </a:r>
          </a:p>
        </p:txBody>
      </p:sp>
    </p:spTree>
    <p:extLst>
      <p:ext uri="{BB962C8B-B14F-4D97-AF65-F5344CB8AC3E}">
        <p14:creationId xmlns:p14="http://schemas.microsoft.com/office/powerpoint/2010/main" val="70105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8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8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213" name="Google Shape;213;p40"/>
          <p:cNvSpPr txBox="1">
            <a:spLocks noGrp="1"/>
          </p:cNvSpPr>
          <p:nvPr>
            <p:ph type="sldNum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8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5" name="Google Shape;407;p75">
            <a:extLst>
              <a:ext uri="{FF2B5EF4-FFF2-40B4-BE49-F238E27FC236}">
                <a16:creationId xmlns:a16="http://schemas.microsoft.com/office/drawing/2014/main" id="{15B100BC-FC3B-447E-B4BE-DEEB951CFA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Create views and layouts</a:t>
            </a:r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Google Shape;408;p75">
            <a:extLst>
              <a:ext uri="{FF2B5EF4-FFF2-40B4-BE49-F238E27FC236}">
                <a16:creationId xmlns:a16="http://schemas.microsoft.com/office/drawing/2014/main" id="{2E455B56-0AEC-4F5E-B2CC-9FA1B4E5BCB2}"/>
              </a:ext>
            </a:extLst>
          </p:cNvPr>
          <p:cNvSpPr txBox="1">
            <a:spLocks/>
          </p:cNvSpPr>
          <p:nvPr/>
        </p:nvSpPr>
        <p:spPr>
          <a:xfrm>
            <a:off x="311700" y="1100750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endParaRPr lang="en-US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  <a:p>
            <a:pPr marL="457200" indent="-381000" algn="l">
              <a:buClr>
                <a:schemeClr val="dk1"/>
              </a:buClr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Android Studio layout editor: visual representation of XML </a:t>
            </a:r>
          </a:p>
          <a:p>
            <a:pPr marL="457200" indent="-381000" algn="l">
              <a:buClr>
                <a:schemeClr val="dk1"/>
              </a:buClr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XML editor</a:t>
            </a:r>
          </a:p>
          <a:p>
            <a:pPr marL="457200" indent="-381000" algn="l">
              <a:buClr>
                <a:schemeClr val="dk1"/>
              </a:buClr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Java code</a:t>
            </a:r>
            <a:endParaRPr lang="en-US" sz="24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  <a:p>
            <a:pPr marL="0" indent="0" algn="l">
              <a:lnSpc>
                <a:spcPct val="115000"/>
              </a:lnSpc>
              <a:spcBef>
                <a:spcPts val="1000"/>
              </a:spcBef>
            </a:pPr>
            <a:endParaRPr lang="en-US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848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9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9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213" name="Google Shape;213;p40"/>
          <p:cNvSpPr txBox="1">
            <a:spLocks noGrp="1"/>
          </p:cNvSpPr>
          <p:nvPr>
            <p:ph type="sldNum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9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5" name="Google Shape;414;p76">
            <a:extLst>
              <a:ext uri="{FF2B5EF4-FFF2-40B4-BE49-F238E27FC236}">
                <a16:creationId xmlns:a16="http://schemas.microsoft.com/office/drawing/2014/main" id="{D9C84937-8A70-41FE-9661-1D8CFB6924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Android Studio layout editor</a:t>
            </a:r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6" name="Google Shape;416;p76">
            <a:extLst>
              <a:ext uri="{FF2B5EF4-FFF2-40B4-BE49-F238E27FC236}">
                <a16:creationId xmlns:a16="http://schemas.microsoft.com/office/drawing/2014/main" id="{9CAC0BF0-A618-40C2-A7FC-B186D1164C0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42400"/>
            <a:ext cx="5174699" cy="35824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417;p76">
            <a:extLst>
              <a:ext uri="{FF2B5EF4-FFF2-40B4-BE49-F238E27FC236}">
                <a16:creationId xmlns:a16="http://schemas.microsoft.com/office/drawing/2014/main" id="{DCFA5CFB-3618-49B8-B63D-97E8B1B1CBA6}"/>
              </a:ext>
            </a:extLst>
          </p:cNvPr>
          <p:cNvSpPr txBox="1">
            <a:spLocks/>
          </p:cNvSpPr>
          <p:nvPr/>
        </p:nvSpPr>
        <p:spPr>
          <a:xfrm>
            <a:off x="5894175" y="1100750"/>
            <a:ext cx="29382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55600" algn="l">
              <a:buClr>
                <a:schemeClr val="dk1"/>
              </a:buClr>
              <a:buSzPts val="2000"/>
              <a:buFont typeface="Arial" panose="020B0604020202020204" pitchFamily="34" charset="0"/>
              <a:buAutoNum type="arabicPeriod"/>
            </a:pPr>
            <a:r>
              <a:rPr lang="en-US" sz="2000">
                <a:solidFill>
                  <a:schemeClr val="tx1"/>
                </a:solidFill>
                <a:latin typeface="Bahnschrift SemiCondensed" panose="020B0502040204020203" pitchFamily="34" charset="0"/>
              </a:rPr>
              <a:t>XML layout file </a:t>
            </a:r>
          </a:p>
          <a:p>
            <a:pPr marL="457200" indent="-355600" algn="l">
              <a:buClr>
                <a:schemeClr val="dk1"/>
              </a:buClr>
              <a:buSzPts val="2000"/>
              <a:buFont typeface="Arial" panose="020B0604020202020204" pitchFamily="34" charset="0"/>
              <a:buAutoNum type="arabicPeriod"/>
            </a:pPr>
            <a:r>
              <a:rPr lang="en-US" sz="2000" b="1">
                <a:solidFill>
                  <a:schemeClr val="tx1"/>
                </a:solidFill>
                <a:latin typeface="Bahnschrift SemiCondensed" panose="020B0502040204020203" pitchFamily="34" charset="0"/>
              </a:rPr>
              <a:t>Design</a:t>
            </a:r>
            <a:r>
              <a:rPr lang="en-US" sz="2000">
                <a:solidFill>
                  <a:schemeClr val="tx1"/>
                </a:solidFill>
                <a:latin typeface="Bahnschrift SemiCondensed" panose="020B0502040204020203" pitchFamily="34" charset="0"/>
              </a:rPr>
              <a:t> and </a:t>
            </a:r>
            <a:r>
              <a:rPr lang="en-US" sz="2000" b="1">
                <a:solidFill>
                  <a:schemeClr val="tx1"/>
                </a:solidFill>
                <a:latin typeface="Bahnschrift SemiCondensed" panose="020B0502040204020203" pitchFamily="34" charset="0"/>
              </a:rPr>
              <a:t>Text</a:t>
            </a:r>
            <a:r>
              <a:rPr lang="en-US" sz="2000">
                <a:solidFill>
                  <a:schemeClr val="tx1"/>
                </a:solidFill>
                <a:latin typeface="Bahnschrift SemiCondensed" panose="020B0502040204020203" pitchFamily="34" charset="0"/>
              </a:rPr>
              <a:t> tabs</a:t>
            </a:r>
          </a:p>
          <a:p>
            <a:pPr marL="457200" indent="-355600" algn="l">
              <a:buClr>
                <a:schemeClr val="dk1"/>
              </a:buClr>
              <a:buSzPts val="2000"/>
              <a:buFont typeface="Arial" panose="020B0604020202020204" pitchFamily="34" charset="0"/>
              <a:buAutoNum type="arabicPeriod"/>
            </a:pPr>
            <a:r>
              <a:rPr lang="en-US" sz="2000" b="1">
                <a:solidFill>
                  <a:schemeClr val="tx1"/>
                </a:solidFill>
                <a:latin typeface="Bahnschrift SemiCondensed" panose="020B0502040204020203" pitchFamily="34" charset="0"/>
              </a:rPr>
              <a:t>Palette</a:t>
            </a:r>
            <a:r>
              <a:rPr lang="en-US" sz="2000">
                <a:solidFill>
                  <a:schemeClr val="tx1"/>
                </a:solidFill>
                <a:latin typeface="Bahnschrift SemiCondensed" panose="020B0502040204020203" pitchFamily="34" charset="0"/>
              </a:rPr>
              <a:t> pane</a:t>
            </a:r>
          </a:p>
          <a:p>
            <a:pPr marL="457200" indent="-355600" algn="l">
              <a:buClr>
                <a:schemeClr val="dk1"/>
              </a:buClr>
              <a:buSzPts val="2000"/>
              <a:buFont typeface="Arial" panose="020B0604020202020204" pitchFamily="34" charset="0"/>
              <a:buAutoNum type="arabicPeriod"/>
            </a:pPr>
            <a:r>
              <a:rPr lang="en-US" sz="2000" b="1">
                <a:solidFill>
                  <a:schemeClr val="tx1"/>
                </a:solidFill>
                <a:latin typeface="Bahnschrift SemiCondensed" panose="020B0502040204020203" pitchFamily="34" charset="0"/>
              </a:rPr>
              <a:t>Component Tree</a:t>
            </a:r>
            <a:r>
              <a:rPr lang="en-US" sz="2000">
                <a:solidFill>
                  <a:schemeClr val="tx1"/>
                </a:solidFill>
                <a:latin typeface="Bahnschrift SemiCondensed" panose="020B0502040204020203" pitchFamily="34" charset="0"/>
              </a:rPr>
              <a:t> </a:t>
            </a:r>
          </a:p>
          <a:p>
            <a:pPr marL="457200" indent="-355600" algn="l">
              <a:buClr>
                <a:schemeClr val="dk1"/>
              </a:buClr>
              <a:buSzPts val="2000"/>
              <a:buFont typeface="Arial" panose="020B0604020202020204" pitchFamily="34" charset="0"/>
              <a:buAutoNum type="arabicPeriod"/>
            </a:pPr>
            <a:r>
              <a:rPr lang="en-US" sz="2000">
                <a:solidFill>
                  <a:schemeClr val="tx1"/>
                </a:solidFill>
                <a:latin typeface="Bahnschrift SemiCondensed" panose="020B0502040204020203" pitchFamily="34" charset="0"/>
              </a:rPr>
              <a:t>Design and blueprint panes</a:t>
            </a:r>
          </a:p>
          <a:p>
            <a:pPr marL="457200" indent="-355600" algn="l">
              <a:buClr>
                <a:schemeClr val="dk1"/>
              </a:buClr>
              <a:buSzPts val="2000"/>
              <a:buFont typeface="Arial" panose="020B0604020202020204" pitchFamily="34" charset="0"/>
              <a:buAutoNum type="arabicPeriod"/>
            </a:pPr>
            <a:r>
              <a:rPr lang="en-US" sz="2000" b="1">
                <a:solidFill>
                  <a:schemeClr val="tx1"/>
                </a:solidFill>
                <a:latin typeface="Bahnschrift SemiCondensed" panose="020B0502040204020203" pitchFamily="34" charset="0"/>
              </a:rPr>
              <a:t>Attributes</a:t>
            </a:r>
            <a:r>
              <a:rPr lang="en-US" sz="2000">
                <a:solidFill>
                  <a:schemeClr val="tx1"/>
                </a:solidFill>
                <a:latin typeface="Bahnschrift SemiCondensed" panose="020B0502040204020203" pitchFamily="34" charset="0"/>
              </a:rPr>
              <a:t> tab</a:t>
            </a:r>
          </a:p>
        </p:txBody>
      </p:sp>
    </p:spTree>
    <p:extLst>
      <p:ext uri="{BB962C8B-B14F-4D97-AF65-F5344CB8AC3E}">
        <p14:creationId xmlns:p14="http://schemas.microsoft.com/office/powerpoint/2010/main" val="3965483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1793</Words>
  <Application>Microsoft Office PowerPoint</Application>
  <PresentationFormat>On-screen Show (16:9)</PresentationFormat>
  <Paragraphs>352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Bahnschrift SemiCondensed</vt:lpstr>
      <vt:lpstr>Bookman Old Style</vt:lpstr>
      <vt:lpstr>Arial</vt:lpstr>
      <vt:lpstr>Roboto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What is a view?</vt:lpstr>
      <vt:lpstr>Examples of view subclasses</vt:lpstr>
      <vt:lpstr>VIEWs HAVE PROPERTIES</vt:lpstr>
      <vt:lpstr>Create views and layouts</vt:lpstr>
      <vt:lpstr>Android Studio layout editor</vt:lpstr>
      <vt:lpstr>View defined in XML</vt:lpstr>
      <vt:lpstr>View attributes in XML</vt:lpstr>
      <vt:lpstr>Create View in Java code</vt:lpstr>
      <vt:lpstr>What is the context? </vt:lpstr>
      <vt:lpstr>ViewGroup and View hierarchy</vt:lpstr>
      <vt:lpstr>ViewGroup contains "child" views</vt:lpstr>
      <vt:lpstr>ViewGroups for layouts </vt:lpstr>
      <vt:lpstr>Common Layout Classes</vt:lpstr>
      <vt:lpstr>Common Layout Classes</vt:lpstr>
      <vt:lpstr>Hierarchy of viewgroups and views</vt:lpstr>
      <vt:lpstr>View hierarchy and screen layout</vt:lpstr>
      <vt:lpstr>View hierarchy in the layout editor</vt:lpstr>
      <vt:lpstr>Layout created in XML</vt:lpstr>
      <vt:lpstr>Layout created in Java Activity code</vt:lpstr>
      <vt:lpstr>Set width and height in Java code</vt:lpstr>
      <vt:lpstr>The layout editor and Constraint Layout</vt:lpstr>
      <vt:lpstr>Event Handling</vt:lpstr>
      <vt:lpstr>Events</vt:lpstr>
      <vt:lpstr>Event Handlers</vt:lpstr>
      <vt:lpstr>Attach in XML and implement in Java</vt:lpstr>
      <vt:lpstr>Alternative: Set click handler in Java</vt:lpstr>
      <vt:lpstr>Resources</vt:lpstr>
      <vt:lpstr>Resources</vt:lpstr>
      <vt:lpstr>Where are the resources in your project?</vt:lpstr>
      <vt:lpstr>Refer to resources in code</vt:lpstr>
      <vt:lpstr>Measurements</vt:lpstr>
      <vt:lpstr>Text and Scrolling ViewS</vt:lpstr>
      <vt:lpstr>TextView for text</vt:lpstr>
      <vt:lpstr>Creating TextView in XML</vt:lpstr>
      <vt:lpstr>Common TextView attributes</vt:lpstr>
      <vt:lpstr>Formatting active web links</vt:lpstr>
      <vt:lpstr>Creating TextView in Java code</vt:lpstr>
      <vt:lpstr>ScrollView</vt:lpstr>
      <vt:lpstr>What about large amounts of text?</vt:lpstr>
      <vt:lpstr>ScrollView for scrolling content</vt:lpstr>
      <vt:lpstr>ScrollView layout with one TextView</vt:lpstr>
      <vt:lpstr>ScrollView layout with a view group</vt:lpstr>
      <vt:lpstr>ScrollView with image and button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first app</dc:title>
  <cp:lastModifiedBy>Tadiyos Hailemichael</cp:lastModifiedBy>
  <cp:revision>30</cp:revision>
  <dcterms:modified xsi:type="dcterms:W3CDTF">2020-10-01T18:13:13Z</dcterms:modified>
</cp:coreProperties>
</file>