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3" r:id="rId42"/>
    <p:sldId id="334" r:id="rId43"/>
    <p:sldId id="335" r:id="rId44"/>
    <p:sldId id="336" r:id="rId45"/>
    <p:sldId id="340" r:id="rId46"/>
  </p:sldIdLst>
  <p:sldSz cx="9144000" cy="5143500" type="screen16x9"/>
  <p:notesSz cx="6858000" cy="9144000"/>
  <p:embeddedFontLst>
    <p:embeddedFont>
      <p:font typeface="Roboto" panose="02010600030101010101" charset="-122"/>
      <p:regular r:id="rId48"/>
      <p:bold r:id="rId49"/>
      <p:italic r:id="rId50"/>
      <p:boldItalic r:id="rId51"/>
    </p:embeddedFont>
    <p:embeddedFont>
      <p:font typeface="Bahnschrift SemiCondensed" panose="020B0502040204020203" pitchFamily="34" charset="0"/>
      <p:regular r:id="rId52"/>
      <p:bold r:id="rId53"/>
    </p:embeddedFont>
    <p:embeddedFont>
      <p:font typeface="Bookman Old Style" panose="02050604050505020204" pitchFamily="18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Rockwell" panose="02060603020205020403" pitchFamily="18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D88C0F-69BA-40C3-8963-DF3EB6D2698B}">
  <a:tblStyle styleId="{91D88C0F-69BA-40C3-8963-DF3EB6D26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71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2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1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2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8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9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96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5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4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283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47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2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368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58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31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14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646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06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713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96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21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41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19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27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86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91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96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55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4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06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47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58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77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31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140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39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33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57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9686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4940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0295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9054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54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41611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3410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1636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046481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4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01056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9170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1369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1563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3424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9561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2680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8316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85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developer.android.com/reference/android/net/Uri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CREATE_DOCUMEN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#ACTION_VIEW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eveloper.android.com/reference/android/content/Intent.html#CATEGORY_ALTERNATIVE" TargetMode="External"/><Relationship Id="rId4" Type="http://schemas.openxmlformats.org/officeDocument/2006/relationships/hyperlink" Target="https://developer.android.com/reference/android/content/Intent.html#ACTION_SEND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0;p54">
            <a:extLst>
              <a:ext uri="{FF2B5EF4-FFF2-40B4-BE49-F238E27FC236}">
                <a16:creationId xmlns:a16="http://schemas.microsoft.com/office/drawing/2014/main" id="{151C0615-01F2-4B33-B214-1B42E6A4A42D}"/>
              </a:ext>
            </a:extLst>
          </p:cNvPr>
          <p:cNvSpPr txBox="1">
            <a:spLocks/>
          </p:cNvSpPr>
          <p:nvPr/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 b="1" i="0" kern="1200" cap="all">
                <a:solidFill>
                  <a:srgbClr val="FAFAFA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hnschrift SemiCondensed" panose="020B0502040204020203" pitchFamily="34" charset="0"/>
              </a:rPr>
              <a:t>Activities and Intents</a:t>
            </a:r>
          </a:p>
        </p:txBody>
      </p:sp>
      <p:sp>
        <p:nvSpPr>
          <p:cNvPr id="3" name="Google Shape;281;p54">
            <a:extLst>
              <a:ext uri="{FF2B5EF4-FFF2-40B4-BE49-F238E27FC236}">
                <a16:creationId xmlns:a16="http://schemas.microsoft.com/office/drawing/2014/main" id="{B36445F6-11B0-42A2-B6F3-6BCA1232F3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275;p53">
            <a:extLst>
              <a:ext uri="{FF2B5EF4-FFF2-40B4-BE49-F238E27FC236}">
                <a16:creationId xmlns:a16="http://schemas.microsoft.com/office/drawing/2014/main" id="{36B1606C-6F7D-423A-A261-EB8A5E0FFA8C}"/>
              </a:ext>
            </a:extLst>
          </p:cNvPr>
          <p:cNvSpPr txBox="1"/>
          <p:nvPr/>
        </p:nvSpPr>
        <p:spPr>
          <a:xfrm>
            <a:off x="2094300" y="285908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Day 3</a:t>
            </a:r>
            <a:endParaRPr sz="2100" dirty="0">
              <a:solidFill>
                <a:srgbClr val="FAFAFA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5;p63">
            <a:extLst>
              <a:ext uri="{FF2B5EF4-FFF2-40B4-BE49-F238E27FC236}">
                <a16:creationId xmlns:a16="http://schemas.microsoft.com/office/drawing/2014/main" id="{8ECDD186-0EFE-42ED-952B-12F6D8509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47;p63">
            <a:extLst>
              <a:ext uri="{FF2B5EF4-FFF2-40B4-BE49-F238E27FC236}">
                <a16:creationId xmlns:a16="http://schemas.microsoft.com/office/drawing/2014/main" id="{50746D0D-33D3-421E-A542-F4E6C0011E89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Define layout in XML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Define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 Java class 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 dirty="0">
                <a:latin typeface="Bahnschrift SemiCondensed" panose="020B0502040204020203" pitchFamily="34" charset="0"/>
              </a:rPr>
              <a:t>extends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AppCompatActivity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Connect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 with Layout 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 dirty="0">
                <a:latin typeface="Bahnschrift SemiCondensed" panose="020B0502040204020203" pitchFamily="34" charset="0"/>
              </a:rPr>
              <a:t>Set content view in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onCreate()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Declare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 in the Android manifest</a:t>
            </a:r>
            <a:endParaRPr lang="en-US" dirty="0">
              <a:solidFill>
                <a:schemeClr val="dk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 dirty="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6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2;p64">
            <a:extLst>
              <a:ext uri="{FF2B5EF4-FFF2-40B4-BE49-F238E27FC236}">
                <a16:creationId xmlns:a16="http://schemas.microsoft.com/office/drawing/2014/main" id="{CA790A58-74AE-431F-BC59-3F2AD3266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>
                <a:latin typeface="Bahnschrift SemiCondensed" panose="020B0502040204020203" pitchFamily="34" charset="0"/>
              </a:rPr>
              <a:t>Define layout in XML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53;p64">
            <a:extLst>
              <a:ext uri="{FF2B5EF4-FFF2-40B4-BE49-F238E27FC236}">
                <a16:creationId xmlns:a16="http://schemas.microsoft.com/office/drawing/2014/main" id="{E6CADA3D-9C74-4F03-B5C3-93A06E89A6A7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&lt;?xml version="1.0" encoding="utf-8"?&gt;</a:t>
            </a:r>
          </a:p>
          <a:p>
            <a:pPr marL="0" indent="0" algn="l">
              <a:spcBef>
                <a:spcPts val="200"/>
              </a:spcBef>
            </a:pPr>
            <a:r>
              <a:rPr lang="en-US" dirty="0">
                <a:solidFill>
                  <a:srgbClr val="00B050"/>
                </a:solidFill>
                <a:sym typeface="Consolas"/>
              </a:rPr>
              <a:t>&lt;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RelativeLayout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 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xmlns:android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="http://schemas.android.com/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apk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/res/android"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android:layout_width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match_parent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"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android:layout_height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match_parent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"&gt;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&lt;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TextView</a:t>
            </a:r>
            <a:endParaRPr lang="en-US" dirty="0">
              <a:solidFill>
                <a:srgbClr val="00B050"/>
              </a:solidFill>
              <a:sym typeface="Consolas"/>
            </a:endParaRP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 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android:layout_width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wrap_content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"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 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android:layout_height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wrap_content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"</a:t>
            </a:r>
          </a:p>
          <a:p>
            <a:pPr marL="0" indent="0" algn="l">
              <a:spcBef>
                <a:spcPts val="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sym typeface="Consolas"/>
              </a:rPr>
              <a:t>       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android:text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="Let's Shop for Food!" /&gt;</a:t>
            </a:r>
          </a:p>
          <a:p>
            <a:pPr marL="0" indent="0" algn="l">
              <a:spcBef>
                <a:spcPts val="200"/>
              </a:spcBef>
            </a:pPr>
            <a:r>
              <a:rPr lang="en-US" dirty="0">
                <a:solidFill>
                  <a:srgbClr val="00B050"/>
                </a:solidFill>
                <a:sym typeface="Consolas"/>
              </a:rPr>
              <a:t>&lt;/</a:t>
            </a:r>
            <a:r>
              <a:rPr lang="en-US" dirty="0" err="1">
                <a:solidFill>
                  <a:srgbClr val="00B050"/>
                </a:solidFill>
                <a:sym typeface="Consolas"/>
              </a:rPr>
              <a:t>RelativeLayout</a:t>
            </a:r>
            <a:r>
              <a:rPr lang="en-US" dirty="0">
                <a:solidFill>
                  <a:srgbClr val="00B050"/>
                </a:solidFill>
                <a:sym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70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9;p65">
            <a:extLst>
              <a:ext uri="{FF2B5EF4-FFF2-40B4-BE49-F238E27FC236}">
                <a16:creationId xmlns:a16="http://schemas.microsoft.com/office/drawing/2014/main" id="{89B137F7-2C5A-43CD-8749-40BC50931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2. Define Activity Java class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60;p65">
            <a:extLst>
              <a:ext uri="{FF2B5EF4-FFF2-40B4-BE49-F238E27FC236}">
                <a16:creationId xmlns:a16="http://schemas.microsoft.com/office/drawing/2014/main" id="{A62D3061-1ABC-4F59-B18E-20BACEDB953C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endParaRPr lang="en-US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600"/>
              </a:spcBef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class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MainActivity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extends AppCompatActivity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@Override</a:t>
            </a:r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protected void onCreate(Bundle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savedInstanceState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super.onCreate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savedInstanceState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lang="en-US" sz="1800" b="1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46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6;p66">
            <a:extLst>
              <a:ext uri="{FF2B5EF4-FFF2-40B4-BE49-F238E27FC236}">
                <a16:creationId xmlns:a16="http://schemas.microsoft.com/office/drawing/2014/main" id="{DED25478-23FB-437F-9AA0-9BA14D2F4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3. Connect activity with layout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67;p66">
            <a:extLst>
              <a:ext uri="{FF2B5EF4-FFF2-40B4-BE49-F238E27FC236}">
                <a16:creationId xmlns:a16="http://schemas.microsoft.com/office/drawing/2014/main" id="{F4A28480-8E5A-4A56-A232-DE5745E2E05B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endParaRPr lang="en-US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public class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MainActivity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extends AppCompatActivity {</a:t>
            </a:r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@Override</a:t>
            </a:r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protected void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onCreate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(Bundle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savedInstanceState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) {</a:t>
            </a:r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super.onCreate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savedInstanceState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);</a:t>
            </a: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setContentView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R.layout.activity_main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}</a:t>
            </a:r>
          </a:p>
          <a:p>
            <a:pPr marL="0" indent="0" algn="l"/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}</a:t>
            </a:r>
          </a:p>
        </p:txBody>
      </p:sp>
      <p:sp>
        <p:nvSpPr>
          <p:cNvPr id="4" name="Google Shape;369;p66">
            <a:extLst>
              <a:ext uri="{FF2B5EF4-FFF2-40B4-BE49-F238E27FC236}">
                <a16:creationId xmlns:a16="http://schemas.microsoft.com/office/drawing/2014/main" id="{3DF14DEE-CA36-4A1B-B966-98BF2790BA06}"/>
              </a:ext>
            </a:extLst>
          </p:cNvPr>
          <p:cNvSpPr txBox="1"/>
          <p:nvPr/>
        </p:nvSpPr>
        <p:spPr>
          <a:xfrm>
            <a:off x="3859932" y="3813184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in this XML file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70;p66">
            <a:extLst>
              <a:ext uri="{FF2B5EF4-FFF2-40B4-BE49-F238E27FC236}">
                <a16:creationId xmlns:a16="http://schemas.microsoft.com/office/drawing/2014/main" id="{EF000BB6-9763-420B-A9A6-80EFB96FAA6B}"/>
              </a:ext>
            </a:extLst>
          </p:cNvPr>
          <p:cNvSpPr txBox="1"/>
          <p:nvPr/>
        </p:nvSpPr>
        <p:spPr>
          <a:xfrm>
            <a:off x="2876153" y="3875202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is layout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371;p66">
            <a:extLst>
              <a:ext uri="{FF2B5EF4-FFF2-40B4-BE49-F238E27FC236}">
                <a16:creationId xmlns:a16="http://schemas.microsoft.com/office/drawing/2014/main" id="{EFA3D3D3-72FA-4304-9E69-F19EB5A54F66}"/>
              </a:ext>
            </a:extLst>
          </p:cNvPr>
          <p:cNvSpPr txBox="1"/>
          <p:nvPr/>
        </p:nvSpPr>
        <p:spPr>
          <a:xfrm>
            <a:off x="1762903" y="3852021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Resource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372;p66">
            <a:extLst>
              <a:ext uri="{FF2B5EF4-FFF2-40B4-BE49-F238E27FC236}">
                <a16:creationId xmlns:a16="http://schemas.microsoft.com/office/drawing/2014/main" id="{E87B94C8-7703-465B-84FC-BFD2AFFA74AA}"/>
              </a:ext>
            </a:extLst>
          </p:cNvPr>
          <p:cNvSpPr/>
          <p:nvPr/>
        </p:nvSpPr>
        <p:spPr>
          <a:xfrm>
            <a:off x="2517732" y="3638025"/>
            <a:ext cx="93575" cy="345048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" name="Google Shape;373;p66">
            <a:extLst>
              <a:ext uri="{FF2B5EF4-FFF2-40B4-BE49-F238E27FC236}">
                <a16:creationId xmlns:a16="http://schemas.microsoft.com/office/drawing/2014/main" id="{747369DB-35D2-4D35-833B-F249518ED841}"/>
              </a:ext>
            </a:extLst>
          </p:cNvPr>
          <p:cNvSpPr/>
          <p:nvPr/>
        </p:nvSpPr>
        <p:spPr>
          <a:xfrm>
            <a:off x="3036121" y="3638024"/>
            <a:ext cx="93575" cy="345048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" name="Google Shape;374;p66">
            <a:extLst>
              <a:ext uri="{FF2B5EF4-FFF2-40B4-BE49-F238E27FC236}">
                <a16:creationId xmlns:a16="http://schemas.microsoft.com/office/drawing/2014/main" id="{D49814F7-EF0A-45F6-8699-234277BD3C74}"/>
              </a:ext>
            </a:extLst>
          </p:cNvPr>
          <p:cNvSpPr/>
          <p:nvPr/>
        </p:nvSpPr>
        <p:spPr>
          <a:xfrm flipH="1">
            <a:off x="4123790" y="3633121"/>
            <a:ext cx="240262" cy="309251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34045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9;p67">
            <a:extLst>
              <a:ext uri="{FF2B5EF4-FFF2-40B4-BE49-F238E27FC236}">
                <a16:creationId xmlns:a16="http://schemas.microsoft.com/office/drawing/2014/main" id="{0268D8BD-85BB-424B-8B52-1D647B368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Bahnschrift SemiCondensed" panose="020B0502040204020203" pitchFamily="34" charset="0"/>
              </a:rPr>
              <a:t>4. Declare activity in Android manifest</a:t>
            </a:r>
            <a:endParaRPr sz="3600"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80;p67">
            <a:extLst>
              <a:ext uri="{FF2B5EF4-FFF2-40B4-BE49-F238E27FC236}">
                <a16:creationId xmlns:a16="http://schemas.microsoft.com/office/drawing/2014/main" id="{27A91D79-E8D0-40C6-BA7C-C9ED50385AF5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endParaRPr lang="en-US" sz="1800" dirty="0">
              <a:solidFill>
                <a:srgbClr val="00B050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</a:pPr>
            <a:endParaRPr lang="en-US" sz="1800" dirty="0">
              <a:solidFill>
                <a:srgbClr val="00B050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&lt;activity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android:name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=".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MainActivity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"&gt;</a:t>
            </a:r>
            <a:endParaRPr lang="en-US" sz="1800" dirty="0">
              <a:solidFill>
                <a:srgbClr val="00B050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</a:pPr>
            <a:endParaRPr lang="en-US" sz="900" dirty="0">
              <a:solidFill>
                <a:srgbClr val="00B050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1000"/>
              </a:spcBef>
            </a:pPr>
            <a:endParaRPr lang="en-US" sz="900" dirty="0">
              <a:solidFill>
                <a:srgbClr val="00B050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900" dirty="0">
              <a:solidFill>
                <a:srgbClr val="00B050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1000"/>
              </a:spcBef>
            </a:pP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757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6;p68">
            <a:extLst>
              <a:ext uri="{FF2B5EF4-FFF2-40B4-BE49-F238E27FC236}">
                <a16:creationId xmlns:a16="http://schemas.microsoft.com/office/drawing/2014/main" id="{551D5F90-81D8-45FB-8324-4ADF56C78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4. Declare main activity in manifest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87;p68">
            <a:extLst>
              <a:ext uri="{FF2B5EF4-FFF2-40B4-BE49-F238E27FC236}">
                <a16:creationId xmlns:a16="http://schemas.microsoft.com/office/drawing/2014/main" id="{DA76C7D2-4EBF-4AAE-8C20-156C167CD680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MainActivity</a:t>
            </a:r>
            <a:r>
              <a:rPr lang="en-US" dirty="0">
                <a:latin typeface="Bahnschrift SemiCondensed" panose="020B0502040204020203" pitchFamily="34" charset="0"/>
              </a:rPr>
              <a:t> needs to include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intent-filter</a:t>
            </a:r>
            <a:r>
              <a:rPr lang="en-US" dirty="0">
                <a:latin typeface="Bahnschrift SemiCondensed" panose="020B0502040204020203" pitchFamily="34" charset="0"/>
              </a:rPr>
              <a:t> to start from launcher </a:t>
            </a:r>
          </a:p>
          <a:p>
            <a:pPr marL="0" indent="0" algn="l"/>
            <a:endParaRPr lang="en-US" sz="700" dirty="0">
              <a:latin typeface="Bahnschrift SemiCondensed" panose="020B0502040204020203" pitchFamily="34" charset="0"/>
            </a:endParaRPr>
          </a:p>
          <a:p>
            <a:pPr marL="0" indent="0" algn="l"/>
            <a:r>
              <a:rPr lang="en-US" sz="17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&lt;activity </a:t>
            </a:r>
            <a:r>
              <a:rPr lang="en-US" sz="17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android:name</a:t>
            </a:r>
            <a:r>
              <a:rPr lang="en-US" sz="17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=".</a:t>
            </a:r>
            <a:r>
              <a:rPr lang="en-US" sz="17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MainActivity</a:t>
            </a:r>
            <a:r>
              <a:rPr lang="en-US" sz="17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"&gt;</a:t>
            </a:r>
          </a:p>
          <a:p>
            <a:pPr marL="0" indent="0" algn="l">
              <a:spcBef>
                <a:spcPts val="1000"/>
              </a:spcBef>
            </a:pPr>
            <a:r>
              <a:rPr lang="en-US" sz="17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&lt;intent-filter&gt;</a:t>
            </a:r>
          </a:p>
          <a:p>
            <a:pPr marL="0" indent="0" algn="l">
              <a:spcBef>
                <a:spcPts val="1000"/>
              </a:spcBef>
            </a:pP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&lt;action </a:t>
            </a:r>
            <a:r>
              <a:rPr lang="en-US" sz="17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android:name</a:t>
            </a: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7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android.intent.action.MAIN</a:t>
            </a: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 /&gt;</a:t>
            </a:r>
          </a:p>
          <a:p>
            <a:pPr marL="0" indent="0" algn="l">
              <a:spcBef>
                <a:spcPts val="1000"/>
              </a:spcBef>
            </a:pP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&lt;category </a:t>
            </a:r>
            <a:r>
              <a:rPr lang="en-US" sz="17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android:name</a:t>
            </a: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17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 /&gt;</a:t>
            </a:r>
          </a:p>
          <a:p>
            <a:pPr marL="0" indent="0" algn="l">
              <a:spcBef>
                <a:spcPts val="1000"/>
              </a:spcBef>
            </a:pPr>
            <a:r>
              <a:rPr lang="en-US" sz="17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&lt;/intent-filter&gt;</a:t>
            </a:r>
          </a:p>
          <a:p>
            <a:pPr marL="0" indent="0" algn="l">
              <a:spcBef>
                <a:spcPts val="1000"/>
              </a:spcBef>
            </a:pPr>
            <a:r>
              <a:rPr lang="en-US" sz="17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18487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69">
            <a:extLst>
              <a:ext uri="{FF2B5EF4-FFF2-40B4-BE49-F238E27FC236}">
                <a16:creationId xmlns:a16="http://schemas.microsoft.com/office/drawing/2014/main" id="{0F23B43A-3876-4167-B771-C39DD17C0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9456" y="127075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Intents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3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9;p70">
            <a:extLst>
              <a:ext uri="{FF2B5EF4-FFF2-40B4-BE49-F238E27FC236}">
                <a16:creationId xmlns:a16="http://schemas.microsoft.com/office/drawing/2014/main" id="{5141C9B6-89EF-4AE3-ACC4-A5A382DEDB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01;p70">
            <a:extLst>
              <a:ext uri="{FF2B5EF4-FFF2-40B4-BE49-F238E27FC236}">
                <a16:creationId xmlns:a16="http://schemas.microsoft.com/office/drawing/2014/main" id="{D3A8ADB4-4D8A-4F7F-A34B-4C570D33D5D0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>
                <a:latin typeface="Bahnschrift SemiCondensed" panose="020B0502040204020203" pitchFamily="34" charset="0"/>
              </a:rPr>
              <a:t>An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>
                <a:latin typeface="Bahnschrift SemiCondensed" panose="020B0502040204020203" pitchFamily="34" charset="0"/>
              </a:rPr>
              <a:t> is a description of an operation to be performed. </a:t>
            </a:r>
          </a:p>
          <a:p>
            <a:pPr marL="0" indent="0" algn="l">
              <a:spcBef>
                <a:spcPts val="1000"/>
              </a:spcBef>
            </a:pPr>
            <a:r>
              <a:rPr lang="en-US">
                <a:latin typeface="Bahnschrift SemiCondensed" panose="020B0502040204020203" pitchFamily="34" charset="0"/>
              </a:rPr>
              <a:t>An </a:t>
            </a:r>
            <a:r>
              <a:rPr lang="en-US" u="sng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-US">
                <a:latin typeface="Bahnschrift SemiCondensed" panose="020B0502040204020203" pitchFamily="34" charset="0"/>
              </a:rPr>
              <a:t> is an object used to request an action from another </a:t>
            </a:r>
            <a:r>
              <a:rPr lang="en-US" u="sng">
                <a:solidFill>
                  <a:schemeClr val="hlink"/>
                </a:solidFill>
                <a:latin typeface="Bahnschrift SemiCondensed" panose="020B0502040204020203" pitchFamily="34" charset="0"/>
                <a:hlinkClick r:id="rId4"/>
              </a:rPr>
              <a:t>app component</a:t>
            </a:r>
            <a:r>
              <a:rPr lang="en-US">
                <a:latin typeface="Bahnschrift SemiCondensed" panose="020B0502040204020203" pitchFamily="34" charset="0"/>
              </a:rPr>
              <a:t> via the Android system.  </a:t>
            </a:r>
          </a:p>
        </p:txBody>
      </p:sp>
      <p:sp>
        <p:nvSpPr>
          <p:cNvPr id="4" name="Google Shape;402;p70">
            <a:extLst>
              <a:ext uri="{FF2B5EF4-FFF2-40B4-BE49-F238E27FC236}">
                <a16:creationId xmlns:a16="http://schemas.microsoft.com/office/drawing/2014/main" id="{36239016-372D-4803-9973-935F556D09E3}"/>
              </a:ext>
            </a:extLst>
          </p:cNvPr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hnschrift SemiCondensed" panose="020B0502040204020203" pitchFamily="34" charset="0"/>
              </a:rPr>
              <a:t>App component</a:t>
            </a:r>
            <a:endParaRPr sz="1800"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03;p70">
            <a:extLst>
              <a:ext uri="{FF2B5EF4-FFF2-40B4-BE49-F238E27FC236}">
                <a16:creationId xmlns:a16="http://schemas.microsoft.com/office/drawing/2014/main" id="{D1DB654A-0CC9-4940-9CB5-BDE1F91B7AC1}"/>
              </a:ext>
            </a:extLst>
          </p:cNvPr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hnschrift SemiCondensed" panose="020B0502040204020203" pitchFamily="34" charset="0"/>
              </a:rPr>
              <a:t>Originator</a:t>
            </a:r>
            <a:endParaRPr sz="1800"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04;p70">
            <a:extLst>
              <a:ext uri="{FF2B5EF4-FFF2-40B4-BE49-F238E27FC236}">
                <a16:creationId xmlns:a16="http://schemas.microsoft.com/office/drawing/2014/main" id="{EA7C19B2-A5FF-4566-A069-97A3EF1B8D44}"/>
              </a:ext>
            </a:extLst>
          </p:cNvPr>
          <p:cNvSpPr/>
          <p:nvPr/>
        </p:nvSpPr>
        <p:spPr>
          <a:xfrm>
            <a:off x="935475" y="35757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Google Shape;405;p70">
            <a:extLst>
              <a:ext uri="{FF2B5EF4-FFF2-40B4-BE49-F238E27FC236}">
                <a16:creationId xmlns:a16="http://schemas.microsoft.com/office/drawing/2014/main" id="{BAF85A25-ED97-4FBF-803A-080AA0EBE52E}"/>
              </a:ext>
            </a:extLst>
          </p:cNvPr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Intent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Google Shape;406;p70">
            <a:extLst>
              <a:ext uri="{FF2B5EF4-FFF2-40B4-BE49-F238E27FC236}">
                <a16:creationId xmlns:a16="http://schemas.microsoft.com/office/drawing/2014/main" id="{7B71B9B2-CC11-4C62-BE22-F9E98D513B80}"/>
              </a:ext>
            </a:extLst>
          </p:cNvPr>
          <p:cNvSpPr/>
          <p:nvPr/>
        </p:nvSpPr>
        <p:spPr>
          <a:xfrm>
            <a:off x="2028500" y="35839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" name="Google Shape;407;p70">
            <a:extLst>
              <a:ext uri="{FF2B5EF4-FFF2-40B4-BE49-F238E27FC236}">
                <a16:creationId xmlns:a16="http://schemas.microsoft.com/office/drawing/2014/main" id="{7B6ABA68-D17C-4AD1-9579-4A10B10EE057}"/>
              </a:ext>
            </a:extLst>
          </p:cNvPr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Action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" name="Google Shape;408;p70">
            <a:extLst>
              <a:ext uri="{FF2B5EF4-FFF2-40B4-BE49-F238E27FC236}">
                <a16:creationId xmlns:a16="http://schemas.microsoft.com/office/drawing/2014/main" id="{AABEBB38-E5B6-46C8-926E-605954992BD4}"/>
              </a:ext>
            </a:extLst>
          </p:cNvPr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hnschrift SemiCondensed" panose="020B0502040204020203" pitchFamily="34" charset="0"/>
              </a:rPr>
              <a:t>Android System</a:t>
            </a:r>
            <a:endParaRPr sz="180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3;p71">
            <a:extLst>
              <a:ext uri="{FF2B5EF4-FFF2-40B4-BE49-F238E27FC236}">
                <a16:creationId xmlns:a16="http://schemas.microsoft.com/office/drawing/2014/main" id="{E0649E22-A882-49A1-A8EC-3C429D94FB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15;p71">
            <a:extLst>
              <a:ext uri="{FF2B5EF4-FFF2-40B4-BE49-F238E27FC236}">
                <a16:creationId xmlns:a16="http://schemas.microsoft.com/office/drawing/2014/main" id="{FA23C07D-3F38-42AC-9D38-B7DBCE9AC32A}"/>
              </a:ext>
            </a:extLst>
          </p:cNvPr>
          <p:cNvSpPr txBox="1">
            <a:spLocks/>
          </p:cNvSpPr>
          <p:nvPr/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Start an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>
                <a:latin typeface="Bahnschrift SemiCondensed" panose="020B0502040204020203" pitchFamily="34" charset="0"/>
              </a:rPr>
              <a:t>A button click starts a new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latin typeface="Bahnschrift SemiCondensed" panose="020B0502040204020203" pitchFamily="34" charset="0"/>
              </a:rPr>
              <a:t> for text entry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>
                <a:latin typeface="Bahnschrift SemiCondensed" panose="020B0502040204020203" pitchFamily="34" charset="0"/>
              </a:rPr>
              <a:t>Clicking Share opens an app that allows you to post a photo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Start an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Service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>
                <a:latin typeface="Bahnschrift SemiCondensed" panose="020B0502040204020203" pitchFamily="34" charset="0"/>
              </a:rPr>
              <a:t>Initiate downloading a file in the background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Deliver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Broadcast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>
                <a:latin typeface="Bahnschrift SemiCondensed" panose="020B0502040204020203" pitchFamily="34" charset="0"/>
              </a:rPr>
              <a:t>The system informs everybody that the phone is now charging</a:t>
            </a:r>
          </a:p>
        </p:txBody>
      </p:sp>
    </p:spTree>
    <p:extLst>
      <p:ext uri="{BB962C8B-B14F-4D97-AF65-F5344CB8AC3E}">
        <p14:creationId xmlns:p14="http://schemas.microsoft.com/office/powerpoint/2010/main" val="369138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0;p72">
            <a:extLst>
              <a:ext uri="{FF2B5EF4-FFF2-40B4-BE49-F238E27FC236}">
                <a16:creationId xmlns:a16="http://schemas.microsoft.com/office/drawing/2014/main" id="{C3992752-38BF-4708-A156-7FE3928ED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22;p72">
            <a:extLst>
              <a:ext uri="{FF2B5EF4-FFF2-40B4-BE49-F238E27FC236}">
                <a16:creationId xmlns:a16="http://schemas.microsoft.com/office/drawing/2014/main" id="{711FBB63-A096-4FD0-8DAA-1CEAAC834096}"/>
              </a:ext>
            </a:extLst>
          </p:cNvPr>
          <p:cNvSpPr txBox="1">
            <a:spLocks/>
          </p:cNvSpPr>
          <p:nvPr/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sz="2300" b="1">
                <a:latin typeface="Bahnschrift SemiCondensed" panose="020B0502040204020203" pitchFamily="34" charset="0"/>
              </a:rPr>
              <a:t>Explicit Intent </a:t>
            </a:r>
          </a:p>
          <a:p>
            <a:pPr marL="457200" indent="-374650" algn="l">
              <a:spcBef>
                <a:spcPts val="1000"/>
              </a:spcBef>
              <a:buSzPts val="2300"/>
              <a:buFont typeface="Arial" panose="020B0604020202020204" pitchFamily="34" charset="0"/>
              <a:buChar char="●"/>
            </a:pPr>
            <a:r>
              <a:rPr lang="en-US" sz="2300">
                <a:latin typeface="Bahnschrift SemiCondensed" panose="020B0502040204020203" pitchFamily="34" charset="0"/>
              </a:rPr>
              <a:t>Starts a specific </a:t>
            </a:r>
            <a:r>
              <a:rPr lang="en-US" sz="230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</a:p>
          <a:p>
            <a:pPr marL="914400" lvl="1" indent="-374650" algn="l">
              <a:buClrTx/>
              <a:buSzPts val="2300"/>
              <a:buFont typeface="Arial" panose="020B0604020202020204" pitchFamily="34" charset="0"/>
              <a:buChar char="○"/>
            </a:pPr>
            <a:r>
              <a:rPr lang="en-US" sz="2300">
                <a:latin typeface="Bahnschrift SemiCondensed" panose="020B0502040204020203" pitchFamily="34" charset="0"/>
              </a:rPr>
              <a:t>Request tea with milk delivered by Nikita</a:t>
            </a:r>
          </a:p>
          <a:p>
            <a:pPr marL="914400" lvl="1" indent="-374650" algn="l">
              <a:buClrTx/>
              <a:buSzPts val="2300"/>
              <a:buFont typeface="Arial" panose="020B0604020202020204" pitchFamily="34" charset="0"/>
              <a:buChar char="○"/>
            </a:pPr>
            <a:r>
              <a:rPr lang="en-US" sz="2300">
                <a:latin typeface="Bahnschrift SemiCondensed" panose="020B0502040204020203" pitchFamily="34" charset="0"/>
              </a:rPr>
              <a:t>Main activity starts the </a:t>
            </a:r>
            <a:r>
              <a:rPr lang="en-US" sz="230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ViewShoppingCart</a:t>
            </a:r>
            <a:r>
              <a:rPr lang="en-US" sz="2300">
                <a:latin typeface="Bahnschrift SemiCondensed" panose="020B0502040204020203" pitchFamily="34" charset="0"/>
              </a:rPr>
              <a:t> </a:t>
            </a:r>
            <a:r>
              <a:rPr lang="en-US" sz="230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</a:p>
          <a:p>
            <a:pPr marL="0" indent="0" algn="l">
              <a:spcBef>
                <a:spcPts val="1000"/>
              </a:spcBef>
            </a:pPr>
            <a:r>
              <a:rPr lang="en-US" sz="2300" b="1">
                <a:latin typeface="Bahnschrift SemiCondensed" panose="020B0502040204020203" pitchFamily="34" charset="0"/>
              </a:rPr>
              <a:t>Implicit Intent </a:t>
            </a:r>
          </a:p>
          <a:p>
            <a:pPr marL="457200" indent="-374650" algn="l">
              <a:spcBef>
                <a:spcPts val="1000"/>
              </a:spcBef>
              <a:buSzPts val="2300"/>
              <a:buFont typeface="Arial" panose="020B0604020202020204" pitchFamily="34" charset="0"/>
              <a:buChar char="●"/>
            </a:pPr>
            <a:r>
              <a:rPr lang="en-US" sz="2300">
                <a:latin typeface="Bahnschrift SemiCondensed" panose="020B0502040204020203" pitchFamily="34" charset="0"/>
              </a:rPr>
              <a:t>Asks system to find an </a:t>
            </a:r>
            <a:r>
              <a:rPr lang="en-US" sz="230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sz="2300">
                <a:latin typeface="Bahnschrift SemiCondensed" panose="020B0502040204020203" pitchFamily="34" charset="0"/>
              </a:rPr>
              <a:t> that can handle this request</a:t>
            </a:r>
          </a:p>
          <a:p>
            <a:pPr marL="914400" lvl="1" indent="-374650" algn="l">
              <a:buClrTx/>
              <a:buSzPts val="2300"/>
              <a:buFont typeface="Arial" panose="020B0604020202020204" pitchFamily="34" charset="0"/>
              <a:buChar char="○"/>
            </a:pPr>
            <a:r>
              <a:rPr lang="en-US" sz="2300">
                <a:latin typeface="Bahnschrift SemiCondensed" panose="020B0502040204020203" pitchFamily="34" charset="0"/>
              </a:rPr>
              <a:t>Find an open store that sells green tea</a:t>
            </a:r>
          </a:p>
          <a:p>
            <a:pPr marL="914400" lvl="1" indent="-374650" algn="l">
              <a:buClrTx/>
              <a:buSzPts val="2300"/>
              <a:buFont typeface="Arial" panose="020B0604020202020204" pitchFamily="34" charset="0"/>
              <a:buChar char="○"/>
            </a:pPr>
            <a:r>
              <a:rPr lang="en-US" sz="2300">
                <a:latin typeface="Bahnschrift SemiCondensed" panose="020B0502040204020203" pitchFamily="34" charset="0"/>
              </a:rPr>
              <a:t>Clicking Share opens a chooser with a list of apps </a:t>
            </a:r>
          </a:p>
          <a:p>
            <a:pPr marL="0" indent="0" algn="l">
              <a:spcBef>
                <a:spcPts val="1000"/>
              </a:spcBef>
            </a:pPr>
            <a:endParaRPr lang="en-US" sz="230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4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6;p55">
            <a:extLst>
              <a:ext uri="{FF2B5EF4-FFF2-40B4-BE49-F238E27FC236}">
                <a16:creationId xmlns:a16="http://schemas.microsoft.com/office/drawing/2014/main" id="{50D27BB3-5EE6-414E-83B0-F94EA6A68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287;p55">
            <a:extLst>
              <a:ext uri="{FF2B5EF4-FFF2-40B4-BE49-F238E27FC236}">
                <a16:creationId xmlns:a16="http://schemas.microsoft.com/office/drawing/2014/main" id="{5EAA2B18-5F74-44A8-8435-400CB63E2B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288;p55">
            <a:extLst>
              <a:ext uri="{FF2B5EF4-FFF2-40B4-BE49-F238E27FC236}">
                <a16:creationId xmlns:a16="http://schemas.microsoft.com/office/drawing/2014/main" id="{53DA25F9-9BFF-42C1-B1A0-E438A0E92530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Activities</a:t>
            </a:r>
          </a:p>
          <a:p>
            <a:pPr marL="457200" indent="-381000" algn="l">
              <a:lnSpc>
                <a:spcPct val="115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Defining an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</a:p>
          <a:p>
            <a:pPr marL="457200" indent="-381000" algn="l">
              <a:lnSpc>
                <a:spcPct val="115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Starting a new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 with an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</a:p>
          <a:p>
            <a:pPr marL="457200" indent="-381000" algn="l">
              <a:lnSpc>
                <a:spcPct val="115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Passing data between activities with extras</a:t>
            </a:r>
          </a:p>
          <a:p>
            <a:pPr marL="457200" indent="-381000" algn="l">
              <a:lnSpc>
                <a:spcPct val="115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Navigating between activities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Sending an implicit Intent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Receiving an implicit Intent</a:t>
            </a:r>
            <a:endParaRPr lang="en-US" dirty="0">
              <a:solidFill>
                <a:schemeClr val="dk1"/>
              </a:solidFill>
              <a:latin typeface="Bahnschrift SemiCondensed" panose="020B0502040204020203" pitchFamily="34" charset="0"/>
            </a:endParaRPr>
          </a:p>
          <a:p>
            <a:pPr marL="76200" indent="0" algn="l">
              <a:lnSpc>
                <a:spcPct val="115000"/>
              </a:lnSpc>
              <a:spcBef>
                <a:spcPts val="1000"/>
              </a:spcBef>
              <a:buSzPts val="2400"/>
            </a:pPr>
            <a:endParaRPr lang="en-US" dirty="0"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 dirty="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3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7;p73">
            <a:extLst>
              <a:ext uri="{FF2B5EF4-FFF2-40B4-BE49-F238E27FC236}">
                <a16:creationId xmlns:a16="http://schemas.microsoft.com/office/drawing/2014/main" id="{651391BE-C88A-466A-8D69-243483D07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703" y="1089450"/>
            <a:ext cx="8139464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Starting Activities</a:t>
            </a: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4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3;p74">
            <a:extLst>
              <a:ext uri="{FF2B5EF4-FFF2-40B4-BE49-F238E27FC236}">
                <a16:creationId xmlns:a16="http://schemas.microsoft.com/office/drawing/2014/main" id="{DBBDB56E-1BC4-4D4E-A2BD-27B9B79C3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Bahnschrift SemiCondensed" panose="020B0502040204020203" pitchFamily="34" charset="0"/>
              </a:rPr>
              <a:t>Start an Activity with an explicit intent</a:t>
            </a:r>
            <a:endParaRPr sz="3600"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34;p74">
            <a:extLst>
              <a:ext uri="{FF2B5EF4-FFF2-40B4-BE49-F238E27FC236}">
                <a16:creationId xmlns:a16="http://schemas.microsoft.com/office/drawing/2014/main" id="{0CBC7B5F-43F9-45E5-B62C-C8A2269671EB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dirty="0">
                <a:latin typeface="Bahnschrift SemiCondensed" panose="020B0502040204020203" pitchFamily="34" charset="0"/>
              </a:rPr>
              <a:t>To start a specific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, use an explicit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Create an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Intent(this,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ActivityName.class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lang="en-US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Use the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 dirty="0">
                <a:latin typeface="Bahnschrift SemiCondensed" panose="020B0502040204020203" pitchFamily="34" charset="0"/>
              </a:rPr>
              <a:t> to start the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Consolas"/>
              <a:buChar char="○"/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startActivity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(intent);</a:t>
            </a:r>
          </a:p>
          <a:p>
            <a:pPr marL="0" indent="0" algn="l">
              <a:spcBef>
                <a:spcPts val="1000"/>
              </a:spcBef>
            </a:pP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917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0;p75">
            <a:extLst>
              <a:ext uri="{FF2B5EF4-FFF2-40B4-BE49-F238E27FC236}">
                <a16:creationId xmlns:a16="http://schemas.microsoft.com/office/drawing/2014/main" id="{D0CD0BAF-540E-49C3-9E2D-F03EADA37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Bahnschrift SemiCondensed" panose="020B0502040204020203" pitchFamily="34" charset="0"/>
              </a:rPr>
              <a:t>Start an Activity with implicit intent</a:t>
            </a:r>
            <a:endParaRPr sz="4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41;p75">
            <a:extLst>
              <a:ext uri="{FF2B5EF4-FFF2-40B4-BE49-F238E27FC236}">
                <a16:creationId xmlns:a16="http://schemas.microsoft.com/office/drawing/2014/main" id="{49A56ED7-6F9A-4FB8-A680-E4BC4B827E83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dirty="0">
                <a:latin typeface="Bahnschrift SemiCondensed" panose="020B0502040204020203" pitchFamily="34" charset="0"/>
              </a:rPr>
              <a:t>To ask Android to find an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 dirty="0">
                <a:latin typeface="Bahnschrift SemiCondensed" panose="020B0502040204020203" pitchFamily="34" charset="0"/>
              </a:rPr>
              <a:t> to handle your request, use an implicit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Create an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Intent(action,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lang="en-US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latin typeface="Bahnschrift SemiCondensed" panose="020B0502040204020203" pitchFamily="34" charset="0"/>
              </a:rPr>
              <a:t>Use the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 dirty="0">
                <a:latin typeface="Bahnschrift SemiCondensed" panose="020B0502040204020203" pitchFamily="34" charset="0"/>
              </a:rPr>
              <a:t> to start the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914400" lvl="1" indent="-355600" algn="l">
              <a:spcBef>
                <a:spcPts val="1000"/>
              </a:spcBef>
              <a:buClrTx/>
              <a:buSzPts val="2000"/>
              <a:buFont typeface="Consolas"/>
              <a:buChar char="○"/>
            </a:pPr>
            <a:r>
              <a:rPr lang="en-US" u="sng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startActivity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(intent);</a:t>
            </a: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029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7;p76">
            <a:extLst>
              <a:ext uri="{FF2B5EF4-FFF2-40B4-BE49-F238E27FC236}">
                <a16:creationId xmlns:a16="http://schemas.microsoft.com/office/drawing/2014/main" id="{D6126217-188A-49C8-972A-FB7F5C32EB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Implicit Intents - Examples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49;p76">
            <a:extLst>
              <a:ext uri="{FF2B5EF4-FFF2-40B4-BE49-F238E27FC236}">
                <a16:creationId xmlns:a16="http://schemas.microsoft.com/office/drawing/2014/main" id="{BEA9AC49-AF87-4DC1-BFED-1F9184E00F77}"/>
              </a:ext>
            </a:extLst>
          </p:cNvPr>
          <p:cNvSpPr txBox="1"/>
          <p:nvPr/>
        </p:nvSpPr>
        <p:spPr>
          <a:xfrm>
            <a:off x="531300" y="984924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Show a web page</a:t>
            </a:r>
            <a:b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 uri = Uri.parse("tel:8005551234"); 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845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78">
            <a:extLst>
              <a:ext uri="{FF2B5EF4-FFF2-40B4-BE49-F238E27FC236}">
                <a16:creationId xmlns:a16="http://schemas.microsoft.com/office/drawing/2014/main" id="{1FB58D3D-CE57-423C-B858-1029D07D7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8577875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Sending and Receiving Data</a:t>
            </a: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4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6;p79">
            <a:extLst>
              <a:ext uri="{FF2B5EF4-FFF2-40B4-BE49-F238E27FC236}">
                <a16:creationId xmlns:a16="http://schemas.microsoft.com/office/drawing/2014/main" id="{07D6F4F6-5B6F-41D9-981B-6B4596C14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Two types of sending data with intents</a:t>
            </a:r>
            <a:endParaRPr sz="3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87;p79">
            <a:extLst>
              <a:ext uri="{FF2B5EF4-FFF2-40B4-BE49-F238E27FC236}">
                <a16:creationId xmlns:a16="http://schemas.microsoft.com/office/drawing/2014/main" id="{CE9E7322-003C-4F3B-99AB-4D0734F18C79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5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</a:p>
          <a:p>
            <a:pPr marL="0" indent="0" algn="l">
              <a:spcBef>
                <a:spcPts val="500"/>
              </a:spcBef>
            </a:pPr>
            <a:endParaRPr lang="en-US">
              <a:solidFill>
                <a:schemeClr val="tx1"/>
              </a:solidFill>
              <a:latin typeface="Bahnschrift SemiCondensed" panose="020B0502040204020203" pitchFamily="34" charset="0"/>
              <a:ea typeface="Arial"/>
              <a:cs typeface="Arial"/>
              <a:sym typeface="Arial"/>
            </a:endParaRPr>
          </a:p>
          <a:p>
            <a:pPr marL="457200" indent="-381000" algn="l"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-US" u="sng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Bundle</a:t>
            </a:r>
            <a:endParaRPr lang="en-US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</a:pPr>
            <a:endParaRPr lang="en-US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92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3;p80">
            <a:extLst>
              <a:ext uri="{FF2B5EF4-FFF2-40B4-BE49-F238E27FC236}">
                <a16:creationId xmlns:a16="http://schemas.microsoft.com/office/drawing/2014/main" id="{0C232187-E91B-49DB-B7B7-C5F0CF32B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Sending and retrieving data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94;p80">
            <a:extLst>
              <a:ext uri="{FF2B5EF4-FFF2-40B4-BE49-F238E27FC236}">
                <a16:creationId xmlns:a16="http://schemas.microsoft.com/office/drawing/2014/main" id="{87E66CB2-FC25-4A8A-A6D6-481C6F1E376C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In the first (sending)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:</a:t>
            </a:r>
          </a:p>
          <a:p>
            <a:pPr marL="457200" indent="-381000" algn="l"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Create the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object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Put data or extras into that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Start the new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with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startActivity()</a:t>
            </a:r>
          </a:p>
          <a:p>
            <a:pPr marL="0" indent="0" algn="l">
              <a:spcBef>
                <a:spcPts val="1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In the second (receiving)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: </a:t>
            </a:r>
          </a:p>
          <a:p>
            <a:pPr marL="457200" indent="-381000" algn="l"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Get the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object, the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was started with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Retrieve the data or extras from the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object</a:t>
            </a:r>
          </a:p>
          <a:p>
            <a:pPr marL="0" indent="0" algn="l">
              <a:spcBef>
                <a:spcPts val="1000"/>
              </a:spcBef>
            </a:pPr>
            <a:endParaRPr lang="en-US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38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0;p81">
            <a:extLst>
              <a:ext uri="{FF2B5EF4-FFF2-40B4-BE49-F238E27FC236}">
                <a16:creationId xmlns:a16="http://schemas.microsoft.com/office/drawing/2014/main" id="{3DF9B109-0351-4772-8781-21EF29E5B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Putting a URI as intent data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01;p81">
            <a:extLst>
              <a:ext uri="{FF2B5EF4-FFF2-40B4-BE49-F238E27FC236}">
                <a16:creationId xmlns:a16="http://schemas.microsoft.com/office/drawing/2014/main" id="{913E7A69-8E0E-4097-8AE6-A5A007ABAB47}"/>
              </a:ext>
            </a:extLst>
          </p:cNvPr>
          <p:cNvSpPr txBox="1">
            <a:spLocks/>
          </p:cNvSpPr>
          <p:nvPr/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// A web page URL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intent.setData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Uri.parse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("http://www.google.com")); </a:t>
            </a:r>
          </a:p>
          <a:p>
            <a:pPr marL="0" indent="0" algn="l">
              <a:spcBef>
                <a:spcPts val="2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// a Sample file URI</a:t>
            </a:r>
          </a:p>
          <a:p>
            <a:pPr marL="0" indent="0" algn="l">
              <a:spcBef>
                <a:spcPts val="5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intent.setData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</a:p>
          <a:p>
            <a:pPr marL="0" indent="0" algn="l">
              <a:spcBef>
                <a:spcPts val="500"/>
              </a:spcBef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Uri.fromFile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(new File("/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sdcard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/sample.jpg")));</a:t>
            </a:r>
          </a:p>
        </p:txBody>
      </p:sp>
    </p:spTree>
    <p:extLst>
      <p:ext uri="{BB962C8B-B14F-4D97-AF65-F5344CB8AC3E}">
        <p14:creationId xmlns:p14="http://schemas.microsoft.com/office/powerpoint/2010/main" val="206570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7;p82">
            <a:extLst>
              <a:ext uri="{FF2B5EF4-FFF2-40B4-BE49-F238E27FC236}">
                <a16:creationId xmlns:a16="http://schemas.microsoft.com/office/drawing/2014/main" id="{87E0735B-13F9-4E6E-BDC4-23B90096E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Put information into intent extras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08;p82">
            <a:extLst>
              <a:ext uri="{FF2B5EF4-FFF2-40B4-BE49-F238E27FC236}">
                <a16:creationId xmlns:a16="http://schemas.microsoft.com/office/drawing/2014/main" id="{E185F05B-A5F3-492F-836F-AB36AFDEB420}"/>
              </a:ext>
            </a:extLst>
          </p:cNvPr>
          <p:cNvSpPr txBox="1">
            <a:spLocks/>
          </p:cNvSpPr>
          <p:nvPr/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68300" algn="l">
              <a:buSzPts val="2200"/>
              <a:buFont typeface="Consolas"/>
              <a:buChar char="●"/>
            </a:pPr>
            <a:r>
              <a:rPr lang="en-US" sz="2200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putExtra</a:t>
            </a:r>
            <a:r>
              <a:rPr lang="en-US" sz="22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(String name, int value) </a:t>
            </a:r>
            <a:br>
              <a:rPr lang="en-US" sz="22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⇒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intent.putExtra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("level", 406);</a:t>
            </a:r>
          </a:p>
          <a:p>
            <a:pPr marL="457200" indent="-368300" algn="l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US" sz="2200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putExtra</a:t>
            </a:r>
            <a:r>
              <a:rPr lang="en-US" sz="22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(String name, String[] value)</a:t>
            </a:r>
            <a:br>
              <a:rPr lang="en-US" sz="22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⇒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String[]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foodList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= {"Rice", "Beans", "Fruit"};</a:t>
            </a:r>
            <a:br>
              <a:rPr lang="en-US" sz="2200" dirty="0">
                <a:solidFill>
                  <a:srgbClr val="00B050"/>
                </a:solidFill>
                <a:highlight>
                  <a:srgbClr val="FEFEFC"/>
                </a:highlight>
                <a:latin typeface="Bahnschrift SemiCondensed" panose="020B0502040204020203" pitchFamily="34" charset="0"/>
                <a:ea typeface="Courier New"/>
                <a:cs typeface="Courier New"/>
                <a:sym typeface="Courier New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urier New"/>
              </a:rPr>
              <a:t>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intent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.putExtra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("food",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foodList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457200" indent="-368300" algn="l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US" sz="2200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putExtras</a:t>
            </a:r>
            <a:r>
              <a:rPr lang="en-US" sz="22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(bundle);</a:t>
            </a:r>
            <a:br>
              <a:rPr lang="en-US" sz="2200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latin typeface="Bahnschrift SemiCondensed" panose="020B0502040204020203" pitchFamily="34" charset="0"/>
              </a:rPr>
              <a:t>⇒ if lots of data, first create a bundle and pass the bundle.</a:t>
            </a:r>
          </a:p>
          <a:p>
            <a:pPr marL="457200" indent="-368300" algn="l">
              <a:spcBef>
                <a:spcPts val="1000"/>
              </a:spcBef>
              <a:buClr>
                <a:srgbClr val="585858"/>
              </a:buClr>
              <a:buSzPts val="2200"/>
              <a:buFont typeface="Arial" panose="020B0604020202020204" pitchFamily="34" charset="0"/>
              <a:buChar char="●"/>
            </a:pPr>
            <a:r>
              <a:rPr lang="en-US" sz="2200" dirty="0">
                <a:latin typeface="Bahnschrift SemiCondensed" panose="020B0502040204020203" pitchFamily="34" charset="0"/>
              </a:rPr>
              <a:t>See</a:t>
            </a:r>
            <a:r>
              <a:rPr lang="en-US" sz="2200" dirty="0">
                <a:solidFill>
                  <a:srgbClr val="585858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200" u="sng" dirty="0">
                <a:solidFill>
                  <a:schemeClr val="hlink"/>
                </a:solidFill>
                <a:latin typeface="Bahnschrift SemiCondensed" panose="020B0502040204020203" pitchFamily="34" charset="0"/>
                <a:hlinkClick r:id="rId3"/>
              </a:rPr>
              <a:t>documentation</a:t>
            </a:r>
            <a:r>
              <a:rPr lang="en-US" sz="2200" dirty="0">
                <a:solidFill>
                  <a:srgbClr val="585858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2200" dirty="0">
                <a:latin typeface="Bahnschrift SemiCondensed" panose="020B0502040204020203" pitchFamily="34" charset="0"/>
              </a:rPr>
              <a:t>for all</a:t>
            </a:r>
            <a:endParaRPr lang="en-US" sz="2200" dirty="0">
              <a:solidFill>
                <a:srgbClr val="585858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6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4;p83">
            <a:extLst>
              <a:ext uri="{FF2B5EF4-FFF2-40B4-BE49-F238E27FC236}">
                <a16:creationId xmlns:a16="http://schemas.microsoft.com/office/drawing/2014/main" id="{0F64A04F-BB3A-4FEC-9134-1D93E37C2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Sending data to an activity with extras</a:t>
            </a:r>
            <a:endParaRPr sz="3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15;p83">
            <a:extLst>
              <a:ext uri="{FF2B5EF4-FFF2-40B4-BE49-F238E27FC236}">
                <a16:creationId xmlns:a16="http://schemas.microsoft.com/office/drawing/2014/main" id="{B79B3D35-F06B-48FC-AC94-CD621B46C9F7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500"/>
              </a:spcBef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"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com.example.android.twoactivities.extra.MESSAGE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";</a:t>
            </a:r>
          </a:p>
          <a:p>
            <a:pPr marL="0" indent="0" algn="l">
              <a:spcBef>
                <a:spcPts val="1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Intent(this,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SecondActivity.class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String message = "Hello Activity!";</a:t>
            </a:r>
          </a:p>
          <a:p>
            <a:pPr marL="0" indent="0" algn="l">
              <a:spcBef>
                <a:spcPts val="5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intent.putExtra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(EXTRA_MESSAGE_KEY, message);</a:t>
            </a:r>
          </a:p>
          <a:p>
            <a:pPr marL="0" indent="0" algn="l">
              <a:spcBef>
                <a:spcPts val="500"/>
              </a:spcBef>
              <a:spcAft>
                <a:spcPts val="200"/>
              </a:spcAft>
            </a:pP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startActivity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(intent);</a:t>
            </a:r>
            <a:endParaRPr lang="en-US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96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3;p56">
            <a:extLst>
              <a:ext uri="{FF2B5EF4-FFF2-40B4-BE49-F238E27FC236}">
                <a16:creationId xmlns:a16="http://schemas.microsoft.com/office/drawing/2014/main" id="{F50CC1DA-269A-4B98-BE68-7B537D6C3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8380124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Bahnschrift SemiCondensed" panose="020B0502040204020203" pitchFamily="34" charset="0"/>
              </a:rPr>
              <a:t>Activities</a:t>
            </a:r>
            <a:endParaRPr b="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54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1;p84">
            <a:extLst>
              <a:ext uri="{FF2B5EF4-FFF2-40B4-BE49-F238E27FC236}">
                <a16:creationId xmlns:a16="http://schemas.microsoft.com/office/drawing/2014/main" id="{073FC604-6BBF-49F0-A267-ABC01B2F6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Get data from intents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22;p84">
            <a:extLst>
              <a:ext uri="{FF2B5EF4-FFF2-40B4-BE49-F238E27FC236}">
                <a16:creationId xmlns:a16="http://schemas.microsoft.com/office/drawing/2014/main" id="{00A09279-F01A-42EF-949F-CE33B1B86DCC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68300" algn="l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US" sz="2200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getData</a:t>
            </a: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 </a:t>
            </a:r>
            <a:b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⇒ Uri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locationUri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intent.getData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457200" indent="-368300" algn="l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 </a:t>
            </a:r>
            <a:r>
              <a:rPr lang="en-US" sz="2200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getIntExtra</a:t>
            </a: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(String name, int </a:t>
            </a:r>
            <a:r>
              <a:rPr lang="en-US" sz="2200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defaultValue</a:t>
            </a: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</a:t>
            </a:r>
            <a:b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⇒ int level = </a:t>
            </a:r>
            <a:r>
              <a:rPr lang="en-US" sz="22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intent.getIntExtra</a:t>
            </a:r>
            <a:r>
              <a:rPr lang="en-US" sz="22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("level", 0);</a:t>
            </a:r>
          </a:p>
          <a:p>
            <a:pPr marL="457200" indent="-368300" algn="l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Bundle </a:t>
            </a:r>
            <a:r>
              <a:rPr lang="en-US" sz="2200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bundle</a:t>
            </a: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intent.getExtras</a:t>
            </a: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 </a:t>
            </a:r>
            <a:b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⇒ Get all the data at once as a bundle.</a:t>
            </a:r>
            <a:endParaRPr lang="en-US" sz="22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68300" algn="l">
              <a:spcBef>
                <a:spcPts val="1000"/>
              </a:spcBef>
              <a:buSzPts val="2200"/>
              <a:buFont typeface="Consolas"/>
              <a:buChar char="●"/>
            </a:pP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See </a:t>
            </a:r>
            <a:r>
              <a:rPr lang="en-US" sz="2200" u="sng" dirty="0">
                <a:solidFill>
                  <a:schemeClr val="tx1"/>
                </a:solidFill>
                <a:latin typeface="Bahnschrif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-US" sz="2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for all</a:t>
            </a:r>
            <a:endParaRPr lang="en-US" sz="22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0086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7;p104">
            <a:extLst>
              <a:ext uri="{FF2B5EF4-FFF2-40B4-BE49-F238E27FC236}">
                <a16:creationId xmlns:a16="http://schemas.microsoft.com/office/drawing/2014/main" id="{1CEAC9EE-C904-4A9A-90F1-57291DC51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7688527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Sending an implicit Intent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58;p104">
            <a:extLst>
              <a:ext uri="{FF2B5EF4-FFF2-40B4-BE49-F238E27FC236}">
                <a16:creationId xmlns:a16="http://schemas.microsoft.com/office/drawing/2014/main" id="{BD4963AC-CA38-4F7E-85B9-71F9C11336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7" y="4739417"/>
            <a:ext cx="104288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31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1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3;p105">
            <a:extLst>
              <a:ext uri="{FF2B5EF4-FFF2-40B4-BE49-F238E27FC236}">
                <a16:creationId xmlns:a16="http://schemas.microsoft.com/office/drawing/2014/main" id="{BD98EFB1-BCC6-41AD-AA5C-603B7E849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Sending an implicit Intent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64;p105">
            <a:extLst>
              <a:ext uri="{FF2B5EF4-FFF2-40B4-BE49-F238E27FC236}">
                <a16:creationId xmlns:a16="http://schemas.microsoft.com/office/drawing/2014/main" id="{FBA25F23-BA08-472A-BEBB-5C064D9461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65;p105">
            <a:extLst>
              <a:ext uri="{FF2B5EF4-FFF2-40B4-BE49-F238E27FC236}">
                <a16:creationId xmlns:a16="http://schemas.microsoft.com/office/drawing/2014/main" id="{0B01C93C-B749-46FA-962C-06F1865A798B}"/>
              </a:ext>
            </a:extLst>
          </p:cNvPr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Create an Intent for an action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	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)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Start the Activity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}</a:t>
            </a:r>
            <a:endParaRPr sz="16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36932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0;p106">
            <a:extLst>
              <a:ext uri="{FF2B5EF4-FFF2-40B4-BE49-F238E27FC236}">
                <a16:creationId xmlns:a16="http://schemas.microsoft.com/office/drawing/2014/main" id="{4F547061-9784-4DD3-8DF8-23BC62FD9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Avoid exceptions and crashes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71;p106">
            <a:extLst>
              <a:ext uri="{FF2B5EF4-FFF2-40B4-BE49-F238E27FC236}">
                <a16:creationId xmlns:a16="http://schemas.microsoft.com/office/drawing/2014/main" id="{DEA2DAAF-F05A-4192-A574-BFBBD3CD40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33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72;p106">
            <a:extLst>
              <a:ext uri="{FF2B5EF4-FFF2-40B4-BE49-F238E27FC236}">
                <a16:creationId xmlns:a16="http://schemas.microsoft.com/office/drawing/2014/main" id="{55941CC6-5618-4231-BD30-70E309FAFBBC}"/>
              </a:ext>
            </a:extLst>
          </p:cNvPr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Bahnschrift SemiCondensed" panose="020B0502040204020203" pitchFamily="34" charset="0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000" dirty="0">
              <a:solidFill>
                <a:schemeClr val="tx1"/>
              </a:solidFill>
              <a:latin typeface="Bahnschrift SemiCondensed" panose="020B0502040204020203" pitchFamily="34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73;p106">
            <a:extLst>
              <a:ext uri="{FF2B5EF4-FFF2-40B4-BE49-F238E27FC236}">
                <a16:creationId xmlns:a16="http://schemas.microsoft.com/office/drawing/2014/main" id="{FCF2CDD9-C74A-4923-9384-37D440D86E25}"/>
              </a:ext>
            </a:extLst>
          </p:cNvPr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startActivity(intent);</a:t>
            </a:r>
            <a:br>
              <a:rPr lang="en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  <a:endParaRPr sz="2000" b="1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5928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8;p107">
            <a:extLst>
              <a:ext uri="{FF2B5EF4-FFF2-40B4-BE49-F238E27FC236}">
                <a16:creationId xmlns:a16="http://schemas.microsoft.com/office/drawing/2014/main" id="{BF4DB09D-A86D-4A52-8D46-63F579709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Sending an implicit Intent with data URI</a:t>
            </a:r>
            <a:endParaRPr sz="3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79;p107">
            <a:extLst>
              <a:ext uri="{FF2B5EF4-FFF2-40B4-BE49-F238E27FC236}">
                <a16:creationId xmlns:a16="http://schemas.microsoft.com/office/drawing/2014/main" id="{26FE7C0F-170F-4365-A4EF-7CE3FF76C5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80;p107">
            <a:extLst>
              <a:ext uri="{FF2B5EF4-FFF2-40B4-BE49-F238E27FC236}">
                <a16:creationId xmlns:a16="http://schemas.microsoft.com/office/drawing/2014/main" id="{59D7C9B8-73ED-4D1C-BA0B-3C388092CBC9}"/>
              </a:ext>
            </a:extLst>
          </p:cNvPr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Create an Intent for action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intent = new Intent(</a:t>
            </a:r>
            <a:r>
              <a:rPr lang="en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1" indent="-381000">
              <a:spcBef>
                <a:spcPts val="1000"/>
              </a:spcBef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Provide data as a URI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intent.setData(</a:t>
            </a:r>
            <a:r>
              <a:rPr lang="en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Start the Activity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0479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5;p108">
            <a:extLst>
              <a:ext uri="{FF2B5EF4-FFF2-40B4-BE49-F238E27FC236}">
                <a16:creationId xmlns:a16="http://schemas.microsoft.com/office/drawing/2014/main" id="{B5A3ACD7-6669-4646-9D90-78960652C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Providing the data as URI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86;p108">
            <a:extLst>
              <a:ext uri="{FF2B5EF4-FFF2-40B4-BE49-F238E27FC236}">
                <a16:creationId xmlns:a16="http://schemas.microsoft.com/office/drawing/2014/main" id="{545EA30F-DE5D-4E45-961F-D241D0E168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35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87;p108">
            <a:extLst>
              <a:ext uri="{FF2B5EF4-FFF2-40B4-BE49-F238E27FC236}">
                <a16:creationId xmlns:a16="http://schemas.microsoft.com/office/drawing/2014/main" id="{3C1D25B3-7603-413D-BB96-9855377C0D38}"/>
              </a:ext>
            </a:extLst>
          </p:cNvPr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Uri.parse(String uri)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Uri.parse("tel:8005551234")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http://www.android.com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");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Uri documentation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7160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2;p109">
            <a:extLst>
              <a:ext uri="{FF2B5EF4-FFF2-40B4-BE49-F238E27FC236}">
                <a16:creationId xmlns:a16="http://schemas.microsoft.com/office/drawing/2014/main" id="{FD95A162-7494-4CA2-ADA4-72E65946F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Implicit Intent examples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93;p109">
            <a:extLst>
              <a:ext uri="{FF2B5EF4-FFF2-40B4-BE49-F238E27FC236}">
                <a16:creationId xmlns:a16="http://schemas.microsoft.com/office/drawing/2014/main" id="{E7B114D6-817D-4320-82D2-4B60FD1EE9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36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94;p109">
            <a:extLst>
              <a:ext uri="{FF2B5EF4-FFF2-40B4-BE49-F238E27FC236}">
                <a16:creationId xmlns:a16="http://schemas.microsoft.com/office/drawing/2014/main" id="{FBCF80E4-BC28-49FC-AFF2-458C2FCB72FF}"/>
              </a:ext>
            </a:extLst>
          </p:cNvPr>
          <p:cNvSpPr txBox="1"/>
          <p:nvPr/>
        </p:nvSpPr>
        <p:spPr>
          <a:xfrm>
            <a:off x="356700" y="105477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Show a web page</a:t>
            </a:r>
            <a:b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</a:b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Uri uri = Uri.parse("tel:8005551234"); 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startActivity(it);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6621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9;p110">
            <a:extLst>
              <a:ext uri="{FF2B5EF4-FFF2-40B4-BE49-F238E27FC236}">
                <a16:creationId xmlns:a16="http://schemas.microsoft.com/office/drawing/2014/main" id="{340D55C6-132F-4D3B-BE80-76AA6F4FF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Sending an implicit Intent with extras</a:t>
            </a:r>
            <a:endParaRPr sz="3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00;p110">
            <a:extLst>
              <a:ext uri="{FF2B5EF4-FFF2-40B4-BE49-F238E27FC236}">
                <a16:creationId xmlns:a16="http://schemas.microsoft.com/office/drawing/2014/main" id="{5590337E-4020-463C-9A34-3E0B8D2818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37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01;p110">
            <a:extLst>
              <a:ext uri="{FF2B5EF4-FFF2-40B4-BE49-F238E27FC236}">
                <a16:creationId xmlns:a16="http://schemas.microsoft.com/office/drawing/2014/main" id="{85A8C5BA-1168-46D4-8AE9-2E67BD659C4E}"/>
              </a:ext>
            </a:extLst>
          </p:cNvPr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Create an Intent for an action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1">
              <a:lnSpc>
                <a:spcPct val="135000"/>
              </a:lnSpc>
              <a:spcBef>
                <a:spcPts val="500"/>
              </a:spcBef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	Intent intent = new Intent(</a:t>
            </a:r>
            <a:r>
              <a:rPr lang="en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1" indent="-381000">
              <a:spcBef>
                <a:spcPts val="1000"/>
              </a:spcBef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Put extras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2">
              <a:lnSpc>
                <a:spcPct val="135000"/>
              </a:lnSpc>
              <a:spcBef>
                <a:spcPts val="500"/>
              </a:spcBef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	String query = edittext.getText().toString();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2">
              <a:lnSpc>
                <a:spcPct val="135000"/>
              </a:lnSpc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	intent.putExtra(SearchManager.QUERY, query));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Start the Activity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	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	   startActivity(intent);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	 }</a:t>
            </a:r>
            <a:endParaRPr sz="16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  <a:highlight>
                <a:srgbClr val="EFF0F1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45570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6;p111">
            <a:extLst>
              <a:ext uri="{FF2B5EF4-FFF2-40B4-BE49-F238E27FC236}">
                <a16:creationId xmlns:a16="http://schemas.microsoft.com/office/drawing/2014/main" id="{4FE8CECD-3B36-4E9D-837F-C3F8F1C04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Category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07;p111">
            <a:extLst>
              <a:ext uri="{FF2B5EF4-FFF2-40B4-BE49-F238E27FC236}">
                <a16:creationId xmlns:a16="http://schemas.microsoft.com/office/drawing/2014/main" id="{77648654-ADBE-4B54-8AAD-F3DC0B597C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38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08;p111">
            <a:extLst>
              <a:ext uri="{FF2B5EF4-FFF2-40B4-BE49-F238E27FC236}">
                <a16:creationId xmlns:a16="http://schemas.microsoft.com/office/drawing/2014/main" id="{513D077C-AC48-4947-801F-6092D0AD308F}"/>
              </a:ext>
            </a:extLst>
          </p:cNvPr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Additional information about the kind of component to </a:t>
            </a: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  <a:sym typeface="Roboto"/>
              </a:rPr>
              <a:t>handle the intent. 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CATEGORY_OPENABLE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sym typeface="Roboto"/>
              </a:rPr>
              <a:t>Only allow URIs of files that are openable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CATEGORY_BROWSABLE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 dirty="0">
              <a:solidFill>
                <a:schemeClr val="tx1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dirty="0">
              <a:solidFill>
                <a:schemeClr val="tx1"/>
              </a:solidFill>
              <a:highlight>
                <a:srgbClr val="FFFFFF"/>
              </a:highlight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tx1"/>
              </a:solidFill>
              <a:highlight>
                <a:srgbClr val="FFFFFF"/>
              </a:highlight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tx1"/>
              </a:solidFill>
              <a:highlight>
                <a:srgbClr val="FFFFFF"/>
              </a:highlight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8808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3;p112">
            <a:extLst>
              <a:ext uri="{FF2B5EF4-FFF2-40B4-BE49-F238E27FC236}">
                <a16:creationId xmlns:a16="http://schemas.microsoft.com/office/drawing/2014/main" id="{2A2247FA-5AC4-4C38-8DD1-F75C6B44B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Sending an implicit Intent with type and category 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3" name="Google Shape;614;p112">
            <a:extLst>
              <a:ext uri="{FF2B5EF4-FFF2-40B4-BE49-F238E27FC236}">
                <a16:creationId xmlns:a16="http://schemas.microsoft.com/office/drawing/2014/main" id="{4C25F0C2-BA70-46FE-9E05-5036861186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" name="Google Shape;615;p112">
            <a:extLst>
              <a:ext uri="{FF2B5EF4-FFF2-40B4-BE49-F238E27FC236}">
                <a16:creationId xmlns:a16="http://schemas.microsoft.com/office/drawing/2014/main" id="{69E348FD-5BF4-4A7C-8863-492EFCA32869}"/>
              </a:ext>
            </a:extLst>
          </p:cNvPr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Create an Intent for an action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	Intent intent = new Intent(</a:t>
            </a:r>
            <a:r>
              <a:rPr lang="en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Intent.</a:t>
            </a:r>
            <a:r>
              <a:rPr lang="en" sz="1800" b="1" u="sng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ACTION_CREATE_DOCUMENT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sz="2400" dirty="0">
              <a:solidFill>
                <a:srgbClr val="00B050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lvl="2">
              <a:lnSpc>
                <a:spcPct val="140000"/>
              </a:lnSpc>
              <a:spcBef>
                <a:spcPts val="1000"/>
              </a:spcBef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sym typeface="Consolas"/>
              </a:rPr>
              <a:t>  	  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intent.setType("application/pdf"); // set MIME type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sym typeface="Consolas"/>
            </a:endParaRPr>
          </a:p>
          <a:p>
            <a:pPr lvl="2">
              <a:lnSpc>
                <a:spcPct val="140000"/>
              </a:lnSpc>
            </a:pP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	  intent.addCategory(Intent.CATEGORY_OPENABLE); 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Bahnschrift SemiCondensed" panose="020B0502040204020203" pitchFamily="34" charset="0"/>
              <a:sym typeface="Consolas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  <a:sym typeface="Roboto"/>
              </a:rPr>
              <a:t>continued on next slide...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  <a:sym typeface="Roboto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846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9;p57">
            <a:extLst>
              <a:ext uri="{FF2B5EF4-FFF2-40B4-BE49-F238E27FC236}">
                <a16:creationId xmlns:a16="http://schemas.microsoft.com/office/drawing/2014/main" id="{07B1267F-AA06-45D3-820D-EDBB5C14C2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01;p57">
            <a:extLst>
              <a:ext uri="{FF2B5EF4-FFF2-40B4-BE49-F238E27FC236}">
                <a16:creationId xmlns:a16="http://schemas.microsoft.com/office/drawing/2014/main" id="{B6910F6A-66BE-433D-BF97-6E58CDD989EA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An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latin typeface="Bahnschrift SemiCondensed" panose="020B0502040204020203" pitchFamily="34" charset="0"/>
              </a:rPr>
              <a:t> is an application component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Represents one window, one hierarchy of views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Typically fills the screen, but can be embedded in other Activity or a appear as floating window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Java class, typically one Activity in one file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5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0;p113">
            <a:extLst>
              <a:ext uri="{FF2B5EF4-FFF2-40B4-BE49-F238E27FC236}">
                <a16:creationId xmlns:a16="http://schemas.microsoft.com/office/drawing/2014/main" id="{69A24638-8A47-48CB-AADC-435CEAD21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tx1"/>
                </a:solidFill>
                <a:latin typeface="Bahnschrift SemiCondensed" panose="020B0502040204020203" pitchFamily="34" charset="0"/>
              </a:rPr>
              <a:t>Sending an implicit Intent with type and category </a:t>
            </a:r>
            <a:endParaRPr sz="300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21;p113">
            <a:extLst>
              <a:ext uri="{FF2B5EF4-FFF2-40B4-BE49-F238E27FC236}">
                <a16:creationId xmlns:a16="http://schemas.microsoft.com/office/drawing/2014/main" id="{12235DE9-6C4D-4923-8024-C1DE5A9BE8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40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22;p113">
            <a:extLst>
              <a:ext uri="{FF2B5EF4-FFF2-40B4-BE49-F238E27FC236}">
                <a16:creationId xmlns:a16="http://schemas.microsoft.com/office/drawing/2014/main" id="{53C306ED-19E3-4186-A65A-11F9EFC498EA}"/>
              </a:ext>
            </a:extLst>
          </p:cNvPr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3. Start the Activity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if (intent.resolveActivity(getPackageManager()) != null) {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ACTIVITY_REQUEST_CREATE_FILE</a:t>
            </a: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b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}</a:t>
            </a:r>
            <a:endParaRPr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4. Process returned content URI in </a:t>
            </a: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onActivityResult()</a:t>
            </a:r>
            <a:endParaRPr sz="1050" dirty="0">
              <a:solidFill>
                <a:schemeClr val="tx1"/>
              </a:solidFill>
              <a:highlight>
                <a:srgbClr val="FFFFFF"/>
              </a:highlight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7913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2;p116">
            <a:extLst>
              <a:ext uri="{FF2B5EF4-FFF2-40B4-BE49-F238E27FC236}">
                <a16:creationId xmlns:a16="http://schemas.microsoft.com/office/drawing/2014/main" id="{67ED4C4E-8B3A-4CEC-BEB9-318E9FBC6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8527771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Receiving an Implicit Intent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43;p116">
            <a:extLst>
              <a:ext uri="{FF2B5EF4-FFF2-40B4-BE49-F238E27FC236}">
                <a16:creationId xmlns:a16="http://schemas.microsoft.com/office/drawing/2014/main" id="{793FC015-8DB0-4139-A9B3-91E62C735D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1156726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41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0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8;p117">
            <a:extLst>
              <a:ext uri="{FF2B5EF4-FFF2-40B4-BE49-F238E27FC236}">
                <a16:creationId xmlns:a16="http://schemas.microsoft.com/office/drawing/2014/main" id="{625E4F58-57E3-4B98-AA9A-907614381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Register your app to receive an Intent</a:t>
            </a:r>
            <a:endParaRPr sz="3600" dirty="0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49;p117">
            <a:extLst>
              <a:ext uri="{FF2B5EF4-FFF2-40B4-BE49-F238E27FC236}">
                <a16:creationId xmlns:a16="http://schemas.microsoft.com/office/drawing/2014/main" id="{5483770B-C1BF-4D0C-AAD6-23B18D4275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42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50;p117">
            <a:extLst>
              <a:ext uri="{FF2B5EF4-FFF2-40B4-BE49-F238E27FC236}">
                <a16:creationId xmlns:a16="http://schemas.microsoft.com/office/drawing/2014/main" id="{F32C97F4-F4F8-43D0-9046-2F383E218769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Declare one or more Intent filters for the Activity in AndroidManifest.xml 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Filter announces ability of Activity to accept an implicit Intent 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Filter puts conditions on the Intent that the Activity accepts</a:t>
            </a:r>
          </a:p>
        </p:txBody>
      </p:sp>
    </p:spTree>
    <p:extLst>
      <p:ext uri="{BB962C8B-B14F-4D97-AF65-F5344CB8AC3E}">
        <p14:creationId xmlns:p14="http://schemas.microsoft.com/office/powerpoint/2010/main" val="1234990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5;p118">
            <a:extLst>
              <a:ext uri="{FF2B5EF4-FFF2-40B4-BE49-F238E27FC236}">
                <a16:creationId xmlns:a16="http://schemas.microsoft.com/office/drawing/2014/main" id="{385D8106-1729-4D7B-A3A2-E5D69B6A78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Intent filter in AndroidManifest.xml</a:t>
            </a:r>
            <a:endParaRPr sz="4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56;p118">
            <a:extLst>
              <a:ext uri="{FF2B5EF4-FFF2-40B4-BE49-F238E27FC236}">
                <a16:creationId xmlns:a16="http://schemas.microsoft.com/office/drawing/2014/main" id="{6C00547A-8585-4EDF-9EF6-65BD051CF4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43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57;p118">
            <a:extLst>
              <a:ext uri="{FF2B5EF4-FFF2-40B4-BE49-F238E27FC236}">
                <a16:creationId xmlns:a16="http://schemas.microsoft.com/office/drawing/2014/main" id="{1339CCC3-F7CD-4182-AA72-9CB0182A8CC3}"/>
              </a:ext>
            </a:extLst>
          </p:cNvPr>
          <p:cNvSpPr txBox="1">
            <a:spLocks/>
          </p:cNvSpPr>
          <p:nvPr/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5000"/>
              </a:lnSpc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android:name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20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ShareActivity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"&gt;</a:t>
            </a:r>
            <a:b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&lt;intent-filter&gt;</a:t>
            </a:r>
            <a:b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&lt;action </a:t>
            </a:r>
            <a:r>
              <a:rPr lang="en-US" sz="20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android:name</a:t>
            </a: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20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android.intent.action.SEND</a:t>
            </a: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"/&gt;</a:t>
            </a:r>
            <a:b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&lt;category </a:t>
            </a:r>
            <a:r>
              <a:rPr lang="en-US" sz="20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android:name</a:t>
            </a: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</a:t>
            </a:r>
            <a:r>
              <a:rPr lang="en-US" sz="20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android.intent.category.DEFAULT</a:t>
            </a: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"/&gt;</a:t>
            </a:r>
            <a:b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&lt;data </a:t>
            </a:r>
            <a:r>
              <a:rPr lang="en-US" sz="20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android:mimeType</a:t>
            </a: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="text/plain"/&gt;</a:t>
            </a:r>
            <a:b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sz="20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&lt;/intent-filter&gt;</a:t>
            </a:r>
          </a:p>
          <a:p>
            <a:pPr marL="0" indent="0" algn="l">
              <a:lnSpc>
                <a:spcPct val="135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&lt;/activity&gt;</a:t>
            </a:r>
            <a:endParaRPr lang="en-US" sz="2000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32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2;p119">
            <a:extLst>
              <a:ext uri="{FF2B5EF4-FFF2-40B4-BE49-F238E27FC236}">
                <a16:creationId xmlns:a16="http://schemas.microsoft.com/office/drawing/2014/main" id="{A3EDB5C3-D64B-4D3E-8420-375F9E972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Intent filters: action and category</a:t>
            </a:r>
            <a:endParaRPr sz="3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63;p119">
            <a:extLst>
              <a:ext uri="{FF2B5EF4-FFF2-40B4-BE49-F238E27FC236}">
                <a16:creationId xmlns:a16="http://schemas.microsoft.com/office/drawing/2014/main" id="{E70C6402-5FFA-4A58-8A2F-2092EB8A59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44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64;p119">
            <a:extLst>
              <a:ext uri="{FF2B5EF4-FFF2-40B4-BE49-F238E27FC236}">
                <a16:creationId xmlns:a16="http://schemas.microsoft.com/office/drawing/2014/main" id="{E8A49D67-B080-4D7D-9A1E-F1C533641886}"/>
              </a:ext>
            </a:extLst>
          </p:cNvPr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action</a:t>
            </a: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— Match one or more action constants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android.intent.action.VIEW — </a:t>
            </a: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ACTION_VIEW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android.intent.action.SEND — </a:t>
            </a: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matches any Intent with </a:t>
            </a:r>
            <a:r>
              <a:rPr lang="en" sz="1800" u="sng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ACTION_SEND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category</a:t>
            </a: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categories</a:t>
            </a:r>
            <a:r>
              <a:rPr lang="en" sz="24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)</a:t>
            </a:r>
            <a:endParaRPr sz="24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—can be started by web browser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 dirty="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—Show activity as launcher icon</a:t>
            </a:r>
            <a:endParaRPr sz="1800" dirty="0">
              <a:solidFill>
                <a:schemeClr val="tx1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04121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7;p125">
            <a:extLst>
              <a:ext uri="{FF2B5EF4-FFF2-40B4-BE49-F238E27FC236}">
                <a16:creationId xmlns:a16="http://schemas.microsoft.com/office/drawing/2014/main" id="{2B1C9E7B-BB0B-4646-A04D-51B7D2A76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8697" y="1196104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END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0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6;p58">
            <a:extLst>
              <a:ext uri="{FF2B5EF4-FFF2-40B4-BE49-F238E27FC236}">
                <a16:creationId xmlns:a16="http://schemas.microsoft.com/office/drawing/2014/main" id="{BD365DBE-5B36-4735-873F-54829D76A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08;p58">
            <a:extLst>
              <a:ext uri="{FF2B5EF4-FFF2-40B4-BE49-F238E27FC236}">
                <a16:creationId xmlns:a16="http://schemas.microsoft.com/office/drawing/2014/main" id="{A8495A4F-7540-4F96-AAA5-C19F8A9217A6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Handles user interactions, such as button clicks, text entry, or login verification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Can start other activities in the same or other apps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Has a life cycle—is created, started, runs, is paused, resumed, stopped, and destroyed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 dirty="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5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3;p59">
            <a:extLst>
              <a:ext uri="{FF2B5EF4-FFF2-40B4-BE49-F238E27FC236}">
                <a16:creationId xmlns:a16="http://schemas.microsoft.com/office/drawing/2014/main" id="{E92B9E49-F42F-4DFB-B504-E9322FF1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3" name="Google Shape;315;p59">
            <a:extLst>
              <a:ext uri="{FF2B5EF4-FFF2-40B4-BE49-F238E27FC236}">
                <a16:creationId xmlns:a16="http://schemas.microsoft.com/office/drawing/2014/main" id="{F3FF6C19-AC3C-4788-ADA0-146573440B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316;p59">
            <a:extLst>
              <a:ext uri="{FF2B5EF4-FFF2-40B4-BE49-F238E27FC236}">
                <a16:creationId xmlns:a16="http://schemas.microsoft.com/office/drawing/2014/main" id="{AE54C4F9-467D-458B-9434-C5ADFC02674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17;p59">
            <a:extLst>
              <a:ext uri="{FF2B5EF4-FFF2-40B4-BE49-F238E27FC236}">
                <a16:creationId xmlns:a16="http://schemas.microsoft.com/office/drawing/2014/main" id="{510B9D4F-39AC-49AE-8D74-DDDBD635F7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p59">
            <a:extLst>
              <a:ext uri="{FF2B5EF4-FFF2-40B4-BE49-F238E27FC236}">
                <a16:creationId xmlns:a16="http://schemas.microsoft.com/office/drawing/2014/main" id="{E614AF58-8DA3-47FD-B007-DEEBFA68569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319;p59">
            <a:extLst>
              <a:ext uri="{FF2B5EF4-FFF2-40B4-BE49-F238E27FC236}">
                <a16:creationId xmlns:a16="http://schemas.microsoft.com/office/drawing/2014/main" id="{E17D8DE5-0243-4E6E-9329-1F5598130E6B}"/>
              </a:ext>
            </a:extLst>
          </p:cNvPr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9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5;p60">
            <a:extLst>
              <a:ext uri="{FF2B5EF4-FFF2-40B4-BE49-F238E27FC236}">
                <a16:creationId xmlns:a16="http://schemas.microsoft.com/office/drawing/2014/main" id="{6D86F640-B6F3-48A5-BCDD-636243B0D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27;p60">
            <a:extLst>
              <a:ext uri="{FF2B5EF4-FFF2-40B4-BE49-F238E27FC236}">
                <a16:creationId xmlns:a16="http://schemas.microsoft.com/office/drawing/2014/main" id="{C05B2277-9FBE-486A-A5B4-D5AB62E22870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Activities are loosely tied together to make up an app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First Activity user sees is typically called "main activity"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Activities can be organized in parent-child relationships in the Android manifest  to aid navigation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9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2;p61">
            <a:extLst>
              <a:ext uri="{FF2B5EF4-FFF2-40B4-BE49-F238E27FC236}">
                <a16:creationId xmlns:a16="http://schemas.microsoft.com/office/drawing/2014/main" id="{B5DAF10F-B710-443F-8B69-F8F01498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Layouts and Activities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33;p61">
            <a:extLst>
              <a:ext uri="{FF2B5EF4-FFF2-40B4-BE49-F238E27FC236}">
                <a16:creationId xmlns:a16="http://schemas.microsoft.com/office/drawing/2014/main" id="{3DEECE9D-F989-4FDB-9E06-DA81597136B3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An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latin typeface="Bahnschrift SemiCondensed" panose="020B0502040204020203" pitchFamily="34" charset="0"/>
              </a:rPr>
              <a:t> typically has a UI layout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Layout is usually defined in one or more XML files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Activity</a:t>
            </a:r>
            <a:r>
              <a:rPr lang="en-US">
                <a:latin typeface="Bahnschrift SemiCondensed" panose="020B0502040204020203" pitchFamily="34" charset="0"/>
              </a:rPr>
              <a:t> "inflates" layout as part of being created</a:t>
            </a:r>
          </a:p>
          <a:p>
            <a:pPr marL="0" indent="0" algn="l">
              <a:spcBef>
                <a:spcPts val="1000"/>
              </a:spcBef>
            </a:pPr>
            <a:endParaRPr lang="en-US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2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9;p62">
            <a:extLst>
              <a:ext uri="{FF2B5EF4-FFF2-40B4-BE49-F238E27FC236}">
                <a16:creationId xmlns:a16="http://schemas.microsoft.com/office/drawing/2014/main" id="{81E683A5-6581-44D1-9E29-70CE98B67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537975"/>
            <a:ext cx="8402511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Implementing Activities</a:t>
            </a: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8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1978</Words>
  <Application>Microsoft Office PowerPoint</Application>
  <PresentationFormat>On-screen Show (16:9)</PresentationFormat>
  <Paragraphs>261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Rockwell</vt:lpstr>
      <vt:lpstr>Bahnschrift SemiCondensed</vt:lpstr>
      <vt:lpstr>Bookman Old Style</vt:lpstr>
      <vt:lpstr>Consolas</vt:lpstr>
      <vt:lpstr>Arial</vt:lpstr>
      <vt:lpstr>Roboto</vt:lpstr>
      <vt:lpstr>Damask</vt:lpstr>
      <vt:lpstr>PowerPoint Presentation</vt:lpstr>
      <vt:lpstr>Contents</vt:lpstr>
      <vt:lpstr>Activities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4. Declare main activity in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Sending an implicit Intent</vt:lpstr>
      <vt:lpstr>Sending an implicit Intent</vt:lpstr>
      <vt:lpstr>Avoid exceptions and crashes</vt:lpstr>
      <vt:lpstr>Sending an implicit Intent with data URI</vt:lpstr>
      <vt:lpstr>Providing the data as URI</vt:lpstr>
      <vt:lpstr>Implicit Intent examples</vt:lpstr>
      <vt:lpstr>Sending an implicit Intent with extras</vt:lpstr>
      <vt:lpstr>Category</vt:lpstr>
      <vt:lpstr>Sending an implicit Intent with type and category </vt:lpstr>
      <vt:lpstr>Sending an implicit Intent with type and category </vt:lpstr>
      <vt:lpstr>Receiving an Implicit Intent</vt:lpstr>
      <vt:lpstr>Register your app to receive an Intent</vt:lpstr>
      <vt:lpstr>Intent filter in AndroidManifest.xml</vt:lpstr>
      <vt:lpstr>Intent filters: action and category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Tadiyos Hailemichael</cp:lastModifiedBy>
  <cp:revision>21</cp:revision>
  <dcterms:modified xsi:type="dcterms:W3CDTF">2020-10-03T01:28:09Z</dcterms:modified>
</cp:coreProperties>
</file>