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43"/>
  </p:notesMasterIdLst>
  <p:sldIdLst>
    <p:sldId id="257" r:id="rId2"/>
    <p:sldId id="258" r:id="rId3"/>
    <p:sldId id="312" r:id="rId4"/>
    <p:sldId id="315" r:id="rId5"/>
    <p:sldId id="316" r:id="rId6"/>
    <p:sldId id="327" r:id="rId7"/>
    <p:sldId id="328" r:id="rId8"/>
    <p:sldId id="329" r:id="rId9"/>
    <p:sldId id="330" r:id="rId10"/>
    <p:sldId id="331" r:id="rId11"/>
    <p:sldId id="332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2" r:id="rId20"/>
    <p:sldId id="264" r:id="rId21"/>
    <p:sldId id="265" r:id="rId22"/>
    <p:sldId id="266" r:id="rId23"/>
    <p:sldId id="267" r:id="rId24"/>
    <p:sldId id="268" r:id="rId25"/>
    <p:sldId id="271" r:id="rId26"/>
    <p:sldId id="272" r:id="rId27"/>
    <p:sldId id="273" r:id="rId28"/>
    <p:sldId id="274" r:id="rId29"/>
    <p:sldId id="276" r:id="rId30"/>
    <p:sldId id="277" r:id="rId31"/>
    <p:sldId id="333" r:id="rId32"/>
    <p:sldId id="334" r:id="rId33"/>
    <p:sldId id="335" r:id="rId34"/>
    <p:sldId id="299" r:id="rId35"/>
    <p:sldId id="261" r:id="rId36"/>
    <p:sldId id="300" r:id="rId37"/>
    <p:sldId id="301" r:id="rId38"/>
    <p:sldId id="302" r:id="rId39"/>
    <p:sldId id="303" r:id="rId40"/>
    <p:sldId id="304" r:id="rId41"/>
    <p:sldId id="310" r:id="rId42"/>
  </p:sldIdLst>
  <p:sldSz cx="9144000" cy="5143500" type="screen16x9"/>
  <p:notesSz cx="6858000" cy="9144000"/>
  <p:embeddedFontLst>
    <p:embeddedFont>
      <p:font typeface="Bahnschrift SemiCondensed" panose="020B0502040204020203" pitchFamily="34" charset="0"/>
      <p:regular r:id="rId44"/>
      <p:bold r:id="rId45"/>
    </p:embeddedFont>
    <p:embeddedFont>
      <p:font typeface="Bookman Old Style" panose="02050604050505020204" pitchFamily="18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Rockwell" panose="02060603020205020403" pitchFamily="18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D88C0F-69BA-40C3-8963-DF3EB6D2698B}">
  <a:tblStyle styleId="{91D88C0F-69BA-40C3-8963-DF3EB6D269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8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4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2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36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8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7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53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14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646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0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3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2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2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841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471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721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54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86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91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96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55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4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283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2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368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758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877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003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760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5092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490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3156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3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6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64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1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39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49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69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5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4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9686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24940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02959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9054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54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41611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3410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21636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046481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4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01056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6917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1369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1563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73424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495618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72680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8316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54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eveloper.android.com/reference/android/widget/CheckBox.html" TargetMode="External"/><Relationship Id="rId7" Type="http://schemas.openxmlformats.org/officeDocument/2006/relationships/hyperlink" Target="https://developer.android.com/reference/android/widget/Spinner.html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eloper.android.com/reference/android/widget/Switch.html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developer.android.com/reference/android/widget/ToggleButton.html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developer.android.com/reference/android/widget/RadioButton.html" TargetMode="Externa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RadioButton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hyperlink" Target="https://developer.android.com/reference/android/widget/RadioGroup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OnCreateContextMenuListener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atePickerDialog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hyperlink" Target="https://developer.android.com/reference/android/app/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Spinner.html" TargetMode="External"/><Relationship Id="rId3" Type="http://schemas.openxmlformats.org/officeDocument/2006/relationships/hyperlink" Target="https://developer.android.com/reference/android/widget/EditText.html" TargetMode="External"/><Relationship Id="rId7" Type="http://schemas.openxmlformats.org/officeDocument/2006/relationships/hyperlink" Target="https://developer.android.com/reference/android/widget/Switc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developer.android.com/reference/android/widget/RadioButton.html" TargetMode="External"/><Relationship Id="rId5" Type="http://schemas.openxmlformats.org/officeDocument/2006/relationships/hyperlink" Target="https://developer.android.com/reference/android/widget/CheckBox.html" TargetMode="External"/><Relationship Id="rId4" Type="http://schemas.openxmlformats.org/officeDocument/2006/relationships/hyperlink" Target="https://developer.android.com/reference/android/widget/SeekBar.html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dittex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7;p40">
            <a:extLst>
              <a:ext uri="{FF2B5EF4-FFF2-40B4-BE49-F238E27FC236}">
                <a16:creationId xmlns:a16="http://schemas.microsoft.com/office/drawing/2014/main" id="{3D94CAB4-281E-4C12-95C1-579759C0E5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208;p40">
            <a:extLst>
              <a:ext uri="{FF2B5EF4-FFF2-40B4-BE49-F238E27FC236}">
                <a16:creationId xmlns:a16="http://schemas.microsoft.com/office/drawing/2014/main" id="{7C7D433B-231D-4533-80BA-F96C95A438B2}"/>
              </a:ext>
            </a:extLst>
          </p:cNvPr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209;p40">
            <a:extLst>
              <a:ext uri="{FF2B5EF4-FFF2-40B4-BE49-F238E27FC236}">
                <a16:creationId xmlns:a16="http://schemas.microsoft.com/office/drawing/2014/main" id="{BA78993F-6DAC-4847-A39B-FD41C3BD6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246" y="2000100"/>
            <a:ext cx="8114412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Bahnschrift SemiCondensed" panose="020B0502040204020203" pitchFamily="34" charset="0"/>
              </a:rPr>
              <a:t>User Input Controls,</a:t>
            </a:r>
            <a:br>
              <a:rPr lang="en" dirty="0">
                <a:latin typeface="Bahnschrift SemiCondensed" panose="020B0502040204020203" pitchFamily="34" charset="0"/>
              </a:rPr>
            </a:br>
            <a:br>
              <a:rPr lang="en" dirty="0">
                <a:latin typeface="Bahnschrift SemiCondensed" panose="020B0502040204020203" pitchFamily="34" charset="0"/>
              </a:rPr>
            </a:br>
            <a:r>
              <a:rPr lang="en-US" dirty="0">
                <a:latin typeface="Bahnschrift SemiCondensed" panose="020B0502040204020203" pitchFamily="34" charset="0"/>
              </a:rPr>
              <a:t>Menus and Dialogs</a:t>
            </a:r>
            <a:br>
              <a:rPr lang="en-US" dirty="0">
                <a:latin typeface="Bahnschrift SemiCondensed" panose="020B0502040204020203" pitchFamily="34" charset="0"/>
              </a:rPr>
            </a:br>
            <a:r>
              <a:rPr lang="en" dirty="0">
                <a:latin typeface="Bahnschrift SemiCondensed" panose="020B0502040204020203" pitchFamily="34" charset="0"/>
              </a:rPr>
              <a:t> 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5" name="Google Shape;210;p40">
            <a:extLst>
              <a:ext uri="{FF2B5EF4-FFF2-40B4-BE49-F238E27FC236}">
                <a16:creationId xmlns:a16="http://schemas.microsoft.com/office/drawing/2014/main" id="{50F4AC96-3A6D-46F3-8EB2-2A6D9861FBB4}"/>
              </a:ext>
            </a:extLst>
          </p:cNvPr>
          <p:cNvSpPr txBox="1">
            <a:spLocks/>
          </p:cNvSpPr>
          <p:nvPr/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ClrTx/>
            </a:pPr>
            <a:fld id="{00000000-1234-1234-1234-123412341234}" type="slidenum">
              <a:rPr lang="en" smtClean="0">
                <a:latin typeface="Bahnschrift SemiCondensed" panose="020B0502040204020203" pitchFamily="34" charset="0"/>
              </a:rPr>
              <a:pPr marL="0" indent="0" algn="r">
                <a:buClrTx/>
              </a:pPr>
              <a:t>1</a:t>
            </a:fld>
            <a:endParaRPr lang="en">
              <a:latin typeface="Bahnschrift SemiCondensed" panose="020B0502040204020203" pitchFamily="34" charset="0"/>
            </a:endParaRPr>
          </a:p>
        </p:txBody>
      </p:sp>
      <p:sp>
        <p:nvSpPr>
          <p:cNvPr id="7" name="Google Shape;212;p40">
            <a:extLst>
              <a:ext uri="{FF2B5EF4-FFF2-40B4-BE49-F238E27FC236}">
                <a16:creationId xmlns:a16="http://schemas.microsoft.com/office/drawing/2014/main" id="{EC826077-4939-4608-A792-A9692F3205F5}"/>
              </a:ext>
            </a:extLst>
          </p:cNvPr>
          <p:cNvSpPr txBox="1"/>
          <p:nvPr/>
        </p:nvSpPr>
        <p:spPr>
          <a:xfrm>
            <a:off x="2300106" y="337905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Day 4 and 5</a:t>
            </a:r>
            <a:endParaRPr sz="2100" dirty="0">
              <a:solidFill>
                <a:srgbClr val="FAFAFA"/>
              </a:solidFill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4593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4;p73">
            <a:extLst>
              <a:ext uri="{FF2B5EF4-FFF2-40B4-BE49-F238E27FC236}">
                <a16:creationId xmlns:a16="http://schemas.microsoft.com/office/drawing/2014/main" id="{4E50DF4A-8718-4952-B7A3-520C08ADB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EditText for single line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25;p73">
            <a:extLst>
              <a:ext uri="{FF2B5EF4-FFF2-40B4-BE49-F238E27FC236}">
                <a16:creationId xmlns:a16="http://schemas.microsoft.com/office/drawing/2014/main" id="{76A96E85-07F3-4063-ABD5-B0C7C7C9331C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Both work:</a:t>
            </a:r>
          </a:p>
          <a:p>
            <a:pPr marL="914400" lvl="1" indent="-355600" algn="l"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android:inputType</a:t>
            </a:r>
            <a:b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        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textLongMessage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"</a:t>
            </a:r>
          </a:p>
          <a:p>
            <a:pPr marL="914400" lvl="1" indent="-355600" algn="l">
              <a:buClr>
                <a:srgbClr val="333333"/>
              </a:buClr>
              <a:buSzPts val="2000"/>
              <a:buFont typeface="Consolas"/>
              <a:buChar char="○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android:inputType</a:t>
            </a:r>
            <a:b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        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textPersonName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"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Single line of text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Tapping Done key advances focus to next View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" name="Google Shape;426;p73">
            <a:extLst>
              <a:ext uri="{FF2B5EF4-FFF2-40B4-BE49-F238E27FC236}">
                <a16:creationId xmlns:a16="http://schemas.microsoft.com/office/drawing/2014/main" id="{2951B4F1-2B42-4743-ACB8-8AD964A8B7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10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27;p73">
            <a:extLst>
              <a:ext uri="{FF2B5EF4-FFF2-40B4-BE49-F238E27FC236}">
                <a16:creationId xmlns:a16="http://schemas.microsoft.com/office/drawing/2014/main" id="{F14A4B95-F174-4ECC-915F-A32B7041E4A3}"/>
              </a:ext>
            </a:extLst>
          </p:cNvPr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  <a:sym typeface="Roboto"/>
              </a:rPr>
              <a:t>Done key</a:t>
            </a:r>
            <a:endParaRPr>
              <a:latin typeface="Bahnschrift SemiCondensed" panose="020B0502040204020203" pitchFamily="34" charset="0"/>
              <a:sym typeface="Roboto"/>
            </a:endParaRPr>
          </a:p>
        </p:txBody>
      </p:sp>
      <p:pic>
        <p:nvPicPr>
          <p:cNvPr id="6" name="Google Shape;428;p73">
            <a:extLst>
              <a:ext uri="{FF2B5EF4-FFF2-40B4-BE49-F238E27FC236}">
                <a16:creationId xmlns:a16="http://schemas.microsoft.com/office/drawing/2014/main" id="{8923A816-C6B1-4975-A6FD-9F207A691C5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20" y="1389671"/>
            <a:ext cx="2645198" cy="25374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29;p73">
            <a:extLst>
              <a:ext uri="{FF2B5EF4-FFF2-40B4-BE49-F238E27FC236}">
                <a16:creationId xmlns:a16="http://schemas.microsoft.com/office/drawing/2014/main" id="{3B7E7E17-212E-482E-B49C-1B81367D813A}"/>
              </a:ext>
            </a:extLst>
          </p:cNvPr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8" name="Google Shape;430;p73">
            <a:extLst>
              <a:ext uri="{FF2B5EF4-FFF2-40B4-BE49-F238E27FC236}">
                <a16:creationId xmlns:a16="http://schemas.microsoft.com/office/drawing/2014/main" id="{FC82B65B-7DC0-4D10-A2DD-B880DC10D553}"/>
              </a:ext>
            </a:extLst>
          </p:cNvPr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6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435;p74">
            <a:extLst>
              <a:ext uri="{FF2B5EF4-FFF2-40B4-BE49-F238E27FC236}">
                <a16:creationId xmlns:a16="http://schemas.microsoft.com/office/drawing/2014/main" id="{E1790957-7608-41A6-AF47-9BD3024E8A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3" y="1103659"/>
            <a:ext cx="2350024" cy="2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36;p74">
            <a:extLst>
              <a:ext uri="{FF2B5EF4-FFF2-40B4-BE49-F238E27FC236}">
                <a16:creationId xmlns:a16="http://schemas.microsoft.com/office/drawing/2014/main" id="{7F4D09D1-CF8B-4D81-9665-31CF2423A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EditText for phone number entry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437;p74">
            <a:extLst>
              <a:ext uri="{FF2B5EF4-FFF2-40B4-BE49-F238E27FC236}">
                <a16:creationId xmlns:a16="http://schemas.microsoft.com/office/drawing/2014/main" id="{74793421-9EFB-460A-93D4-E2EC56A1A10E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5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android:inputType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="phone"</a:t>
            </a:r>
          </a:p>
          <a:p>
            <a:pPr marL="457200" indent="-381000" algn="l">
              <a:lnSpc>
                <a:spcPct val="150000"/>
              </a:lnSpc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Numeric keypad (numbers only)</a:t>
            </a:r>
          </a:p>
          <a:p>
            <a:pPr marL="457200" indent="-381000" algn="l">
              <a:lnSpc>
                <a:spcPct val="150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Tapping Done key advances focus to next View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38;p74">
            <a:extLst>
              <a:ext uri="{FF2B5EF4-FFF2-40B4-BE49-F238E27FC236}">
                <a16:creationId xmlns:a16="http://schemas.microsoft.com/office/drawing/2014/main" id="{0BFAA541-4E4C-40F2-83D1-0EF216B1D0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11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6" name="Google Shape;439;p74">
            <a:extLst>
              <a:ext uri="{FF2B5EF4-FFF2-40B4-BE49-F238E27FC236}">
                <a16:creationId xmlns:a16="http://schemas.microsoft.com/office/drawing/2014/main" id="{F74C6626-966D-4CFE-B8FF-BD56BD6B10A2}"/>
              </a:ext>
            </a:extLst>
          </p:cNvPr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  <a:sym typeface="Roboto"/>
              </a:rPr>
              <a:t>Done key</a:t>
            </a:r>
            <a:endParaRPr>
              <a:latin typeface="Bahnschrift SemiCondensed" panose="020B0502040204020203" pitchFamily="34" charset="0"/>
              <a:sym typeface="Roboto"/>
            </a:endParaRPr>
          </a:p>
        </p:txBody>
      </p:sp>
      <p:sp>
        <p:nvSpPr>
          <p:cNvPr id="7" name="Google Shape;440;p74">
            <a:extLst>
              <a:ext uri="{FF2B5EF4-FFF2-40B4-BE49-F238E27FC236}">
                <a16:creationId xmlns:a16="http://schemas.microsoft.com/office/drawing/2014/main" id="{5867D7B9-8E9A-40E8-9D44-C342A5E5E7E1}"/>
              </a:ext>
            </a:extLst>
          </p:cNvPr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8" name="Google Shape;441;p74">
            <a:extLst>
              <a:ext uri="{FF2B5EF4-FFF2-40B4-BE49-F238E27FC236}">
                <a16:creationId xmlns:a16="http://schemas.microsoft.com/office/drawing/2014/main" id="{73033994-D008-47C5-9225-D1430D85901F}"/>
              </a:ext>
            </a:extLst>
          </p:cNvPr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0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6;p75">
            <a:extLst>
              <a:ext uri="{FF2B5EF4-FFF2-40B4-BE49-F238E27FC236}">
                <a16:creationId xmlns:a16="http://schemas.microsoft.com/office/drawing/2014/main" id="{C8DB21D2-FD65-4CFE-BA3C-B93679993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Getting text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47;p75">
            <a:extLst>
              <a:ext uri="{FF2B5EF4-FFF2-40B4-BE49-F238E27FC236}">
                <a16:creationId xmlns:a16="http://schemas.microsoft.com/office/drawing/2014/main" id="{E53AD0C2-27C5-4D3C-9F93-5771877C0EE0}"/>
              </a:ext>
            </a:extLst>
          </p:cNvPr>
          <p:cNvSpPr txBox="1">
            <a:spLocks/>
          </p:cNvSpPr>
          <p:nvPr/>
        </p:nvSpPr>
        <p:spPr>
          <a:xfrm>
            <a:off x="311700" y="1148150"/>
            <a:ext cx="8709300" cy="32265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Get the </a:t>
            </a:r>
            <a:r>
              <a:rPr lang="en-US" dirty="0" err="1">
                <a:latin typeface="Bahnschrift SemiCondensed" panose="020B0502040204020203" pitchFamily="34" charset="0"/>
              </a:rPr>
              <a:t>EditText</a:t>
            </a:r>
            <a:r>
              <a:rPr lang="en-US" dirty="0">
                <a:latin typeface="Bahnschrift SemiCondensed" panose="020B0502040204020203" pitchFamily="34" charset="0"/>
              </a:rPr>
              <a:t> object for the </a:t>
            </a:r>
            <a:r>
              <a:rPr lang="en-US" dirty="0" err="1">
                <a:latin typeface="Bahnschrift SemiCondensed" panose="020B0502040204020203" pitchFamily="34" charset="0"/>
              </a:rPr>
              <a:t>EditText</a:t>
            </a:r>
            <a:r>
              <a:rPr lang="en-US" dirty="0">
                <a:latin typeface="Bahnschrift SemiCondensed" panose="020B0502040204020203" pitchFamily="34" charset="0"/>
              </a:rPr>
              <a:t> view</a:t>
            </a:r>
          </a:p>
          <a:p>
            <a:pPr marL="457200" indent="0" algn="l">
              <a:spcBef>
                <a:spcPts val="1000"/>
              </a:spcBef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EditText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simpleEditText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b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findViewById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R.id.edit_simple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457200" indent="-381000" algn="l">
              <a:spcBef>
                <a:spcPts val="2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Retrieve the </a:t>
            </a:r>
            <a:r>
              <a:rPr lang="en-US" dirty="0" err="1">
                <a:latin typeface="Bahnschrift SemiCondensed" panose="020B0502040204020203" pitchFamily="34" charset="0"/>
              </a:rPr>
              <a:t>CharSequence</a:t>
            </a:r>
            <a:r>
              <a:rPr lang="en-US" dirty="0">
                <a:latin typeface="Bahnschrift SemiCondensed" panose="020B0502040204020203" pitchFamily="34" charset="0"/>
              </a:rPr>
              <a:t> and convert it to a string</a:t>
            </a:r>
          </a:p>
          <a:p>
            <a:pPr marL="457200" indent="0" algn="l">
              <a:spcBef>
                <a:spcPts val="1000"/>
              </a:spcBef>
            </a:pP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String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strValue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</a:t>
            </a:r>
            <a:b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simpleEditText.getText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().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toString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800" dirty="0">
              <a:latin typeface="Bahnschrift SemiCondensed" panose="020B0502040204020203" pitchFamily="34" charset="0"/>
            </a:endParaRPr>
          </a:p>
        </p:txBody>
      </p:sp>
      <p:sp>
        <p:nvSpPr>
          <p:cNvPr id="4" name="Google Shape;448;p75">
            <a:extLst>
              <a:ext uri="{FF2B5EF4-FFF2-40B4-BE49-F238E27FC236}">
                <a16:creationId xmlns:a16="http://schemas.microsoft.com/office/drawing/2014/main" id="{9C356D1A-B3CD-40AF-92EC-1C835DFF88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12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54;p76">
            <a:extLst>
              <a:ext uri="{FF2B5EF4-FFF2-40B4-BE49-F238E27FC236}">
                <a16:creationId xmlns:a16="http://schemas.microsoft.com/office/drawing/2014/main" id="{7B37372C-3FD8-462E-9DD7-8772CF6B298C}"/>
              </a:ext>
            </a:extLst>
          </p:cNvPr>
          <p:cNvSpPr txBox="1">
            <a:spLocks/>
          </p:cNvSpPr>
          <p:nvPr/>
        </p:nvSpPr>
        <p:spPr>
          <a:xfrm>
            <a:off x="234200" y="1080925"/>
            <a:ext cx="7867200" cy="333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textCapCharacters</a:t>
            </a:r>
            <a:r>
              <a:rPr lang="en-US" sz="1800" dirty="0">
                <a:latin typeface="Bahnschrift SemiCondensed" panose="020B0502040204020203" pitchFamily="34" charset="0"/>
              </a:rPr>
              <a:t>: Set to all capital letters</a:t>
            </a:r>
          </a:p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textCapSentences</a:t>
            </a:r>
            <a:r>
              <a:rPr lang="en-US" sz="1800" dirty="0">
                <a:latin typeface="Bahnschrift SemiCondensed" panose="020B0502040204020203" pitchFamily="34" charset="0"/>
              </a:rPr>
              <a:t>: Start each sentence with a capital letter</a:t>
            </a:r>
          </a:p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textPassword</a:t>
            </a:r>
            <a:r>
              <a:rPr lang="en-US" sz="1800" dirty="0">
                <a:latin typeface="Bahnschrift SemiCondensed" panose="020B0502040204020203" pitchFamily="34" charset="0"/>
              </a:rPr>
              <a:t>: Conceal an entered password</a:t>
            </a:r>
          </a:p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number</a:t>
            </a:r>
            <a:r>
              <a:rPr lang="en-US" sz="1800" dirty="0">
                <a:latin typeface="Bahnschrift SemiCondensed" panose="020B0502040204020203" pitchFamily="34" charset="0"/>
              </a:rPr>
              <a:t>: Restrict text entry to numbers</a:t>
            </a:r>
          </a:p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textEmailAddress</a:t>
            </a:r>
            <a:r>
              <a:rPr lang="en-US" sz="1800" dirty="0">
                <a:latin typeface="Bahnschrift SemiCondensed" panose="020B0502040204020203" pitchFamily="34" charset="0"/>
              </a:rPr>
              <a:t>: Show keyboard with </a:t>
            </a:r>
            <a:r>
              <a:rPr lang="en-US" sz="1800" b="1" dirty="0">
                <a:latin typeface="Bahnschrift SemiCondensed" panose="020B0502040204020203" pitchFamily="34" charset="0"/>
              </a:rPr>
              <a:t>@</a:t>
            </a:r>
            <a:r>
              <a:rPr lang="en-US" sz="1800" dirty="0">
                <a:latin typeface="Bahnschrift SemiCondensed" panose="020B0502040204020203" pitchFamily="34" charset="0"/>
              </a:rPr>
              <a:t> conveniently located</a:t>
            </a:r>
          </a:p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phone</a:t>
            </a:r>
            <a:r>
              <a:rPr lang="en-US" sz="1800" dirty="0">
                <a:latin typeface="Bahnschrift SemiCondensed" panose="020B0502040204020203" pitchFamily="34" charset="0"/>
              </a:rPr>
              <a:t>: Show a numeric phone keypad</a:t>
            </a:r>
          </a:p>
          <a:p>
            <a:pPr marL="457200" indent="-342900" algn="l">
              <a:lnSpc>
                <a:spcPct val="150000"/>
              </a:lnSpc>
              <a:buSzPts val="1800"/>
              <a:buFont typeface="Arial" panose="020B0604020202020204" pitchFamily="34" charset="0"/>
              <a:buChar char="●"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datetime</a:t>
            </a:r>
            <a:r>
              <a:rPr lang="en-US" sz="1800" dirty="0">
                <a:latin typeface="Bahnschrift SemiCondensed" panose="020B0502040204020203" pitchFamily="34" charset="0"/>
              </a:rPr>
              <a:t>: Show a numeric keypad with a slash and colon for entering the date and time</a:t>
            </a:r>
          </a:p>
        </p:txBody>
      </p:sp>
      <p:sp>
        <p:nvSpPr>
          <p:cNvPr id="4" name="Google Shape;455;p76">
            <a:extLst>
              <a:ext uri="{FF2B5EF4-FFF2-40B4-BE49-F238E27FC236}">
                <a16:creationId xmlns:a16="http://schemas.microsoft.com/office/drawing/2014/main" id="{734982CF-6027-4228-B50C-DD46757285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13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456;p76">
            <a:extLst>
              <a:ext uri="{FF2B5EF4-FFF2-40B4-BE49-F238E27FC236}">
                <a16:creationId xmlns:a16="http://schemas.microsoft.com/office/drawing/2014/main" id="{AD7192E9-BFBD-47AC-B985-B9C3B3940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1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Common input types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5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1;p77">
            <a:extLst>
              <a:ext uri="{FF2B5EF4-FFF2-40B4-BE49-F238E27FC236}">
                <a16:creationId xmlns:a16="http://schemas.microsoft.com/office/drawing/2014/main" id="{3FEE7A44-1943-432B-8379-B59D87727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984" y="1089450"/>
            <a:ext cx="7177412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Providing choices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63;p77">
            <a:extLst>
              <a:ext uri="{FF2B5EF4-FFF2-40B4-BE49-F238E27FC236}">
                <a16:creationId xmlns:a16="http://schemas.microsoft.com/office/drawing/2014/main" id="{3B885D3F-C6DA-4C51-9728-BB0A08268D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92921" y="4637166"/>
            <a:ext cx="973561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14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7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8;p78">
            <a:extLst>
              <a:ext uri="{FF2B5EF4-FFF2-40B4-BE49-F238E27FC236}">
                <a16:creationId xmlns:a16="http://schemas.microsoft.com/office/drawing/2014/main" id="{FAFBC1CA-A936-4905-B53D-CCC83F348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UI elements for providing choices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69;p78">
            <a:extLst>
              <a:ext uri="{FF2B5EF4-FFF2-40B4-BE49-F238E27FC236}">
                <a16:creationId xmlns:a16="http://schemas.microsoft.com/office/drawing/2014/main" id="{2CDBFC71-471E-4C61-9ACF-1E895D504E8C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50487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5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-US">
                <a:latin typeface="Bahnschrift SemiCondensed" panose="020B0502040204020203" pitchFamily="34" charset="0"/>
              </a:rPr>
              <a:t> and </a:t>
            </a: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lang="en-US"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>
                <a:solidFill>
                  <a:schemeClr val="hlink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/>
              </a:rPr>
              <a:t>ToggleButton</a:t>
            </a:r>
            <a:r>
              <a:rPr lang="en-US">
                <a:latin typeface="Bahnschrift SemiCondensed" panose="020B0502040204020203" pitchFamily="34" charset="0"/>
              </a:rPr>
              <a:t> and </a:t>
            </a: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endParaRPr lang="en-US"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5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endParaRPr lang="en-US">
              <a:latin typeface="Bahnschrift SemiCondensed" panose="020B0502040204020203" pitchFamily="34" charset="0"/>
            </a:endParaRPr>
          </a:p>
        </p:txBody>
      </p:sp>
      <p:sp>
        <p:nvSpPr>
          <p:cNvPr id="4" name="Google Shape;470;p78">
            <a:extLst>
              <a:ext uri="{FF2B5EF4-FFF2-40B4-BE49-F238E27FC236}">
                <a16:creationId xmlns:a16="http://schemas.microsoft.com/office/drawing/2014/main" id="{2233C195-5A3E-41BE-9561-63F9C68436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15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471;p78">
            <a:extLst>
              <a:ext uri="{FF2B5EF4-FFF2-40B4-BE49-F238E27FC236}">
                <a16:creationId xmlns:a16="http://schemas.microsoft.com/office/drawing/2014/main" id="{023BC1F1-BA94-44AD-88EA-ED99DCED1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2225" y="1072075"/>
            <a:ext cx="1362075" cy="103822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472;p78">
            <a:extLst>
              <a:ext uri="{FF2B5EF4-FFF2-40B4-BE49-F238E27FC236}">
                <a16:creationId xmlns:a16="http://schemas.microsoft.com/office/drawing/2014/main" id="{5DB861DE-1EC0-4342-B398-DD4EED602AF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89013" y="1062538"/>
            <a:ext cx="1885950" cy="1057275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Google Shape;473;p78">
            <a:extLst>
              <a:ext uri="{FF2B5EF4-FFF2-40B4-BE49-F238E27FC236}">
                <a16:creationId xmlns:a16="http://schemas.microsoft.com/office/drawing/2014/main" id="{51969BAB-27E8-434F-B3FE-FB5718EEFA5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2225" y="2216350"/>
            <a:ext cx="235267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Google Shape;474;p78">
            <a:extLst>
              <a:ext uri="{FF2B5EF4-FFF2-40B4-BE49-F238E27FC236}">
                <a16:creationId xmlns:a16="http://schemas.microsoft.com/office/drawing/2014/main" id="{9F3426EC-B9B6-4BE0-9E84-C2849BBA6747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62638" y="2850900"/>
            <a:ext cx="2295525" cy="7429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Google Shape;475;p78">
            <a:extLst>
              <a:ext uri="{FF2B5EF4-FFF2-40B4-BE49-F238E27FC236}">
                <a16:creationId xmlns:a16="http://schemas.microsoft.com/office/drawing/2014/main" id="{D9ED0039-12DE-4AF7-902B-5205E814C784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83375" y="2930575"/>
            <a:ext cx="1800225" cy="156210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8404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79">
            <a:extLst>
              <a:ext uri="{FF2B5EF4-FFF2-40B4-BE49-F238E27FC236}">
                <a16:creationId xmlns:a16="http://schemas.microsoft.com/office/drawing/2014/main" id="{5AC65F42-5FE6-4374-BA67-3CCAA8747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CheckBox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81;p79">
            <a:extLst>
              <a:ext uri="{FF2B5EF4-FFF2-40B4-BE49-F238E27FC236}">
                <a16:creationId xmlns:a16="http://schemas.microsoft.com/office/drawing/2014/main" id="{734C2876-FD83-43D7-BA58-66B1E0EB872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709300" cy="329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5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User can select any number of choices</a:t>
            </a:r>
          </a:p>
          <a:p>
            <a:pPr marL="457200" indent="-381000" algn="l">
              <a:lnSpc>
                <a:spcPct val="150000"/>
              </a:lnSpc>
              <a:buClr>
                <a:srgbClr val="424242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Checking one box does not uncheck another</a:t>
            </a:r>
          </a:p>
          <a:p>
            <a:pPr marL="457200" indent="-381000" algn="l">
              <a:lnSpc>
                <a:spcPct val="150000"/>
              </a:lnSpc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Users expect checkboxes in a vertical list</a:t>
            </a:r>
          </a:p>
          <a:p>
            <a:pPr marL="457200" indent="-381000" algn="l">
              <a:lnSpc>
                <a:spcPct val="150000"/>
              </a:lnSpc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Commonly used with a </a:t>
            </a:r>
            <a:r>
              <a:rPr lang="en-US" b="1" dirty="0">
                <a:latin typeface="Bahnschrift SemiCondensed" panose="020B0502040204020203" pitchFamily="34" charset="0"/>
              </a:rPr>
              <a:t>Submit</a:t>
            </a:r>
            <a:r>
              <a:rPr lang="en-US" dirty="0">
                <a:latin typeface="Bahnschrift SemiCondensed" panose="020B0502040204020203" pitchFamily="34" charset="0"/>
              </a:rPr>
              <a:t> button</a:t>
            </a:r>
          </a:p>
          <a:p>
            <a:pPr marL="457200" indent="-381000" algn="l">
              <a:lnSpc>
                <a:spcPct val="150000"/>
              </a:lnSpc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Every </a:t>
            </a:r>
            <a:r>
              <a:rPr lang="en-US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CheckBox</a:t>
            </a:r>
            <a:r>
              <a:rPr lang="en-US" dirty="0">
                <a:latin typeface="Bahnschrift SemiCondensed" panose="020B0502040204020203" pitchFamily="34" charset="0"/>
              </a:rPr>
              <a:t> is a </a:t>
            </a:r>
            <a:r>
              <a:rPr lang="en-US" dirty="0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View</a:t>
            </a:r>
            <a:r>
              <a:rPr lang="en-US" dirty="0">
                <a:latin typeface="Bahnschrift SemiCondensed" panose="020B0502040204020203" pitchFamily="34" charset="0"/>
              </a:rPr>
              <a:t> and can have </a:t>
            </a:r>
            <a:br>
              <a:rPr lang="en-US" dirty="0">
                <a:latin typeface="Bahnschrift SemiCondensed" panose="020B0502040204020203" pitchFamily="34" charset="0"/>
              </a:rPr>
            </a:br>
            <a:r>
              <a:rPr lang="en-US" dirty="0">
                <a:latin typeface="Bahnschrift SemiCondensed" panose="020B0502040204020203" pitchFamily="34" charset="0"/>
              </a:rPr>
              <a:t>an </a:t>
            </a:r>
            <a:r>
              <a:rPr lang="en-US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</a:t>
            </a:r>
            <a:r>
              <a:rPr lang="en-US" dirty="0">
                <a:latin typeface="Bahnschrift SemiCondensed" panose="020B0502040204020203" pitchFamily="34" charset="0"/>
              </a:rPr>
              <a:t> handler</a:t>
            </a:r>
          </a:p>
          <a:p>
            <a:pPr marL="457200" indent="0" algn="l">
              <a:lnSpc>
                <a:spcPct val="150000"/>
              </a:lnSpc>
            </a:pPr>
            <a:endParaRPr lang="en-US" sz="1400" dirty="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50000"/>
              </a:lnSpc>
              <a:spcAft>
                <a:spcPts val="1000"/>
              </a:spcAft>
            </a:pPr>
            <a:endParaRPr lang="en-US" sz="1400" dirty="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482;p79">
            <a:extLst>
              <a:ext uri="{FF2B5EF4-FFF2-40B4-BE49-F238E27FC236}">
                <a16:creationId xmlns:a16="http://schemas.microsoft.com/office/drawing/2014/main" id="{A53E16C3-DA52-4F34-96AD-037B0266C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16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483;p79">
            <a:extLst>
              <a:ext uri="{FF2B5EF4-FFF2-40B4-BE49-F238E27FC236}">
                <a16:creationId xmlns:a16="http://schemas.microsoft.com/office/drawing/2014/main" id="{11786F80-7193-4BE8-A9D2-8492C1464C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70" y="2748000"/>
            <a:ext cx="2231425" cy="1700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83892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8;p80">
            <a:extLst>
              <a:ext uri="{FF2B5EF4-FFF2-40B4-BE49-F238E27FC236}">
                <a16:creationId xmlns:a16="http://schemas.microsoft.com/office/drawing/2014/main" id="{AD69ADB7-7A49-45FF-856F-6D0EF95128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RadioButton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89;p80">
            <a:extLst>
              <a:ext uri="{FF2B5EF4-FFF2-40B4-BE49-F238E27FC236}">
                <a16:creationId xmlns:a16="http://schemas.microsoft.com/office/drawing/2014/main" id="{C9E577DB-549D-4AC1-8C97-CBE2D3C7BE54}"/>
              </a:ext>
            </a:extLst>
          </p:cNvPr>
          <p:cNvSpPr txBox="1">
            <a:spLocks/>
          </p:cNvSpPr>
          <p:nvPr/>
        </p:nvSpPr>
        <p:spPr>
          <a:xfrm>
            <a:off x="382725" y="905200"/>
            <a:ext cx="7281300" cy="357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Put </a:t>
            </a: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-US">
                <a:latin typeface="Bahnschrift SemiCondensed" panose="020B0502040204020203" pitchFamily="34" charset="0"/>
              </a:rPr>
              <a:t> elements in a </a:t>
            </a: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RadioGroup</a:t>
            </a:r>
            <a:r>
              <a:rPr lang="en-US">
                <a:latin typeface="Bahnschrift SemiCondensed" panose="020B0502040204020203" pitchFamily="34" charset="0"/>
              </a:rPr>
              <a:t> in a vertical list (horizontally if labels are short)</a:t>
            </a:r>
          </a:p>
          <a:p>
            <a:pPr marL="457200" indent="-381000" algn="l">
              <a:lnSpc>
                <a:spcPct val="115000"/>
              </a:lnSpc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User can select only one of the choices</a:t>
            </a:r>
          </a:p>
          <a:p>
            <a:pPr marL="457200" indent="-381000" algn="l"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Checking one unchecks all others in group</a:t>
            </a:r>
          </a:p>
          <a:p>
            <a:pPr marL="457200" indent="-381000" algn="l"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Each </a:t>
            </a:r>
            <a:r>
              <a:rPr lang="en-US" u="sng">
                <a:solidFill>
                  <a:schemeClr val="accent5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r>
              <a:rPr lang="en-US">
                <a:latin typeface="Bahnschrift SemiCondensed" panose="020B0502040204020203" pitchFamily="34" charset="0"/>
              </a:rPr>
              <a:t> can have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</a:t>
            </a:r>
            <a:r>
              <a:rPr lang="en-US">
                <a:latin typeface="Bahnschrift SemiCondensed" panose="020B0502040204020203" pitchFamily="34" charset="0"/>
              </a:rPr>
              <a:t> </a:t>
            </a:r>
            <a:br>
              <a:rPr lang="en-US">
                <a:latin typeface="Bahnschrift SemiCondensed" panose="020B0502040204020203" pitchFamily="34" charset="0"/>
              </a:rPr>
            </a:br>
            <a:r>
              <a:rPr lang="en-US">
                <a:latin typeface="Bahnschrift SemiCondensed" panose="020B0502040204020203" pitchFamily="34" charset="0"/>
              </a:rPr>
              <a:t>handler</a:t>
            </a:r>
          </a:p>
          <a:p>
            <a:pPr marL="457200" indent="-381000" algn="l"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Commonly used with a </a:t>
            </a:r>
            <a:r>
              <a:rPr lang="en-US" b="1">
                <a:latin typeface="Bahnschrift SemiCondensed" panose="020B0502040204020203" pitchFamily="34" charset="0"/>
              </a:rPr>
              <a:t>Submit</a:t>
            </a:r>
            <a:r>
              <a:rPr lang="en-US">
                <a:latin typeface="Bahnschrift SemiCondensed" panose="020B0502040204020203" pitchFamily="34" charset="0"/>
              </a:rPr>
              <a:t> button</a:t>
            </a:r>
            <a:br>
              <a:rPr lang="en-US">
                <a:latin typeface="Bahnschrift SemiCondensed" panose="020B0502040204020203" pitchFamily="34" charset="0"/>
              </a:rPr>
            </a:br>
            <a:r>
              <a:rPr lang="en-US">
                <a:latin typeface="Bahnschrift SemiCondensed" panose="020B0502040204020203" pitchFamily="34" charset="0"/>
              </a:rPr>
              <a:t>for the </a:t>
            </a: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RadioGroup</a:t>
            </a:r>
          </a:p>
          <a:p>
            <a:pPr marL="457200" indent="0" algn="l"/>
            <a:endParaRPr lang="en-US" sz="140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Aft>
                <a:spcPts val="1000"/>
              </a:spcAft>
            </a:pPr>
            <a:endParaRPr lang="en-US" sz="140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490;p80">
            <a:extLst>
              <a:ext uri="{FF2B5EF4-FFF2-40B4-BE49-F238E27FC236}">
                <a16:creationId xmlns:a16="http://schemas.microsoft.com/office/drawing/2014/main" id="{5D3700F1-961E-4A21-9B6B-E6DD8F74FC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17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491;p80">
            <a:extLst>
              <a:ext uri="{FF2B5EF4-FFF2-40B4-BE49-F238E27FC236}">
                <a16:creationId xmlns:a16="http://schemas.microsoft.com/office/drawing/2014/main" id="{F2D34D94-5855-4EDA-B137-B96CBDFA535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25" y="3031600"/>
            <a:ext cx="2291300" cy="1284550"/>
          </a:xfrm>
          <a:prstGeom prst="rect">
            <a:avLst/>
          </a:prstGeom>
          <a:noFill/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6233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6;p81">
            <a:extLst>
              <a:ext uri="{FF2B5EF4-FFF2-40B4-BE49-F238E27FC236}">
                <a16:creationId xmlns:a16="http://schemas.microsoft.com/office/drawing/2014/main" id="{3F313D8D-1BA6-4E9C-963F-7813919B2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Toggle buttons and switches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97;p81">
            <a:extLst>
              <a:ext uri="{FF2B5EF4-FFF2-40B4-BE49-F238E27FC236}">
                <a16:creationId xmlns:a16="http://schemas.microsoft.com/office/drawing/2014/main" id="{826497B5-64E4-474F-80C4-EBFC1B987F3D}"/>
              </a:ext>
            </a:extLst>
          </p:cNvPr>
          <p:cNvSpPr txBox="1">
            <a:spLocks/>
          </p:cNvSpPr>
          <p:nvPr/>
        </p:nvSpPr>
        <p:spPr>
          <a:xfrm>
            <a:off x="311700" y="1021475"/>
            <a:ext cx="8709300" cy="352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User can switch between on and off</a:t>
            </a:r>
          </a:p>
          <a:p>
            <a:pPr marL="457200" indent="-381000" algn="l">
              <a:lnSpc>
                <a:spcPct val="115000"/>
              </a:lnSpc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Use </a:t>
            </a:r>
            <a:r>
              <a:rPr lang="en-US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android:onClick</a:t>
            </a:r>
            <a:r>
              <a:rPr lang="en-US" dirty="0">
                <a:latin typeface="Bahnschrift SemiCondensed" panose="020B0502040204020203" pitchFamily="34" charset="0"/>
              </a:rPr>
              <a:t> for click handler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latin typeface="Bahnschrift SemiCondensed" panose="020B0502040204020203" pitchFamily="34" charset="0"/>
              </a:rPr>
              <a:t>                                     </a:t>
            </a:r>
            <a:br>
              <a:rPr lang="en-US" dirty="0">
                <a:latin typeface="Bahnschrift SemiCondensed" panose="020B0502040204020203" pitchFamily="34" charset="0"/>
              </a:rPr>
            </a:br>
            <a:r>
              <a:rPr lang="en-US" dirty="0">
                <a:latin typeface="Bahnschrift SemiCondensed" panose="020B0502040204020203" pitchFamily="34" charset="0"/>
              </a:rPr>
              <a:t>		Toggle buttons 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dirty="0">
                <a:latin typeface="Bahnschrift SemiCondensed" panose="020B0502040204020203" pitchFamily="34" charset="0"/>
              </a:rPr>
              <a:t>		Switches 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latin typeface="Bahnschrift SemiCondensed" panose="020B0502040204020203" pitchFamily="34" charset="0"/>
            </a:endParaRPr>
          </a:p>
          <a:p>
            <a:pPr marL="0" indent="0" algn="l">
              <a:spcAft>
                <a:spcPts val="1000"/>
              </a:spcAft>
            </a:pPr>
            <a:endParaRPr lang="en-US" sz="1400" dirty="0">
              <a:solidFill>
                <a:schemeClr val="dk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498;p81">
            <a:extLst>
              <a:ext uri="{FF2B5EF4-FFF2-40B4-BE49-F238E27FC236}">
                <a16:creationId xmlns:a16="http://schemas.microsoft.com/office/drawing/2014/main" id="{52968C70-A6BC-41BE-8576-425B550C5D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18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499;p81">
            <a:extLst>
              <a:ext uri="{FF2B5EF4-FFF2-40B4-BE49-F238E27FC236}">
                <a16:creationId xmlns:a16="http://schemas.microsoft.com/office/drawing/2014/main" id="{768F8DEC-8608-42BB-AB34-0041519242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916" y="2200275"/>
            <a:ext cx="23526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00;p81">
            <a:extLst>
              <a:ext uri="{FF2B5EF4-FFF2-40B4-BE49-F238E27FC236}">
                <a16:creationId xmlns:a16="http://schemas.microsoft.com/office/drawing/2014/main" id="{127CE225-4A33-4E81-A38F-6381C8B8BF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916" y="3133498"/>
            <a:ext cx="2400575" cy="77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70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5;p98">
            <a:extLst>
              <a:ext uri="{FF2B5EF4-FFF2-40B4-BE49-F238E27FC236}">
                <a16:creationId xmlns:a16="http://schemas.microsoft.com/office/drawing/2014/main" id="{8BF35C3E-23F8-433B-BE48-CD820801D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277251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Options Menu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27;p98">
            <a:extLst>
              <a:ext uri="{FF2B5EF4-FFF2-40B4-BE49-F238E27FC236}">
                <a16:creationId xmlns:a16="http://schemas.microsoft.com/office/drawing/2014/main" id="{0EAE244A-1129-411B-BC7B-DA6686AD66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7" y="4739417"/>
            <a:ext cx="112274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19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3;p42">
            <a:extLst>
              <a:ext uri="{FF2B5EF4-FFF2-40B4-BE49-F238E27FC236}">
                <a16:creationId xmlns:a16="http://schemas.microsoft.com/office/drawing/2014/main" id="{D761EA19-58E7-4129-B6FA-F83C5EADF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Contents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224;p42">
            <a:extLst>
              <a:ext uri="{FF2B5EF4-FFF2-40B4-BE49-F238E27FC236}">
                <a16:creationId xmlns:a16="http://schemas.microsoft.com/office/drawing/2014/main" id="{F68BE968-3569-4E7D-9384-8EDCBC839516}"/>
              </a:ext>
            </a:extLst>
          </p:cNvPr>
          <p:cNvSpPr txBox="1">
            <a:spLocks/>
          </p:cNvSpPr>
          <p:nvPr/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Input Controls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Options Menu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Contextual Menu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Dialogs</a:t>
            </a:r>
          </a:p>
          <a:p>
            <a:pPr marL="76200" indent="0" algn="l">
              <a:lnSpc>
                <a:spcPct val="115000"/>
              </a:lnSpc>
              <a:buClr>
                <a:srgbClr val="333333"/>
              </a:buClr>
              <a:buSzPts val="2400"/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225;p42">
            <a:extLst>
              <a:ext uri="{FF2B5EF4-FFF2-40B4-BE49-F238E27FC236}">
                <a16:creationId xmlns:a16="http://schemas.microsoft.com/office/drawing/2014/main" id="{6552791A-F8FE-43AC-A09D-B0D574C7C9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85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1;p100">
            <a:extLst>
              <a:ext uri="{FF2B5EF4-FFF2-40B4-BE49-F238E27FC236}">
                <a16:creationId xmlns:a16="http://schemas.microsoft.com/office/drawing/2014/main" id="{7E106680-09E3-4E74-A24C-9229422DFD31}"/>
              </a:ext>
            </a:extLst>
          </p:cNvPr>
          <p:cNvSpPr txBox="1">
            <a:spLocks/>
          </p:cNvSpPr>
          <p:nvPr/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Appears in the right corner of the app bar (3)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For navigating to other activities and editing app settings</a:t>
            </a:r>
          </a:p>
          <a:p>
            <a:pPr marL="0" indent="0" algn="l">
              <a:lnSpc>
                <a:spcPct val="115000"/>
              </a:lnSpc>
            </a:pPr>
            <a:endParaRPr lang="en-US" sz="160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42;p100">
            <a:extLst>
              <a:ext uri="{FF2B5EF4-FFF2-40B4-BE49-F238E27FC236}">
                <a16:creationId xmlns:a16="http://schemas.microsoft.com/office/drawing/2014/main" id="{2190D002-A24C-4CA9-82A0-E9618BE00E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43;p100">
            <a:extLst>
              <a:ext uri="{FF2B5EF4-FFF2-40B4-BE49-F238E27FC236}">
                <a16:creationId xmlns:a16="http://schemas.microsoft.com/office/drawing/2014/main" id="{6F08668F-55DB-4BBB-86CD-ABCADEB542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20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544;p100">
            <a:extLst>
              <a:ext uri="{FF2B5EF4-FFF2-40B4-BE49-F238E27FC236}">
                <a16:creationId xmlns:a16="http://schemas.microsoft.com/office/drawing/2014/main" id="{F616C6AC-F5AC-4256-95A4-A571BF2BEF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45;p100" descr="one-finger-tap-outlined-symbol-of-a-hand_318-71550.png">
            <a:extLst>
              <a:ext uri="{FF2B5EF4-FFF2-40B4-BE49-F238E27FC236}">
                <a16:creationId xmlns:a16="http://schemas.microsoft.com/office/drawing/2014/main" id="{1D06DC7D-BF15-4163-90B9-FF0FB758CC8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46;p100">
            <a:extLst>
              <a:ext uri="{FF2B5EF4-FFF2-40B4-BE49-F238E27FC236}">
                <a16:creationId xmlns:a16="http://schemas.microsoft.com/office/drawing/2014/main" id="{CCFA6C26-52FF-4B01-A895-B00367CD611F}"/>
              </a:ext>
            </a:extLst>
          </p:cNvPr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8" name="Google Shape;547;p100">
            <a:extLst>
              <a:ext uri="{FF2B5EF4-FFF2-40B4-BE49-F238E27FC236}">
                <a16:creationId xmlns:a16="http://schemas.microsoft.com/office/drawing/2014/main" id="{C8BB8A11-086E-460F-8645-C1B04EF2FB70}"/>
              </a:ext>
            </a:extLst>
          </p:cNvPr>
          <p:cNvSpPr txBox="1">
            <a:spLocks/>
          </p:cNvSpPr>
          <p:nvPr/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Action icons in the app bar for important items (1)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Tap the three dots, the "action overflow button" to see the options menu (2)</a:t>
            </a:r>
            <a:endParaRPr lang="en-US" sz="1600" dirty="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8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2;p101">
            <a:extLst>
              <a:ext uri="{FF2B5EF4-FFF2-40B4-BE49-F238E27FC236}">
                <a16:creationId xmlns:a16="http://schemas.microsoft.com/office/drawing/2014/main" id="{18D1B2A4-AF7D-41F2-88FC-A17E1C1FE9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233175"/>
            <a:ext cx="837745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Adding Options Menu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54;p101">
            <a:extLst>
              <a:ext uri="{FF2B5EF4-FFF2-40B4-BE49-F238E27FC236}">
                <a16:creationId xmlns:a16="http://schemas.microsoft.com/office/drawing/2014/main" id="{F0492F74-DF68-4AB0-A8ED-E3E1C7F071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7" y="4739417"/>
            <a:ext cx="113633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21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3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0;p102">
            <a:extLst>
              <a:ext uri="{FF2B5EF4-FFF2-40B4-BE49-F238E27FC236}">
                <a16:creationId xmlns:a16="http://schemas.microsoft.com/office/drawing/2014/main" id="{653C5A8A-BF13-43B4-A199-21D83E37C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61;p102">
            <a:extLst>
              <a:ext uri="{FF2B5EF4-FFF2-40B4-BE49-F238E27FC236}">
                <a16:creationId xmlns:a16="http://schemas.microsoft.com/office/drawing/2014/main" id="{24E30527-DE5C-41D4-A422-875FA25783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62;p102">
            <a:extLst>
              <a:ext uri="{FF2B5EF4-FFF2-40B4-BE49-F238E27FC236}">
                <a16:creationId xmlns:a16="http://schemas.microsoft.com/office/drawing/2014/main" id="{99B0FC70-72B7-4783-8220-7590EFDA8792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XML menu resource (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menu_main.xml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457200" indent="-381000" algn="l">
              <a:lnSpc>
                <a:spcPct val="115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onCreateOptionsMenu()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to inflate the menu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attribute or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onOptionsItemSelected()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Method to handle item click</a:t>
            </a:r>
          </a:p>
          <a:p>
            <a:pPr marL="457200" indent="0" algn="l">
              <a:spcAft>
                <a:spcPts val="1000"/>
              </a:spcAft>
            </a:pPr>
            <a:endParaRPr lang="en-US" sz="18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pic>
        <p:nvPicPr>
          <p:cNvPr id="5" name="Google Shape;563;p102">
            <a:extLst>
              <a:ext uri="{FF2B5EF4-FFF2-40B4-BE49-F238E27FC236}">
                <a16:creationId xmlns:a16="http://schemas.microsoft.com/office/drawing/2014/main" id="{3ABCA73A-0353-4CBD-8BAA-8E3202DECF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76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8;p103">
            <a:extLst>
              <a:ext uri="{FF2B5EF4-FFF2-40B4-BE49-F238E27FC236}">
                <a16:creationId xmlns:a16="http://schemas.microsoft.com/office/drawing/2014/main" id="{9A0CA75F-A60B-4A00-B1A1-70F023EF3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69;p103">
            <a:extLst>
              <a:ext uri="{FF2B5EF4-FFF2-40B4-BE49-F238E27FC236}">
                <a16:creationId xmlns:a16="http://schemas.microsoft.com/office/drawing/2014/main" id="{B7C413C9-FAF5-479F-A24B-DAD7E68D1D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23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70;p103">
            <a:extLst>
              <a:ext uri="{FF2B5EF4-FFF2-40B4-BE49-F238E27FC236}">
                <a16:creationId xmlns:a16="http://schemas.microsoft.com/office/drawing/2014/main" id="{6B3D3C0E-6B9F-404E-887A-5CD5CCC2DAA1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menu resource directory</a:t>
            </a:r>
          </a:p>
          <a:p>
            <a:pPr marL="457200" indent="-381000" algn="l">
              <a:lnSpc>
                <a:spcPct val="115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XML menu resource (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menu_main.xml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) </a:t>
            </a:r>
          </a:p>
          <a:p>
            <a:pPr marL="457200" indent="-381000" algn="l">
              <a:lnSpc>
                <a:spcPct val="115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Add entry for each menu item (</a:t>
            </a:r>
            <a:r>
              <a:rPr lang="en-US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Settings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Favorites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):</a:t>
            </a:r>
          </a:p>
          <a:p>
            <a:pPr marL="0" indent="0" algn="l"/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&lt;item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option_settings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android:title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="Settings" /&gt;</a:t>
            </a:r>
          </a:p>
          <a:p>
            <a:pPr marL="45720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&lt;item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option_favorites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457200" indent="0" algn="l"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android:title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="Favorites" /&gt;</a:t>
            </a:r>
          </a:p>
        </p:txBody>
      </p:sp>
    </p:spTree>
    <p:extLst>
      <p:ext uri="{BB962C8B-B14F-4D97-AF65-F5344CB8AC3E}">
        <p14:creationId xmlns:p14="http://schemas.microsoft.com/office/powerpoint/2010/main" val="118707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5;p104">
            <a:extLst>
              <a:ext uri="{FF2B5EF4-FFF2-40B4-BE49-F238E27FC236}">
                <a16:creationId xmlns:a16="http://schemas.microsoft.com/office/drawing/2014/main" id="{362C1568-ACFF-49C3-9300-ECE9FFF7F9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76;p104">
            <a:extLst>
              <a:ext uri="{FF2B5EF4-FFF2-40B4-BE49-F238E27FC236}">
                <a16:creationId xmlns:a16="http://schemas.microsoft.com/office/drawing/2014/main" id="{B38F0C40-6C4B-41F0-8DFA-6BC60BE4D9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77;p104">
            <a:extLst>
              <a:ext uri="{FF2B5EF4-FFF2-40B4-BE49-F238E27FC236}">
                <a16:creationId xmlns:a16="http://schemas.microsoft.com/office/drawing/2014/main" id="{01C7BCC6-EE62-45C1-92C7-45A55D192CEB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15000"/>
              </a:lnSpc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Override </a:t>
            </a:r>
            <a:r>
              <a:rPr lang="en-US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onCreateOptionsMenu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in Activity</a:t>
            </a:r>
          </a:p>
          <a:p>
            <a:pPr marL="0" indent="0" algn="l">
              <a:lnSpc>
                <a:spcPct val="115000"/>
              </a:lnSpc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@Override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boolean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onCreateOptionsMenu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(Menu menu) {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getMenuInflater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().inflate(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R.menu.menu_main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menu);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return true;</a:t>
            </a:r>
          </a:p>
          <a:p>
            <a:pPr marL="457200" indent="0" algn="l">
              <a:spcAft>
                <a:spcPts val="1000"/>
              </a:spcAft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63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7;p107">
            <a:extLst>
              <a:ext uri="{FF2B5EF4-FFF2-40B4-BE49-F238E27FC236}">
                <a16:creationId xmlns:a16="http://schemas.microsoft.com/office/drawing/2014/main" id="{447F8C4B-E93B-412B-A0AE-50A2FEABF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598;p107">
            <a:extLst>
              <a:ext uri="{FF2B5EF4-FFF2-40B4-BE49-F238E27FC236}">
                <a16:creationId xmlns:a16="http://schemas.microsoft.com/office/drawing/2014/main" id="{66DDF2A9-9702-49C9-A359-CC3E619BE0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25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99;p107">
            <a:extLst>
              <a:ext uri="{FF2B5EF4-FFF2-40B4-BE49-F238E27FC236}">
                <a16:creationId xmlns:a16="http://schemas.microsoft.com/office/drawing/2014/main" id="{C397B384-1083-4818-8A71-CC0F30597B6B}"/>
              </a:ext>
            </a:extLst>
          </p:cNvPr>
          <p:cNvSpPr txBox="1">
            <a:spLocks/>
          </p:cNvSpPr>
          <p:nvPr/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@Override</a:t>
            </a:r>
          </a:p>
          <a:p>
            <a:pPr marL="0" indent="0" algn="l"/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boolean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onOptionsItemSelected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MenuItem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item)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switch (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item.getItemId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case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R.id.action_settings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showSettings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case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R.id.action_favorites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: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showFavorites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default: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return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super.onOptionsItemSelected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(item);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}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  <a:p>
            <a:pPr marL="457200" indent="0" algn="l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</a:t>
            </a:r>
          </a:p>
          <a:p>
            <a:pPr marL="0" indent="0" algn="l">
              <a:spcAft>
                <a:spcPts val="1000"/>
              </a:spcAft>
            </a:pPr>
            <a:r>
              <a:rPr lang="en-US" sz="1400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4877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4;p108">
            <a:extLst>
              <a:ext uri="{FF2B5EF4-FFF2-40B4-BE49-F238E27FC236}">
                <a16:creationId xmlns:a16="http://schemas.microsoft.com/office/drawing/2014/main" id="{A7DF8D5B-916C-46EC-82AF-935CE51B1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808936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Contextual Menus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06;p108">
            <a:extLst>
              <a:ext uri="{FF2B5EF4-FFF2-40B4-BE49-F238E27FC236}">
                <a16:creationId xmlns:a16="http://schemas.microsoft.com/office/drawing/2014/main" id="{AEF37091-0BD5-485C-AD44-9E34C94C78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7" y="4739417"/>
            <a:ext cx="109725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26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33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2;p109">
            <a:extLst>
              <a:ext uri="{FF2B5EF4-FFF2-40B4-BE49-F238E27FC236}">
                <a16:creationId xmlns:a16="http://schemas.microsoft.com/office/drawing/2014/main" id="{1CCDF4F2-AB5C-4252-B2BC-8DB9F823C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13;p109">
            <a:extLst>
              <a:ext uri="{FF2B5EF4-FFF2-40B4-BE49-F238E27FC236}">
                <a16:creationId xmlns:a16="http://schemas.microsoft.com/office/drawing/2014/main" id="{7C8E71BB-E8E5-4286-9180-3C1D1B402C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27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14;p109">
            <a:extLst>
              <a:ext uri="{FF2B5EF4-FFF2-40B4-BE49-F238E27FC236}">
                <a16:creationId xmlns:a16="http://schemas.microsoft.com/office/drawing/2014/main" id="{AB46A230-CB65-449E-B14A-7DB1ADE73866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endParaRPr lang="en-US">
              <a:latin typeface="Bahnschrift SemiCondensed" panose="020B0502040204020203" pitchFamily="34" charset="0"/>
            </a:endParaRP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Allows users to perform action on selected View 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Can be deployed on any View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Most often used for items in RecyclerView, GridView, or other View collection</a:t>
            </a:r>
            <a:endParaRPr lang="en-US">
              <a:solidFill>
                <a:schemeClr val="dk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6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9;p110">
            <a:extLst>
              <a:ext uri="{FF2B5EF4-FFF2-40B4-BE49-F238E27FC236}">
                <a16:creationId xmlns:a16="http://schemas.microsoft.com/office/drawing/2014/main" id="{EA6172E4-CC7C-4E19-B1DF-24A129272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contextual menus</a:t>
            </a:r>
            <a:endParaRPr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20;p110">
            <a:extLst>
              <a:ext uri="{FF2B5EF4-FFF2-40B4-BE49-F238E27FC236}">
                <a16:creationId xmlns:a16="http://schemas.microsoft.com/office/drawing/2014/main" id="{A238F0B6-5F2E-4371-B3F9-217EC85800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28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21;p110">
            <a:extLst>
              <a:ext uri="{FF2B5EF4-FFF2-40B4-BE49-F238E27FC236}">
                <a16:creationId xmlns:a16="http://schemas.microsoft.com/office/drawing/2014/main" id="{B5F6712B-BE4B-477E-93F1-7A34D0E64E16}"/>
              </a:ext>
            </a:extLst>
          </p:cNvPr>
          <p:cNvSpPr txBox="1">
            <a:spLocks/>
          </p:cNvSpPr>
          <p:nvPr/>
        </p:nvSpPr>
        <p:spPr>
          <a:xfrm>
            <a:off x="1838831" y="1324023"/>
            <a:ext cx="7994100" cy="14174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Context menu—long-press on a View </a:t>
            </a:r>
          </a:p>
          <a:p>
            <a:pPr marL="914400" lvl="1" indent="-355600" algn="l">
              <a:buClr>
                <a:schemeClr val="dk1"/>
              </a:buClr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User can modify View or use it in some fashion</a:t>
            </a:r>
          </a:p>
          <a:p>
            <a:pPr marL="914400" lvl="1" indent="-355600" algn="l">
              <a:buClr>
                <a:schemeClr val="dk1"/>
              </a:buClr>
              <a:buSzPts val="2000"/>
              <a:buFont typeface="Arial" panose="020B0604020202020204" pitchFamily="34" charset="0"/>
              <a:buChar char="○"/>
            </a:pPr>
            <a:r>
              <a:rPr lang="en-US" dirty="0">
                <a:latin typeface="Bahnschrift SemiCondensed" panose="020B0502040204020203" pitchFamily="34" charset="0"/>
              </a:rPr>
              <a:t>User performs action on one View at a time</a:t>
            </a:r>
            <a:endParaRPr lang="en-US" sz="1400" dirty="0"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6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Google Shape;623;p110">
            <a:extLst>
              <a:ext uri="{FF2B5EF4-FFF2-40B4-BE49-F238E27FC236}">
                <a16:creationId xmlns:a16="http://schemas.microsoft.com/office/drawing/2014/main" id="{A4C3757A-42FF-440D-88B2-9741E0F48F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1169"/>
          <a:stretch/>
        </p:blipFill>
        <p:spPr>
          <a:xfrm>
            <a:off x="693102" y="1849671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38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6;p112">
            <a:extLst>
              <a:ext uri="{FF2B5EF4-FFF2-40B4-BE49-F238E27FC236}">
                <a16:creationId xmlns:a16="http://schemas.microsoft.com/office/drawing/2014/main" id="{0E8DD1B1-CF97-4DBA-882F-A87436E62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Steps 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37;p112">
            <a:extLst>
              <a:ext uri="{FF2B5EF4-FFF2-40B4-BE49-F238E27FC236}">
                <a16:creationId xmlns:a16="http://schemas.microsoft.com/office/drawing/2014/main" id="{118E6570-E483-411A-BCC8-C7E814DCA0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29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38;p112">
            <a:extLst>
              <a:ext uri="{FF2B5EF4-FFF2-40B4-BE49-F238E27FC236}">
                <a16:creationId xmlns:a16="http://schemas.microsoft.com/office/drawing/2014/main" id="{734A413E-D62C-4C2F-93C4-27E55F4B5761}"/>
              </a:ext>
            </a:extLst>
          </p:cNvPr>
          <p:cNvSpPr txBox="1">
            <a:spLocks/>
          </p:cNvSpPr>
          <p:nvPr/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42900" algn="l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XML menu resource file and assign appearance and position attributes</a:t>
            </a:r>
          </a:p>
          <a:p>
            <a:pPr marL="457200" indent="-3429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Register View using </a:t>
            </a: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registerForContextMenu()</a:t>
            </a:r>
            <a:endParaRPr lang="en-US" sz="180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457200" indent="-3429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Implement </a:t>
            </a: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onCreateContextMenu()</a:t>
            </a: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 in Activity to inflate menu</a:t>
            </a:r>
          </a:p>
          <a:p>
            <a:pPr marL="457200" indent="-3429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Implement </a:t>
            </a: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onContextItemSelected()</a:t>
            </a: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 to handle menu item clicks</a:t>
            </a:r>
          </a:p>
          <a:p>
            <a:pPr marL="457200" indent="-342900" algn="l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sz="180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method to perform action for each context menu item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80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639;p112">
            <a:extLst>
              <a:ext uri="{FF2B5EF4-FFF2-40B4-BE49-F238E27FC236}">
                <a16:creationId xmlns:a16="http://schemas.microsoft.com/office/drawing/2014/main" id="{5B8A3686-B864-45B7-A3F8-925D49F761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24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54">
            <a:extLst>
              <a:ext uri="{FF2B5EF4-FFF2-40B4-BE49-F238E27FC236}">
                <a16:creationId xmlns:a16="http://schemas.microsoft.com/office/drawing/2014/main" id="{7C51FDED-AF5E-4663-ACBC-FB405AB19BE9}"/>
              </a:ext>
            </a:extLst>
          </p:cNvPr>
          <p:cNvSpPr txBox="1">
            <a:spLocks/>
          </p:cNvSpPr>
          <p:nvPr/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 b="1" i="0" kern="1200" cap="all">
                <a:solidFill>
                  <a:srgbClr val="FAFAFA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buFontTx/>
            </a:pPr>
            <a:r>
              <a:rPr lang="en-US" dirty="0">
                <a:latin typeface="Bahnschrift SemiCondensed" panose="020B0502040204020203" pitchFamily="34" charset="0"/>
              </a:rPr>
              <a:t>Input Controls</a:t>
            </a:r>
          </a:p>
        </p:txBody>
      </p:sp>
      <p:sp>
        <p:nvSpPr>
          <p:cNvPr id="4" name="Google Shape;284;p54">
            <a:extLst>
              <a:ext uri="{FF2B5EF4-FFF2-40B4-BE49-F238E27FC236}">
                <a16:creationId xmlns:a16="http://schemas.microsoft.com/office/drawing/2014/main" id="{25854223-E40B-4FB1-8E0B-3BE51D5291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26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4;p113">
            <a:extLst>
              <a:ext uri="{FF2B5EF4-FFF2-40B4-BE49-F238E27FC236}">
                <a16:creationId xmlns:a16="http://schemas.microsoft.com/office/drawing/2014/main" id="{120510F6-EBC9-4CC1-9EA3-D5C236C873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45;p113">
            <a:extLst>
              <a:ext uri="{FF2B5EF4-FFF2-40B4-BE49-F238E27FC236}">
                <a16:creationId xmlns:a16="http://schemas.microsoft.com/office/drawing/2014/main" id="{0767F343-19C9-4BA5-8D5C-7DC503C6FE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30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46;p113">
            <a:extLst>
              <a:ext uri="{FF2B5EF4-FFF2-40B4-BE49-F238E27FC236}">
                <a16:creationId xmlns:a16="http://schemas.microsoft.com/office/drawing/2014/main" id="{D143FEC3-1384-4944-86DF-17A619DABECF}"/>
              </a:ext>
            </a:extLst>
          </p:cNvPr>
          <p:cNvSpPr txBox="1">
            <a:spLocks/>
          </p:cNvSpPr>
          <p:nvPr/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Clr>
                <a:schemeClr val="dk1"/>
              </a:buClr>
              <a:buSzPts val="24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Create XML menu resource (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menu_context.xml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) </a:t>
            </a:r>
          </a:p>
          <a:p>
            <a:pPr marL="0" indent="0" algn="l"/>
            <a:endParaRPr lang="en-US" sz="1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&lt;item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context_edit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android:title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="Edit"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android:orderInCategory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="10"/&gt;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&lt;item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context_share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android:title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="Share"</a:t>
            </a:r>
          </a:p>
          <a:p>
            <a:pPr marL="45720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android:orderInCategory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="20"/&gt;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1;p114">
            <a:extLst>
              <a:ext uri="{FF2B5EF4-FFF2-40B4-BE49-F238E27FC236}">
                <a16:creationId xmlns:a16="http://schemas.microsoft.com/office/drawing/2014/main" id="{8A335116-F6B5-4543-B06E-1825980AC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Register a view to a context menu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52;p114">
            <a:extLst>
              <a:ext uri="{FF2B5EF4-FFF2-40B4-BE49-F238E27FC236}">
                <a16:creationId xmlns:a16="http://schemas.microsoft.com/office/drawing/2014/main" id="{3569DE2A-5F09-48E1-A898-F4DD5E1749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31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53;p114">
            <a:extLst>
              <a:ext uri="{FF2B5EF4-FFF2-40B4-BE49-F238E27FC236}">
                <a16:creationId xmlns:a16="http://schemas.microsoft.com/office/drawing/2014/main" id="{59AE7AE0-D2A4-428E-AA56-D259D6D8CF84}"/>
              </a:ext>
            </a:extLst>
          </p:cNvPr>
          <p:cNvSpPr txBox="1">
            <a:spLocks/>
          </p:cNvSpPr>
          <p:nvPr/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In onCreate() of the Activity: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 startAt="2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Register </a:t>
            </a: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View.OnCreateContextMenuListener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to View: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TextView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article_text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findViewById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R.id.article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registerForContextMenu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article_text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  <a:endParaRPr lang="en-US" sz="2000" dirty="0">
              <a:solidFill>
                <a:srgbClr val="00B0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115">
            <a:extLst>
              <a:ext uri="{FF2B5EF4-FFF2-40B4-BE49-F238E27FC236}">
                <a16:creationId xmlns:a16="http://schemas.microsoft.com/office/drawing/2014/main" id="{80EF82E7-6EA0-46EF-B953-6014F2A81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 sz="2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59;p115">
            <a:extLst>
              <a:ext uri="{FF2B5EF4-FFF2-40B4-BE49-F238E27FC236}">
                <a16:creationId xmlns:a16="http://schemas.microsoft.com/office/drawing/2014/main" id="{37AEDDC7-CDBE-404E-B3C0-2705DF333D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32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60;p115">
            <a:extLst>
              <a:ext uri="{FF2B5EF4-FFF2-40B4-BE49-F238E27FC236}">
                <a16:creationId xmlns:a16="http://schemas.microsoft.com/office/drawing/2014/main" id="{AC529D18-6BAD-4C99-81E5-C65A93F8DB9A}"/>
              </a:ext>
            </a:extLst>
          </p:cNvPr>
          <p:cNvSpPr txBox="1">
            <a:spLocks/>
          </p:cNvSpPr>
          <p:nvPr/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 startAt="3"/>
            </a:pP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Specify which context menu</a:t>
            </a: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/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@Override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void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onCreateContextMenu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ContextMenu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menu, View v,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ContextMenu.ContextMenuInfo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menuInfo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{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super.onCreateContextMenu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(menu, v,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menuInfo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MenuInflater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inflater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getMenuInflater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inflater.inflate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.menu.menu_context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, menu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45720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</a:p>
          <a:p>
            <a:pPr marL="0" indent="0" algn="l"/>
            <a:endParaRPr lang="en-US" sz="1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/>
            <a:endParaRPr lang="en-US" sz="1400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763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5;p116">
            <a:extLst>
              <a:ext uri="{FF2B5EF4-FFF2-40B4-BE49-F238E27FC236}">
                <a16:creationId xmlns:a16="http://schemas.microsoft.com/office/drawing/2014/main" id="{1AC3AFD7-7955-4C0F-B064-AEBE3F456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Bahnschrift SemiCondensed" panose="020B0502040204020203" pitchFamily="34" charset="0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 sz="20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666;p116">
            <a:extLst>
              <a:ext uri="{FF2B5EF4-FFF2-40B4-BE49-F238E27FC236}">
                <a16:creationId xmlns:a16="http://schemas.microsoft.com/office/drawing/2014/main" id="{2AE610B5-7926-4A53-AF43-9CD660DCE3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33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667;p116">
            <a:extLst>
              <a:ext uri="{FF2B5EF4-FFF2-40B4-BE49-F238E27FC236}">
                <a16:creationId xmlns:a16="http://schemas.microsoft.com/office/drawing/2014/main" id="{D36044F0-B73F-4235-94CC-45E58D628C4B}"/>
              </a:ext>
            </a:extLst>
          </p:cNvPr>
          <p:cNvSpPr txBox="1">
            <a:spLocks/>
          </p:cNvSpPr>
          <p:nvPr/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@Override</a:t>
            </a:r>
          </a:p>
          <a:p>
            <a:pPr marL="0" indent="0" algn="l"/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boolean 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onContextItemSelected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MenuItem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item)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{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switch (</a:t>
            </a:r>
            <a:r>
              <a:rPr lang="en-US" sz="1800" b="1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item.getItemId</a:t>
            </a:r>
            <a:r>
              <a:rPr lang="en-US" sz="1800" b="1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 {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case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R.id.context_edit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: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editNote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case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R.id.context_share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shareNote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();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return true;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default: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return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super.onContextItemSelected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(item);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}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</a:t>
            </a:r>
            <a:endParaRPr lang="en-US" sz="14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668;p116">
            <a:extLst>
              <a:ext uri="{FF2B5EF4-FFF2-40B4-BE49-F238E27FC236}">
                <a16:creationId xmlns:a16="http://schemas.microsoft.com/office/drawing/2014/main" id="{D97DA1A2-75B2-4449-9C0B-5AC35F150117}"/>
              </a:ext>
            </a:extLst>
          </p:cNvPr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tx1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The view</a:t>
            </a:r>
            <a:endParaRPr sz="180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cxnSp>
        <p:nvCxnSpPr>
          <p:cNvPr id="6" name="Google Shape;669;p116">
            <a:extLst>
              <a:ext uri="{FF2B5EF4-FFF2-40B4-BE49-F238E27FC236}">
                <a16:creationId xmlns:a16="http://schemas.microsoft.com/office/drawing/2014/main" id="{0D549DB5-B869-4640-AFB2-02977B2B46AC}"/>
              </a:ext>
            </a:extLst>
          </p:cNvPr>
          <p:cNvCxnSpPr>
            <a:stCxn id="5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98133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9;p135">
            <a:extLst>
              <a:ext uri="{FF2B5EF4-FFF2-40B4-BE49-F238E27FC236}">
                <a16:creationId xmlns:a16="http://schemas.microsoft.com/office/drawing/2014/main" id="{7CC98432-19BC-4ED5-95FC-90D4ACFCC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613" y="10894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Dialogs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811;p135">
            <a:extLst>
              <a:ext uri="{FF2B5EF4-FFF2-40B4-BE49-F238E27FC236}">
                <a16:creationId xmlns:a16="http://schemas.microsoft.com/office/drawing/2014/main" id="{E4056824-3DE5-4BA2-8F52-7F5064306E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34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93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11;p97">
            <a:extLst>
              <a:ext uri="{FF2B5EF4-FFF2-40B4-BE49-F238E27FC236}">
                <a16:creationId xmlns:a16="http://schemas.microsoft.com/office/drawing/2014/main" id="{25F7C3F0-1526-45C3-8C28-A954977727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12;p97">
            <a:extLst>
              <a:ext uri="{FF2B5EF4-FFF2-40B4-BE49-F238E27FC236}">
                <a16:creationId xmlns:a16="http://schemas.microsoft.com/office/drawing/2014/main" id="{47C75F7D-8416-4CF3-A58E-ADB0A0BFEA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Dialogs and pickers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513;p97">
            <a:extLst>
              <a:ext uri="{FF2B5EF4-FFF2-40B4-BE49-F238E27FC236}">
                <a16:creationId xmlns:a16="http://schemas.microsoft.com/office/drawing/2014/main" id="{C71F7DDD-7802-4E64-8F6B-677824D0AC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35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514;p97">
            <a:extLst>
              <a:ext uri="{FF2B5EF4-FFF2-40B4-BE49-F238E27FC236}">
                <a16:creationId xmlns:a16="http://schemas.microsoft.com/office/drawing/2014/main" id="{6550E911-A8FA-4446-A4BD-D2640B6B9B0D}"/>
              </a:ext>
            </a:extLst>
          </p:cNvPr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hnschrift SemiCondensed" panose="020B0502040204020203" pitchFamily="34" charset="0"/>
              </a:rPr>
              <a:t>1</a:t>
            </a:r>
            <a:endParaRPr b="1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6" name="Google Shape;515;p97">
            <a:extLst>
              <a:ext uri="{FF2B5EF4-FFF2-40B4-BE49-F238E27FC236}">
                <a16:creationId xmlns:a16="http://schemas.microsoft.com/office/drawing/2014/main" id="{8091BBB0-64EB-478E-8EF5-76ED2110CA21}"/>
              </a:ext>
            </a:extLst>
          </p:cNvPr>
          <p:cNvCxnSpPr>
            <a:endCxn id="5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516;p97">
            <a:extLst>
              <a:ext uri="{FF2B5EF4-FFF2-40B4-BE49-F238E27FC236}">
                <a16:creationId xmlns:a16="http://schemas.microsoft.com/office/drawing/2014/main" id="{B3AF52EA-7D3E-4E64-9822-ABD504F41822}"/>
              </a:ext>
            </a:extLst>
          </p:cNvPr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hnschrift SemiCondensed" panose="020B0502040204020203" pitchFamily="34" charset="0"/>
              </a:rPr>
              <a:t>2</a:t>
            </a:r>
            <a:endParaRPr b="1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8" name="Google Shape;517;p97">
            <a:extLst>
              <a:ext uri="{FF2B5EF4-FFF2-40B4-BE49-F238E27FC236}">
                <a16:creationId xmlns:a16="http://schemas.microsoft.com/office/drawing/2014/main" id="{9C12E39E-5124-45F7-85E8-67B1F7B9C905}"/>
              </a:ext>
            </a:extLst>
          </p:cNvPr>
          <p:cNvCxnSpPr>
            <a:endCxn id="7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18;p97">
            <a:extLst>
              <a:ext uri="{FF2B5EF4-FFF2-40B4-BE49-F238E27FC236}">
                <a16:creationId xmlns:a16="http://schemas.microsoft.com/office/drawing/2014/main" id="{DE91AD1A-BE03-4B6C-ACFF-71E054EA4CA4}"/>
              </a:ext>
            </a:extLst>
          </p:cNvPr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Bahnschrift SemiCondensed" panose="020B0502040204020203" pitchFamily="34" charset="0"/>
              </a:rPr>
              <a:t>3</a:t>
            </a:r>
            <a:endParaRPr b="1">
              <a:solidFill>
                <a:srgbClr val="FFFFFF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0" name="Google Shape;519;p97">
            <a:extLst>
              <a:ext uri="{FF2B5EF4-FFF2-40B4-BE49-F238E27FC236}">
                <a16:creationId xmlns:a16="http://schemas.microsoft.com/office/drawing/2014/main" id="{05574434-3B3C-4CCF-A83B-D3F0207B7B39}"/>
              </a:ext>
            </a:extLst>
          </p:cNvPr>
          <p:cNvCxnSpPr>
            <a:endCxn id="9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520;p97">
            <a:extLst>
              <a:ext uri="{FF2B5EF4-FFF2-40B4-BE49-F238E27FC236}">
                <a16:creationId xmlns:a16="http://schemas.microsoft.com/office/drawing/2014/main" id="{E3DB3181-C7F1-4141-9E66-2B9AF1525B55}"/>
              </a:ext>
            </a:extLst>
          </p:cNvPr>
          <p:cNvSpPr txBox="1">
            <a:spLocks/>
          </p:cNvSpPr>
          <p:nvPr/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latin typeface="Bahnschrift SemiCondensed" panose="020B0502040204020203" pitchFamily="34" charset="0"/>
              </a:rPr>
              <a:t>Alert dialog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latin typeface="Bahnschrift SemiCondensed" panose="020B0502040204020203" pitchFamily="34" charset="0"/>
              </a:rPr>
              <a:t>Date picker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latin typeface="Bahnschrift SemiCondensed" panose="020B0502040204020203" pitchFamily="34" charset="0"/>
              </a:rPr>
              <a:t>Time picker</a:t>
            </a:r>
            <a:endParaRPr lang="en-US" sz="1600">
              <a:solidFill>
                <a:srgbClr val="4CAF5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54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6;p136">
            <a:extLst>
              <a:ext uri="{FF2B5EF4-FFF2-40B4-BE49-F238E27FC236}">
                <a16:creationId xmlns:a16="http://schemas.microsoft.com/office/drawing/2014/main" id="{DD1E28D0-4C61-4046-A41B-F91DAE58215F}"/>
              </a:ext>
            </a:extLst>
          </p:cNvPr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DatePickerDialog</a:t>
            </a:r>
            <a:endParaRPr sz="180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817;p136">
            <a:extLst>
              <a:ext uri="{FF2B5EF4-FFF2-40B4-BE49-F238E27FC236}">
                <a16:creationId xmlns:a16="http://schemas.microsoft.com/office/drawing/2014/main" id="{8186B209-39C9-4E92-B307-5A375A111F9C}"/>
              </a:ext>
            </a:extLst>
          </p:cNvPr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TimePickerDialog</a:t>
            </a:r>
            <a:endParaRPr sz="1800">
              <a:latin typeface="Bahnschrift SemiCondensed" panose="020B0502040204020203" pitchFamily="34" charset="0"/>
            </a:endParaRPr>
          </a:p>
        </p:txBody>
      </p:sp>
      <p:sp>
        <p:nvSpPr>
          <p:cNvPr id="4" name="Google Shape;818;p136">
            <a:extLst>
              <a:ext uri="{FF2B5EF4-FFF2-40B4-BE49-F238E27FC236}">
                <a16:creationId xmlns:a16="http://schemas.microsoft.com/office/drawing/2014/main" id="{9BB5AEB2-E76C-4437-8CD5-E54786883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Dialogs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5" name="Google Shape;819;p136">
            <a:extLst>
              <a:ext uri="{FF2B5EF4-FFF2-40B4-BE49-F238E27FC236}">
                <a16:creationId xmlns:a16="http://schemas.microsoft.com/office/drawing/2014/main" id="{A10462F7-01F4-4298-825D-2784F2FE04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36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6" name="Google Shape;820;p136">
            <a:extLst>
              <a:ext uri="{FF2B5EF4-FFF2-40B4-BE49-F238E27FC236}">
                <a16:creationId xmlns:a16="http://schemas.microsoft.com/office/drawing/2014/main" id="{58479013-D18C-4374-A262-728CEF3B2371}"/>
              </a:ext>
            </a:extLst>
          </p:cNvPr>
          <p:cNvSpPr txBox="1">
            <a:spLocks/>
          </p:cNvSpPr>
          <p:nvPr/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u="sng">
                <a:solidFill>
                  <a:schemeClr val="hlink"/>
                </a:solidFill>
                <a:latin typeface="Bahnschrift SemiCondensed" panose="020B0502040204020203" pitchFamily="34" charset="0"/>
                <a:hlinkClick r:id="rId5"/>
              </a:rPr>
              <a:t>Dialog</a:t>
            </a:r>
            <a:r>
              <a:rPr lang="en-US">
                <a:latin typeface="Bahnschrift SemiCondensed" panose="020B0502040204020203" pitchFamily="34" charset="0"/>
              </a:rPr>
              <a:t> appears on top, interrupting flow of Activity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latin typeface="Bahnschrift SemiCondensed" panose="020B0502040204020203" pitchFamily="34" charset="0"/>
              </a:rPr>
              <a:t>Requires user action to dismiss</a:t>
            </a:r>
          </a:p>
        </p:txBody>
      </p:sp>
      <p:pic>
        <p:nvPicPr>
          <p:cNvPr id="7" name="Google Shape;821;p136">
            <a:extLst>
              <a:ext uri="{FF2B5EF4-FFF2-40B4-BE49-F238E27FC236}">
                <a16:creationId xmlns:a16="http://schemas.microsoft.com/office/drawing/2014/main" id="{CBEF005B-9BEF-4C72-A38A-DDA4C462DD3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22;p136">
            <a:extLst>
              <a:ext uri="{FF2B5EF4-FFF2-40B4-BE49-F238E27FC236}">
                <a16:creationId xmlns:a16="http://schemas.microsoft.com/office/drawing/2014/main" id="{A39A95AF-9932-4383-8EA9-69FF19EC029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51669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23;p136">
            <a:extLst>
              <a:ext uri="{FF2B5EF4-FFF2-40B4-BE49-F238E27FC236}">
                <a16:creationId xmlns:a16="http://schemas.microsoft.com/office/drawing/2014/main" id="{9E9086CF-363D-47FF-BC9D-A7B794DEF4F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51669" t="9762" b="12880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24;p136">
            <a:extLst>
              <a:ext uri="{FF2B5EF4-FFF2-40B4-BE49-F238E27FC236}">
                <a16:creationId xmlns:a16="http://schemas.microsoft.com/office/drawing/2014/main" id="{00FE6675-0983-47CB-9843-66E1782DDF75}"/>
              </a:ext>
            </a:extLst>
          </p:cNvPr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Bahnschrift SemiCondensed" panose="020B0502040204020203" pitchFamily="34" charset="0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endParaRPr sz="1800">
              <a:latin typeface="Bahnschrift SemiCondensed" panose="020B0502040204020203" pitchFamily="34" charset="0"/>
            </a:endParaRPr>
          </a:p>
        </p:txBody>
      </p:sp>
      <p:pic>
        <p:nvPicPr>
          <p:cNvPr id="11" name="Google Shape;825;p136">
            <a:extLst>
              <a:ext uri="{FF2B5EF4-FFF2-40B4-BE49-F238E27FC236}">
                <a16:creationId xmlns:a16="http://schemas.microsoft.com/office/drawing/2014/main" id="{2A245DD2-388F-4301-8C60-146D2A14611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54408" t="8751" r="3540" b="8136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192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0;p137">
            <a:extLst>
              <a:ext uri="{FF2B5EF4-FFF2-40B4-BE49-F238E27FC236}">
                <a16:creationId xmlns:a16="http://schemas.microsoft.com/office/drawing/2014/main" id="{CC16BBBD-6AFB-44D8-9723-DF58322CD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AlertDialog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831;p137">
            <a:extLst>
              <a:ext uri="{FF2B5EF4-FFF2-40B4-BE49-F238E27FC236}">
                <a16:creationId xmlns:a16="http://schemas.microsoft.com/office/drawing/2014/main" id="{77AF19D9-F2A2-4BB3-B2CB-546CC1D95F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37</a:t>
            </a:fld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4" name="Google Shape;832;p137">
            <a:extLst>
              <a:ext uri="{FF2B5EF4-FFF2-40B4-BE49-F238E27FC236}">
                <a16:creationId xmlns:a16="http://schemas.microsoft.com/office/drawing/2014/main" id="{AC370248-76B8-473B-9ED0-904ACA318956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</a:pPr>
            <a:r>
              <a:rPr lang="en-US" u="sng">
                <a:solidFill>
                  <a:schemeClr val="hlink"/>
                </a:solidFill>
                <a:latin typeface="Bahnschrift SemiCondensed" panose="020B0502040204020203" pitchFamily="34" charset="0"/>
                <a:hlinkClick r:id="rId3"/>
              </a:rPr>
              <a:t>AlertDialog</a:t>
            </a:r>
            <a:r>
              <a:rPr lang="en-US">
                <a:latin typeface="Bahnschrift SemiCondensed" panose="020B0502040204020203" pitchFamily="34" charset="0"/>
              </a:rPr>
              <a:t> can show: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latin typeface="Bahnschrift SemiCondensed" panose="020B0502040204020203" pitchFamily="34" charset="0"/>
              </a:rPr>
              <a:t>Title (optional)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latin typeface="Bahnschrift SemiCondensed" panose="020B0502040204020203" pitchFamily="34" charset="0"/>
              </a:rPr>
              <a:t>Content area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AutoNum type="arabicPeriod"/>
            </a:pPr>
            <a:r>
              <a:rPr lang="en-US">
                <a:latin typeface="Bahnschrift SemiCondensed" panose="020B0502040204020203" pitchFamily="34" charset="0"/>
              </a:rPr>
              <a:t>Action buttons</a:t>
            </a:r>
          </a:p>
        </p:txBody>
      </p:sp>
      <p:pic>
        <p:nvPicPr>
          <p:cNvPr id="5" name="Google Shape;833;p137">
            <a:extLst>
              <a:ext uri="{FF2B5EF4-FFF2-40B4-BE49-F238E27FC236}">
                <a16:creationId xmlns:a16="http://schemas.microsoft.com/office/drawing/2014/main" id="{BFCE6C47-ED74-499D-A500-9397A9A27AA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3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8;p138">
            <a:extLst>
              <a:ext uri="{FF2B5EF4-FFF2-40B4-BE49-F238E27FC236}">
                <a16:creationId xmlns:a16="http://schemas.microsoft.com/office/drawing/2014/main" id="{736B305C-7110-44AA-A40C-E5293D76A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Build the AlertDialog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839;p138">
            <a:extLst>
              <a:ext uri="{FF2B5EF4-FFF2-40B4-BE49-F238E27FC236}">
                <a16:creationId xmlns:a16="http://schemas.microsoft.com/office/drawing/2014/main" id="{7B71691F-4B35-41E1-B5CE-523369FB9174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hnschrift SemiCondensed" panose="020B0502040204020203" pitchFamily="34" charset="0"/>
              </a:rPr>
              <a:t>Use </a:t>
            </a:r>
            <a:r>
              <a:rPr lang="en-US" dirty="0" err="1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AlertDialog.Builder</a:t>
            </a:r>
            <a:r>
              <a:rPr lang="en-US" dirty="0">
                <a:latin typeface="Bahnschrift SemiCondensed" panose="020B0502040204020203" pitchFamily="34" charset="0"/>
              </a:rPr>
              <a:t> to build alert dialog and set attributes: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20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public void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onClickShowAlert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(View view) {</a:t>
            </a:r>
          </a:p>
          <a:p>
            <a:pPr marL="0" indent="457200" algn="l"/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AlertDialog.Builder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new          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  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AlertDialog.Builder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MainActivity.this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457200" algn="l"/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alertDialog.setTitle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("Connect to Provider");</a:t>
            </a:r>
          </a:p>
          <a:p>
            <a:pPr marL="0" indent="45720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alertDialog.setMessage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R.string.alert_message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);</a:t>
            </a:r>
          </a:p>
          <a:p>
            <a:pPr marL="0" indent="45720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// ... Code to set buttons goes here.</a:t>
            </a:r>
          </a:p>
        </p:txBody>
      </p:sp>
      <p:sp>
        <p:nvSpPr>
          <p:cNvPr id="4" name="Google Shape;840;p138">
            <a:extLst>
              <a:ext uri="{FF2B5EF4-FFF2-40B4-BE49-F238E27FC236}">
                <a16:creationId xmlns:a16="http://schemas.microsoft.com/office/drawing/2014/main" id="{A99DAE63-5881-4683-9EB7-4C99B939F2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38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83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45;p139">
            <a:extLst>
              <a:ext uri="{FF2B5EF4-FFF2-40B4-BE49-F238E27FC236}">
                <a16:creationId xmlns:a16="http://schemas.microsoft.com/office/drawing/2014/main" id="{A6C21B82-E794-424C-8D06-305B44145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Set the button actions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846;p139">
            <a:extLst>
              <a:ext uri="{FF2B5EF4-FFF2-40B4-BE49-F238E27FC236}">
                <a16:creationId xmlns:a16="http://schemas.microsoft.com/office/drawing/2014/main" id="{10B072C0-152A-4B81-A571-75D5F40DBBF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alertDialog.setPositiveButton()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alertDialog.setNeutralButton()</a:t>
            </a:r>
          </a:p>
          <a:p>
            <a:pPr marL="457200" indent="-381000" algn="l">
              <a:spcBef>
                <a:spcPts val="1000"/>
              </a:spcBef>
              <a:buSzPts val="2400"/>
              <a:buFont typeface="Consolas"/>
              <a:buChar char="●"/>
            </a:pPr>
            <a:r>
              <a:rPr lang="en-US"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alertDialog.setNegativeButton()</a:t>
            </a:r>
            <a:endParaRPr lang="en-US">
              <a:latin typeface="Bahnschrift SemiCondensed" panose="020B0502040204020203" pitchFamily="34" charset="0"/>
            </a:endParaRPr>
          </a:p>
          <a:p>
            <a:pPr marL="457200" indent="0" algn="l"/>
            <a:endParaRPr lang="en-US" sz="140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0" algn="l">
              <a:spcBef>
                <a:spcPts val="500"/>
              </a:spcBef>
            </a:pPr>
            <a:endParaRPr lang="en-US" sz="140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847;p139">
            <a:extLst>
              <a:ext uri="{FF2B5EF4-FFF2-40B4-BE49-F238E27FC236}">
                <a16:creationId xmlns:a16="http://schemas.microsoft.com/office/drawing/2014/main" id="{DA244CA1-3F6F-4927-9757-32FE353980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39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p57">
            <a:extLst>
              <a:ext uri="{FF2B5EF4-FFF2-40B4-BE49-F238E27FC236}">
                <a16:creationId xmlns:a16="http://schemas.microsoft.com/office/drawing/2014/main" id="{5D7877B6-F65B-4B89-A021-951C88279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Accepting user input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04;p57">
            <a:extLst>
              <a:ext uri="{FF2B5EF4-FFF2-40B4-BE49-F238E27FC236}">
                <a16:creationId xmlns:a16="http://schemas.microsoft.com/office/drawing/2014/main" id="{559794A3-F23A-4B66-B1D0-C350860132A5}"/>
              </a:ext>
            </a:extLst>
          </p:cNvPr>
          <p:cNvSpPr txBox="1">
            <a:spLocks/>
          </p:cNvSpPr>
          <p:nvPr/>
        </p:nvSpPr>
        <p:spPr>
          <a:xfrm>
            <a:off x="311700" y="1316225"/>
            <a:ext cx="8398800" cy="3100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5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Freeform text and numbers: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EditText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 (using keyboard)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Providing choices: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CheckBox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RadioButton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Spinner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Switching on/off: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Toggle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Switch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●"/>
            </a:pP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</a:rPr>
              <a:t>Choosing value in range of values: </a:t>
            </a:r>
            <a:r>
              <a:rPr lang="en-US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SeekBar</a:t>
            </a:r>
            <a:endParaRPr lang="en-US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>
              <a:solidFill>
                <a:schemeClr val="tx1"/>
              </a:solidFill>
              <a:latin typeface="Bahnschrift SemiCondensed" panose="020B0502040204020203" pitchFamily="34" charset="0"/>
            </a:endParaRPr>
          </a:p>
          <a:p>
            <a:pPr marL="0" indent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305;p57">
            <a:extLst>
              <a:ext uri="{FF2B5EF4-FFF2-40B4-BE49-F238E27FC236}">
                <a16:creationId xmlns:a16="http://schemas.microsoft.com/office/drawing/2014/main" id="{CB68D1D8-3795-41C8-B8E5-9F89B479D9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4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55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2;p140">
            <a:extLst>
              <a:ext uri="{FF2B5EF4-FFF2-40B4-BE49-F238E27FC236}">
                <a16:creationId xmlns:a16="http://schemas.microsoft.com/office/drawing/2014/main" id="{F8263532-7657-4F39-8BFF-E72D3D634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alertDialog code example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853;p140">
            <a:extLst>
              <a:ext uri="{FF2B5EF4-FFF2-40B4-BE49-F238E27FC236}">
                <a16:creationId xmlns:a16="http://schemas.microsoft.com/office/drawing/2014/main" id="{0388B52F-C1DF-48DE-93C5-C0BE18A7D8E0}"/>
              </a:ext>
            </a:extLst>
          </p:cNvPr>
          <p:cNvSpPr txBox="1">
            <a:spLocks/>
          </p:cNvSpPr>
          <p:nvPr/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alertDialog.setPositiveButton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   "OK",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newDialogInterface.OnClickListener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() {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public void 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onClick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DialogInterface</a:t>
            </a: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dialog, int which) {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// User clicked OK button.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 algn="l"/>
            <a:r>
              <a:rPr lang="en-US" sz="18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});</a:t>
            </a:r>
          </a:p>
          <a:p>
            <a:pPr marL="0" indent="0" algn="l">
              <a:spcBef>
                <a:spcPts val="1000"/>
              </a:spcBef>
            </a:pPr>
            <a:r>
              <a:rPr lang="en-US" dirty="0">
                <a:latin typeface="Bahnschrift SemiCondensed" panose="020B0502040204020203" pitchFamily="34" charset="0"/>
              </a:rPr>
              <a:t>Same pattern for </a:t>
            </a:r>
            <a:r>
              <a:rPr lang="en-US" dirty="0" err="1">
                <a:latin typeface="Bahnschrift SemiCondensed" panose="020B0502040204020203" pitchFamily="34" charset="0"/>
              </a:rPr>
              <a:t>setNegativeButton</a:t>
            </a:r>
            <a:r>
              <a:rPr lang="en-US" dirty="0">
                <a:latin typeface="Bahnschrift SemiCondensed" panose="020B0502040204020203" pitchFamily="34" charset="0"/>
              </a:rPr>
              <a:t>() and </a:t>
            </a:r>
            <a:r>
              <a:rPr lang="en-US" dirty="0" err="1">
                <a:latin typeface="Bahnschrift SemiCondensed" panose="020B0502040204020203" pitchFamily="34" charset="0"/>
              </a:rPr>
              <a:t>setNeutralButton</a:t>
            </a:r>
            <a:r>
              <a:rPr lang="en-US" dirty="0">
                <a:latin typeface="Bahnschrift SemiCondensed" panose="020B0502040204020203" pitchFamily="34" charset="0"/>
              </a:rPr>
              <a:t>()</a:t>
            </a: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spcBef>
                <a:spcPts val="1000"/>
              </a:spcBef>
            </a:pPr>
            <a:endParaRPr lang="en-US" sz="1800" dirty="0"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854;p140">
            <a:extLst>
              <a:ext uri="{FF2B5EF4-FFF2-40B4-BE49-F238E27FC236}">
                <a16:creationId xmlns:a16="http://schemas.microsoft.com/office/drawing/2014/main" id="{A1550604-FFD2-4213-8549-3920297F3B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40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00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7;p125">
            <a:extLst>
              <a:ext uri="{FF2B5EF4-FFF2-40B4-BE49-F238E27FC236}">
                <a16:creationId xmlns:a16="http://schemas.microsoft.com/office/drawing/2014/main" id="{2B1C9E7B-BB0B-4646-A04D-51B7D2A76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8697" y="1196104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END</a:t>
            </a:r>
            <a:endParaRPr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0;p58">
            <a:extLst>
              <a:ext uri="{FF2B5EF4-FFF2-40B4-BE49-F238E27FC236}">
                <a16:creationId xmlns:a16="http://schemas.microsoft.com/office/drawing/2014/main" id="{204E2817-D1A4-48CD-B95B-2CE70F52ED18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2982600" cy="393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EditText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SeekBar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CheckBox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Consolas"/>
              <a:buAutoNum type="arabicPeriod"/>
            </a:pPr>
            <a:r>
              <a:rPr lang="en-US" u="sng" dirty="0" err="1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RadioButton</a:t>
            </a:r>
            <a:endParaRPr lang="en-US" dirty="0">
              <a:solidFill>
                <a:schemeClr val="tx1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Switch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457200" indent="-381000" algn="l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u="sng" dirty="0">
                <a:solidFill>
                  <a:schemeClr val="tx1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Spinner</a:t>
            </a:r>
            <a:r>
              <a:rPr lang="en-US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11;p58">
            <a:extLst>
              <a:ext uri="{FF2B5EF4-FFF2-40B4-BE49-F238E27FC236}">
                <a16:creationId xmlns:a16="http://schemas.microsoft.com/office/drawing/2014/main" id="{B2AEBA02-93FB-4526-918E-0A857DA4F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Examples of input controls</a:t>
            </a:r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" name="Google Shape;312;p58">
            <a:extLst>
              <a:ext uri="{FF2B5EF4-FFF2-40B4-BE49-F238E27FC236}">
                <a16:creationId xmlns:a16="http://schemas.microsoft.com/office/drawing/2014/main" id="{B03D3C58-9F9D-4D8E-873E-0FE6C02B53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Bahnschrift SemiCondensed" panose="020B0502040204020203" pitchFamily="34" charset="0"/>
              </a:rPr>
              <a:t>5</a:t>
            </a:fld>
            <a:endParaRPr>
              <a:solidFill>
                <a:schemeClr val="tx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313;p58">
            <a:extLst>
              <a:ext uri="{FF2B5EF4-FFF2-40B4-BE49-F238E27FC236}">
                <a16:creationId xmlns:a16="http://schemas.microsoft.com/office/drawing/2014/main" id="{E45A2C8A-007C-4188-A2B1-066ECD0EB77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5125" y="1745395"/>
            <a:ext cx="5267325" cy="202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8;p69">
            <a:extLst>
              <a:ext uri="{FF2B5EF4-FFF2-40B4-BE49-F238E27FC236}">
                <a16:creationId xmlns:a16="http://schemas.microsoft.com/office/drawing/2014/main" id="{A2B9059F-7C34-4B8F-9836-D21DDECFA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499" y="1614175"/>
            <a:ext cx="8389985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Freeform text and numbers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90;p69">
            <a:extLst>
              <a:ext uri="{FF2B5EF4-FFF2-40B4-BE49-F238E27FC236}">
                <a16:creationId xmlns:a16="http://schemas.microsoft.com/office/drawing/2014/main" id="{15C35313-E666-4F25-A2A6-451A1E021E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1138036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6</a:t>
            </a:fld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5;p70">
            <a:extLst>
              <a:ext uri="{FF2B5EF4-FFF2-40B4-BE49-F238E27FC236}">
                <a16:creationId xmlns:a16="http://schemas.microsoft.com/office/drawing/2014/main" id="{2D1B00BA-9BE6-4E7F-A2BC-44016CC50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hnschrift SemiCondensed" panose="020B0502040204020203" pitchFamily="34" charset="0"/>
              </a:rPr>
              <a:t>EditText for multiple lines of text</a:t>
            </a: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3" name="Google Shape;396;p70">
            <a:extLst>
              <a:ext uri="{FF2B5EF4-FFF2-40B4-BE49-F238E27FC236}">
                <a16:creationId xmlns:a16="http://schemas.microsoft.com/office/drawing/2014/main" id="{4C82DBA9-5F34-4363-8EBF-6E1DCE6D6564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lnSpc>
                <a:spcPct val="115000"/>
              </a:lnSpc>
              <a:spcBef>
                <a:spcPts val="10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 err="1">
                <a:latin typeface="Bahnschrift SemiCondensed" panose="020B0502040204020203" pitchFamily="34" charset="0"/>
                <a:hlinkClick r:id="rId3"/>
              </a:rPr>
              <a:t>EditText</a:t>
            </a:r>
            <a:r>
              <a:rPr lang="en-US" dirty="0">
                <a:latin typeface="Bahnschrift SemiCondensed" panose="020B0502040204020203" pitchFamily="34" charset="0"/>
              </a:rPr>
              <a:t> default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Alphanumeric keyboard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Suggestions appear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Tapping Return (Enter) key starts new line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4" name="Google Shape;397;p70">
            <a:extLst>
              <a:ext uri="{FF2B5EF4-FFF2-40B4-BE49-F238E27FC236}">
                <a16:creationId xmlns:a16="http://schemas.microsoft.com/office/drawing/2014/main" id="{82A76795-E75C-4432-9F42-2425F0F1F4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7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398;p70">
            <a:extLst>
              <a:ext uri="{FF2B5EF4-FFF2-40B4-BE49-F238E27FC236}">
                <a16:creationId xmlns:a16="http://schemas.microsoft.com/office/drawing/2014/main" id="{5B7286EE-00C7-4FF3-A351-820590B86C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3800" r="9814"/>
          <a:stretch/>
        </p:blipFill>
        <p:spPr>
          <a:xfrm>
            <a:off x="5614600" y="1266938"/>
            <a:ext cx="269107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9;p70">
            <a:extLst>
              <a:ext uri="{FF2B5EF4-FFF2-40B4-BE49-F238E27FC236}">
                <a16:creationId xmlns:a16="http://schemas.microsoft.com/office/drawing/2014/main" id="{06C32296-200B-48EA-99E0-3A73B93E149C}"/>
              </a:ext>
            </a:extLst>
          </p:cNvPr>
          <p:cNvSpPr txBox="1"/>
          <p:nvPr/>
        </p:nvSpPr>
        <p:spPr>
          <a:xfrm>
            <a:off x="7150350" y="3973775"/>
            <a:ext cx="1761300" cy="5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Return</a:t>
            </a:r>
            <a:r>
              <a:rPr lang="en" sz="2400"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 key</a:t>
            </a:r>
            <a:endParaRPr sz="2400"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00;p70">
            <a:extLst>
              <a:ext uri="{FF2B5EF4-FFF2-40B4-BE49-F238E27FC236}">
                <a16:creationId xmlns:a16="http://schemas.microsoft.com/office/drawing/2014/main" id="{58F64DF6-FE64-4C7B-AE34-816A0AB1EC80}"/>
              </a:ext>
            </a:extLst>
          </p:cNvPr>
          <p:cNvSpPr/>
          <p:nvPr/>
        </p:nvSpPr>
        <p:spPr>
          <a:xfrm>
            <a:off x="79226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3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5;p71">
            <a:extLst>
              <a:ext uri="{FF2B5EF4-FFF2-40B4-BE49-F238E27FC236}">
                <a16:creationId xmlns:a16="http://schemas.microsoft.com/office/drawing/2014/main" id="{35F91C62-7E98-4A24-9418-1FD113749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Bahnschrift SemiCondensed" panose="020B0502040204020203" pitchFamily="34" charset="0"/>
              </a:rPr>
              <a:t>Customize with inputType</a:t>
            </a:r>
            <a:endParaRPr sz="4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06;p71">
            <a:extLst>
              <a:ext uri="{FF2B5EF4-FFF2-40B4-BE49-F238E27FC236}">
                <a16:creationId xmlns:a16="http://schemas.microsoft.com/office/drawing/2014/main" id="{AEAE7EBA-FF68-4D91-8C55-A75B41A435D5}"/>
              </a:ext>
            </a:extLst>
          </p:cNvPr>
          <p:cNvSpPr txBox="1">
            <a:spLocks/>
          </p:cNvSpPr>
          <p:nvPr/>
        </p:nvSpPr>
        <p:spPr>
          <a:xfrm>
            <a:off x="311700" y="1148150"/>
            <a:ext cx="5718600" cy="32265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spcBef>
                <a:spcPts val="1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Set in Attributes pane of layout editor</a:t>
            </a:r>
          </a:p>
          <a:p>
            <a:pPr marL="457200" indent="-381000" algn="l">
              <a:spcBef>
                <a:spcPts val="2000"/>
              </a:spcBef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XML code for </a:t>
            </a:r>
            <a:r>
              <a:rPr lang="en-US" dirty="0" err="1">
                <a:latin typeface="Bahnschrift SemiCondensed" panose="020B0502040204020203" pitchFamily="34" charset="0"/>
              </a:rPr>
              <a:t>EditText</a:t>
            </a:r>
            <a:r>
              <a:rPr lang="en-US" dirty="0">
                <a:latin typeface="Bahnschrift SemiCondensed" panose="020B0502040204020203" pitchFamily="34" charset="0"/>
              </a:rPr>
              <a:t>: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&lt;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EditText</a:t>
            </a:r>
            <a:endParaRPr lang="en-US" sz="2000" dirty="0">
              <a:solidFill>
                <a:srgbClr val="00B050"/>
              </a:solidFill>
              <a:latin typeface="Bahnschrift SemiCondensed" panose="020B0502040204020203" pitchFamily="34" charset="0"/>
              <a:ea typeface="Consolas"/>
              <a:cs typeface="Consolas"/>
              <a:sym typeface="Consolas"/>
            </a:endParaRPr>
          </a:p>
          <a:p>
            <a:pPr marL="0" indent="0" algn="l">
              <a:lnSpc>
                <a:spcPct val="115000"/>
              </a:lnSpc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android:id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="@+id/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name_field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lnSpc>
                <a:spcPct val="115000"/>
              </a:lnSpc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android:inputType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= </a:t>
            </a:r>
          </a:p>
          <a:p>
            <a:pPr marL="0" indent="0" algn="l">
              <a:lnSpc>
                <a:spcPct val="115000"/>
              </a:lnSpc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             "</a:t>
            </a:r>
            <a:r>
              <a:rPr lang="en-US" sz="2000" dirty="0" err="1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textPersonName</a:t>
            </a: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"</a:t>
            </a:r>
          </a:p>
          <a:p>
            <a:pPr marL="0" indent="0" algn="l">
              <a:lnSpc>
                <a:spcPct val="115000"/>
              </a:lnSpc>
            </a:pPr>
            <a:r>
              <a:rPr lang="en-US" sz="2000" dirty="0">
                <a:solidFill>
                  <a:srgbClr val="00B050"/>
                </a:solidFill>
                <a:latin typeface="Bahnschrift SemiCondensed" panose="020B0502040204020203" pitchFamily="34" charset="0"/>
                <a:ea typeface="Consolas"/>
                <a:cs typeface="Consolas"/>
                <a:sym typeface="Consolas"/>
              </a:rPr>
              <a:t>    ...</a:t>
            </a:r>
          </a:p>
          <a:p>
            <a:pPr marL="0" indent="0" algn="l">
              <a:lnSpc>
                <a:spcPct val="115000"/>
              </a:lnSpc>
              <a:spcBef>
                <a:spcPts val="1000"/>
              </a:spcBef>
            </a:pPr>
            <a:endParaRPr lang="en-US" sz="1800" dirty="0">
              <a:latin typeface="Bahnschrift SemiCondensed" panose="020B0502040204020203" pitchFamily="34" charset="0"/>
            </a:endParaRPr>
          </a:p>
        </p:txBody>
      </p:sp>
      <p:sp>
        <p:nvSpPr>
          <p:cNvPr id="4" name="Google Shape;407;p71">
            <a:extLst>
              <a:ext uri="{FF2B5EF4-FFF2-40B4-BE49-F238E27FC236}">
                <a16:creationId xmlns:a16="http://schemas.microsoft.com/office/drawing/2014/main" id="{7EB0A111-77FA-4BAB-B4FE-FD58B29812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8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408;p71">
            <a:extLst>
              <a:ext uri="{FF2B5EF4-FFF2-40B4-BE49-F238E27FC236}">
                <a16:creationId xmlns:a16="http://schemas.microsoft.com/office/drawing/2014/main" id="{37752CCB-90B3-4DD4-AD24-6AEE31AAD4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225" y="170824"/>
            <a:ext cx="1626575" cy="493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24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3;p72">
            <a:extLst>
              <a:ext uri="{FF2B5EF4-FFF2-40B4-BE49-F238E27FC236}">
                <a16:creationId xmlns:a16="http://schemas.microsoft.com/office/drawing/2014/main" id="{F3BEF1E5-E0E8-469E-8469-AE4428D43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hnschrift SemiCondensed" panose="020B0502040204020203" pitchFamily="34" charset="0"/>
              </a:rPr>
              <a:t>EditText for message</a:t>
            </a:r>
            <a:endParaRPr dirty="0">
              <a:latin typeface="Bahnschrift SemiCondensed" panose="020B0502040204020203" pitchFamily="34" charset="0"/>
            </a:endParaRPr>
          </a:p>
        </p:txBody>
      </p:sp>
      <p:sp>
        <p:nvSpPr>
          <p:cNvPr id="3" name="Google Shape;414;p72">
            <a:extLst>
              <a:ext uri="{FF2B5EF4-FFF2-40B4-BE49-F238E27FC236}">
                <a16:creationId xmlns:a16="http://schemas.microsoft.com/office/drawing/2014/main" id="{1E4C9D94-D3DD-4FBD-A4BF-4E84EC7435C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5352300" cy="3412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Font typeface="Arial" panose="020B0604020202020204" pitchFamily="34" charset="0"/>
              <a:buNone/>
              <a:defRPr sz="2100" kern="1200">
                <a:solidFill>
                  <a:srgbClr val="FAFAFA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57200" indent="-381000" algn="l">
              <a:buClr>
                <a:srgbClr val="333333"/>
              </a:buClr>
              <a:buSzPts val="2400"/>
              <a:buFont typeface="Consolas"/>
              <a:buChar char="●"/>
            </a:pP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android:inputType</a:t>
            </a:r>
            <a:b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</a:b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        ="</a:t>
            </a:r>
            <a:r>
              <a:rPr lang="en-US" dirty="0" err="1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textShortMessage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sym typeface="Consolas"/>
              </a:rPr>
              <a:t>"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Single line of text</a:t>
            </a:r>
          </a:p>
          <a:p>
            <a:pPr marL="457200" indent="-381000" algn="l">
              <a:lnSpc>
                <a:spcPct val="115000"/>
              </a:lnSpc>
              <a:spcBef>
                <a:spcPts val="400"/>
              </a:spcBef>
              <a:buClr>
                <a:srgbClr val="333333"/>
              </a:buClr>
              <a:buSzPts val="2400"/>
              <a:buFont typeface="Arial" panose="020B0604020202020204" pitchFamily="34" charset="0"/>
              <a:buChar char="●"/>
            </a:pPr>
            <a:r>
              <a:rPr lang="en-US" dirty="0">
                <a:latin typeface="Bahnschrift SemiCondensed" panose="020B0502040204020203" pitchFamily="34" charset="0"/>
              </a:rPr>
              <a:t>Tapping Emoticons key changes keyboard to emoticons</a:t>
            </a:r>
          </a:p>
          <a:p>
            <a:pPr marL="0" indent="0" algn="l">
              <a:lnSpc>
                <a:spcPct val="115000"/>
              </a:lnSpc>
              <a:spcBef>
                <a:spcPts val="400"/>
              </a:spcBef>
            </a:pPr>
            <a:endParaRPr lang="en-US" dirty="0">
              <a:solidFill>
                <a:srgbClr val="333333"/>
              </a:solidFill>
              <a:highlight>
                <a:srgbClr val="FFFFFF"/>
              </a:highlight>
              <a:latin typeface="Bahnschrift SemiCondensed" panose="020B0502040204020203" pitchFamily="34" charset="0"/>
            </a:endParaRPr>
          </a:p>
        </p:txBody>
      </p:sp>
      <p:sp>
        <p:nvSpPr>
          <p:cNvPr id="4" name="Google Shape;415;p72">
            <a:extLst>
              <a:ext uri="{FF2B5EF4-FFF2-40B4-BE49-F238E27FC236}">
                <a16:creationId xmlns:a16="http://schemas.microsoft.com/office/drawing/2014/main" id="{1B0A3555-F58D-4612-8A2D-F86DA74611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Bahnschrift SemiCondensed" panose="020B0502040204020203" pitchFamily="34" charset="0"/>
              </a:rPr>
              <a:t>9</a:t>
            </a:fld>
            <a:endParaRPr>
              <a:latin typeface="Bahnschrift SemiCondensed" panose="020B0502040204020203" pitchFamily="34" charset="0"/>
            </a:endParaRPr>
          </a:p>
        </p:txBody>
      </p:sp>
      <p:pic>
        <p:nvPicPr>
          <p:cNvPr id="5" name="Google Shape;416;p72">
            <a:extLst>
              <a:ext uri="{FF2B5EF4-FFF2-40B4-BE49-F238E27FC236}">
                <a16:creationId xmlns:a16="http://schemas.microsoft.com/office/drawing/2014/main" id="{6E7BFB26-6291-4CDE-A460-D6083E4816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60" y="1400514"/>
            <a:ext cx="2660846" cy="25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17;p72">
            <a:extLst>
              <a:ext uri="{FF2B5EF4-FFF2-40B4-BE49-F238E27FC236}">
                <a16:creationId xmlns:a16="http://schemas.microsoft.com/office/drawing/2014/main" id="{3E3D0D75-342D-474C-9946-07E3BBCE62D9}"/>
              </a:ext>
            </a:extLst>
          </p:cNvPr>
          <p:cNvSpPr txBox="1"/>
          <p:nvPr/>
        </p:nvSpPr>
        <p:spPr>
          <a:xfrm>
            <a:off x="7455150" y="3973775"/>
            <a:ext cx="176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Bahnschrift SemiCondensed" panose="020B0502040204020203" pitchFamily="34" charset="0"/>
                <a:ea typeface="Roboto"/>
                <a:cs typeface="Roboto"/>
                <a:sym typeface="Roboto"/>
              </a:rPr>
              <a:t>Emoticons</a:t>
            </a:r>
            <a:endParaRPr sz="2400">
              <a:latin typeface="Bahnschrift SemiCondensed" panose="020B0502040204020203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418;p72">
            <a:extLst>
              <a:ext uri="{FF2B5EF4-FFF2-40B4-BE49-F238E27FC236}">
                <a16:creationId xmlns:a16="http://schemas.microsoft.com/office/drawing/2014/main" id="{1BE98BBF-23CB-4962-8E67-FE8D34D77A95}"/>
              </a:ext>
            </a:extLst>
          </p:cNvPr>
          <p:cNvSpPr/>
          <p:nvPr/>
        </p:nvSpPr>
        <p:spPr>
          <a:xfrm>
            <a:off x="8227477" y="3585750"/>
            <a:ext cx="239400" cy="5283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  <p:sp>
        <p:nvSpPr>
          <p:cNvPr id="8" name="Google Shape;419;p72">
            <a:extLst>
              <a:ext uri="{FF2B5EF4-FFF2-40B4-BE49-F238E27FC236}">
                <a16:creationId xmlns:a16="http://schemas.microsoft.com/office/drawing/2014/main" id="{A6E34C30-BBFE-430A-B029-9FF6411FDB07}"/>
              </a:ext>
            </a:extLst>
          </p:cNvPr>
          <p:cNvSpPr/>
          <p:nvPr/>
        </p:nvSpPr>
        <p:spPr>
          <a:xfrm>
            <a:off x="8130650" y="3192150"/>
            <a:ext cx="412200" cy="393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5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1305</Words>
  <Application>Microsoft Office PowerPoint</Application>
  <PresentationFormat>On-screen Show (16:9)</PresentationFormat>
  <Paragraphs>282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Rockwell</vt:lpstr>
      <vt:lpstr>Arial</vt:lpstr>
      <vt:lpstr>Bookman Old Style</vt:lpstr>
      <vt:lpstr>Consolas</vt:lpstr>
      <vt:lpstr>Bahnschrift SemiCondensed</vt:lpstr>
      <vt:lpstr>Damask</vt:lpstr>
      <vt:lpstr>User Input Controls,  Menus and Dialogs  </vt:lpstr>
      <vt:lpstr>Contents</vt:lpstr>
      <vt:lpstr>PowerPoint Presentation</vt:lpstr>
      <vt:lpstr>Accepting user input</vt:lpstr>
      <vt:lpstr>Examples of input controls</vt:lpstr>
      <vt:lpstr>  Freeform text and numbers</vt:lpstr>
      <vt:lpstr>EditText for multiple lines of text</vt:lpstr>
      <vt:lpstr>Customize with inputType</vt:lpstr>
      <vt:lpstr>EditText for message</vt:lpstr>
      <vt:lpstr>EditText for single line</vt:lpstr>
      <vt:lpstr>EditText for phone number entry</vt:lpstr>
      <vt:lpstr>Getting text</vt:lpstr>
      <vt:lpstr>Common input types</vt:lpstr>
      <vt:lpstr>Providing choices</vt:lpstr>
      <vt:lpstr>UI elements for providing choices</vt:lpstr>
      <vt:lpstr>CheckBox</vt:lpstr>
      <vt:lpstr>RadioButton</vt:lpstr>
      <vt:lpstr>Toggle buttons and switches</vt:lpstr>
      <vt:lpstr>Options Menu</vt:lpstr>
      <vt:lpstr>What is the options menu?</vt:lpstr>
      <vt:lpstr>Adding Options Menu</vt:lpstr>
      <vt:lpstr>Steps to implement options menu</vt:lpstr>
      <vt:lpstr>Create menu resource</vt:lpstr>
      <vt:lpstr>Inflate options menu</vt:lpstr>
      <vt:lpstr>Override onOptionsItemSelected()</vt:lpstr>
      <vt:lpstr>Contextual Menus</vt:lpstr>
      <vt:lpstr>What are contextual menus?</vt:lpstr>
      <vt:lpstr>contextual menus</vt:lpstr>
      <vt:lpstr>Steps </vt:lpstr>
      <vt:lpstr>Create menu resource</vt:lpstr>
      <vt:lpstr>Register a view to a context menu</vt:lpstr>
      <vt:lpstr>Implement onCreateContextMenu() onCreateContextMenu() method</vt:lpstr>
      <vt:lpstr>Implement onContextItemSelected() onCreateContextMenu() method</vt:lpstr>
      <vt:lpstr>Dialogs</vt:lpstr>
      <vt:lpstr>Dialogs and pickers</vt:lpstr>
      <vt:lpstr>Dialogs</vt:lpstr>
      <vt:lpstr>AlertDialog</vt:lpstr>
      <vt:lpstr>Build the AlertDialog</vt:lpstr>
      <vt:lpstr>Set the button actions</vt:lpstr>
      <vt:lpstr>alertDialog code example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Tadiyos Hailemichael</cp:lastModifiedBy>
  <cp:revision>24</cp:revision>
  <dcterms:modified xsi:type="dcterms:W3CDTF">2020-10-05T00:31:21Z</dcterms:modified>
</cp:coreProperties>
</file>