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9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1" r:id="rId9"/>
    <p:sldId id="312" r:id="rId10"/>
    <p:sldId id="299" r:id="rId11"/>
    <p:sldId id="300" r:id="rId12"/>
    <p:sldId id="301" r:id="rId13"/>
    <p:sldId id="303" r:id="rId14"/>
    <p:sldId id="305" r:id="rId15"/>
    <p:sldId id="306" r:id="rId16"/>
    <p:sldId id="304" r:id="rId17"/>
    <p:sldId id="307" r:id="rId18"/>
    <p:sldId id="262" r:id="rId19"/>
    <p:sldId id="309" r:id="rId20"/>
    <p:sldId id="310" r:id="rId21"/>
    <p:sldId id="311" r:id="rId22"/>
    <p:sldId id="313" r:id="rId23"/>
    <p:sldId id="314" r:id="rId24"/>
    <p:sldId id="315" r:id="rId25"/>
    <p:sldId id="322" r:id="rId26"/>
    <p:sldId id="316" r:id="rId27"/>
    <p:sldId id="320" r:id="rId28"/>
    <p:sldId id="321" r:id="rId29"/>
    <p:sldId id="318" r:id="rId30"/>
    <p:sldId id="323" r:id="rId31"/>
    <p:sldId id="324" r:id="rId32"/>
    <p:sldId id="325" r:id="rId33"/>
    <p:sldId id="326" r:id="rId34"/>
    <p:sldId id="308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</p:sldIdLst>
  <p:sldSz cx="12192000" cy="6858000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Open Sans" panose="020B0604020202020204" charset="0"/>
      <p:regular r:id="rId74"/>
      <p:bold r:id="rId75"/>
      <p:italic r:id="rId76"/>
      <p:boldItalic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Crimson Text" panose="020B0604020202020204" charset="0"/>
      <p:regular r:id="rId82"/>
      <p:bold r:id="rId83"/>
      <p:italic r:id="rId84"/>
      <p:boldItalic r:id="rId85"/>
    </p:embeddedFont>
    <p:embeddedFont>
      <p:font typeface="Amatic SC" panose="020B0604020202020204" charset="-79"/>
      <p:regular r:id="rId86"/>
      <p:bold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5" autoAdjust="0"/>
  </p:normalViewPr>
  <p:slideViewPr>
    <p:cSldViewPr>
      <p:cViewPr>
        <p:scale>
          <a:sx n="50" d="100"/>
          <a:sy n="50" d="100"/>
        </p:scale>
        <p:origin x="-1256" y="-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font" Target="fonts/font15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87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soubor s (</a:t>
            </a:r>
            <a:r>
              <a:rPr lang="cs-CZ" baseline="0" dirty="0" err="1" smtClean="0"/>
              <a:t>alert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scriptem</a:t>
            </a:r>
            <a:r>
              <a:rPr lang="cs-CZ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imonB87/full/BvxaEq" TargetMode="External"/><Relationship Id="rId7" Type="http://schemas.openxmlformats.org/officeDocument/2006/relationships/hyperlink" Target="http://simonburyan.cz/portitem/runanalyz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pen.io/Blindman67/pen/rNxEjoj" TargetMode="External"/><Relationship Id="rId5" Type="http://schemas.openxmlformats.org/officeDocument/2006/relationships/hyperlink" Target="https://codepen.io/altsyset/pen/QxLqgV" TargetMode="External"/><Relationship Id="rId4" Type="http://schemas.openxmlformats.org/officeDocument/2006/relationships/hyperlink" Target="http://simonburyan.cz/portitem/drummachin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2]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263352" y="2348880"/>
            <a:ext cx="11809312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//text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 lang="en-US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7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dog 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Tony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black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lang="cs-CZ" sz="30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r>
              <a:rPr lang="en-US" dirty="0" smtClean="0"/>
              <a:t> 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3]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356992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Dell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//ok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//ok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cs-CZ" dirty="0" smtClean="0">
                <a:solidFill>
                  <a:schemeClr val="tx1"/>
                </a:solidFill>
              </a:rPr>
              <a:t> : nemění se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let </a:t>
            </a:r>
            <a:r>
              <a:rPr lang="cs-CZ" dirty="0" smtClean="0">
                <a:solidFill>
                  <a:schemeClr val="tx1"/>
                </a:solidFill>
              </a:rPr>
              <a:t>/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: může se měnit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Deklarace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(je původní, dnes se tolik nepoužívá)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Proměnné</a:t>
            </a:r>
            <a:r>
              <a:rPr lang="en-US" dirty="0" smtClean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 smtClean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983432" y="3212976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15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…vyzkoušejte si to sami</a:t>
            </a:r>
          </a:p>
        </p:txBody>
      </p:sp>
    </p:spTree>
    <p:extLst>
      <p:ext uri="{BB962C8B-B14F-4D97-AF65-F5344CB8AC3E}">
        <p14:creationId xmlns:p14="http://schemas.microsoft.com/office/powerpoint/2010/main" val="11902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/>
              <a:t>Proměnné</a:t>
            </a:r>
            <a:r>
              <a:rPr lang="en-US" dirty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407368" y="2360960"/>
            <a:ext cx="11593288" cy="436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práce 1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2996952"/>
            <a:ext cx="9649072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příklady příkazů</a:t>
            </a:r>
            <a:endParaRPr lang="en-US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Sem dej dotaz uživatele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Tady uživateli něco oznam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Vytvořte program, který se zeptá uživatele na jeho jméno a pak ho program pozdraví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86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Komentáře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questionString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not run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/*prompt(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not run</a:t>
            </a: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Slouží nám k tomu, abychom vložili poznámku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Podmíny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 smtClean="0"/>
              <a:t>…tady začíná programování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212976"/>
            <a:ext cx="9865096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Podmínky jsou základní prostředek jak dát programu jistou logiku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Pokud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jinak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5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484784"/>
            <a:ext cx="986509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Vítej zpátky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Házej kostkou znova!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Váš hod je roven: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7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Podmínky </a:t>
            </a:r>
            <a:r>
              <a:rPr lang="en-US" dirty="0"/>
              <a:t>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cs-CZ" dirty="0" smtClean="0"/>
              <a:t>6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268760"/>
            <a:ext cx="9865096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Juch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ů!!!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Docela dobrý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Fňuk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Něco je velice špatně :-(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3200" dirty="0" smtClean="0"/>
              <a:t>V podmínkách můžeme používat logické operátory:</a:t>
            </a:r>
          </a:p>
          <a:p>
            <a:pPr lvl="1"/>
            <a:r>
              <a:rPr lang="cs-CZ" sz="2800" dirty="0" err="1" smtClean="0">
                <a:solidFill>
                  <a:schemeClr val="accent1"/>
                </a:solidFill>
              </a:rPr>
              <a:t>proměnnáA</a:t>
            </a:r>
            <a:r>
              <a:rPr lang="cs-CZ" sz="2800" dirty="0" smtClean="0"/>
              <a:t> a zároveň </a:t>
            </a:r>
            <a:r>
              <a:rPr lang="cs-CZ" sz="2800" dirty="0" err="1" smtClean="0">
                <a:solidFill>
                  <a:schemeClr val="accent1"/>
                </a:solidFill>
              </a:rPr>
              <a:t>proměnnáB</a:t>
            </a:r>
            <a:r>
              <a:rPr lang="cs-CZ" sz="2800" dirty="0" smtClean="0"/>
              <a:t> </a:t>
            </a:r>
          </a:p>
          <a:p>
            <a:pPr lvl="2"/>
            <a:r>
              <a:rPr lang="cs-CZ" sz="2400" dirty="0" smtClean="0"/>
              <a:t>Znak: &amp;&amp;</a:t>
            </a:r>
          </a:p>
          <a:p>
            <a:pPr lvl="1"/>
            <a:r>
              <a:rPr lang="cs-CZ" sz="2800" dirty="0" err="1">
                <a:solidFill>
                  <a:schemeClr val="accent1"/>
                </a:solidFill>
              </a:rPr>
              <a:t>proměnnáA</a:t>
            </a:r>
            <a:r>
              <a:rPr lang="cs-CZ" sz="2800" dirty="0"/>
              <a:t> </a:t>
            </a:r>
            <a:r>
              <a:rPr lang="cs-CZ" sz="2800" dirty="0" smtClean="0"/>
              <a:t>nebo </a:t>
            </a:r>
            <a:r>
              <a:rPr lang="cs-CZ" sz="2800" dirty="0" err="1" smtClean="0">
                <a:solidFill>
                  <a:schemeClr val="accent1"/>
                </a:solidFill>
              </a:rPr>
              <a:t>proměnnáB</a:t>
            </a:r>
            <a:endParaRPr lang="cs-CZ" sz="2800" dirty="0" smtClean="0">
              <a:solidFill>
                <a:schemeClr val="accent1"/>
              </a:solidFill>
            </a:endParaRPr>
          </a:p>
          <a:p>
            <a:pPr lvl="2"/>
            <a:r>
              <a:rPr lang="cs-CZ" sz="2400" dirty="0"/>
              <a:t>Znak: </a:t>
            </a:r>
            <a:r>
              <a:rPr lang="cs-CZ" sz="2400" dirty="0" smtClean="0"/>
              <a:t>||</a:t>
            </a:r>
            <a:endParaRPr lang="cs-CZ" sz="2400" dirty="0"/>
          </a:p>
          <a:p>
            <a:pPr lvl="1"/>
            <a:r>
              <a:rPr lang="cs-CZ" sz="2800" dirty="0" smtClean="0"/>
              <a:t>Obracení pravdivosti (pravda </a:t>
            </a:r>
            <a:r>
              <a:rPr lang="en-US" sz="2800" dirty="0" smtClean="0">
                <a:sym typeface="Wingdings" panose="05000000000000000000" pitchFamily="2" charset="2"/>
              </a:rPr>
              <a:t> </a:t>
            </a:r>
            <a:r>
              <a:rPr lang="en-US" sz="2800" dirty="0" err="1" smtClean="0">
                <a:sym typeface="Wingdings" panose="05000000000000000000" pitchFamily="2" charset="2"/>
              </a:rPr>
              <a:t>nepravda</a:t>
            </a:r>
            <a:r>
              <a:rPr lang="cs-CZ" sz="2800" dirty="0" smtClean="0"/>
              <a:t>)</a:t>
            </a:r>
          </a:p>
          <a:p>
            <a:pPr lvl="2"/>
            <a:r>
              <a:rPr lang="cs-CZ" sz="2400" dirty="0" smtClean="0"/>
              <a:t>Znak: !</a:t>
            </a:r>
            <a:endParaRPr lang="cs-CZ" sz="2400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68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 smtClean="0"/>
              <a:t>7]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075185"/>
          </a:xfrm>
        </p:spPr>
        <p:txBody>
          <a:bodyPr/>
          <a:lstStyle/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richPerson</a:t>
            </a:r>
            <a:r>
              <a:rPr lang="cs-CZ" sz="1800" dirty="0"/>
              <a:t> = prompt("Máš hodně peněz? - 1 pro 'ano', 0 pro 'ne'");</a:t>
            </a:r>
          </a:p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animalLover</a:t>
            </a:r>
            <a:r>
              <a:rPr lang="cs-CZ" sz="1800" dirty="0"/>
              <a:t> = prompt("Máš rád zvířata? - 1 pro 'ano', 0 pro 'ne'");</a:t>
            </a:r>
          </a:p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cityInhabitant</a:t>
            </a:r>
            <a:r>
              <a:rPr lang="cs-CZ" sz="1800" dirty="0"/>
              <a:t> = prompt("Žiješ ve městě? - 1 pro 'ano', 0 pro 'ne'");</a:t>
            </a:r>
          </a:p>
          <a:p>
            <a:pPr marL="50800" indent="0">
              <a:buNone/>
            </a:pPr>
            <a:endParaRPr lang="cs-CZ" sz="1800" dirty="0"/>
          </a:p>
          <a:p>
            <a:pPr marL="50800" indent="0">
              <a:buNone/>
            </a:pP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"1" &amp;&amp; </a:t>
            </a:r>
            <a:r>
              <a:rPr lang="cs-CZ" sz="1800" dirty="0" err="1"/>
              <a:t>animalLover</a:t>
            </a:r>
            <a:r>
              <a:rPr lang="cs-CZ" sz="1800" dirty="0"/>
              <a:t> === "1" &amp;&amp; </a:t>
            </a:r>
            <a:r>
              <a:rPr lang="cs-CZ" sz="1800" dirty="0" err="1"/>
              <a:t>cityInhabitant</a:t>
            </a:r>
            <a:r>
              <a:rPr lang="cs-CZ" sz="1800" dirty="0"/>
              <a:t> === "0")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koně.");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"1" || </a:t>
            </a:r>
            <a:r>
              <a:rPr lang="cs-CZ" sz="1800" dirty="0" err="1"/>
              <a:t>animalLover</a:t>
            </a:r>
            <a:r>
              <a:rPr lang="cs-CZ" sz="1800" dirty="0"/>
              <a:t> === "0")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Porsche.");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"0" &amp;&amp; </a:t>
            </a:r>
            <a:r>
              <a:rPr lang="cs-CZ" sz="1800" dirty="0" err="1"/>
              <a:t>animalLover</a:t>
            </a:r>
            <a:r>
              <a:rPr lang="cs-CZ" sz="1800" dirty="0"/>
              <a:t> === "1" &amp;&amp; !(</a:t>
            </a:r>
            <a:r>
              <a:rPr lang="cs-CZ" sz="1800" dirty="0" err="1"/>
              <a:t>cityInhabitant</a:t>
            </a:r>
            <a:r>
              <a:rPr lang="cs-CZ" sz="1800" dirty="0"/>
              <a:t> === "0")) {</a:t>
            </a:r>
          </a:p>
          <a:p>
            <a:pPr marL="50800" indent="0">
              <a:buNone/>
            </a:pPr>
            <a:r>
              <a:rPr lang="cs-CZ" sz="1800" dirty="0"/>
              <a:t>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morče.");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čokoládu.");</a:t>
            </a:r>
          </a:p>
          <a:p>
            <a:pPr marL="50800" indent="0">
              <a:buNone/>
            </a:pPr>
            <a:r>
              <a:rPr lang="cs-CZ" sz="1800" dirty="0"/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789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práce </a:t>
            </a:r>
            <a:r>
              <a:rPr lang="en-US" b="1" u="sng" dirty="0" smtClean="0">
                <a:solidFill>
                  <a:schemeClr val="accent6"/>
                </a:solidFill>
              </a:rPr>
              <a:t>2</a:t>
            </a:r>
            <a:r>
              <a:rPr lang="cs-CZ" b="1" u="sng" dirty="0" smtClean="0">
                <a:solidFill>
                  <a:schemeClr val="accent6"/>
                </a:solidFill>
              </a:rPr>
              <a:t> hlavní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205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smtClean="0"/>
              <a:t>V</a:t>
            </a:r>
            <a:r>
              <a:rPr lang="cs-CZ" sz="2400" dirty="0" err="1" smtClean="0"/>
              <a:t>ytvoř</a:t>
            </a:r>
            <a:r>
              <a:rPr lang="cs-CZ" sz="2400" dirty="0" smtClean="0"/>
              <a:t> program, který nejdříve uživateli oznámí, že mu pomůže najít místo na oběd v Dejvicích. Program se zeptá uživatele na 3 otázky a podle jeho odpovědí mi doporučí podnik.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394"/>
              </p:ext>
            </p:extLst>
          </p:nvPr>
        </p:nvGraphicFramePr>
        <p:xfrm>
          <a:off x="1271464" y="2852936"/>
          <a:ext cx="9793088" cy="385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  <a:gridCol w="1800200"/>
                <a:gridCol w="1800200"/>
                <a:gridCol w="1800200"/>
                <a:gridCol w="1800200"/>
              </a:tblGrid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"Máte rádi pizzu?"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"Jíte rádi ryby?"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"Chcete se rychle najíst?"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Odpověď: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"Dejte si pizzu v metru </a:t>
                      </a: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na Dejvické</a:t>
                      </a:r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Grosseto Pizzeria Ristorante za ČVUT."</a:t>
                      </a:r>
                      <a:endParaRPr lang="it-IT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Restaurace KATSURA na Evropské."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</a:t>
                      </a: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menzu ČVUT."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práce </a:t>
            </a:r>
            <a:r>
              <a:rPr lang="en-US" b="1" u="sng" dirty="0" smtClean="0">
                <a:solidFill>
                  <a:schemeClr val="accent6"/>
                </a:solidFill>
              </a:rPr>
              <a:t>2</a:t>
            </a:r>
            <a:r>
              <a:rPr lang="cs-CZ" b="1" u="sng" dirty="0" smtClean="0">
                <a:solidFill>
                  <a:schemeClr val="accent6"/>
                </a:solidFill>
              </a:rPr>
              <a:t> extra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205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smtClean="0"/>
              <a:t>V</a:t>
            </a:r>
            <a:r>
              <a:rPr lang="cs-CZ" sz="2400" dirty="0" err="1" smtClean="0"/>
              <a:t>ytvoř</a:t>
            </a:r>
            <a:r>
              <a:rPr lang="cs-CZ" sz="2400" dirty="0" smtClean="0"/>
              <a:t> program, který nejdříve uživateli oznámí, že mu pomůže s výběrem dovolené. Program se zeptá uživatele na 4 otázky a podle jeho odpovědí mi doporučí, kam jet na dovolenou.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8949"/>
              </p:ext>
            </p:extLst>
          </p:nvPr>
        </p:nvGraphicFramePr>
        <p:xfrm>
          <a:off x="623391" y="2924944"/>
          <a:ext cx="10657186" cy="374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5994"/>
                <a:gridCol w="1975519"/>
                <a:gridCol w="1975519"/>
                <a:gridCol w="1975519"/>
                <a:gridCol w="1244635"/>
              </a:tblGrid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"Jste dobrodruh?"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"Milujete pláže?"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"Rád jezdíte po městech?"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"Máte rád velehory?"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Odpověď: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do And."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na Jamajku."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do Španělska"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"Jeď na Pálavu"</a:t>
                      </a:r>
                      <a:endParaRPr lang="cs-CZ" sz="20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elementy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52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Výběr</a:t>
            </a:r>
            <a:r>
              <a:rPr lang="en-US" dirty="0"/>
              <a:t> HTML </a:t>
            </a:r>
            <a:r>
              <a:rPr lang="cs-CZ" dirty="0" err="1" smtClean="0"/>
              <a:t>elemntu</a:t>
            </a:r>
            <a:r>
              <a:rPr lang="cs-CZ" dirty="0" smtClean="0"/>
              <a:t> </a:t>
            </a:r>
            <a:r>
              <a:rPr lang="en-US" dirty="0" smtClean="0"/>
              <a:t>[folder8]</a:t>
            </a:r>
            <a:r>
              <a:rPr lang="cs-CZ" dirty="0" smtClean="0"/>
              <a:t> </a:t>
            </a:r>
            <a:endParaRPr dirty="0"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1412776"/>
            <a:ext cx="9966900" cy="268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/>
              <a:t>Vybrat si jeden element a uložit si ho do </a:t>
            </a:r>
            <a:r>
              <a:rPr lang="cs-CZ" sz="3200" dirty="0" smtClean="0"/>
              <a:t>proměnné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Příklad: </a:t>
            </a:r>
            <a:r>
              <a:rPr lang="cs-CZ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vyber první nadpis H</a:t>
            </a:r>
            <a:r>
              <a:rPr lang="en-US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cs-CZ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na stránce</a:t>
            </a:r>
            <a:endParaRPr lang="cs-CZ" sz="32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32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2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2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2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h2"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Vyhledáváme</a:t>
            </a:r>
            <a:r>
              <a:rPr lang="en-US" dirty="0"/>
              <a:t> v </a:t>
            </a:r>
            <a:r>
              <a:rPr lang="en-US" dirty="0" err="1"/>
              <a:t>celém</a:t>
            </a:r>
            <a:r>
              <a:rPr lang="en-US" dirty="0"/>
              <a:t> </a:t>
            </a:r>
            <a:r>
              <a:rPr lang="en-US" dirty="0" err="1" smtClean="0"/>
              <a:t>dokumentu</a:t>
            </a:r>
            <a:r>
              <a:rPr lang="cs-CZ" dirty="0" smtClean="0"/>
              <a:t> (.</a:t>
            </a:r>
            <a:r>
              <a:rPr lang="cs-CZ" dirty="0" err="1" smtClean="0"/>
              <a:t>html</a:t>
            </a:r>
            <a:r>
              <a:rPr lang="cs-CZ" dirty="0" smtClean="0"/>
              <a:t>)</a:t>
            </a:r>
            <a:r>
              <a:rPr lang="en-US" dirty="0" smtClean="0"/>
              <a:t> </a:t>
            </a:r>
            <a:r>
              <a:rPr lang="cs-CZ" dirty="0" smtClean="0"/>
              <a:t>/ v celé webové stránce</a:t>
            </a:r>
            <a:endParaRPr b="1" dirty="0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8724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Výběr</a:t>
            </a:r>
            <a:r>
              <a:rPr lang="en-US" dirty="0"/>
              <a:t> HTML </a:t>
            </a:r>
            <a:r>
              <a:rPr lang="cs-CZ" dirty="0" err="1"/>
              <a:t>elemntu</a:t>
            </a:r>
            <a:r>
              <a:rPr lang="cs-CZ" dirty="0"/>
              <a:t> </a:t>
            </a:r>
            <a:r>
              <a:rPr lang="en-US" dirty="0"/>
              <a:t>[folder8]</a:t>
            </a:r>
            <a:r>
              <a:rPr lang="cs-CZ" dirty="0"/>
              <a:t> </a:t>
            </a:r>
            <a:endParaRPr dirty="0"/>
          </a:p>
        </p:txBody>
      </p:sp>
      <p:sp>
        <p:nvSpPr>
          <p:cNvPr id="113" name="Google Shape;113;p25"/>
          <p:cNvSpPr txBox="1"/>
          <p:nvPr/>
        </p:nvSpPr>
        <p:spPr>
          <a:xfrm>
            <a:off x="623392" y="1628800"/>
            <a:ext cx="1123324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600" dirty="0"/>
              <a:t>Vybrat si jeden element s </a:t>
            </a:r>
            <a:r>
              <a:rPr lang="cs-CZ" sz="3600" dirty="0" smtClean="0"/>
              <a:t>dle CSS </a:t>
            </a:r>
            <a:r>
              <a:rPr lang="cs-CZ" sz="3600" dirty="0" err="1" smtClean="0"/>
              <a:t>selectoru</a:t>
            </a:r>
            <a:endParaRPr lang="cs-CZ" sz="36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28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blueText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8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blueText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28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contactform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8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8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contact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800" dirty="0" smtClean="0"/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 smtClean="0"/>
              <a:t>Vybrat </a:t>
            </a:r>
            <a:r>
              <a:rPr lang="cs-CZ" sz="3200" dirty="0"/>
              <a:t>si jeden element </a:t>
            </a:r>
            <a:r>
              <a:rPr lang="cs-CZ" sz="3200" dirty="0" smtClean="0"/>
              <a:t>s unikátním ID</a:t>
            </a:r>
            <a:endParaRPr lang="cs-CZ" sz="32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iconLeft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8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fistItem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0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Získat hodnotu z textového políčka od uživatele.</a:t>
            </a:r>
          </a:p>
          <a:p>
            <a:pPr marL="5080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i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i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i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2400" b="1" i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dirty="0"/>
          </a:p>
          <a:p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9</a:t>
            </a:r>
            <a:r>
              <a:rPr lang="en-US" dirty="0" smtClean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8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853184"/>
            <a:ext cx="5620529" cy="37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" y="2852936"/>
            <a:ext cx="5786536" cy="37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219201"/>
          </a:xfrm>
        </p:spPr>
        <p:txBody>
          <a:bodyPr/>
          <a:lstStyle/>
          <a:p>
            <a:r>
              <a:rPr lang="cs-CZ" dirty="0"/>
              <a:t>Vložit text do vybraného elementu na </a:t>
            </a:r>
            <a:r>
              <a:rPr lang="cs-CZ" dirty="0" smtClean="0"/>
              <a:t>stránce.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Naprosto skvěle"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24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reply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color:salmon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;"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10</a:t>
            </a:r>
            <a:r>
              <a:rPr lang="en-US" dirty="0" smtClean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3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219201"/>
          </a:xfrm>
        </p:spPr>
        <p:txBody>
          <a:bodyPr/>
          <a:lstStyle/>
          <a:p>
            <a:r>
              <a:rPr lang="cs-CZ" dirty="0"/>
              <a:t>Vložit text do vybraného elementu na </a:t>
            </a:r>
            <a:r>
              <a:rPr lang="cs-CZ" dirty="0" smtClean="0"/>
              <a:t>stránce lze pomocí:</a:t>
            </a:r>
          </a:p>
          <a:p>
            <a:pPr lvl="1"/>
            <a:r>
              <a:rPr lang="cs-CZ" dirty="0" err="1" smtClean="0"/>
              <a:t>innerText</a:t>
            </a:r>
            <a:endParaRPr lang="cs-CZ" dirty="0"/>
          </a:p>
          <a:p>
            <a:pPr marL="533400" lvl="1" indent="0">
              <a:buNone/>
            </a:pPr>
            <a:r>
              <a:rPr lang="cs-CZ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replyElement.</a:t>
            </a:r>
            <a:r>
              <a:rPr lang="cs-CZ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cs-CZ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Pálavá je 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skvělá"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33400" lvl="1" indent="0">
              <a:buNone/>
            </a:pPr>
            <a:endParaRPr lang="cs-CZ" dirty="0" smtClean="0"/>
          </a:p>
          <a:p>
            <a:pPr lvl="1"/>
            <a:r>
              <a:rPr lang="cs-CZ" dirty="0" err="1" smtClean="0"/>
              <a:t>innerHTML</a:t>
            </a:r>
            <a:endParaRPr lang="cs-CZ" dirty="0" smtClean="0"/>
          </a:p>
          <a:p>
            <a:pPr marL="533400" lvl="1" indent="0">
              <a:buNone/>
            </a:pPr>
            <a:r>
              <a:rPr lang="cs-CZ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replyElement.</a:t>
            </a:r>
            <a:r>
              <a:rPr lang="cs-CZ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innerHTMLl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&lt;span&gt;&lt;strong&gt;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Pálavá </a:t>
            </a:r>
            <a:r>
              <a:rPr lang="cs-CZ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je boží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!!!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1</a:t>
            </a:r>
            <a:r>
              <a:rPr lang="en-US" dirty="0" smtClean="0"/>
              <a:t>1]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19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62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Funkce slouží k uskutečnění určitého procesu, či pro vytvoření odpovědi na určitý výsledek.</a:t>
            </a:r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505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16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2" y="3747616"/>
            <a:ext cx="8278837" cy="300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Příkladu </a:t>
            </a:r>
            <a:r>
              <a:rPr lang="en-US" dirty="0" smtClean="0"/>
              <a:t>JavaScript</a:t>
            </a:r>
            <a:r>
              <a:rPr lang="cs-CZ" dirty="0" err="1" smtClean="0"/>
              <a:t>ových</a:t>
            </a:r>
            <a:r>
              <a:rPr lang="cs-CZ" dirty="0" smtClean="0"/>
              <a:t> aplikací</a:t>
            </a:r>
            <a:endParaRPr dirty="0"/>
          </a:p>
        </p:txBody>
      </p:sp>
      <p:sp>
        <p:nvSpPr>
          <p:cNvPr id="5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 smtClean="0"/>
              <a:t>Kalkulačka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://codepen.io/SimonB87/full/BvxaEq</a:t>
            </a:r>
            <a:endParaRPr lang="en-US" dirty="0"/>
          </a:p>
          <a:p>
            <a:pPr fontAlgn="base"/>
            <a:r>
              <a:rPr lang="cs-CZ" dirty="0" smtClean="0"/>
              <a:t>Simulátor bubínků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://simonburyan.cz/portitem/drummachine/</a:t>
            </a:r>
            <a:endParaRPr lang="en-US" dirty="0"/>
          </a:p>
          <a:p>
            <a:pPr fontAlgn="base"/>
            <a:r>
              <a:rPr lang="cs-CZ" dirty="0" smtClean="0"/>
              <a:t>Obrázková galerie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codepen.io/altsyset/pen/QxLqgV</a:t>
            </a:r>
            <a:endParaRPr lang="cs-CZ" u="sng" dirty="0" smtClean="0"/>
          </a:p>
          <a:p>
            <a:pPr fontAlgn="base"/>
            <a:r>
              <a:rPr lang="en-US" dirty="0" smtClean="0"/>
              <a:t>Billiard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codepen.io/Blindman67/pen/rNxEjoj</a:t>
            </a:r>
            <a:endParaRPr lang="cs-CZ" dirty="0"/>
          </a:p>
          <a:p>
            <a:pPr fontAlgn="base"/>
            <a:r>
              <a:rPr lang="en-US" dirty="0" err="1" smtClean="0"/>
              <a:t>Příklad</a:t>
            </a:r>
            <a:r>
              <a:rPr lang="en-US" dirty="0" smtClean="0"/>
              <a:t> </a:t>
            </a:r>
            <a:r>
              <a:rPr lang="en-US" dirty="0"/>
              <a:t>s local </a:t>
            </a:r>
            <a:r>
              <a:rPr lang="en-US" dirty="0" smtClean="0"/>
              <a:t>storage:</a:t>
            </a:r>
            <a:endParaRPr lang="cs-CZ" dirty="0"/>
          </a:p>
          <a:p>
            <a:pPr lvl="1" fontAlgn="base"/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://simonburyan.cz/portitem/runanalyzer/index.html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&lt;head</a:t>
            </a:r>
            <a:r>
              <a:rPr lang="en-US" sz="24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dirty="0" smtClean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="stylesheet"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/style.css" /&gt;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cs-CZ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innser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preferably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NOTE: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cs-CZ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but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helps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 lot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solidFill>
                <a:schemeClr val="bg2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 v JS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1]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Vytvořme si první program, který zobrazí heslo do konzole</a:t>
            </a:r>
          </a:p>
          <a:p>
            <a:pPr lvl="1"/>
            <a:r>
              <a:rPr lang="cs-CZ" dirty="0" smtClean="0"/>
              <a:t>Vytvořme si složku se souborem </a:t>
            </a:r>
            <a:r>
              <a:rPr lang="cs-CZ" dirty="0" smtClean="0">
                <a:solidFill>
                  <a:schemeClr val="bg2"/>
                </a:solidFill>
              </a:rPr>
              <a:t>index.html</a:t>
            </a:r>
          </a:p>
          <a:p>
            <a:pPr lvl="1"/>
            <a:r>
              <a:rPr lang="cs-CZ" dirty="0" smtClean="0"/>
              <a:t>Vytvořme si soubor app.js</a:t>
            </a:r>
          </a:p>
          <a:p>
            <a:pPr lvl="1"/>
            <a:r>
              <a:rPr lang="cs-CZ" dirty="0" smtClean="0"/>
              <a:t>V souboru index.html si vytvořme </a:t>
            </a:r>
            <a:r>
              <a:rPr lang="cs-CZ" dirty="0" smtClean="0">
                <a:solidFill>
                  <a:schemeClr val="bg2"/>
                </a:solidFill>
              </a:rPr>
              <a:t>odkaz</a:t>
            </a:r>
            <a:r>
              <a:rPr lang="cs-CZ" dirty="0" smtClean="0"/>
              <a:t> na app.js</a:t>
            </a:r>
          </a:p>
          <a:p>
            <a:pPr lvl="1"/>
            <a:r>
              <a:rPr lang="cs-CZ" dirty="0" smtClean="0"/>
              <a:t>Do souboru app.js uložte jen příkaz: 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console.log(„Hello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!“)</a:t>
            </a:r>
          </a:p>
          <a:p>
            <a:pPr lvl="1"/>
            <a:r>
              <a:rPr lang="cs-CZ" dirty="0" smtClean="0"/>
              <a:t>Otevřete index.html v Chrome a zmáčkněte </a:t>
            </a:r>
            <a:r>
              <a:rPr lang="cs-CZ" dirty="0" smtClean="0">
                <a:solidFill>
                  <a:schemeClr val="bg2"/>
                </a:solidFill>
              </a:rPr>
              <a:t>F12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2147</Words>
  <Application>Microsoft Office PowerPoint</Application>
  <PresentationFormat>Vlastní</PresentationFormat>
  <Paragraphs>430</Paragraphs>
  <Slides>67</Slides>
  <Notes>56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67</vt:i4>
      </vt:variant>
    </vt:vector>
  </HeadingPairs>
  <TitlesOfParts>
    <vt:vector size="76" baseType="lpstr">
      <vt:lpstr>Arial</vt:lpstr>
      <vt:lpstr>Calibri</vt:lpstr>
      <vt:lpstr>Courier New</vt:lpstr>
      <vt:lpstr>Open Sans</vt:lpstr>
      <vt:lpstr>Consolas</vt:lpstr>
      <vt:lpstr>Crimson Text</vt:lpstr>
      <vt:lpstr>Amatic SC</vt:lpstr>
      <vt:lpstr>Wingdings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Příkladu JavaScriptových aplikací</vt:lpstr>
      <vt:lpstr>Kam s ním?</vt:lpstr>
      <vt:lpstr>První program v JS [folder 1]</vt:lpstr>
      <vt:lpstr>Proměnné</vt:lpstr>
      <vt:lpstr>Proměnné [folder 2]</vt:lpstr>
      <vt:lpstr>Proměnné [folder 3]</vt:lpstr>
      <vt:lpstr>Proměnné [folder 4]</vt:lpstr>
      <vt:lpstr>Proměnné [folder 4]</vt:lpstr>
      <vt:lpstr>&gt; Samostatná práce 1</vt:lpstr>
      <vt:lpstr>Komentáře</vt:lpstr>
      <vt:lpstr>Komentáře</vt:lpstr>
      <vt:lpstr>Podmíny …tady začíná programování</vt:lpstr>
      <vt:lpstr>Podmínky</vt:lpstr>
      <vt:lpstr>Podmínky [folder 5]</vt:lpstr>
      <vt:lpstr>Podmínky [folder 6]</vt:lpstr>
      <vt:lpstr>Podmínky</vt:lpstr>
      <vt:lpstr>Podmínky [folder 7]</vt:lpstr>
      <vt:lpstr>&gt; Samostatná práce 2 hlavní</vt:lpstr>
      <vt:lpstr>&gt; Samostatná práce 2 extra</vt:lpstr>
      <vt:lpstr>Práce s elementy</vt:lpstr>
      <vt:lpstr>Výběr HTML elemntu [folder8] </vt:lpstr>
      <vt:lpstr>Výběr HTML elemntu [folder8] </vt:lpstr>
      <vt:lpstr>Práce s elementy [folder 9]</vt:lpstr>
      <vt:lpstr>Práce s elementy [folder 10]</vt:lpstr>
      <vt:lpstr>Práce s elementy [folder 11]</vt:lpstr>
      <vt:lpstr>Funkce</vt:lpstr>
      <vt:lpstr>Funkce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60</cp:revision>
  <dcterms:modified xsi:type="dcterms:W3CDTF">2020-08-03T21:21:44Z</dcterms:modified>
</cp:coreProperties>
</file>