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7"/>
  </p:notesMasterIdLst>
  <p:sldIdLst>
    <p:sldId id="256" r:id="rId2"/>
    <p:sldId id="298" r:id="rId3"/>
    <p:sldId id="257" r:id="rId4"/>
    <p:sldId id="297" r:id="rId5"/>
    <p:sldId id="296" r:id="rId6"/>
    <p:sldId id="258" r:id="rId7"/>
    <p:sldId id="259" r:id="rId8"/>
    <p:sldId id="261" r:id="rId9"/>
    <p:sldId id="312" r:id="rId10"/>
    <p:sldId id="299" r:id="rId11"/>
    <p:sldId id="300" r:id="rId12"/>
    <p:sldId id="301" r:id="rId13"/>
    <p:sldId id="303" r:id="rId14"/>
    <p:sldId id="305" r:id="rId15"/>
    <p:sldId id="306" r:id="rId16"/>
    <p:sldId id="304" r:id="rId17"/>
    <p:sldId id="307" r:id="rId18"/>
    <p:sldId id="262" r:id="rId19"/>
    <p:sldId id="309" r:id="rId20"/>
    <p:sldId id="310" r:id="rId21"/>
    <p:sldId id="311" r:id="rId22"/>
    <p:sldId id="308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</p:sldIdLst>
  <p:sldSz cx="12192000" cy="6858000"/>
  <p:notesSz cx="6858000" cy="9144000"/>
  <p:embeddedFontLst>
    <p:embeddedFont>
      <p:font typeface="Crimson Text" panose="020B0604020202020204" charset="0"/>
      <p:regular r:id="rId58"/>
      <p:bold r:id="rId59"/>
      <p:italic r:id="rId60"/>
      <p:boldItalic r:id="rId61"/>
    </p:embeddedFont>
    <p:embeddedFont>
      <p:font typeface="Amatic SC" panose="020B0604020202020204" charset="-79"/>
      <p:regular r:id="rId62"/>
      <p:bold r:id="rId63"/>
    </p:embeddedFont>
    <p:embeddedFont>
      <p:font typeface="Open Sans" panose="020B0604020202020204" charset="0"/>
      <p:regular r:id="rId64"/>
      <p:bold r:id="rId65"/>
      <p:italic r:id="rId66"/>
      <p:boldItalic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7" autoAdjust="0"/>
  </p:normalViewPr>
  <p:slideViewPr>
    <p:cSldViewPr>
      <p:cViewPr>
        <p:scale>
          <a:sx n="50" d="100"/>
          <a:sy n="50" d="100"/>
        </p:scale>
        <p:origin x="-1256" y="-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321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e9cfa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e9cfa9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9cfa9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9cfa9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ae9cfa9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ae9cfa9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e9cfa9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e9cfa9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e9cfa9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e9cfa9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0b767f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0b767f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9b53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9b53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9b532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c9b532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9b532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9b532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9b5328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9b5328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77fd4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177fd4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b767f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0b767f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177fd4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177fd4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177fd4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177fd4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c9b5328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c9b5328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c9b532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c9b532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9b532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c9b532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c9b532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c9b532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498910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498910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049891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049891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49891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49891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049891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049891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49891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49891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0498910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0498910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0498910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0498910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0498910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0498910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49891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498910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0b767f7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0b767f7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0b767f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0b767f7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0b767f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0b767f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0b767f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0b767f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ae9cfa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ae9cfa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Tady vysvětlit</a:t>
            </a:r>
            <a:r>
              <a:rPr lang="cs-CZ" baseline="0" dirty="0" smtClean="0"/>
              <a:t> logiku HTML, CSS a JS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b767f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0b767f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Pokud</a:t>
            </a:r>
            <a:r>
              <a:rPr lang="cs-CZ" baseline="0" dirty="0" smtClean="0"/>
              <a:t> chceme vyrobit např. program kalkulačky, tak potřebujeme stránce vtisknout určité funkce a logiku. S tím nám pomůže JS.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e9cfa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e9cfa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Kód</a:t>
            </a:r>
            <a:r>
              <a:rPr lang="en-US" dirty="0"/>
              <a:t> se </a:t>
            </a:r>
            <a:r>
              <a:rPr lang="en-US" dirty="0" err="1"/>
              <a:t>píše</a:t>
            </a:r>
            <a:r>
              <a:rPr lang="en-US" dirty="0"/>
              <a:t> do </a:t>
            </a:r>
            <a:r>
              <a:rPr lang="en-US" dirty="0" err="1"/>
              <a:t>souborů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koncovku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soubory</a:t>
            </a:r>
            <a:r>
              <a:rPr lang="en-US" dirty="0"/>
              <a:t> se </a:t>
            </a:r>
            <a:r>
              <a:rPr lang="en-US" dirty="0" err="1"/>
              <a:t>připojují</a:t>
            </a:r>
            <a:r>
              <a:rPr lang="en-US" dirty="0"/>
              <a:t> do HTML </a:t>
            </a:r>
            <a:r>
              <a:rPr lang="en-US" dirty="0" err="1"/>
              <a:t>souboru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značky</a:t>
            </a:r>
            <a:r>
              <a:rPr lang="en-US" dirty="0"/>
              <a:t> &lt;script&gt;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Značká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do </a:t>
            </a:r>
            <a:r>
              <a:rPr lang="en-US" dirty="0" err="1"/>
              <a:t>kterého</a:t>
            </a:r>
            <a:r>
              <a:rPr lang="en-US" dirty="0"/>
              <a:t> </a:t>
            </a:r>
            <a:r>
              <a:rPr lang="en-US" dirty="0" err="1"/>
              <a:t>napíšeme</a:t>
            </a:r>
            <a:r>
              <a:rPr lang="en-US" dirty="0"/>
              <a:t> </a:t>
            </a:r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 smtClean="0"/>
              <a:t>souboru</a:t>
            </a: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LIVE CODING </a:t>
            </a:r>
            <a:r>
              <a:rPr lang="cs-CZ" baseline="0" dirty="0" smtClean="0"/>
              <a:t> - přidat do prázdného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projektu script.js soubor s (</a:t>
            </a:r>
            <a:r>
              <a:rPr lang="cs-CZ" baseline="0" dirty="0" err="1" smtClean="0"/>
              <a:t>alert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scriptem</a:t>
            </a:r>
            <a:r>
              <a:rPr lang="cs-CZ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1">
  <p:cSld name="BLANK_1_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21-Manipulace-s-DOM-zadan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.it/@shinekamil/22-Manipulace-s-DOM-resen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ref/dom_obj_event.asp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Events/keydown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30-Piskvorky-zadani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31-Piskvorky-reseni" TargetMode="External"/><Relationship Id="rId4" Type="http://schemas.openxmlformats.org/officeDocument/2006/relationships/hyperlink" Target="https://github.com/czechitas/letni-skola-prog-piskvorky/blob/master/README.md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40-Mimozemstan-zadan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41-Mimozemstan-reseni" TargetMode="External"/><Relationship Id="rId4" Type="http://schemas.openxmlformats.org/officeDocument/2006/relationships/hyperlink" Target="https://github.com/czechitas/letni-skola-prog-panacek/blob/master/README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imonB87/full/BvxaEq" TargetMode="External"/><Relationship Id="rId7" Type="http://schemas.openxmlformats.org/officeDocument/2006/relationships/hyperlink" Target="http://simonburyan.cz/portitem/runanalyzer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pen.io/Blindman67/pen/rNxEjoj" TargetMode="External"/><Relationship Id="rId5" Type="http://schemas.openxmlformats.org/officeDocument/2006/relationships/hyperlink" Target="https://codepen.io/altsyset/pen/QxLqgV" TargetMode="External"/><Relationship Id="rId4" Type="http://schemas.openxmlformats.org/officeDocument/2006/relationships/hyperlink" Target="http://simonburyan.cz/portitem/drummachin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079775" y="1252550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JavaScript</a:t>
            </a:r>
            <a:endParaRPr sz="4800"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079775" y="4083675"/>
            <a:ext cx="9204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Letní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CzechItas</a:t>
            </a:r>
            <a:r>
              <a:rPr lang="en-US" dirty="0"/>
              <a:t>, Praha, </a:t>
            </a:r>
            <a:r>
              <a:rPr lang="en-US" dirty="0" err="1"/>
              <a:t>srpen</a:t>
            </a:r>
            <a:r>
              <a:rPr lang="en-US" dirty="0"/>
              <a:t>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Šimon</a:t>
            </a:r>
            <a:r>
              <a:rPr lang="en-US" dirty="0"/>
              <a:t> </a:t>
            </a:r>
            <a:r>
              <a:rPr lang="en-US" dirty="0" err="1" smtClean="0"/>
              <a:t>Buryan</a:t>
            </a:r>
            <a:r>
              <a:rPr lang="cs-CZ" dirty="0" smtClean="0"/>
              <a:t>, Luděk </a:t>
            </a:r>
            <a:r>
              <a:rPr lang="cs-CZ" dirty="0" err="1" smtClean="0"/>
              <a:t>Roleček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61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263352" y="2348880"/>
            <a:ext cx="11809312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//text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endParaRPr lang="en-US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biggestFear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pocket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keys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phone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gold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7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dog 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Tony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black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lang="cs-CZ" sz="30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36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sz="36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 smtClean="0"/>
              <a:t>- Slouží pro ukládání dat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356992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Dell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Peter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//ok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//ok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</a:t>
            </a:r>
            <a:r>
              <a:rPr lang="cs-CZ" dirty="0" smtClean="0">
                <a:solidFill>
                  <a:schemeClr val="tx1"/>
                </a:solidFill>
              </a:rPr>
              <a:t> : nemění se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let </a:t>
            </a:r>
            <a:r>
              <a:rPr lang="cs-CZ" dirty="0" smtClean="0">
                <a:solidFill>
                  <a:schemeClr val="tx1"/>
                </a:solidFill>
              </a:rPr>
              <a:t>/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: může se měnit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Deklarace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(je původní, dnes se tolik nepoužívá)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983432" y="3212976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15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…vyzkoušejte si to sami</a:t>
            </a:r>
          </a:p>
        </p:txBody>
      </p:sp>
    </p:spTree>
    <p:extLst>
      <p:ext uri="{BB962C8B-B14F-4D97-AF65-F5344CB8AC3E}">
        <p14:creationId xmlns:p14="http://schemas.microsoft.com/office/powerpoint/2010/main" val="11902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407368" y="2360960"/>
            <a:ext cx="11593288" cy="436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Samostatná práce 1</a:t>
            </a:r>
            <a:endParaRPr b="1"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3264272"/>
            <a:ext cx="9649072" cy="25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Sem dej dotaz uživatele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Tady uživateli něco oznam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Vytvořte program, který se zeptá uživatele na jeho jméno a pak ho program pozdraví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Komentáře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86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Komentáře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3264272"/>
            <a:ext cx="9649072" cy="25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questionString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not run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/*prompt(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not run</a:t>
            </a: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Slouží nám k tomu, abychom vložili poznámku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 smtClean="0"/>
              <a:t>Podmíny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 smtClean="0"/>
              <a:t>…tady začíná programování</a:t>
            </a:r>
            <a:endParaRPr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212976"/>
            <a:ext cx="9865096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Podmínky jsou základní prostředek jak dát programu jistou logiku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Pokud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jinak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Úvod do JS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2606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484784"/>
            <a:ext cx="986509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Vítej zpátky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===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Házej kostkou znova!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Váš hod je roven: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7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268760"/>
            <a:ext cx="9865096" cy="525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Juch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ů!!!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30001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Docela dobrý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20001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Fňuk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Něco je </a:t>
            </a:r>
            <a:r>
              <a:rPr lang="cs-CZ" sz="3000" b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velice špatně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:-(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7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Objektový model dokumentu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6164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Pro každou HTML značku je dispozici </a:t>
            </a:r>
            <a:r>
              <a:rPr lang="en-US" b="1">
                <a:solidFill>
                  <a:schemeClr val="dk2"/>
                </a:solidFill>
              </a:rPr>
              <a:t>objekt</a:t>
            </a:r>
            <a:r>
              <a:rPr lang="en-US"/>
              <a:t> v JavaScriptu</a:t>
            </a: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- objektový model dokumentu</a:t>
            </a:r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37" y="2412925"/>
            <a:ext cx="6763725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document.querySelector(...)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1346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Abychom mohli upravovat JavaScriptem značku na stránce, musíme nejprve získat objekt této značky z DOM 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Musíme značku na stránce “najít”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značky na stránce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HTML značky na stránce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2092725"/>
            <a:ext cx="99669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nadpis;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</a:t>
            </a:r>
            <a:r>
              <a:rPr lang="en-US" sz="36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Vyhledáváme v celém dokumentu </a:t>
            </a:r>
            <a:endParaRPr b="1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 píšeme dovnitř do uvozovek? </a:t>
            </a:r>
            <a:r>
              <a:rPr lang="en-US" b="1"/>
              <a:t>document.querySelector("</a:t>
            </a:r>
            <a:r>
              <a:rPr lang="en-US" b="1">
                <a:solidFill>
                  <a:schemeClr val="accent1"/>
                </a:solidFill>
              </a:rPr>
              <a:t>css-selektor</a:t>
            </a:r>
            <a:r>
              <a:rPr lang="en-US" b="1"/>
              <a:t>");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selektor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221800" y="3014175"/>
            <a:ext cx="19140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.foto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#cedule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.menu a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3537350" y="3014175"/>
            <a:ext cx="76176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HTML 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CSS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class="foto"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id="cedule"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&lt;a&gt;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uvnitř značky 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Aneb konečně bude nějaká akce!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Když jsem získal objekt značky na stránce pomocí </a:t>
            </a:r>
            <a:r>
              <a:rPr lang="en-US" b="1"/>
              <a:t>document.querySelector("...");</a:t>
            </a:r>
            <a:r>
              <a:rPr lang="en-US"/>
              <a:t> mohu v JavaScriptu</a:t>
            </a:r>
            <a:br>
              <a:rPr lang="en-US"/>
            </a:br>
            <a:r>
              <a:rPr lang="en-US"/>
              <a:t>měnit jeho vlastnosti: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Přímo nastavovat </a:t>
            </a:r>
            <a:r>
              <a:rPr lang="en-US" b="1">
                <a:solidFill>
                  <a:schemeClr val="dk2"/>
                </a:solidFill>
              </a:rPr>
              <a:t>CSS styly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Přidávat / odebírat </a:t>
            </a:r>
            <a:r>
              <a:rPr lang="en-US" b="1">
                <a:solidFill>
                  <a:schemeClr val="dk2"/>
                </a:solidFill>
              </a:rPr>
              <a:t>CSS třídy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</a:t>
            </a:r>
            <a:r>
              <a:rPr lang="en-US" b="1">
                <a:solidFill>
                  <a:schemeClr val="dk2"/>
                </a:solidFill>
              </a:rPr>
              <a:t>atributy</a:t>
            </a:r>
            <a:r>
              <a:rPr lang="en-US"/>
              <a:t> prvky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textový </a:t>
            </a:r>
            <a:r>
              <a:rPr lang="en-US" b="1">
                <a:solidFill>
                  <a:schemeClr val="dk2"/>
                </a:solidFill>
              </a:rPr>
              <a:t>obsah</a:t>
            </a:r>
            <a:r>
              <a:rPr lang="en-US"/>
              <a:t> prvku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err="1" smtClean="0"/>
              <a:t>JavaScript</a:t>
            </a:r>
            <a:r>
              <a:rPr lang="cs-CZ" dirty="0" smtClean="0"/>
              <a:t> (</a:t>
            </a:r>
            <a:r>
              <a:rPr lang="cs-CZ" dirty="0" smtClean="0">
                <a:solidFill>
                  <a:schemeClr val="bg2"/>
                </a:solidFill>
              </a:rPr>
              <a:t>JS</a:t>
            </a:r>
            <a:r>
              <a:rPr lang="cs-CZ" dirty="0" smtClean="0"/>
              <a:t>) je jazyk vyvinutý pro webový prohlížeč</a:t>
            </a:r>
            <a:endParaRPr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cs-CZ" dirty="0" smtClean="0"/>
              <a:t>1995 </a:t>
            </a:r>
            <a:r>
              <a:rPr lang="cs-CZ" b="1" dirty="0" err="1" smtClean="0">
                <a:solidFill>
                  <a:schemeClr val="bg2"/>
                </a:solidFill>
              </a:rPr>
              <a:t>Brendan</a:t>
            </a:r>
            <a:r>
              <a:rPr lang="cs-CZ" b="1" dirty="0" smtClean="0">
                <a:solidFill>
                  <a:schemeClr val="bg2"/>
                </a:solidFill>
              </a:rPr>
              <a:t> </a:t>
            </a:r>
            <a:r>
              <a:rPr lang="cs-CZ" b="1" dirty="0" err="1" smtClean="0">
                <a:solidFill>
                  <a:schemeClr val="bg2"/>
                </a:solidFill>
              </a:rPr>
              <a:t>Eich</a:t>
            </a:r>
            <a:r>
              <a:rPr lang="cs-CZ" b="1" dirty="0"/>
              <a:t> </a:t>
            </a:r>
            <a:r>
              <a:rPr lang="cs-CZ" dirty="0"/>
              <a:t>– </a:t>
            </a:r>
            <a:r>
              <a:rPr lang="cs-CZ" dirty="0" smtClean="0"/>
              <a:t>vyrobil JS pro </a:t>
            </a:r>
            <a:r>
              <a:rPr lang="cs-CZ" dirty="0" err="1" smtClean="0">
                <a:solidFill>
                  <a:schemeClr val="bg2"/>
                </a:solidFill>
              </a:rPr>
              <a:t>Netscape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  <a:r>
              <a:rPr lang="cs-CZ" dirty="0" err="1" smtClean="0">
                <a:solidFill>
                  <a:schemeClr val="bg2"/>
                </a:solidFill>
              </a:rPr>
              <a:t>Navigator</a:t>
            </a:r>
            <a:endParaRPr lang="cs-CZ" dirty="0">
              <a:solidFill>
                <a:schemeClr val="bg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853184"/>
            <a:ext cx="5620529" cy="374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5" y="2852936"/>
            <a:ext cx="5786536" cy="377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1035850" y="2044825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44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 rot="10800000">
            <a:off x="1888150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9"/>
          <p:cNvSpPr txBox="1"/>
          <p:nvPr/>
        </p:nvSpPr>
        <p:spPr>
          <a:xfrm>
            <a:off x="1102176" y="4999054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49" name="Google Shape;149;p29"/>
          <p:cNvCxnSpPr/>
          <p:nvPr/>
        </p:nvCxnSpPr>
        <p:spPr>
          <a:xfrm rot="10800000">
            <a:off x="3949097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9"/>
          <p:cNvSpPr txBox="1"/>
          <p:nvPr/>
        </p:nvSpPr>
        <p:spPr>
          <a:xfrm>
            <a:off x="307499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jeho CSS stylech</a:t>
            </a:r>
            <a:endParaRPr b="1"/>
          </a:p>
        </p:txBody>
      </p:sp>
      <p:cxnSp>
        <p:nvCxnSpPr>
          <p:cNvPr id="151" name="Google Shape;151;p29"/>
          <p:cNvCxnSpPr/>
          <p:nvPr/>
        </p:nvCxnSpPr>
        <p:spPr>
          <a:xfrm rot="10800000">
            <a:off x="59254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9"/>
          <p:cNvSpPr txBox="1"/>
          <p:nvPr/>
        </p:nvSpPr>
        <p:spPr>
          <a:xfrm>
            <a:off x="49946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</a:t>
            </a:r>
            <a:r>
              <a:rPr lang="en-US" b="1"/>
              <a:t>vlastnosti</a:t>
            </a:r>
            <a:r>
              <a:rPr lang="en-US"/>
              <a:t> pro barvu</a:t>
            </a:r>
            <a:endParaRPr b="1"/>
          </a:p>
        </p:txBody>
      </p:sp>
      <p:cxnSp>
        <p:nvCxnSpPr>
          <p:cNvPr id="153" name="Google Shape;153;p29"/>
          <p:cNvCxnSpPr/>
          <p:nvPr/>
        </p:nvCxnSpPr>
        <p:spPr>
          <a:xfrm rot="10800000">
            <a:off x="84257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9"/>
          <p:cNvSpPr txBox="1"/>
          <p:nvPr/>
        </p:nvSpPr>
        <p:spPr>
          <a:xfrm>
            <a:off x="74949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(červenou barvu)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napřímo...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294967295"/>
          </p:nvPr>
        </p:nvSpPr>
        <p:spPr>
          <a:xfrm>
            <a:off x="964650" y="1607350"/>
            <a:ext cx="108465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CSS:												JavaScript: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		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fontSize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CSS vlastnosti se v JavaScriptu zapisují pomocí tzv. camel case.  Názvy vlastností vlastností se zapisují dohromady bez mezer </a:t>
            </a:r>
            <a:br>
              <a:rPr lang="en-US"/>
            </a:br>
            <a:r>
              <a:rPr lang="en-US"/>
              <a:t>a pomlček, první písmeno je malé, další slova v názvu začínají velkým písmenem.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atributy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"img"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"pes.jpg"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obrázku</a:t>
            </a:r>
            <a:endParaRPr b="1"/>
          </a:p>
        </p:txBody>
      </p:sp>
      <p:cxnSp>
        <p:nvCxnSpPr>
          <p:cNvPr id="169" name="Google Shape;169;p31"/>
          <p:cNvCxnSpPr/>
          <p:nvPr/>
        </p:nvCxnSpPr>
        <p:spPr>
          <a:xfrm rot="10800000">
            <a:off x="39490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1"/>
          <p:cNvSpPr txBox="1"/>
          <p:nvPr/>
        </p:nvSpPr>
        <p:spPr>
          <a:xfrm>
            <a:off x="30749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atribut </a:t>
            </a:r>
            <a:r>
              <a:rPr lang="en-US"/>
              <a:t>src</a:t>
            </a:r>
            <a:endParaRPr b="1"/>
          </a:p>
        </p:txBody>
      </p:sp>
      <p:cxnSp>
        <p:nvCxnSpPr>
          <p:cNvPr id="171" name="Google Shape;171;p31"/>
          <p:cNvCxnSpPr/>
          <p:nvPr/>
        </p:nvCxnSpPr>
        <p:spPr>
          <a:xfrm rot="10800000">
            <a:off x="67422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31"/>
          <p:cNvSpPr txBox="1"/>
          <p:nvPr/>
        </p:nvSpPr>
        <p:spPr>
          <a:xfrm>
            <a:off x="58114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(jiný zdroj obrázku)</a:t>
            </a:r>
            <a:endParaRPr b="1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HTML </a:t>
            </a:r>
            <a:r>
              <a:rPr lang="en-US" dirty="0" err="1"/>
              <a:t>značky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odkazu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textový obsah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"Kokoska"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82" name="Google Shape;182;p32"/>
          <p:cNvCxnSpPr/>
          <p:nvPr/>
        </p:nvCxnSpPr>
        <p:spPr>
          <a:xfrm rot="10800000">
            <a:off x="4710822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2"/>
          <p:cNvSpPr txBox="1"/>
          <p:nvPr/>
        </p:nvSpPr>
        <p:spPr>
          <a:xfrm>
            <a:off x="3836723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textový obsah</a:t>
            </a:r>
            <a:endParaRPr b="1"/>
          </a:p>
        </p:txBody>
      </p:sp>
      <p:cxnSp>
        <p:nvCxnSpPr>
          <p:cNvPr id="184" name="Google Shape;184;p32"/>
          <p:cNvCxnSpPr/>
          <p:nvPr/>
        </p:nvCxnSpPr>
        <p:spPr>
          <a:xfrm rot="10800000">
            <a:off x="891866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2"/>
          <p:cNvSpPr txBox="1"/>
          <p:nvPr/>
        </p:nvSpPr>
        <p:spPr>
          <a:xfrm>
            <a:off x="798789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</a:t>
            </a:r>
            <a:endParaRPr b="1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Nebo chceme změnit přímo text uvnitř značky...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obsah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odstavec.</a:t>
            </a:r>
            <a:r>
              <a:rPr lang="en-US" sz="30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"jsem &lt;em&gt;kurzíva&lt;/em&gt;"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3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odstavce</a:t>
            </a:r>
            <a:endParaRPr b="1"/>
          </a:p>
        </p:txBody>
      </p:sp>
      <p:cxnSp>
        <p:nvCxnSpPr>
          <p:cNvPr id="195" name="Google Shape;195;p33"/>
          <p:cNvCxnSpPr/>
          <p:nvPr/>
        </p:nvCxnSpPr>
        <p:spPr>
          <a:xfrm rot="10800000">
            <a:off x="39154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30413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HTML obsah</a:t>
            </a:r>
            <a:endParaRPr b="1"/>
          </a:p>
        </p:txBody>
      </p:sp>
      <p:cxnSp>
        <p:nvCxnSpPr>
          <p:cNvPr id="197" name="Google Shape;197;p33"/>
          <p:cNvCxnSpPr/>
          <p:nvPr/>
        </p:nvCxnSpPr>
        <p:spPr>
          <a:xfrm rot="10800000">
            <a:off x="78709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69401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Můžeme vložit </a:t>
            </a:r>
            <a:r>
              <a:rPr lang="en-US" b="1"/>
              <a:t>hodnotu</a:t>
            </a:r>
            <a:r>
              <a:rPr lang="en-US"/>
              <a:t> včetně </a:t>
            </a:r>
            <a:r>
              <a:rPr lang="en-US" b="1"/>
              <a:t>HTML značek</a:t>
            </a:r>
            <a:endParaRPr b="1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Pomocí textContent nemůžeme do textu přidávat HTML značky. Pokud chceme, můžeme použít: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132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Už umíme. Je to jen CSS vlastnost.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/>
              <a:t> nastavujeme polohu levé hrany objektu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nastavuje polohu horní hrany objektu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4294967295"/>
          </p:nvPr>
        </p:nvSpPr>
        <p:spPr>
          <a:xfrm>
            <a:off x="964650" y="4346800"/>
            <a:ext cx="101325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Aby to fungovalo, musí mít prvek v CSS nastaveno: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4294967295"/>
          </p:nvPr>
        </p:nvSpPr>
        <p:spPr>
          <a:xfrm>
            <a:off x="1079250" y="5024925"/>
            <a:ext cx="8096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position: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https://repl.it/@shinekamil/21-Manipulace-s-DOM-zadani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proveď </a:t>
            </a:r>
            <a:r>
              <a:rPr lang="en-US" b="1"/>
              <a:t>fork a přejmenuj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 </a:t>
            </a:r>
            <a:r>
              <a:rPr lang="en-US" u="sng">
                <a:solidFill>
                  <a:schemeClr val="lt2"/>
                </a:solidFill>
                <a:hlinkClick r:id="rId4"/>
              </a:rPr>
              <a:t>https://repl.it/@shinekamil/22-Manipulace-s-DOM-reseni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Pojďte si to vyzkoušet taky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Pohyb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hejblátka hejbejte se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145050" y="1930225"/>
            <a:ext cx="10054500" cy="4307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0" y="3151600"/>
            <a:ext cx="1821900" cy="20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/>
          <p:nvPr/>
        </p:nvSpPr>
        <p:spPr>
          <a:xfrm>
            <a:off x="4754650" y="3118875"/>
            <a:ext cx="1886700" cy="2104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7"/>
          <p:cNvCxnSpPr/>
          <p:nvPr/>
        </p:nvCxnSpPr>
        <p:spPr>
          <a:xfrm>
            <a:off x="4765575" y="1984750"/>
            <a:ext cx="0" cy="11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37"/>
          <p:cNvCxnSpPr/>
          <p:nvPr/>
        </p:nvCxnSpPr>
        <p:spPr>
          <a:xfrm>
            <a:off x="1188675" y="3097150"/>
            <a:ext cx="3555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9" name="Google Shape;229;p37"/>
          <p:cNvSpPr txBox="1"/>
          <p:nvPr/>
        </p:nvSpPr>
        <p:spPr>
          <a:xfrm>
            <a:off x="1188675" y="1930222"/>
            <a:ext cx="981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0,0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207200" y="2226850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top: 30px;</a:t>
            </a:r>
            <a:endParaRPr sz="2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774725" y="3339175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left: 80px;</a:t>
            </a:r>
            <a:endParaRPr sz="2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754650" y="5334825"/>
            <a:ext cx="2682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position: absolute;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kvůli tomu jsme si vykládali ty funkce!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Dnes má JS velké uplatnění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Podpora </a:t>
            </a:r>
            <a:r>
              <a:rPr lang="cs-CZ" b="1" dirty="0" smtClean="0">
                <a:solidFill>
                  <a:schemeClr val="bg2"/>
                </a:solidFill>
              </a:rPr>
              <a:t>Googlu</a:t>
            </a:r>
            <a:r>
              <a:rPr lang="cs-CZ" dirty="0" smtClean="0"/>
              <a:t> (V8 </a:t>
            </a:r>
            <a:r>
              <a:rPr lang="cs-CZ" dirty="0" err="1" smtClean="0"/>
              <a:t>engine</a:t>
            </a:r>
            <a:r>
              <a:rPr lang="cs-CZ" dirty="0" smtClean="0"/>
              <a:t> pro JS)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běhající na </a:t>
            </a:r>
            <a:r>
              <a:rPr lang="cs-CZ" b="1" dirty="0">
                <a:solidFill>
                  <a:schemeClr val="bg2"/>
                </a:solidFill>
              </a:rPr>
              <a:t>serveru</a:t>
            </a:r>
            <a:r>
              <a:rPr lang="cs-CZ" dirty="0" smtClean="0"/>
              <a:t> (Node.JS, </a:t>
            </a:r>
            <a:r>
              <a:rPr lang="cs-CZ" dirty="0" err="1" smtClean="0"/>
              <a:t>Mongo.db</a:t>
            </a:r>
            <a:r>
              <a:rPr lang="cs-CZ" dirty="0" smtClean="0"/>
              <a:t>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přímo pro </a:t>
            </a:r>
            <a:r>
              <a:rPr lang="cs-CZ" b="1" dirty="0">
                <a:solidFill>
                  <a:schemeClr val="bg2"/>
                </a:solidFill>
              </a:rPr>
              <a:t>PC, mobily </a:t>
            </a:r>
            <a:r>
              <a:rPr lang="cs-CZ" dirty="0" smtClean="0"/>
              <a:t>atd. (</a:t>
            </a:r>
            <a:r>
              <a:rPr lang="cs-CZ" dirty="0" err="1" smtClean="0"/>
              <a:t>Ionic</a:t>
            </a:r>
            <a:r>
              <a:rPr lang="cs-CZ" dirty="0" smtClean="0"/>
              <a:t>, </a:t>
            </a:r>
            <a:r>
              <a:rPr lang="cs-CZ" dirty="0" err="1" smtClean="0"/>
              <a:t>Electron</a:t>
            </a:r>
            <a:r>
              <a:rPr lang="cs-CZ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2" y="3747616"/>
            <a:ext cx="8278837" cy="300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0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4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Program v JavaScriptu se spustí ve chvíli jeho načtení do stránky a běží „odshora dolů“.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Často ale chceme spustit kus kódu až pokud se na stránce něco stane - např. kliknu myší na tlačítko.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Tomu kliknutí se říká </a:t>
            </a:r>
            <a:r>
              <a:rPr lang="en-US" b="1"/>
              <a:t>událost -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Existuje mnoho různých druhů událostí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Stisk klávesy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Posun kurzory myši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Zmenšení okna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atd.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funkce pro </a:t>
            </a:r>
            <a:r>
              <a:rPr lang="en-US" b="1">
                <a:solidFill>
                  <a:srgbClr val="000000"/>
                </a:solidFill>
              </a:rPr>
              <a:t>obsluhu události</a:t>
            </a:r>
            <a:r>
              <a:rPr lang="en-US">
                <a:solidFill>
                  <a:srgbClr val="000000"/>
                </a:solidFill>
              </a:rPr>
              <a:t>, kterou si naprogramujeme.</a:t>
            </a:r>
            <a:endParaRPr>
              <a:solidFill>
                <a:srgbClr val="283891"/>
              </a:solidFill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50" y="3333750"/>
            <a:ext cx="1618275" cy="17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/>
          <p:nvPr/>
        </p:nvCxnSpPr>
        <p:spPr>
          <a:xfrm>
            <a:off x="2976550" y="4417225"/>
            <a:ext cx="33339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40"/>
          <p:cNvSpPr txBox="1"/>
          <p:nvPr/>
        </p:nvSpPr>
        <p:spPr>
          <a:xfrm>
            <a:off x="3405200" y="3583775"/>
            <a:ext cx="21549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event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549350" y="3321850"/>
            <a:ext cx="5478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// pri kliknuti na tlacitko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taková funkce pro </a:t>
            </a:r>
            <a:r>
              <a:rPr lang="en-US" b="1">
                <a:solidFill>
                  <a:srgbClr val="000000"/>
                </a:solidFill>
              </a:rPr>
              <a:t>obsluhu</a:t>
            </a:r>
            <a:r>
              <a:rPr lang="en-US" b="1">
                <a:solidFill>
                  <a:srgbClr val="283891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události</a:t>
            </a:r>
            <a:r>
              <a:rPr lang="en-US">
                <a:solidFill>
                  <a:srgbClr val="000000"/>
                </a:solidFill>
              </a:rPr>
              <a:t>, jakou si nastavíme.</a:t>
            </a:r>
            <a:endParaRPr>
              <a:solidFill>
                <a:srgbClr val="283891"/>
              </a:solidFill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710975" y="4810150"/>
            <a:ext cx="53058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pri kliknuti na tlacítko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035850" y="3073125"/>
            <a:ext cx="83253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"priKliknuti()"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Moje tlacitko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8888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 #2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Kromě kliknutí myší existují i další...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1008775" y="1568079"/>
            <a:ext cx="10458600" cy="4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kliknutí na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najel nad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odjel z prvku pryč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stisk klávesy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uvolnění klávesy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změna hodnoty pole ve formuláři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kompletní načtení prvku (typicky celé stránky)</a:t>
            </a:r>
            <a:endParaRPr sz="2400">
              <a:solidFill>
                <a:srgbClr val="28389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008775" y="5724875"/>
            <a:ext cx="10458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 spousta dalších, viz např.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https://developer.mozilla.org/en-US/docs/Web/Events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Nebo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https://www.w3schools.com/jsref/dom_obj_event.asp</a:t>
            </a:r>
            <a:endParaRPr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solidFill>
                  <a:srgbClr val="000000"/>
                </a:solidFill>
              </a:rPr>
              <a:t>Obsluha události</a:t>
            </a:r>
            <a:r>
              <a:rPr lang="en-US">
                <a:solidFill>
                  <a:srgbClr val="000000"/>
                </a:solidFill>
              </a:rPr>
              <a:t> probíhá naprosto stejně, jako u reakce na kliknutí.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1035850" y="3073125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onmouseover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"priNajeti()"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59650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3" name="Google Shape;283;p44"/>
          <p:cNvSpPr txBox="1"/>
          <p:nvPr/>
        </p:nvSpPr>
        <p:spPr>
          <a:xfrm>
            <a:off x="6792050" y="4810150"/>
            <a:ext cx="5197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priNajeti()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 pri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najeti kurzoru nad div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event object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Každá událost má tzv.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 object, který obsahuje veškeré informace o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To může být např.: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odkaz na prvek, který událost vyvolal (</a:t>
            </a:r>
            <a:r>
              <a:rPr lang="en-US" b="1">
                <a:solidFill>
                  <a:schemeClr val="accent1"/>
                </a:solidFill>
              </a:rPr>
              <a:t>target</a:t>
            </a:r>
            <a:r>
              <a:rPr lang="en-US"/>
              <a:t>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pozice kurzoru myši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kód stisknuté klávesy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apod.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JavaScriptu musíme říct, že má tento objekt do naší obsluhy události předat: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035850" y="2835400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onkeydown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"priStiskuKlavesy(</a:t>
            </a:r>
            <a:r>
              <a:rPr lang="en-US" sz="3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0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558000" y="4610125"/>
            <a:ext cx="6688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4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 nyni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vlastnosti udalosti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8584550" y="3560875"/>
            <a:ext cx="1325008" cy="989150"/>
          </a:xfrm>
          <a:custGeom>
            <a:avLst/>
            <a:gdLst/>
            <a:ahLst/>
            <a:cxnLst/>
            <a:rect l="l" t="t" r="r" b="b"/>
            <a:pathLst>
              <a:path w="34643" h="39566" extrusionOk="0">
                <a:moveTo>
                  <a:pt x="0" y="0"/>
                </a:moveTo>
                <a:cubicBezTo>
                  <a:pt x="816" y="2575"/>
                  <a:pt x="-377" y="11933"/>
                  <a:pt x="4898" y="15450"/>
                </a:cubicBezTo>
                <a:cubicBezTo>
                  <a:pt x="10173" y="18967"/>
                  <a:pt x="26753" y="17083"/>
                  <a:pt x="31652" y="21102"/>
                </a:cubicBezTo>
                <a:cubicBezTo>
                  <a:pt x="36551" y="25121"/>
                  <a:pt x="33850" y="36489"/>
                  <a:pt x="34290" y="3956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K vlastnostem události pak můžeme přistupovat přes </a:t>
            </a:r>
            <a:r>
              <a:rPr lang="en-US" b="1"/>
              <a:t>event object</a:t>
            </a:r>
            <a:r>
              <a:rPr lang="en-US"/>
              <a:t>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045650" y="2835400"/>
            <a:ext cx="107391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8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nyni vlastnosti udalosti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event.key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napr. obsahuje kod stisknute klavesy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en-US" dirty="0" smtClean="0"/>
              <a:t>Z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rodiny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jazyka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cs-CZ" dirty="0">
                <a:solidFill>
                  <a:schemeClr val="bg2"/>
                </a:solidFill>
              </a:rPr>
              <a:t> </a:t>
            </a:r>
            <a:endParaRPr lang="cs-CZ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</a:t>
            </a:r>
            <a:r>
              <a:rPr lang="en-US" dirty="0"/>
              <a:t>++, Java, C</a:t>
            </a:r>
            <a:r>
              <a:rPr lang="en-US" dirty="0" smtClean="0"/>
              <a:t>#,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 dirty="0" err="1"/>
              <a:t>Neplést</a:t>
            </a:r>
            <a:r>
              <a:rPr lang="en-US" dirty="0"/>
              <a:t> s </a:t>
            </a:r>
            <a:r>
              <a:rPr lang="en-US" dirty="0" err="1"/>
              <a:t>jazykem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to </a:t>
            </a:r>
            <a:r>
              <a:rPr lang="en-US" dirty="0" smtClean="0"/>
              <a:t>je </a:t>
            </a:r>
            <a:r>
              <a:rPr lang="en-US" dirty="0" err="1"/>
              <a:t>úplně</a:t>
            </a:r>
            <a:r>
              <a:rPr lang="en-US" dirty="0"/>
              <a:t> </a:t>
            </a:r>
            <a:r>
              <a:rPr lang="en-US" dirty="0" err="1"/>
              <a:t>jiný</a:t>
            </a:r>
            <a:r>
              <a:rPr lang="en-US" dirty="0"/>
              <a:t> </a:t>
            </a:r>
            <a:r>
              <a:rPr lang="en-US" dirty="0" err="1" smtClean="0"/>
              <a:t>jazyk</a:t>
            </a:r>
            <a:r>
              <a:rPr lang="cs-CZ" dirty="0" smtClean="0"/>
              <a:t>, původně se jazyk jmenoval „</a:t>
            </a:r>
            <a:r>
              <a:rPr lang="cs-CZ" dirty="0" err="1" smtClean="0"/>
              <a:t>LiveScript</a:t>
            </a:r>
            <a:r>
              <a:rPr lang="cs-CZ" dirty="0" smtClean="0"/>
              <a:t>“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JS je </a:t>
            </a:r>
            <a:r>
              <a:rPr lang="cs-CZ" dirty="0" smtClean="0">
                <a:solidFill>
                  <a:schemeClr val="bg2"/>
                </a:solidFill>
              </a:rPr>
              <a:t>rychlý a jednoduchý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Nicméně JS má některé (pro začátečníky) matoucí vlastnosti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21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Zobrazení objektu události v konzoli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1045650" y="1478875"/>
            <a:ext cx="55956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stiskKlavesy(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-US" sz="24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129" y="2647125"/>
            <a:ext cx="6677101" cy="40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/>
          <p:nvPr/>
        </p:nvSpPr>
        <p:spPr>
          <a:xfrm>
            <a:off x="4203475" y="2964600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9" name="Google Shape;319;p49"/>
          <p:cNvSpPr txBox="1">
            <a:spLocks noGrp="1"/>
          </p:cNvSpPr>
          <p:nvPr>
            <p:ph type="body" idx="4294967295"/>
          </p:nvPr>
        </p:nvSpPr>
        <p:spPr>
          <a:xfrm>
            <a:off x="484200" y="4251350"/>
            <a:ext cx="4169400" cy="2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0000"/>
                </a:solidFill>
              </a:rPr>
              <a:t>Chrome Dev Tools:</a:t>
            </a:r>
            <a:endParaRPr sz="18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Windows: </a:t>
            </a:r>
            <a:r>
              <a:rPr lang="en-US" sz="1800" i="1">
                <a:solidFill>
                  <a:schemeClr val="dk2"/>
                </a:solidFill>
              </a:rPr>
              <a:t>F12</a:t>
            </a:r>
            <a:r>
              <a:rPr lang="en-US" sz="1800">
                <a:solidFill>
                  <a:srgbClr val="000000"/>
                </a:solidFill>
              </a:rPr>
              <a:t> nebo </a:t>
            </a:r>
            <a:r>
              <a:rPr lang="en-US" sz="1800" i="1">
                <a:solidFill>
                  <a:schemeClr val="dk2"/>
                </a:solidFill>
              </a:rPr>
              <a:t>Shift + Ctrl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Mac: </a:t>
            </a:r>
            <a:r>
              <a:rPr lang="en-US" sz="1800" i="1">
                <a:solidFill>
                  <a:schemeClr val="dk2"/>
                </a:solidFill>
              </a:rPr>
              <a:t>Command + Alt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Přepnout nahoře do záložky </a:t>
            </a:r>
            <a:r>
              <a:rPr lang="en-US" sz="1800" b="1">
                <a:solidFill>
                  <a:srgbClr val="000000"/>
                </a:solidFill>
              </a:rPr>
              <a:t>Console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 vlastností je pro každou událost trochu jiná. Přesný seznam najdeš vždy v dokumentaci k dané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  <a:hlinkClick r:id="rId3"/>
              </a:rPr>
              <a:t>https://developer.mozilla.org/en-US/docs/Web/Events</a:t>
            </a:r>
            <a:endParaRPr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Např. pro událost keydown (stisk klávesy):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97A7"/>
                </a:solidFill>
                <a:hlinkClick r:id="rId4"/>
              </a:rPr>
              <a:t>https://developer.mozilla.org/en-US/docs/Web/Events/keydown</a:t>
            </a:r>
            <a:endParaRPr sz="2400"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Vidíme vlastnosti jako </a:t>
            </a:r>
            <a:r>
              <a:rPr lang="en-US" sz="2400" b="1">
                <a:solidFill>
                  <a:srgbClr val="000000"/>
                </a:solidFill>
              </a:rPr>
              <a:t>target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code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repeat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ctrlKey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shiftKey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altKey </a:t>
            </a:r>
            <a:r>
              <a:rPr lang="en-US" sz="2400">
                <a:solidFill>
                  <a:srgbClr val="000000"/>
                </a:solidFill>
              </a:rPr>
              <a:t>a další.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964650" y="1704875"/>
            <a:ext cx="101346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https://repl.it/@shinekamil/30-Piskvorky-zadani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(pro zkušenější studentky):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https://github.com/czechitas/letni-skola-prog-piskvorky/blob/master/README.md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https://repl.it/@shinekamil/31-Piskvorky-reseni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419585" y="53809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419575" y="1240200"/>
            <a:ext cx="11367300" cy="5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accent1"/>
                </a:solidFill>
                <a:hlinkClick r:id="rId3"/>
              </a:rPr>
              <a:t>https://repl.it/@shinekamil/40-Mimozemstan-zadani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najdeš zde:</a:t>
            </a:r>
            <a:br>
              <a:rPr lang="en-US"/>
            </a:br>
            <a:r>
              <a:rPr lang="en-US" sz="2300" u="sng">
                <a:solidFill>
                  <a:schemeClr val="hlink"/>
                </a:solidFill>
                <a:hlinkClick r:id="rId4"/>
              </a:rPr>
              <a:t>https://github.com/czechitas/letni-skola-prog-panacek/blob/master/README.md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https://repl.it/@shinekamil/41-Mimozemstan-reseni</a:t>
            </a:r>
            <a:endParaRPr>
              <a:solidFill>
                <a:schemeClr val="lt2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HTML + CSS + </a:t>
            </a: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76" y="1572050"/>
            <a:ext cx="6784047" cy="46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Příkladu </a:t>
            </a:r>
            <a:r>
              <a:rPr lang="en-US" dirty="0" smtClean="0"/>
              <a:t>JavaScript</a:t>
            </a:r>
            <a:r>
              <a:rPr lang="cs-CZ" dirty="0" err="1" smtClean="0"/>
              <a:t>ových</a:t>
            </a:r>
            <a:r>
              <a:rPr lang="cs-CZ" dirty="0" smtClean="0"/>
              <a:t> aplikací</a:t>
            </a:r>
            <a:endParaRPr dirty="0"/>
          </a:p>
        </p:txBody>
      </p:sp>
      <p:sp>
        <p:nvSpPr>
          <p:cNvPr id="5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 smtClean="0"/>
              <a:t>Kalkulačka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://codepen.io/SimonB87/full/BvxaEq</a:t>
            </a:r>
            <a:endParaRPr lang="en-US" dirty="0"/>
          </a:p>
          <a:p>
            <a:pPr fontAlgn="base"/>
            <a:r>
              <a:rPr lang="cs-CZ" dirty="0" smtClean="0"/>
              <a:t>Simulátor bubínků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://simonburyan.cz/portitem/drummachine/</a:t>
            </a:r>
            <a:endParaRPr lang="en-US" dirty="0"/>
          </a:p>
          <a:p>
            <a:pPr fontAlgn="base"/>
            <a:r>
              <a:rPr lang="cs-CZ" dirty="0" smtClean="0"/>
              <a:t>Obrázková galerie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codepen.io/altsyset/pen/QxLqgV</a:t>
            </a:r>
            <a:endParaRPr lang="cs-CZ" u="sng" dirty="0" smtClean="0"/>
          </a:p>
          <a:p>
            <a:pPr fontAlgn="base"/>
            <a:r>
              <a:rPr lang="en-US" dirty="0" smtClean="0"/>
              <a:t>Billiard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</a:t>
            </a:r>
            <a:r>
              <a:rPr lang="en-US" u="sng" dirty="0" smtClean="0">
                <a:hlinkClick r:id="rId6"/>
              </a:rPr>
              <a:t>codepen.io/Blindman67/pen/rNxEjoj</a:t>
            </a:r>
            <a:endParaRPr lang="cs-CZ" dirty="0"/>
          </a:p>
          <a:p>
            <a:pPr fontAlgn="base"/>
            <a:r>
              <a:rPr lang="en-US" dirty="0" err="1" smtClean="0"/>
              <a:t>Příklad</a:t>
            </a:r>
            <a:r>
              <a:rPr lang="en-US" dirty="0" smtClean="0"/>
              <a:t> </a:t>
            </a:r>
            <a:r>
              <a:rPr lang="en-US" dirty="0"/>
              <a:t>s local </a:t>
            </a:r>
            <a:r>
              <a:rPr lang="en-US" dirty="0" smtClean="0"/>
              <a:t>storage:</a:t>
            </a:r>
            <a:endParaRPr lang="cs-CZ" dirty="0"/>
          </a:p>
          <a:p>
            <a:pPr lvl="1" fontAlgn="base"/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://simonburyan.cz/portitem/runanalyzer/index.html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Kam s ním?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1025750" y="1498325"/>
            <a:ext cx="10677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&lt;head</a:t>
            </a:r>
            <a:r>
              <a:rPr lang="en-US" sz="24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dirty="0" smtClean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="stylesheet"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/style.css" /&gt;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cs-CZ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title&gt;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Moje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stránka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2400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innser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preferably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end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body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muj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cs-CZ" sz="24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NOTE: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cs-CZ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but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helps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 lot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b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400" dirty="0">
              <a:solidFill>
                <a:schemeClr val="bg2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program v JS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Vytvořme si první program, který zobrazí heslo do konzole</a:t>
            </a:r>
          </a:p>
          <a:p>
            <a:pPr lvl="1"/>
            <a:r>
              <a:rPr lang="cs-CZ" dirty="0" smtClean="0"/>
              <a:t>Vytvořme si složku se souborem </a:t>
            </a:r>
            <a:r>
              <a:rPr lang="cs-CZ" dirty="0" smtClean="0">
                <a:solidFill>
                  <a:schemeClr val="bg2"/>
                </a:solidFill>
              </a:rPr>
              <a:t>index.html</a:t>
            </a:r>
          </a:p>
          <a:p>
            <a:pPr lvl="1"/>
            <a:r>
              <a:rPr lang="cs-CZ" dirty="0" smtClean="0"/>
              <a:t>Vytvořme si soubor app.js</a:t>
            </a:r>
          </a:p>
          <a:p>
            <a:pPr lvl="1"/>
            <a:r>
              <a:rPr lang="cs-CZ" dirty="0" smtClean="0"/>
              <a:t>V souboru index.html si vytvořme </a:t>
            </a:r>
            <a:r>
              <a:rPr lang="cs-CZ" dirty="0" smtClean="0">
                <a:solidFill>
                  <a:schemeClr val="bg2"/>
                </a:solidFill>
              </a:rPr>
              <a:t>odkaz</a:t>
            </a:r>
            <a:r>
              <a:rPr lang="cs-CZ" dirty="0" smtClean="0"/>
              <a:t> na app.js</a:t>
            </a:r>
          </a:p>
          <a:p>
            <a:pPr lvl="1"/>
            <a:r>
              <a:rPr lang="cs-CZ" dirty="0" smtClean="0"/>
              <a:t>Do souboru app.js uložte jen příkaz: 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console.log(„Hello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world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!“)</a:t>
            </a:r>
          </a:p>
          <a:p>
            <a:pPr lvl="1"/>
            <a:r>
              <a:rPr lang="cs-CZ" dirty="0" smtClean="0"/>
              <a:t>Otevřete index.html v Chrome a zmáčkněte </a:t>
            </a:r>
            <a:r>
              <a:rPr lang="cs-CZ" dirty="0" smtClean="0">
                <a:solidFill>
                  <a:schemeClr val="bg2"/>
                </a:solidFill>
              </a:rPr>
              <a:t>F12</a:t>
            </a:r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1507</Words>
  <Application>Microsoft Office PowerPoint</Application>
  <PresentationFormat>Vlastní</PresentationFormat>
  <Paragraphs>323</Paragraphs>
  <Slides>55</Slides>
  <Notes>52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55</vt:i4>
      </vt:variant>
    </vt:vector>
  </HeadingPairs>
  <TitlesOfParts>
    <vt:vector size="63" baseType="lpstr">
      <vt:lpstr>Arial</vt:lpstr>
      <vt:lpstr>Crimson Text</vt:lpstr>
      <vt:lpstr>Amatic SC</vt:lpstr>
      <vt:lpstr>Open Sans</vt:lpstr>
      <vt:lpstr>Calibri</vt:lpstr>
      <vt:lpstr>Courier New</vt:lpstr>
      <vt:lpstr>Consolas</vt:lpstr>
      <vt:lpstr>Motiv Office</vt:lpstr>
      <vt:lpstr>JavaScript</vt:lpstr>
      <vt:lpstr>Úvod do JS</vt:lpstr>
      <vt:lpstr>Co je JavaScript?</vt:lpstr>
      <vt:lpstr>Co je JavaScript?</vt:lpstr>
      <vt:lpstr>Co je JavaScript?</vt:lpstr>
      <vt:lpstr>Proč HTML + CSS + JavaScript?</vt:lpstr>
      <vt:lpstr>Příkladu JavaScriptových aplikací</vt:lpstr>
      <vt:lpstr>Kam s ním?</vt:lpstr>
      <vt:lpstr>První program v JS</vt:lpstr>
      <vt:lpstr>Proměnné</vt:lpstr>
      <vt:lpstr>Proměnné</vt:lpstr>
      <vt:lpstr>Proměnné</vt:lpstr>
      <vt:lpstr>Proměnné</vt:lpstr>
      <vt:lpstr>Proměnné</vt:lpstr>
      <vt:lpstr>Samostatná práce 1</vt:lpstr>
      <vt:lpstr>Komentáře</vt:lpstr>
      <vt:lpstr>Komentáře</vt:lpstr>
      <vt:lpstr>Podmíny …tady začíná programování</vt:lpstr>
      <vt:lpstr>Podmínky</vt:lpstr>
      <vt:lpstr>Podmínky</vt:lpstr>
      <vt:lpstr>Podmínky</vt:lpstr>
      <vt:lpstr>DOM Objektový model dokumentu</vt:lpstr>
      <vt:lpstr>DOM - objektový model dokumentu</vt:lpstr>
      <vt:lpstr>Výběr prvku na stránce document.querySelector(...)</vt:lpstr>
      <vt:lpstr>Výběr značky na stránce</vt:lpstr>
      <vt:lpstr>Výběr HTML značky na stránce</vt:lpstr>
      <vt:lpstr>CSS selektor</vt:lpstr>
      <vt:lpstr>Měníme vlastnosti značky Aneb konečně bude nějaká akce!</vt:lpstr>
      <vt:lpstr>Měníme vlastnosti značky</vt:lpstr>
      <vt:lpstr>Měníme CSS styly napřímo</vt:lpstr>
      <vt:lpstr>Měníme CSS styly napřímo...</vt:lpstr>
      <vt:lpstr>Měníme HTML atributy</vt:lpstr>
      <vt:lpstr>Měníme textový obsah</vt:lpstr>
      <vt:lpstr>Měníme HTML obsah</vt:lpstr>
      <vt:lpstr>Poloha prvku na stránce</vt:lpstr>
      <vt:lpstr>Pojďte si to vyzkoušet taky</vt:lpstr>
      <vt:lpstr>Pohyb prvku na stránce hejblátka hejbejte se</vt:lpstr>
      <vt:lpstr>Poloha prvku na stránce</vt:lpstr>
      <vt:lpstr>Události kvůli tomu jsme si vykládali ty funkce!</vt:lpstr>
      <vt:lpstr>Události</vt:lpstr>
      <vt:lpstr>Obsluha události</vt:lpstr>
      <vt:lpstr>Obsluha události</vt:lpstr>
      <vt:lpstr>Události #2 Kromě kliknutí myší existují i další...</vt:lpstr>
      <vt:lpstr>Další události</vt:lpstr>
      <vt:lpstr>Další události</vt:lpstr>
      <vt:lpstr>Vlastnosti události event object</vt:lpstr>
      <vt:lpstr>Vlastnosti události</vt:lpstr>
      <vt:lpstr>Event object</vt:lpstr>
      <vt:lpstr>Event object</vt:lpstr>
      <vt:lpstr>Zobrazení objektu události v konzoli</vt:lpstr>
      <vt:lpstr>Vlastnosti události</vt:lpstr>
      <vt:lpstr>Pokusná hra: Piškvorky</vt:lpstr>
      <vt:lpstr>Pokusná hra: Piškvorky</vt:lpstr>
      <vt:lpstr>Hra: Mimozemšťan</vt:lpstr>
      <vt:lpstr>Hra: Mimozemšťan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Simon Buryan</cp:lastModifiedBy>
  <cp:revision>31</cp:revision>
  <dcterms:modified xsi:type="dcterms:W3CDTF">2020-08-02T15:04:01Z</dcterms:modified>
</cp:coreProperties>
</file>