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9144000" cy="5143500" type="screen16x9"/>
  <p:notesSz cx="7099300" cy="10234613"/>
  <p:embeddedFontLs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33" autoAdjust="0"/>
  </p:normalViewPr>
  <p:slideViewPr>
    <p:cSldViewPr snapToGrid="0">
      <p:cViewPr varScale="1">
        <p:scale>
          <a:sx n="107" d="100"/>
          <a:sy n="107" d="100"/>
        </p:scale>
        <p:origin x="1734"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6DF28E-7451-432E-917A-0DAC75B8E86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Big Data Capstone Project by Simon Cox</a:t>
            </a:r>
            <a:endParaRPr lang="nl-NL"/>
          </a:p>
        </p:txBody>
      </p:sp>
      <p:sp>
        <p:nvSpPr>
          <p:cNvPr id="3" name="Date Placeholder 2">
            <a:extLst>
              <a:ext uri="{FF2B5EF4-FFF2-40B4-BE49-F238E27FC236}">
                <a16:creationId xmlns:a16="http://schemas.microsoft.com/office/drawing/2014/main" id="{93E0BD13-3562-45EA-8357-6F7BDC823D4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6550D5DF-ADCC-4CA5-8C28-FA758776FAD8}" type="datetime1">
              <a:rPr lang="nl-NL" smtClean="0"/>
              <a:t>10-4-2020</a:t>
            </a:fld>
            <a:endParaRPr lang="nl-NL"/>
          </a:p>
        </p:txBody>
      </p:sp>
      <p:sp>
        <p:nvSpPr>
          <p:cNvPr id="4" name="Footer Placeholder 3">
            <a:extLst>
              <a:ext uri="{FF2B5EF4-FFF2-40B4-BE49-F238E27FC236}">
                <a16:creationId xmlns:a16="http://schemas.microsoft.com/office/drawing/2014/main" id="{D71598C5-F6F3-4228-AC0C-240A33C49DB2}"/>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r>
              <a:rPr lang="nl-NL"/>
              <a:t>Catch the Pink Flamingo!</a:t>
            </a:r>
          </a:p>
        </p:txBody>
      </p:sp>
      <p:sp>
        <p:nvSpPr>
          <p:cNvPr id="5" name="Slide Number Placeholder 4">
            <a:extLst>
              <a:ext uri="{FF2B5EF4-FFF2-40B4-BE49-F238E27FC236}">
                <a16:creationId xmlns:a16="http://schemas.microsoft.com/office/drawing/2014/main" id="{B89A9E56-43AB-41BA-B6BF-B1B7ADCF94C9}"/>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F32E6B5D-65BC-48FE-A492-ABA7AAF67C3F}" type="slidenum">
              <a:rPr lang="nl-NL" smtClean="0"/>
              <a:t>‹#›</a:t>
            </a:fld>
            <a:endParaRPr lang="nl-NL"/>
          </a:p>
        </p:txBody>
      </p:sp>
    </p:spTree>
    <p:extLst>
      <p:ext uri="{BB962C8B-B14F-4D97-AF65-F5344CB8AC3E}">
        <p14:creationId xmlns:p14="http://schemas.microsoft.com/office/powerpoint/2010/main" val="40952685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0" y="4861441"/>
            <a:ext cx="5679440" cy="4605576"/>
          </a:xfrm>
          <a:prstGeom prst="rect">
            <a:avLst/>
          </a:prstGeom>
          <a:noFill/>
          <a:ln>
            <a:noFill/>
          </a:ln>
        </p:spPr>
        <p:txBody>
          <a:bodyPr spcFirstLastPara="1" wrap="square" lIns="99032" tIns="99032" rIns="99032" bIns="99032"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sz="9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6da21336_0_10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6da21336_0_106: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r>
              <a:rPr lang="en-GB" noProof="0" dirty="0"/>
              <a:t>Catch the Pink Flamingo is an online game played by all sorts of users. The goal is to Catch as many Pink Flamingo’s as possible in ever changing maps by clicking on the right flamingo.</a:t>
            </a:r>
          </a:p>
          <a:p>
            <a:pPr marL="0" indent="0">
              <a:buNone/>
            </a:pPr>
            <a:endParaRPr lang="en" dirty="0"/>
          </a:p>
          <a:p>
            <a:pPr marL="0" indent="0">
              <a:buNone/>
            </a:pPr>
            <a:r>
              <a:rPr lang="en" dirty="0"/>
              <a:t>The </a:t>
            </a:r>
            <a:r>
              <a:rPr lang="nl-NL" dirty="0"/>
              <a:t>Catch </a:t>
            </a:r>
            <a:r>
              <a:rPr lang="en-GB" noProof="0" dirty="0"/>
              <a:t>the</a:t>
            </a:r>
            <a:r>
              <a:rPr lang="nl-NL" dirty="0"/>
              <a:t> Pink Flamingo data sets </a:t>
            </a:r>
            <a:r>
              <a:rPr lang="en-GB" noProof="0" dirty="0"/>
              <a:t>contain all the data on the users, their behaviour (clicks), the teams, and in-game purchases. By using Data Science to combine and analyse these data sets we can find user clusters and patterns. These findings can be used to refine the current ad targeting strategy and user experience. By targeting the right users with the right ads, revenue will increase. Similarly, by increasing the user experience users are more likely to purchases game items and recommend the game to other people. Both of which have a positive influence on the game revenue.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013d8abd_1_1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013d8abd_1_1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r>
              <a:rPr lang="en" dirty="0"/>
              <a:t>It was found </a:t>
            </a:r>
            <a:r>
              <a:rPr lang="en-GB" noProof="0" dirty="0"/>
              <a:t>that the most sold game items are item 0, 2, and 5. Item 2 was the most sold item and item 5, by far, yielded the most revenue. Furthermore, there are only six unique items to be purchased. Developing new items similar to item 0, 2 and 5 and offering them for a different prices could increase revenue and give insight in why those items are bought. For example, perhaps item 5 is bought because it makes the game much easier and item 0 is only bought because it is the cheapest. But perhaps items 0 is sold to cheap and people only but item 5 because they think it must be helpful given its price.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013d8abd_1_2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013d8abd_1_2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r>
              <a:rPr lang="en" dirty="0"/>
              <a:t>The </a:t>
            </a:r>
            <a:r>
              <a:rPr lang="en-GB" noProof="0" dirty="0"/>
              <a:t>classification analysis showed that the platform type is the best estimator for predicting if someone is a “High Roller” or “Penny Pincher”, i.e. if someone is willing to spend money or not. Almost all iPhone users are High Rollers and almost all Windows, Linux and Android users are Penny Pinchers. Although most Mac users are also Penny Pinchers, there is a substantial part of the Mac users (almost 40%) that are High Rollers. Therefore, targeting apple users (iPhone and Mac) with expensive items is more likely to result in more in-game purchases, while the opposite holds for Linux, Windows and Android users.</a:t>
            </a:r>
          </a:p>
          <a:p>
            <a:pPr marL="0" indent="0">
              <a:buNone/>
            </a:pPr>
            <a:endParaRPr lang="en-GB" noProof="0" dirty="0"/>
          </a:p>
          <a:p>
            <a:pPr marL="0" indent="0">
              <a:buNone/>
            </a:pPr>
            <a:r>
              <a:rPr lang="en-GB" noProof="0" dirty="0"/>
              <a:t>Another point that follows from the classification analysis is that this game is mostly played on iPhone and Android. Therefore, investing in ads for Android and iPhone will attract more users for this game. Especially, we want to attract iPhone users since they are more likely to be High Rollers.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013d8abd_1_2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013d8abd_1_25: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r>
              <a:rPr lang="en-US" dirty="0"/>
              <a:t>The </a:t>
            </a:r>
            <a:r>
              <a:rPr lang="en-GB" noProof="0" dirty="0"/>
              <a:t>clustering analysis showed that teams with little success and with low spending don’t grow old! Why the life span of these teams stays low is not know. However, from my experience, if my success in a game is low I tend to like the game less, and I will definitely not spend much money on a game I don’t like. This might be the case for this cluster.</a:t>
            </a:r>
          </a:p>
          <a:p>
            <a:pPr marL="0" indent="0">
              <a:buNone/>
            </a:pPr>
            <a:r>
              <a:rPr lang="en-GB" noProof="0" dirty="0"/>
              <a:t>Furthermore, the biggest spenders are old teams with an average success rate. They are the users who like the game but have an average skill level and therefore sometimes need help in the form of purchased items.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013d8abd_1_3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013d8abd_1_3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spcAft>
                <a:spcPts val="1733"/>
              </a:spcAft>
              <a:buNone/>
            </a:pPr>
            <a:r>
              <a:rPr lang="en-US" dirty="0"/>
              <a:t>One extra step in the graph analysis should be to find influencers and influential teams. These influencers and teams can be approached with the option to purchase items with a discount or even for free. In return they must post a chat which mentions how these items helped them and their team to get better. These chats will reach many other users and convince them to buy the same items to get better.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013d8abd_1_4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013d8abd_1_4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r>
              <a:rPr lang="en-GB" noProof="0" dirty="0"/>
              <a:t>Apart from some other recommendations done during this presentation, it is my believe that we should help the weaker ones. As followed from the clustering analysis, teams with a low success rate are less likely to spend money on game items. It is my believe that this is caused by the lack of skills which results in less joy when playing the game. I would suggest to identify these weaker teams and their users and target them with ads for game items with a large discount. These items will boost their skills and therefore their joy when playing. And as you may know, happy players will spend more and tell their friends about this game! Both of which is good for the game revenue, more sales and more users.</a:t>
            </a:r>
          </a:p>
          <a:p>
            <a:pPr marL="0" indent="0">
              <a:buNone/>
            </a:pPr>
            <a:endParaRPr lang="en-GB" noProof="0" dirty="0"/>
          </a:p>
          <a:p>
            <a:pPr marL="0" indent="0">
              <a:buNone/>
            </a:pPr>
            <a:r>
              <a:rPr lang="en-GB" sz="1500" b="1" dirty="0"/>
              <a:t>Acknowledgements (icons)</a:t>
            </a:r>
          </a:p>
          <a:p>
            <a:pPr marL="0" indent="0" defTabSz="990478">
              <a:buNone/>
            </a:pPr>
            <a:r>
              <a:rPr lang="en-GB" sz="1100" dirty="0">
                <a:latin typeface="Arial" panose="020B0604020202020204" pitchFamily="34" charset="0"/>
                <a:cs typeface="Arial" panose="020B0604020202020204" pitchFamily="34" charset="0"/>
              </a:rPr>
              <a:t>Icons made by </a:t>
            </a:r>
            <a:r>
              <a:rPr lang="en-GB" sz="1100" dirty="0" err="1">
                <a:latin typeface="Arial" panose="020B0604020202020204" pitchFamily="34" charset="0"/>
                <a:cs typeface="Arial" panose="020B0604020202020204" pitchFamily="34" charset="0"/>
              </a:rPr>
              <a:t>Freepik</a:t>
            </a:r>
            <a:r>
              <a:rPr lang="en-GB" sz="1100" dirty="0">
                <a:latin typeface="Arial" panose="020B0604020202020204" pitchFamily="34" charset="0"/>
                <a:cs typeface="Arial" panose="020B0604020202020204" pitchFamily="34" charset="0"/>
              </a:rPr>
              <a:t> from www.flaticon.com</a:t>
            </a:r>
          </a:p>
          <a:p>
            <a:pPr marL="0" indent="0" defTabSz="990478">
              <a:buNone/>
            </a:pPr>
            <a:r>
              <a:rPr lang="en-GB" sz="1100" dirty="0">
                <a:latin typeface="Arial" panose="020B0604020202020204" pitchFamily="34" charset="0"/>
                <a:cs typeface="Arial" panose="020B0604020202020204" pitchFamily="34" charset="0"/>
              </a:rPr>
              <a:t>I</a:t>
            </a:r>
            <a:r>
              <a:rPr lang="en-GB" sz="1100" noProof="0" dirty="0">
                <a:latin typeface="Arial" panose="020B0604020202020204" pitchFamily="34" charset="0"/>
                <a:cs typeface="Arial" panose="020B0604020202020204" pitchFamily="34" charset="0"/>
              </a:rPr>
              <a:t>cons made by Flat Icon</a:t>
            </a:r>
            <a:r>
              <a:rPr lang="en-GB" sz="1100" dirty="0">
                <a:latin typeface="Arial" panose="020B0604020202020204" pitchFamily="34" charset="0"/>
                <a:cs typeface="Arial" panose="020B0604020202020204" pitchFamily="34" charset="0"/>
              </a:rPr>
              <a:t> from www.flaticon.com</a:t>
            </a:r>
          </a:p>
          <a:p>
            <a:pPr marL="0" indent="0" defTabSz="990478">
              <a:buNone/>
            </a:pPr>
            <a:r>
              <a:rPr lang="en-GB" sz="1100" dirty="0">
                <a:latin typeface="Arial" panose="020B0604020202020204" pitchFamily="34" charset="0"/>
                <a:cs typeface="Arial" panose="020B0604020202020204" pitchFamily="34" charset="0"/>
              </a:rPr>
              <a:t>Icons made by </a:t>
            </a:r>
            <a:r>
              <a:rPr lang="en-GB" sz="1100" dirty="0" err="1">
                <a:latin typeface="Arial" panose="020B0604020202020204" pitchFamily="34" charset="0"/>
                <a:cs typeface="Arial" panose="020B0604020202020204" pitchFamily="34" charset="0"/>
              </a:rPr>
              <a:t>Dryicons</a:t>
            </a:r>
            <a:r>
              <a:rPr lang="en-GB" sz="1100" dirty="0">
                <a:latin typeface="Arial" panose="020B0604020202020204" pitchFamily="34" charset="0"/>
                <a:cs typeface="Arial" panose="020B0604020202020204" pitchFamily="34" charset="0"/>
              </a:rPr>
              <a:t> from www.dryicons.com</a:t>
            </a:r>
          </a:p>
          <a:p>
            <a:pPr marL="0" indent="0" defTabSz="990478">
              <a:buNone/>
            </a:pPr>
            <a:r>
              <a:rPr lang="en-GB" sz="1100" dirty="0">
                <a:latin typeface="Arial" panose="020B0604020202020204" pitchFamily="34" charset="0"/>
                <a:cs typeface="Arial" panose="020B0604020202020204" pitchFamily="34" charset="0"/>
              </a:rPr>
              <a:t>Icons made by Icons8 from www.icons8.com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680054"/>
            <a:ext cx="8222100" cy="193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a:p>
          <a:p>
            <a:pPr marL="0" lvl="0" indent="0" algn="ctr" rtl="0">
              <a:spcBef>
                <a:spcPts val="0"/>
              </a:spcBef>
              <a:spcAft>
                <a:spcPts val="0"/>
              </a:spcAft>
              <a:buNone/>
            </a:pPr>
            <a:r>
              <a:rPr lang="en"/>
              <a:t>How can we increase revenue </a:t>
            </a:r>
            <a:endParaRPr/>
          </a:p>
          <a:p>
            <a:pPr marL="0" lvl="0" indent="0" algn="ctr" rtl="0">
              <a:spcBef>
                <a:spcPts val="0"/>
              </a:spcBef>
              <a:spcAft>
                <a:spcPts val="0"/>
              </a:spcAft>
              <a:buNone/>
            </a:pPr>
            <a:r>
              <a:rPr lang="en"/>
              <a:t>from</a:t>
            </a:r>
            <a:endParaRPr/>
          </a:p>
          <a:p>
            <a:pPr marL="0" lvl="0" indent="0" algn="ctr" rtl="0">
              <a:spcBef>
                <a:spcPts val="0"/>
              </a:spcBef>
              <a:spcAft>
                <a:spcPts val="0"/>
              </a:spcAft>
              <a:buNone/>
            </a:pPr>
            <a:r>
              <a:rPr lang="en"/>
              <a:t>Catch the Pink Flamingo?</a:t>
            </a:r>
            <a:endParaRPr/>
          </a:p>
        </p:txBody>
      </p:sp>
      <p:sp>
        <p:nvSpPr>
          <p:cNvPr id="86" name="Google Shape;86;p13"/>
          <p:cNvSpPr txBox="1">
            <a:spLocks noGrp="1"/>
          </p:cNvSpPr>
          <p:nvPr>
            <p:ph type="subTitle" idx="1"/>
          </p:nvPr>
        </p:nvSpPr>
        <p:spPr>
          <a:xfrm>
            <a:off x="598088" y="2715913"/>
            <a:ext cx="8222100" cy="432900"/>
          </a:xfrm>
          <a:prstGeom prst="rect">
            <a:avLst/>
          </a:prstGeom>
          <a:solidFill>
            <a:srgbClr val="FFFF00"/>
          </a:solidFill>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73763"/>
                </a:solidFill>
              </a:rPr>
              <a:t>by S</a:t>
            </a:r>
            <a:r>
              <a:rPr lang="nl-NL" dirty="0" err="1">
                <a:solidFill>
                  <a:srgbClr val="073763"/>
                </a:solidFill>
              </a:rPr>
              <a:t>imon</a:t>
            </a:r>
            <a:r>
              <a:rPr lang="nl-NL" dirty="0">
                <a:solidFill>
                  <a:srgbClr val="073763"/>
                </a:solidFill>
              </a:rPr>
              <a:t> Cox</a:t>
            </a:r>
            <a:endParaRPr dirty="0">
              <a:solidFill>
                <a:srgbClr val="073763"/>
              </a:solidFill>
            </a:endParaRPr>
          </a:p>
        </p:txBody>
      </p:sp>
      <p:pic>
        <p:nvPicPr>
          <p:cNvPr id="8" name="Picture 7" descr="icon made by Freepik">
            <a:extLst>
              <a:ext uri="{FF2B5EF4-FFF2-40B4-BE49-F238E27FC236}">
                <a16:creationId xmlns:a16="http://schemas.microsoft.com/office/drawing/2014/main" id="{40FC97C8-3EF3-4181-B696-34E6B5532AAC}"/>
              </a:ext>
            </a:extLst>
          </p:cNvPr>
          <p:cNvPicPr>
            <a:picLocks noChangeAspect="1"/>
          </p:cNvPicPr>
          <p:nvPr/>
        </p:nvPicPr>
        <p:blipFill>
          <a:blip r:embed="rId3"/>
          <a:stretch>
            <a:fillRect/>
          </a:stretch>
        </p:blipFill>
        <p:spPr>
          <a:xfrm flipH="1">
            <a:off x="7246018" y="4008235"/>
            <a:ext cx="822856" cy="8228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 </a:t>
            </a:r>
            <a:endParaRPr dirty="0"/>
          </a:p>
        </p:txBody>
      </p:sp>
      <p:sp>
        <p:nvSpPr>
          <p:cNvPr id="92" name="Google Shape;92;p14"/>
          <p:cNvSpPr txBox="1">
            <a:spLocks noGrp="1"/>
          </p:cNvSpPr>
          <p:nvPr>
            <p:ph type="body" idx="1"/>
          </p:nvPr>
        </p:nvSpPr>
        <p:spPr>
          <a:xfrm>
            <a:off x="311700" y="1031766"/>
            <a:ext cx="8520600" cy="3799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can we use the following data sets to understand options for increasing revenue from game players?</a:t>
            </a:r>
            <a:br>
              <a:rPr lang="en" dirty="0"/>
            </a:br>
            <a:endParaRPr lang="en-US" dirty="0"/>
          </a:p>
        </p:txBody>
      </p:sp>
      <p:pic>
        <p:nvPicPr>
          <p:cNvPr id="7" name="Picture 6" descr="icon made by Freepik">
            <a:extLst>
              <a:ext uri="{FF2B5EF4-FFF2-40B4-BE49-F238E27FC236}">
                <a16:creationId xmlns:a16="http://schemas.microsoft.com/office/drawing/2014/main" id="{D872F66A-8B09-4E19-8966-36D2718CA08A}"/>
              </a:ext>
            </a:extLst>
          </p:cNvPr>
          <p:cNvPicPr>
            <a:picLocks noChangeAspect="1"/>
          </p:cNvPicPr>
          <p:nvPr/>
        </p:nvPicPr>
        <p:blipFill>
          <a:blip r:embed="rId3"/>
          <a:stretch>
            <a:fillRect/>
          </a:stretch>
        </p:blipFill>
        <p:spPr>
          <a:xfrm>
            <a:off x="7246018" y="4008235"/>
            <a:ext cx="822856" cy="822856"/>
          </a:xfrm>
          <a:prstGeom prst="rect">
            <a:avLst/>
          </a:prstGeom>
        </p:spPr>
      </p:pic>
      <p:pic>
        <p:nvPicPr>
          <p:cNvPr id="11" name="Picture 10" descr="icon made by Flat Icons">
            <a:extLst>
              <a:ext uri="{FF2B5EF4-FFF2-40B4-BE49-F238E27FC236}">
                <a16:creationId xmlns:a16="http://schemas.microsoft.com/office/drawing/2014/main" id="{5AE98082-EA68-4A5F-B007-6BF4B82CF73C}"/>
              </a:ext>
            </a:extLst>
          </p:cNvPr>
          <p:cNvPicPr>
            <a:picLocks noChangeAspect="1"/>
          </p:cNvPicPr>
          <p:nvPr/>
        </p:nvPicPr>
        <p:blipFill>
          <a:blip r:embed="rId4"/>
          <a:stretch>
            <a:fillRect/>
          </a:stretch>
        </p:blipFill>
        <p:spPr>
          <a:xfrm>
            <a:off x="932936" y="1987954"/>
            <a:ext cx="540000" cy="540000"/>
          </a:xfrm>
          <a:prstGeom prst="rect">
            <a:avLst/>
          </a:prstGeom>
        </p:spPr>
      </p:pic>
      <p:pic>
        <p:nvPicPr>
          <p:cNvPr id="15" name="Picture 14" descr="Icon meed by Freepik">
            <a:extLst>
              <a:ext uri="{FF2B5EF4-FFF2-40B4-BE49-F238E27FC236}">
                <a16:creationId xmlns:a16="http://schemas.microsoft.com/office/drawing/2014/main" id="{376B1323-3181-43AE-9A36-4BD0A0180586}"/>
              </a:ext>
            </a:extLst>
          </p:cNvPr>
          <p:cNvPicPr>
            <a:picLocks noChangeAspect="1"/>
          </p:cNvPicPr>
          <p:nvPr/>
        </p:nvPicPr>
        <p:blipFill>
          <a:blip r:embed="rId5"/>
          <a:stretch>
            <a:fillRect/>
          </a:stretch>
        </p:blipFill>
        <p:spPr>
          <a:xfrm>
            <a:off x="927272" y="3509500"/>
            <a:ext cx="540000" cy="540000"/>
          </a:xfrm>
          <a:prstGeom prst="rect">
            <a:avLst/>
          </a:prstGeom>
        </p:spPr>
      </p:pic>
      <p:pic>
        <p:nvPicPr>
          <p:cNvPr id="19" name="Picture 18" descr="&lt;a target=&quot;_blank&quot; href=&quot;https://icons8.com/icons/set/bullish&quot;&gt;Increase icon&lt;/a&gt; icon by &lt;a target=&quot;_blank&quot; href=&quot;https://icons8.com&quot;&gt;Icons8&lt;/a&gt;">
            <a:extLst>
              <a:ext uri="{FF2B5EF4-FFF2-40B4-BE49-F238E27FC236}">
                <a16:creationId xmlns:a16="http://schemas.microsoft.com/office/drawing/2014/main" id="{C1EF3349-80BA-4944-801D-BDD337D62441}"/>
              </a:ext>
            </a:extLst>
          </p:cNvPr>
          <p:cNvPicPr>
            <a:picLocks noChangeAspect="1"/>
          </p:cNvPicPr>
          <p:nvPr/>
        </p:nvPicPr>
        <p:blipFill>
          <a:blip r:embed="rId6"/>
          <a:stretch>
            <a:fillRect/>
          </a:stretch>
        </p:blipFill>
        <p:spPr>
          <a:xfrm>
            <a:off x="927272" y="4154915"/>
            <a:ext cx="612000" cy="612000"/>
          </a:xfrm>
          <a:prstGeom prst="rect">
            <a:avLst/>
          </a:prstGeom>
        </p:spPr>
      </p:pic>
      <p:pic>
        <p:nvPicPr>
          <p:cNvPr id="23" name="Picture 22" descr="&lt;a target=&quot;_blank&quot; href=&quot;https://icons8.com/icons/set/goal&quot;&gt;Goal icon&lt;/a&gt; icon by &lt;a target=&quot;_blank&quot; href=&quot;https://icons8.com&quot;&gt;Icons8&lt;/a&gt;">
            <a:extLst>
              <a:ext uri="{FF2B5EF4-FFF2-40B4-BE49-F238E27FC236}">
                <a16:creationId xmlns:a16="http://schemas.microsoft.com/office/drawing/2014/main" id="{599D6C4F-BD02-462E-9DD7-DBBB9585DD62}"/>
              </a:ext>
            </a:extLst>
          </p:cNvPr>
          <p:cNvPicPr>
            <a:picLocks noChangeAspect="1"/>
          </p:cNvPicPr>
          <p:nvPr/>
        </p:nvPicPr>
        <p:blipFill>
          <a:blip r:embed="rId7"/>
          <a:stretch>
            <a:fillRect/>
          </a:stretch>
        </p:blipFill>
        <p:spPr>
          <a:xfrm>
            <a:off x="837272" y="2658727"/>
            <a:ext cx="684000" cy="684000"/>
          </a:xfrm>
          <a:prstGeom prst="rect">
            <a:avLst/>
          </a:prstGeom>
        </p:spPr>
      </p:pic>
      <p:sp>
        <p:nvSpPr>
          <p:cNvPr id="28" name="Google Shape;92;p14">
            <a:extLst>
              <a:ext uri="{FF2B5EF4-FFF2-40B4-BE49-F238E27FC236}">
                <a16:creationId xmlns:a16="http://schemas.microsoft.com/office/drawing/2014/main" id="{5F80451D-94E2-4861-819C-10957B5AA3DB}"/>
              </a:ext>
            </a:extLst>
          </p:cNvPr>
          <p:cNvSpPr txBox="1">
            <a:spLocks/>
          </p:cNvSpPr>
          <p:nvPr/>
        </p:nvSpPr>
        <p:spPr>
          <a:xfrm>
            <a:off x="1731522" y="1968274"/>
            <a:ext cx="6890528" cy="29305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spcBef>
                <a:spcPts val="600"/>
              </a:spcBef>
              <a:spcAft>
                <a:spcPts val="1600"/>
              </a:spcAft>
              <a:buFont typeface="Roboto"/>
              <a:buNone/>
            </a:pPr>
            <a:r>
              <a:rPr lang="en-US" dirty="0"/>
              <a:t>Find user and team clusters and their characteristics</a:t>
            </a:r>
          </a:p>
          <a:p>
            <a:pPr marL="0" indent="0">
              <a:spcBef>
                <a:spcPts val="1600"/>
              </a:spcBef>
              <a:spcAft>
                <a:spcPts val="1600"/>
              </a:spcAft>
              <a:buFont typeface="Roboto"/>
              <a:buNone/>
            </a:pPr>
            <a:r>
              <a:rPr lang="en-US" dirty="0"/>
              <a:t>Define ad targeting strategies for different clusters</a:t>
            </a:r>
          </a:p>
          <a:p>
            <a:pPr marL="0" indent="0">
              <a:spcBef>
                <a:spcPts val="1600"/>
              </a:spcBef>
              <a:spcAft>
                <a:spcPts val="1600"/>
              </a:spcAft>
              <a:buFont typeface="Roboto"/>
              <a:buNone/>
            </a:pPr>
            <a:r>
              <a:rPr lang="en-US" dirty="0"/>
              <a:t>Increase the user experience</a:t>
            </a:r>
          </a:p>
          <a:p>
            <a:pPr marL="0" indent="0">
              <a:spcBef>
                <a:spcPts val="1600"/>
              </a:spcBef>
              <a:spcAft>
                <a:spcPts val="1600"/>
              </a:spcAft>
              <a:buFont typeface="Roboto"/>
              <a:buNone/>
            </a:pPr>
            <a:r>
              <a:rPr lang="en-US" dirty="0"/>
              <a:t>Increase revenue!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 Overview</a:t>
            </a:r>
            <a:endParaRPr/>
          </a:p>
        </p:txBody>
      </p:sp>
      <p:sp>
        <p:nvSpPr>
          <p:cNvPr id="98" name="Google Shape;98;p15"/>
          <p:cNvSpPr txBox="1">
            <a:spLocks noGrp="1"/>
          </p:cNvSpPr>
          <p:nvPr>
            <p:ph type="body" idx="1"/>
          </p:nvPr>
        </p:nvSpPr>
        <p:spPr>
          <a:xfrm>
            <a:off x="1734208" y="1229875"/>
            <a:ext cx="7098092" cy="3339000"/>
          </a:xfrm>
          <a:prstGeom prst="rect">
            <a:avLst/>
          </a:prstGeom>
        </p:spPr>
        <p:txBody>
          <a:bodyPr spcFirstLastPara="1" wrap="square" lIns="91425" tIns="91425" rIns="91425" bIns="91425" anchor="t" anchorCtr="0">
            <a:noAutofit/>
          </a:bodyPr>
          <a:lstStyle/>
          <a:p>
            <a:pPr marL="0" indent="0">
              <a:spcAft>
                <a:spcPts val="1600"/>
              </a:spcAft>
              <a:buNone/>
            </a:pPr>
            <a:r>
              <a:rPr lang="en-US" dirty="0"/>
              <a:t>Item 2	1</a:t>
            </a:r>
            <a:r>
              <a:rPr lang="en-US" baseline="30000" dirty="0"/>
              <a:t>st</a:t>
            </a:r>
            <a:r>
              <a:rPr lang="en-US" dirty="0"/>
              <a:t> most purchased   </a:t>
            </a:r>
            <a:r>
              <a:rPr lang="en-US" dirty="0">
                <a:sym typeface="Wingdings" panose="05000000000000000000" pitchFamily="2" charset="2"/>
              </a:rPr>
              <a:t>	</a:t>
            </a:r>
            <a:r>
              <a:rPr lang="en-US" dirty="0"/>
              <a:t>low revenue </a:t>
            </a:r>
            <a:br>
              <a:rPr lang="en-US" dirty="0"/>
            </a:br>
            <a:r>
              <a:rPr lang="en-US" dirty="0"/>
              <a:t>Item 5	2</a:t>
            </a:r>
            <a:r>
              <a:rPr lang="en-US" baseline="30000" dirty="0"/>
              <a:t>nd</a:t>
            </a:r>
            <a:r>
              <a:rPr lang="en-US" dirty="0"/>
              <a:t> most purchased </a:t>
            </a:r>
            <a:r>
              <a:rPr lang="en-US" dirty="0">
                <a:sym typeface="Wingdings" panose="05000000000000000000" pitchFamily="2" charset="2"/>
              </a:rPr>
              <a:t>	</a:t>
            </a:r>
            <a:r>
              <a:rPr lang="en-US" dirty="0"/>
              <a:t>highest revenue</a:t>
            </a:r>
            <a:br>
              <a:rPr lang="en-US" dirty="0"/>
            </a:br>
            <a:r>
              <a:rPr lang="en-US" dirty="0"/>
              <a:t>Item 0	3</a:t>
            </a:r>
            <a:r>
              <a:rPr lang="en-US" baseline="30000" dirty="0"/>
              <a:t>rd</a:t>
            </a:r>
            <a:r>
              <a:rPr lang="en-US" dirty="0"/>
              <a:t> most purchased   </a:t>
            </a:r>
            <a:r>
              <a:rPr lang="en-US" dirty="0">
                <a:sym typeface="Wingdings" panose="05000000000000000000" pitchFamily="2" charset="2"/>
              </a:rPr>
              <a:t>	</a:t>
            </a:r>
            <a:r>
              <a:rPr lang="en-US" dirty="0"/>
              <a:t>lowest revenue</a:t>
            </a:r>
          </a:p>
          <a:p>
            <a:pPr marL="0" indent="0">
              <a:spcAft>
                <a:spcPts val="1600"/>
              </a:spcAft>
              <a:buNone/>
            </a:pPr>
            <a:r>
              <a:rPr lang="en-US" dirty="0"/>
              <a:t>Only 6 unique items to be purchased</a:t>
            </a:r>
            <a:br>
              <a:rPr lang="en-US" dirty="0"/>
            </a:br>
            <a:r>
              <a:rPr lang="en-US" dirty="0"/>
              <a:t>Create new items like item 0, 2, and 5 and sell for different price</a:t>
            </a:r>
            <a:endParaRPr dirty="0"/>
          </a:p>
        </p:txBody>
      </p:sp>
      <p:pic>
        <p:nvPicPr>
          <p:cNvPr id="8" name="Picture 7" descr="icon made by Freepik">
            <a:extLst>
              <a:ext uri="{FF2B5EF4-FFF2-40B4-BE49-F238E27FC236}">
                <a16:creationId xmlns:a16="http://schemas.microsoft.com/office/drawing/2014/main" id="{2B6E3BAD-1D5E-494B-A298-91EC8A555D22}"/>
              </a:ext>
            </a:extLst>
          </p:cNvPr>
          <p:cNvPicPr>
            <a:picLocks noChangeAspect="1"/>
          </p:cNvPicPr>
          <p:nvPr/>
        </p:nvPicPr>
        <p:blipFill>
          <a:blip r:embed="rId3"/>
          <a:stretch>
            <a:fillRect/>
          </a:stretch>
        </p:blipFill>
        <p:spPr>
          <a:xfrm>
            <a:off x="7246018" y="4008235"/>
            <a:ext cx="822856" cy="822856"/>
          </a:xfrm>
          <a:prstGeom prst="rect">
            <a:avLst/>
          </a:prstGeom>
        </p:spPr>
      </p:pic>
      <p:pic>
        <p:nvPicPr>
          <p:cNvPr id="10" name="Picture 9" descr="icone made by Freepik">
            <a:extLst>
              <a:ext uri="{FF2B5EF4-FFF2-40B4-BE49-F238E27FC236}">
                <a16:creationId xmlns:a16="http://schemas.microsoft.com/office/drawing/2014/main" id="{5074D429-953C-4AAE-B4A9-473F311796BE}"/>
              </a:ext>
            </a:extLst>
          </p:cNvPr>
          <p:cNvPicPr>
            <a:picLocks noChangeAspect="1"/>
          </p:cNvPicPr>
          <p:nvPr/>
        </p:nvPicPr>
        <p:blipFill>
          <a:blip r:embed="rId4"/>
          <a:stretch>
            <a:fillRect/>
          </a:stretch>
        </p:blipFill>
        <p:spPr>
          <a:xfrm>
            <a:off x="839643" y="1451999"/>
            <a:ext cx="720000" cy="720000"/>
          </a:xfrm>
          <a:prstGeom prst="rect">
            <a:avLst/>
          </a:prstGeom>
        </p:spPr>
      </p:pic>
      <p:pic>
        <p:nvPicPr>
          <p:cNvPr id="17" name="Picture 16" descr="&lt;a href='https://dryicons.com/free-icons/increase'&gt; Icon by Dryicons &lt;/a&gt;">
            <a:extLst>
              <a:ext uri="{FF2B5EF4-FFF2-40B4-BE49-F238E27FC236}">
                <a16:creationId xmlns:a16="http://schemas.microsoft.com/office/drawing/2014/main" id="{B0EC0F36-CC23-4447-9A98-FB11CBCCDFB8}"/>
              </a:ext>
            </a:extLst>
          </p:cNvPr>
          <p:cNvPicPr>
            <a:picLocks noChangeAspect="1"/>
          </p:cNvPicPr>
          <p:nvPr/>
        </p:nvPicPr>
        <p:blipFill>
          <a:blip r:embed="rId5"/>
          <a:stretch>
            <a:fillRect/>
          </a:stretch>
        </p:blipFill>
        <p:spPr>
          <a:xfrm>
            <a:off x="839643" y="2448726"/>
            <a:ext cx="720000" cy="720000"/>
          </a:xfrm>
          <a:prstGeom prst="rect">
            <a:avLst/>
          </a:prstGeom>
        </p:spPr>
      </p:pic>
      <p:cxnSp>
        <p:nvCxnSpPr>
          <p:cNvPr id="3" name="Straight Arrow Connector 2">
            <a:extLst>
              <a:ext uri="{FF2B5EF4-FFF2-40B4-BE49-F238E27FC236}">
                <a16:creationId xmlns:a16="http://schemas.microsoft.com/office/drawing/2014/main" id="{E79A3A29-8AF3-4E6F-8415-626245D4C8BA}"/>
              </a:ext>
            </a:extLst>
          </p:cNvPr>
          <p:cNvCxnSpPr/>
          <p:nvPr/>
        </p:nvCxnSpPr>
        <p:spPr>
          <a:xfrm>
            <a:off x="4849906" y="1487715"/>
            <a:ext cx="412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FF54808-163C-4392-9D8F-995ABF07E0D3}"/>
              </a:ext>
            </a:extLst>
          </p:cNvPr>
          <p:cNvCxnSpPr/>
          <p:nvPr/>
        </p:nvCxnSpPr>
        <p:spPr>
          <a:xfrm>
            <a:off x="4849906" y="1809469"/>
            <a:ext cx="412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D03453F-5CA5-481C-B713-3309D6174308}"/>
              </a:ext>
            </a:extLst>
          </p:cNvPr>
          <p:cNvCxnSpPr/>
          <p:nvPr/>
        </p:nvCxnSpPr>
        <p:spPr>
          <a:xfrm>
            <a:off x="4849906" y="2129415"/>
            <a:ext cx="412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have we learned from classification?</a:t>
            </a:r>
            <a:endParaRPr dirty="0"/>
          </a:p>
        </p:txBody>
      </p:sp>
      <p:sp>
        <p:nvSpPr>
          <p:cNvPr id="3" name="Google Shape;98;p15">
            <a:extLst>
              <a:ext uri="{FF2B5EF4-FFF2-40B4-BE49-F238E27FC236}">
                <a16:creationId xmlns:a16="http://schemas.microsoft.com/office/drawing/2014/main" id="{81B715AF-7780-4EC6-90E2-6B73CC6D6861}"/>
              </a:ext>
            </a:extLst>
          </p:cNvPr>
          <p:cNvSpPr txBox="1">
            <a:spLocks noGrp="1"/>
          </p:cNvSpPr>
          <p:nvPr>
            <p:ph type="body" idx="1"/>
          </p:nvPr>
        </p:nvSpPr>
        <p:spPr>
          <a:xfrm>
            <a:off x="1710559" y="1229875"/>
            <a:ext cx="7121741"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High Rollers: the big spenders of the game</a:t>
            </a:r>
            <a:br>
              <a:rPr lang="en-US" dirty="0"/>
            </a:br>
            <a:r>
              <a:rPr lang="en-US" dirty="0"/>
              <a:t>97% of iPhone users</a:t>
            </a:r>
            <a:br>
              <a:rPr lang="en-US" dirty="0"/>
            </a:br>
            <a:r>
              <a:rPr lang="en-US" dirty="0"/>
              <a:t>37% of Mac users</a:t>
            </a:r>
          </a:p>
          <a:p>
            <a:pPr marL="0" lvl="0" indent="0" algn="l" rtl="0">
              <a:spcBef>
                <a:spcPts val="0"/>
              </a:spcBef>
              <a:spcAft>
                <a:spcPts val="1600"/>
              </a:spcAft>
              <a:buNone/>
            </a:pPr>
            <a:r>
              <a:rPr lang="en-US" dirty="0"/>
              <a:t>Penny Pinchers: only buying cheap items</a:t>
            </a:r>
            <a:br>
              <a:rPr lang="en-US" dirty="0"/>
            </a:br>
            <a:r>
              <a:rPr lang="en-US" dirty="0"/>
              <a:t>97% of Linux</a:t>
            </a:r>
            <a:br>
              <a:rPr lang="en-US" dirty="0"/>
            </a:br>
            <a:r>
              <a:rPr lang="en-US" dirty="0"/>
              <a:t>88% of Windows</a:t>
            </a:r>
            <a:br>
              <a:rPr lang="en-US" dirty="0"/>
            </a:br>
            <a:r>
              <a:rPr lang="en-US" dirty="0"/>
              <a:t>87% of Android</a:t>
            </a:r>
          </a:p>
          <a:p>
            <a:pPr marL="0" lvl="0" indent="0">
              <a:spcAft>
                <a:spcPts val="1600"/>
              </a:spcAft>
              <a:buNone/>
            </a:pPr>
            <a:endParaRPr dirty="0"/>
          </a:p>
        </p:txBody>
      </p:sp>
      <p:pic>
        <p:nvPicPr>
          <p:cNvPr id="8" name="Picture 7" descr="icon made by Freepik">
            <a:extLst>
              <a:ext uri="{FF2B5EF4-FFF2-40B4-BE49-F238E27FC236}">
                <a16:creationId xmlns:a16="http://schemas.microsoft.com/office/drawing/2014/main" id="{6497038C-B889-49C3-92FF-4E6A0B2FF9AB}"/>
              </a:ext>
            </a:extLst>
          </p:cNvPr>
          <p:cNvPicPr>
            <a:picLocks noChangeAspect="1"/>
          </p:cNvPicPr>
          <p:nvPr/>
        </p:nvPicPr>
        <p:blipFill>
          <a:blip r:embed="rId3"/>
          <a:stretch>
            <a:fillRect/>
          </a:stretch>
        </p:blipFill>
        <p:spPr>
          <a:xfrm>
            <a:off x="7246018" y="4008235"/>
            <a:ext cx="822856" cy="822856"/>
          </a:xfrm>
          <a:prstGeom prst="rect">
            <a:avLst/>
          </a:prstGeom>
        </p:spPr>
      </p:pic>
      <p:pic>
        <p:nvPicPr>
          <p:cNvPr id="9" name="Picture 8" descr="icon made by Freepik">
            <a:extLst>
              <a:ext uri="{FF2B5EF4-FFF2-40B4-BE49-F238E27FC236}">
                <a16:creationId xmlns:a16="http://schemas.microsoft.com/office/drawing/2014/main" id="{93FB94E4-2405-40B4-943C-1E56BCF7FB42}"/>
              </a:ext>
            </a:extLst>
          </p:cNvPr>
          <p:cNvPicPr>
            <a:picLocks noChangeAspect="1"/>
          </p:cNvPicPr>
          <p:nvPr/>
        </p:nvPicPr>
        <p:blipFill>
          <a:blip r:embed="rId4"/>
          <a:stretch>
            <a:fillRect/>
          </a:stretch>
        </p:blipFill>
        <p:spPr>
          <a:xfrm>
            <a:off x="874985" y="1524125"/>
            <a:ext cx="720000" cy="720000"/>
          </a:xfrm>
          <a:prstGeom prst="rect">
            <a:avLst/>
          </a:prstGeom>
        </p:spPr>
      </p:pic>
      <p:pic>
        <p:nvPicPr>
          <p:cNvPr id="13" name="Picture 12">
            <a:extLst>
              <a:ext uri="{FF2B5EF4-FFF2-40B4-BE49-F238E27FC236}">
                <a16:creationId xmlns:a16="http://schemas.microsoft.com/office/drawing/2014/main" id="{258032A8-0E29-457C-88A2-3DE0DE01AD40}"/>
              </a:ext>
            </a:extLst>
          </p:cNvPr>
          <p:cNvPicPr>
            <a:picLocks noChangeAspect="1"/>
          </p:cNvPicPr>
          <p:nvPr/>
        </p:nvPicPr>
        <p:blipFill>
          <a:blip r:embed="rId5"/>
          <a:stretch>
            <a:fillRect/>
          </a:stretch>
        </p:blipFill>
        <p:spPr>
          <a:xfrm>
            <a:off x="874985" y="2899375"/>
            <a:ext cx="720000" cy="72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have we learned from clustering? </a:t>
            </a:r>
            <a:endParaRPr dirty="0"/>
          </a:p>
        </p:txBody>
      </p:sp>
      <p:sp>
        <p:nvSpPr>
          <p:cNvPr id="109" name="Google Shape;109;p17" descr="&lt;a target=&quot;_blank&quot; href=&quot;https://icons8.com/icons/set/discount--v1&quot;&gt;Discount icon&lt;/a&gt; icon by &lt;a target=&quot;_blank&quot; href=&quot;https://icons8.com&quot;&gt;Icons8&lt;/a&gt;&#10;"/>
          <p:cNvSpPr txBox="1">
            <a:spLocks noGrp="1"/>
          </p:cNvSpPr>
          <p:nvPr>
            <p:ph type="body" idx="1"/>
          </p:nvPr>
        </p:nvSpPr>
        <p:spPr>
          <a:xfrm>
            <a:off x="1710559" y="1229874"/>
            <a:ext cx="6908907" cy="177330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Low success teams with low spending don’t grow old!</a:t>
            </a:r>
            <a:br>
              <a:rPr lang="en-US" dirty="0"/>
            </a:br>
            <a:endParaRPr lang="en-US" dirty="0"/>
          </a:p>
          <a:p>
            <a:pPr marL="0" lvl="0" indent="0" algn="l" rtl="0">
              <a:spcBef>
                <a:spcPts val="0"/>
              </a:spcBef>
              <a:spcAft>
                <a:spcPts val="1600"/>
              </a:spcAft>
              <a:buNone/>
            </a:pPr>
            <a:r>
              <a:rPr lang="en-US" dirty="0"/>
              <a:t>Old teams with an average success rate are the big spenders</a:t>
            </a:r>
          </a:p>
          <a:p>
            <a:pPr marL="0" lvl="0" indent="0" algn="l" rtl="0">
              <a:spcBef>
                <a:spcPts val="0"/>
              </a:spcBef>
              <a:spcAft>
                <a:spcPts val="1600"/>
              </a:spcAft>
              <a:buNone/>
            </a:pPr>
            <a:endParaRPr lang="en-US" dirty="0"/>
          </a:p>
        </p:txBody>
      </p:sp>
      <p:pic>
        <p:nvPicPr>
          <p:cNvPr id="7" name="Picture 6" descr="icon made by Freepik">
            <a:extLst>
              <a:ext uri="{FF2B5EF4-FFF2-40B4-BE49-F238E27FC236}">
                <a16:creationId xmlns:a16="http://schemas.microsoft.com/office/drawing/2014/main" id="{7B0C3B68-1CD8-4451-9A50-AA751F026922}"/>
              </a:ext>
            </a:extLst>
          </p:cNvPr>
          <p:cNvPicPr>
            <a:picLocks noChangeAspect="1"/>
          </p:cNvPicPr>
          <p:nvPr/>
        </p:nvPicPr>
        <p:blipFill>
          <a:blip r:embed="rId3"/>
          <a:stretch>
            <a:fillRect/>
          </a:stretch>
        </p:blipFill>
        <p:spPr>
          <a:xfrm>
            <a:off x="7246018" y="4008235"/>
            <a:ext cx="822856" cy="822856"/>
          </a:xfrm>
          <a:prstGeom prst="rect">
            <a:avLst/>
          </a:prstGeom>
        </p:spPr>
      </p:pic>
      <p:pic>
        <p:nvPicPr>
          <p:cNvPr id="13" name="Graphic 12" descr="&lt;a href='https://dryicons.com/free-icons/help-baby'&gt; Icon by Dryicons &lt;/a&gt;&#10;">
            <a:extLst>
              <a:ext uri="{FF2B5EF4-FFF2-40B4-BE49-F238E27FC236}">
                <a16:creationId xmlns:a16="http://schemas.microsoft.com/office/drawing/2014/main" id="{C3204AA7-92D5-4E5C-8FAC-C447898E8C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4985" y="1229874"/>
            <a:ext cx="540000" cy="540000"/>
          </a:xfrm>
          <a:prstGeom prst="rect">
            <a:avLst/>
          </a:prstGeom>
        </p:spPr>
      </p:pic>
      <p:pic>
        <p:nvPicPr>
          <p:cNvPr id="16" name="Picture 15" descr="&lt;a target=&quot;_blank&quot; href=&quot;https://icons8.com/icons/set/chicken&quot;&gt;Chicken icon&lt;/a&gt; icon by &lt;a target=&quot;_blank&quot; href=&quot;https://icons8.com&quot;&gt;Icons8&lt;/a&gt;&#10;">
            <a:extLst>
              <a:ext uri="{FF2B5EF4-FFF2-40B4-BE49-F238E27FC236}">
                <a16:creationId xmlns:a16="http://schemas.microsoft.com/office/drawing/2014/main" id="{A7884083-9A25-4A39-B401-1022AFFA90C0}"/>
              </a:ext>
            </a:extLst>
          </p:cNvPr>
          <p:cNvPicPr>
            <a:picLocks noChangeAspect="1"/>
          </p:cNvPicPr>
          <p:nvPr/>
        </p:nvPicPr>
        <p:blipFill>
          <a:blip r:embed="rId6"/>
          <a:stretch>
            <a:fillRect/>
          </a:stretch>
        </p:blipFill>
        <p:spPr>
          <a:xfrm>
            <a:off x="964985" y="2031750"/>
            <a:ext cx="540000" cy="540000"/>
          </a:xfrm>
          <a:prstGeom prst="rect">
            <a:avLst/>
          </a:prstGeom>
        </p:spPr>
      </p:pic>
      <p:pic>
        <p:nvPicPr>
          <p:cNvPr id="18" name="Picture 17" descr="&lt;a target=&quot;_blank&quot; href=&quot;https://icons8.com/icons/set/money&quot;&gt;Money icon&lt;/a&gt; icon by &lt;a target=&quot;_blank&quot; href=&quot;https://icons8.com&quot;&gt;Icons8&lt;/a&gt;">
            <a:extLst>
              <a:ext uri="{FF2B5EF4-FFF2-40B4-BE49-F238E27FC236}">
                <a16:creationId xmlns:a16="http://schemas.microsoft.com/office/drawing/2014/main" id="{4B8CF384-0833-4C4B-B0FE-F9890B0EC7D1}"/>
              </a:ext>
            </a:extLst>
          </p:cNvPr>
          <p:cNvPicPr>
            <a:picLocks noChangeAspect="1"/>
          </p:cNvPicPr>
          <p:nvPr/>
        </p:nvPicPr>
        <p:blipFill>
          <a:blip r:embed="rId7"/>
          <a:stretch>
            <a:fillRect/>
          </a:stretch>
        </p:blipFill>
        <p:spPr>
          <a:xfrm>
            <a:off x="1424128" y="2360486"/>
            <a:ext cx="297657" cy="2976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10439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our chat graph analysis, what further exploration should we undertake?</a:t>
            </a:r>
            <a:endParaRPr dirty="0"/>
          </a:p>
        </p:txBody>
      </p:sp>
      <p:sp>
        <p:nvSpPr>
          <p:cNvPr id="115" name="Google Shape;115;p18"/>
          <p:cNvSpPr txBox="1">
            <a:spLocks noGrp="1"/>
          </p:cNvSpPr>
          <p:nvPr>
            <p:ph type="body" idx="1"/>
          </p:nvPr>
        </p:nvSpPr>
        <p:spPr>
          <a:xfrm>
            <a:off x="1710559" y="1453916"/>
            <a:ext cx="6814314" cy="309852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br>
              <a:rPr lang="en-US" dirty="0"/>
            </a:br>
            <a:r>
              <a:rPr lang="en-US" dirty="0"/>
              <a:t>Find influencers and influential teams</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p:txBody>
      </p:sp>
      <p:pic>
        <p:nvPicPr>
          <p:cNvPr id="8" name="Picture 7" descr="icon made by Freepik">
            <a:extLst>
              <a:ext uri="{FF2B5EF4-FFF2-40B4-BE49-F238E27FC236}">
                <a16:creationId xmlns:a16="http://schemas.microsoft.com/office/drawing/2014/main" id="{326F8B1C-F436-481C-A549-14A889AD0F4D}"/>
              </a:ext>
            </a:extLst>
          </p:cNvPr>
          <p:cNvPicPr>
            <a:picLocks noChangeAspect="1"/>
          </p:cNvPicPr>
          <p:nvPr/>
        </p:nvPicPr>
        <p:blipFill>
          <a:blip r:embed="rId3"/>
          <a:stretch>
            <a:fillRect/>
          </a:stretch>
        </p:blipFill>
        <p:spPr>
          <a:xfrm>
            <a:off x="7246018" y="4008235"/>
            <a:ext cx="822856" cy="822856"/>
          </a:xfrm>
          <a:prstGeom prst="rect">
            <a:avLst/>
          </a:prstGeom>
        </p:spPr>
      </p:pic>
      <p:pic>
        <p:nvPicPr>
          <p:cNvPr id="19" name="Picture 18" descr="&lt;a target=&quot;_blank&quot; href=&quot;https://icons8.com/icons/set/leadership&quot;&gt;Leadership icon&lt;/a&gt; icon by &lt;a target=&quot;_blank&quot; href=&quot;https://icons8.com&quot;&gt;Icons8&lt;/a&gt;&#10;">
            <a:extLst>
              <a:ext uri="{FF2B5EF4-FFF2-40B4-BE49-F238E27FC236}">
                <a16:creationId xmlns:a16="http://schemas.microsoft.com/office/drawing/2014/main" id="{7F4EB764-C326-4AED-82A3-73D7946110FC}"/>
              </a:ext>
            </a:extLst>
          </p:cNvPr>
          <p:cNvPicPr>
            <a:picLocks noChangeAspect="1"/>
          </p:cNvPicPr>
          <p:nvPr/>
        </p:nvPicPr>
        <p:blipFill>
          <a:blip r:embed="rId4"/>
          <a:stretch>
            <a:fillRect/>
          </a:stretch>
        </p:blipFill>
        <p:spPr>
          <a:xfrm>
            <a:off x="851772" y="1597075"/>
            <a:ext cx="756000" cy="75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a:t>
            </a:r>
            <a:endParaRPr/>
          </a:p>
        </p:txBody>
      </p:sp>
      <p:sp>
        <p:nvSpPr>
          <p:cNvPr id="121" name="Google Shape;121;p19"/>
          <p:cNvSpPr txBox="1">
            <a:spLocks noGrp="1"/>
          </p:cNvSpPr>
          <p:nvPr>
            <p:ph type="body" idx="1"/>
          </p:nvPr>
        </p:nvSpPr>
        <p:spPr>
          <a:xfrm>
            <a:off x="2333296" y="1131260"/>
            <a:ext cx="6499003" cy="3601216"/>
          </a:xfrm>
          <a:prstGeom prst="rect">
            <a:avLst/>
          </a:prstGeom>
        </p:spPr>
        <p:txBody>
          <a:bodyPr spcFirstLastPara="1" wrap="square" lIns="91425" tIns="91425" rIns="91425" bIns="91425" anchor="t" anchorCtr="0">
            <a:noAutofit/>
          </a:bodyPr>
          <a:lstStyle/>
          <a:p>
            <a:pPr marL="0" indent="0">
              <a:spcAft>
                <a:spcPts val="1600"/>
              </a:spcAft>
              <a:buNone/>
            </a:pPr>
            <a:r>
              <a:rPr lang="en-US" dirty="0"/>
              <a:t>Find the weaker teams and users</a:t>
            </a:r>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Boost their skills with discount on game items</a:t>
            </a:r>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They get better and enjoy the game more</a:t>
            </a:r>
          </a:p>
          <a:p>
            <a:pPr marL="0" lvl="0" indent="0" algn="l" rtl="0">
              <a:spcBef>
                <a:spcPts val="0"/>
              </a:spcBef>
              <a:spcAft>
                <a:spcPts val="1600"/>
              </a:spcAft>
              <a:buNone/>
            </a:pPr>
            <a:endParaRPr lang="en-US" dirty="0"/>
          </a:p>
          <a:p>
            <a:pPr marL="0" lvl="0" indent="0">
              <a:spcAft>
                <a:spcPts val="1600"/>
              </a:spcAft>
              <a:buNone/>
            </a:pPr>
            <a:r>
              <a:rPr lang="en-US" dirty="0"/>
              <a:t>They spend more and tell friends</a:t>
            </a:r>
          </a:p>
        </p:txBody>
      </p:sp>
      <p:pic>
        <p:nvPicPr>
          <p:cNvPr id="13" name="Picture 12" descr="Icon made by Freepik">
            <a:extLst>
              <a:ext uri="{FF2B5EF4-FFF2-40B4-BE49-F238E27FC236}">
                <a16:creationId xmlns:a16="http://schemas.microsoft.com/office/drawing/2014/main" id="{6288CB8B-43A6-4C92-A1D7-6B69136816DF}"/>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246018" y="4008235"/>
            <a:ext cx="822856" cy="822856"/>
          </a:xfrm>
          <a:prstGeom prst="rect">
            <a:avLst/>
          </a:prstGeom>
        </p:spPr>
      </p:pic>
      <p:pic>
        <p:nvPicPr>
          <p:cNvPr id="15" name="Picture 14" descr="A close up of a logo&#10;&#10;Description automatically generated">
            <a:extLst>
              <a:ext uri="{FF2B5EF4-FFF2-40B4-BE49-F238E27FC236}">
                <a16:creationId xmlns:a16="http://schemas.microsoft.com/office/drawing/2014/main" id="{27D14748-CFB8-4D24-B803-778399401C69}"/>
              </a:ext>
            </a:extLst>
          </p:cNvPr>
          <p:cNvPicPr>
            <a:picLocks noChangeAspect="1"/>
          </p:cNvPicPr>
          <p:nvPr/>
        </p:nvPicPr>
        <p:blipFill>
          <a:blip r:embed="rId4"/>
          <a:stretch>
            <a:fillRect/>
          </a:stretch>
        </p:blipFill>
        <p:spPr>
          <a:xfrm>
            <a:off x="1188325" y="2113135"/>
            <a:ext cx="720000" cy="720000"/>
          </a:xfrm>
          <a:prstGeom prst="rect">
            <a:avLst/>
          </a:prstGeom>
        </p:spPr>
      </p:pic>
      <p:pic>
        <p:nvPicPr>
          <p:cNvPr id="17" name="Picture 16" descr="&lt;a target=&quot;_blank&quot; href=&quot;https://icons8.com/icons/set/weak-person&quot;&gt;Weak Person icon&lt;/a&gt; icon by &lt;a target=&quot;_blank&quot; href=&quot;https://icons8.com&quot;&gt;Icons8&lt;/a&gt;&#10;">
            <a:extLst>
              <a:ext uri="{FF2B5EF4-FFF2-40B4-BE49-F238E27FC236}">
                <a16:creationId xmlns:a16="http://schemas.microsoft.com/office/drawing/2014/main" id="{90615B36-ADE6-4C3F-B6F1-6ECD74CB1CDD}"/>
              </a:ext>
            </a:extLst>
          </p:cNvPr>
          <p:cNvPicPr>
            <a:picLocks noChangeAspect="1"/>
          </p:cNvPicPr>
          <p:nvPr/>
        </p:nvPicPr>
        <p:blipFill>
          <a:blip r:embed="rId5"/>
          <a:stretch>
            <a:fillRect/>
          </a:stretch>
        </p:blipFill>
        <p:spPr>
          <a:xfrm>
            <a:off x="1188325" y="1077732"/>
            <a:ext cx="720000" cy="720000"/>
          </a:xfrm>
          <a:prstGeom prst="rect">
            <a:avLst/>
          </a:prstGeom>
        </p:spPr>
      </p:pic>
      <p:pic>
        <p:nvPicPr>
          <p:cNvPr id="18" name="Picture 17">
            <a:extLst>
              <a:ext uri="{FF2B5EF4-FFF2-40B4-BE49-F238E27FC236}">
                <a16:creationId xmlns:a16="http://schemas.microsoft.com/office/drawing/2014/main" id="{9C939E7C-E3EB-41F9-B8E4-4513632B48C4}"/>
              </a:ext>
            </a:extLst>
          </p:cNvPr>
          <p:cNvPicPr>
            <a:picLocks noChangeAspect="1"/>
          </p:cNvPicPr>
          <p:nvPr/>
        </p:nvPicPr>
        <p:blipFill>
          <a:blip r:embed="rId6"/>
          <a:stretch>
            <a:fillRect/>
          </a:stretch>
        </p:blipFill>
        <p:spPr>
          <a:xfrm>
            <a:off x="1334148" y="3148538"/>
            <a:ext cx="428354" cy="720000"/>
          </a:xfrm>
          <a:prstGeom prst="rect">
            <a:avLst/>
          </a:prstGeom>
        </p:spPr>
      </p:pic>
      <p:pic>
        <p:nvPicPr>
          <p:cNvPr id="21" name="Picture 20" descr="&lt;a target=&quot;_blank&quot; href=&quot;https://icons8.com/icons/set/card-in-use&quot;&gt;Card Payment icon&lt;/a&gt; icon by &lt;a target=&quot;_blank&quot; href=&quot;https://icons8.com&quot;&gt;Icons8&lt;/a&gt;">
            <a:extLst>
              <a:ext uri="{FF2B5EF4-FFF2-40B4-BE49-F238E27FC236}">
                <a16:creationId xmlns:a16="http://schemas.microsoft.com/office/drawing/2014/main" id="{477699F8-B69C-4F15-952C-E3BBCCE7C23F}"/>
              </a:ext>
            </a:extLst>
          </p:cNvPr>
          <p:cNvPicPr>
            <a:picLocks noChangeAspect="1"/>
          </p:cNvPicPr>
          <p:nvPr/>
        </p:nvPicPr>
        <p:blipFill>
          <a:blip r:embed="rId7"/>
          <a:stretch>
            <a:fillRect/>
          </a:stretch>
        </p:blipFill>
        <p:spPr>
          <a:xfrm>
            <a:off x="1224325" y="4183941"/>
            <a:ext cx="648000" cy="648000"/>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973</Words>
  <Application>Microsoft Office PowerPoint</Application>
  <PresentationFormat>On-screen Show (16:9)</PresentationFormat>
  <Paragraphs>47</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Roboto</vt:lpstr>
      <vt:lpstr>Arial</vt:lpstr>
      <vt:lpstr>Geometric</vt:lpstr>
      <vt:lpstr> How can we increase revenue  from Catch the Pink Flamingo?</vt:lpstr>
      <vt:lpstr>Problem Statement </vt:lpstr>
      <vt:lpstr>Data Exploration Overview</vt:lpstr>
      <vt:lpstr>What have we learned from classification?</vt:lpstr>
      <vt:lpstr>What have we learned from clustering? </vt:lpstr>
      <vt:lpstr>From our chat graph analysis, what further exploration should we undertake?</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can we increase revenue  from Catch the Pink Flamingo?</dc:title>
  <cp:lastModifiedBy>Simon Cox</cp:lastModifiedBy>
  <cp:revision>45</cp:revision>
  <cp:lastPrinted>2020-04-10T07:07:12Z</cp:lastPrinted>
  <dcterms:modified xsi:type="dcterms:W3CDTF">2020-04-10T07:08:00Z</dcterms:modified>
</cp:coreProperties>
</file>