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 sz="1600" dirty="0">
                <a:solidFill>
                  <a:schemeClr val="bg2">
                    <a:lumMod val="50000"/>
                  </a:schemeClr>
                </a:solidFill>
              </a:rPr>
              <a:t>Opgerolde</a:t>
            </a:r>
            <a:r>
              <a:rPr lang="nl-NL" sz="1600" baseline="0" dirty="0">
                <a:solidFill>
                  <a:schemeClr val="bg2">
                    <a:lumMod val="50000"/>
                  </a:schemeClr>
                </a:solidFill>
              </a:rPr>
              <a:t> methamfetaminelabs per jaar vanaf 2018</a:t>
            </a:r>
            <a:endParaRPr lang="nl-NL" sz="1600" dirty="0">
              <a:solidFill>
                <a:schemeClr val="bg2">
                  <a:lumMod val="5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653-437F-92BB-90C024B7A64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653-437F-92BB-90C024B7A64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653-437F-92BB-90C024B7A64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Sheet1!$B$4:$B$6</c:f>
              <c:numCache>
                <c:formatCode>m/d/yyyy</c:formatCode>
                <c:ptCount val="3"/>
                <c:pt idx="0">
                  <c:v>43101</c:v>
                </c:pt>
                <c:pt idx="1">
                  <c:v>43466</c:v>
                </c:pt>
                <c:pt idx="2">
                  <c:v>43831</c:v>
                </c:pt>
              </c:numCache>
            </c:numRef>
          </c:cat>
          <c:val>
            <c:numRef>
              <c:f>Sheet1!$C$4:$C$6</c:f>
              <c:numCache>
                <c:formatCode>General</c:formatCode>
                <c:ptCount val="3"/>
                <c:pt idx="0">
                  <c:v>7</c:v>
                </c:pt>
                <c:pt idx="1">
                  <c:v>9</c:v>
                </c:pt>
                <c:pt idx="2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653-437F-92BB-90C024B7A64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3"/>
        <c:overlap val="-28"/>
        <c:axId val="740943928"/>
        <c:axId val="740944256"/>
      </c:barChart>
      <c:dateAx>
        <c:axId val="740943928"/>
        <c:scaling>
          <c:orientation val="minMax"/>
        </c:scaling>
        <c:delete val="0"/>
        <c:axPos val="b"/>
        <c:numFmt formatCode="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740944256"/>
        <c:crosses val="autoZero"/>
        <c:auto val="0"/>
        <c:lblOffset val="100"/>
        <c:baseTimeUnit val="years"/>
      </c:dateAx>
      <c:valAx>
        <c:axId val="7409442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40943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89C4-B72D-468A-92D4-51D326571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B50D0-7CEB-422E-B1AE-5F8286DF7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FA931-9B29-4263-8ED7-158CFF58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74AA-BFBC-4786-9AFF-E60BD74B9AD6}" type="datetimeFigureOut">
              <a:rPr lang="nl-NL" smtClean="0"/>
              <a:t>16-2-2021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1D2E4-ED03-40A4-AF2D-B5ACFED9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4C0CA-299B-42F2-8A6B-525DE4E28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443C-9245-434E-AED3-260B7D9CF00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107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0F064-96EE-468F-959A-CAA53874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75730-CBD7-44A0-ACD8-E4282AA72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1DE5B-C250-4B7A-AA41-1F5185112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74AA-BFBC-4786-9AFF-E60BD74B9AD6}" type="datetimeFigureOut">
              <a:rPr lang="nl-NL" smtClean="0"/>
              <a:t>16-2-2021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0B200-7BDD-4D6F-BDD5-6F4E3339D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51435-E74E-4064-BFE2-8224B7A2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443C-9245-434E-AED3-260B7D9CF00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378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2604C-1D19-4C10-9A4E-EAA24B33B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98AC1-EC06-4EDC-A4F5-A6B9A4980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1245D-E493-408F-B352-F01FD275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74AA-BFBC-4786-9AFF-E60BD74B9AD6}" type="datetimeFigureOut">
              <a:rPr lang="nl-NL" smtClean="0"/>
              <a:t>16-2-2021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200E3-6461-4988-A2AB-78AFA445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20FBE-1261-416C-84D4-0BFC00E0E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443C-9245-434E-AED3-260B7D9CF00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6272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A542D-CBB1-4F2C-93F3-F5304FFB1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22134-ACB8-4E18-B11F-22C0E57E1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FA658-B180-4FE6-AB49-902127C6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74AA-BFBC-4786-9AFF-E60BD74B9AD6}" type="datetimeFigureOut">
              <a:rPr lang="nl-NL" smtClean="0"/>
              <a:t>16-2-2021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D812F-2C15-4D36-80DD-A0BDA1332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68098-DC22-4E41-9FD1-43E281D2B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443C-9245-434E-AED3-260B7D9CF00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137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702E-C616-4A95-BA6B-156310C82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1DF23-C991-4829-B907-B262918C6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DB95D-0319-480E-BC09-FAFCC6B3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74AA-BFBC-4786-9AFF-E60BD74B9AD6}" type="datetimeFigureOut">
              <a:rPr lang="nl-NL" smtClean="0"/>
              <a:t>16-2-2021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A425F-CB26-4E55-A756-49F5D4BB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D545D-31AB-4E04-A0A0-AC50FEB4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443C-9245-434E-AED3-260B7D9CF00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774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34EF-C0D1-4639-9061-01996C529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148FB-0A45-4D35-AE1A-423399C55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667DD-914C-4643-B522-A49A14DB7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678D8-38A1-4D60-8897-1E696EC46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74AA-BFBC-4786-9AFF-E60BD74B9AD6}" type="datetimeFigureOut">
              <a:rPr lang="nl-NL" smtClean="0"/>
              <a:t>16-2-2021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7B45B-FDAD-4A1F-9BB1-5D0A1964D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85EBE-3E4C-4146-BDD6-550764680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443C-9245-434E-AED3-260B7D9CF00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793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6681-8B85-4F44-A84D-67C49A29D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22E44-1608-4653-89F9-ED59053BD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3EC92-5C4A-4850-B22E-5F13E7463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01406-4417-41A3-835D-7FC836021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F13C1C-7710-442C-AE02-4C3986738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9F2CD8-DB14-4DB6-9B0B-BA795898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74AA-BFBC-4786-9AFF-E60BD74B9AD6}" type="datetimeFigureOut">
              <a:rPr lang="nl-NL" smtClean="0"/>
              <a:t>16-2-2021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26032A-68B3-4A34-A470-EFF9035F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848320-593C-4541-B6D9-148BA6D1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443C-9245-434E-AED3-260B7D9CF00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407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BEAD8-0A17-46A6-8F4D-C24B8682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6036B0-DE0A-4421-AAA7-85A69E325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74AA-BFBC-4786-9AFF-E60BD74B9AD6}" type="datetimeFigureOut">
              <a:rPr lang="nl-NL" smtClean="0"/>
              <a:t>16-2-2021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DD0B0-3851-416E-8DDF-5783C535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557B9-1525-4B5F-800D-13C0BA1F5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443C-9245-434E-AED3-260B7D9CF00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109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808190-2170-4042-812E-4E903B59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74AA-BFBC-4786-9AFF-E60BD74B9AD6}" type="datetimeFigureOut">
              <a:rPr lang="nl-NL" smtClean="0"/>
              <a:t>16-2-2021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3465D1-F876-4E91-AB5D-D61DCBB2D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89B86-18C7-4B50-9188-81F94C2B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443C-9245-434E-AED3-260B7D9CF00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698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59D6C-F020-428D-862B-F5CC2DB74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A33C-9C36-4EC3-B8BB-2A28C4859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89A53-3723-402C-B5A3-C8BF52CC4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A638D-8ECF-4575-8AE7-EAB992665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74AA-BFBC-4786-9AFF-E60BD74B9AD6}" type="datetimeFigureOut">
              <a:rPr lang="nl-NL" smtClean="0"/>
              <a:t>16-2-2021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9B76A-E121-4FE1-8BEF-0D17AA50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2B444-60D1-47B3-9627-C48F26C05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443C-9245-434E-AED3-260B7D9CF00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475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EECB-C63E-47A4-9C14-68D3988CE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586CA6-C1E5-409C-9F07-872CF0BB3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7CD17-678F-4DCB-85CF-DFFD8D2E1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3B793-28ED-4933-9DBF-2185CF235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74AA-BFBC-4786-9AFF-E60BD74B9AD6}" type="datetimeFigureOut">
              <a:rPr lang="nl-NL" smtClean="0"/>
              <a:t>16-2-2021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620CD-8E29-4068-A444-F40D76EC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BD0B5-A458-4E69-A340-2A9CD272F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443C-9245-434E-AED3-260B7D9CF00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469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5B41E7-624C-415B-A6F3-DB13075E6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24C0E-9AF1-4517-ADAE-38C47B66F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D068E-5244-45D4-A7CC-20E6F1F96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274AA-BFBC-4786-9AFF-E60BD74B9AD6}" type="datetimeFigureOut">
              <a:rPr lang="nl-NL" smtClean="0"/>
              <a:t>16-2-2021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EDD29-7012-4653-8E03-20711CF3E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E6397-1A22-43FE-B571-2E1F829ED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4443C-9245-434E-AED3-260B7D9CF00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952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exicaanse drugsprobleem">
            <a:extLst>
              <a:ext uri="{FF2B5EF4-FFF2-40B4-BE49-F238E27FC236}">
                <a16:creationId xmlns:a16="http://schemas.microsoft.com/office/drawing/2014/main" id="{56AAE335-5C45-4ED1-825C-A9EC3814C9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8" b="5221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1A5B889-3425-444D-A25E-94BBB132A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48825" y="0"/>
            <a:ext cx="2543174" cy="6858000"/>
          </a:xfrm>
          <a:solidFill>
            <a:schemeClr val="accent1">
              <a:lumMod val="50000"/>
              <a:alpha val="50196"/>
            </a:schemeClr>
          </a:solidFill>
        </p:spPr>
        <p:txBody>
          <a:bodyPr>
            <a:normAutofit/>
          </a:bodyPr>
          <a:lstStyle/>
          <a:p>
            <a:pPr algn="l"/>
            <a:endParaRPr lang="nl-NL" sz="3000" dirty="0">
              <a:solidFill>
                <a:schemeClr val="bg1"/>
              </a:solidFill>
            </a:endParaRPr>
          </a:p>
          <a:p>
            <a:pPr algn="l"/>
            <a:endParaRPr lang="nl-NL" sz="3000" dirty="0">
              <a:solidFill>
                <a:schemeClr val="bg1"/>
              </a:solidFill>
            </a:endParaRPr>
          </a:p>
          <a:p>
            <a:pPr algn="l"/>
            <a:endParaRPr lang="nl-NL" sz="3000" dirty="0">
              <a:solidFill>
                <a:schemeClr val="bg1"/>
              </a:solidFill>
            </a:endParaRPr>
          </a:p>
          <a:p>
            <a:pPr algn="l"/>
            <a:endParaRPr lang="nl-NL" sz="3000" dirty="0">
              <a:solidFill>
                <a:schemeClr val="bg1"/>
              </a:solidFill>
            </a:endParaRPr>
          </a:p>
          <a:p>
            <a:pPr algn="l"/>
            <a:r>
              <a:rPr lang="nl-NL" sz="2800" dirty="0">
                <a:solidFill>
                  <a:schemeClr val="bg1"/>
                </a:solidFill>
              </a:rPr>
              <a:t>Mexicaanse Drugsprobleem</a:t>
            </a:r>
          </a:p>
          <a:p>
            <a:pPr algn="l"/>
            <a:endParaRPr lang="nl-NL" dirty="0">
              <a:solidFill>
                <a:schemeClr val="bg1"/>
              </a:solidFill>
            </a:endParaRPr>
          </a:p>
          <a:p>
            <a:pPr algn="l"/>
            <a:endParaRPr lang="nl-NL" dirty="0">
              <a:solidFill>
                <a:schemeClr val="bg1"/>
              </a:solidFill>
            </a:endParaRPr>
          </a:p>
          <a:p>
            <a:pPr algn="l"/>
            <a:endParaRPr lang="nl-NL" dirty="0">
              <a:solidFill>
                <a:schemeClr val="bg1"/>
              </a:solidFill>
            </a:endParaRPr>
          </a:p>
          <a:p>
            <a:pPr algn="l"/>
            <a:endParaRPr lang="nl-NL" dirty="0">
              <a:solidFill>
                <a:schemeClr val="bg1"/>
              </a:solidFill>
            </a:endParaRPr>
          </a:p>
          <a:p>
            <a:pPr algn="l"/>
            <a:endParaRPr lang="nl-NL" dirty="0">
              <a:solidFill>
                <a:schemeClr val="bg1"/>
              </a:solidFill>
            </a:endParaRPr>
          </a:p>
          <a:p>
            <a:pPr algn="l"/>
            <a:endParaRPr lang="nl-NL" dirty="0">
              <a:solidFill>
                <a:schemeClr val="bg1"/>
              </a:solidFill>
            </a:endParaRPr>
          </a:p>
          <a:p>
            <a:pPr algn="l"/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D127BF-7584-4A26-BBEB-CBE89238B7AB}"/>
              </a:ext>
            </a:extLst>
          </p:cNvPr>
          <p:cNvSpPr txBox="1"/>
          <p:nvPr/>
        </p:nvSpPr>
        <p:spPr>
          <a:xfrm>
            <a:off x="10658475" y="6119336"/>
            <a:ext cx="15335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dirty="0">
                <a:solidFill>
                  <a:schemeClr val="bg1"/>
                </a:solidFill>
              </a:rPr>
              <a:t>Simon Cox</a:t>
            </a:r>
            <a:endParaRPr lang="nl-NL" sz="1400" b="1" dirty="0">
              <a:solidFill>
                <a:schemeClr val="bg1"/>
              </a:solidFill>
            </a:endParaRPr>
          </a:p>
          <a:p>
            <a:pPr algn="r"/>
            <a:r>
              <a:rPr lang="nl-NL" sz="1400" dirty="0">
                <a:solidFill>
                  <a:schemeClr val="bg1"/>
                </a:solidFill>
              </a:rPr>
              <a:t>15-02-2021</a:t>
            </a:r>
          </a:p>
          <a:p>
            <a:pPr algn="r"/>
            <a:r>
              <a:rPr lang="en-US" sz="1400" i="1" dirty="0" err="1">
                <a:solidFill>
                  <a:schemeClr val="bg1"/>
                </a:solidFill>
              </a:rPr>
              <a:t>Foto</a:t>
            </a:r>
            <a:r>
              <a:rPr lang="en-US" sz="1400" i="1" dirty="0">
                <a:solidFill>
                  <a:schemeClr val="bg1"/>
                </a:solidFill>
              </a:rPr>
              <a:t>: ANP</a:t>
            </a:r>
            <a:endParaRPr lang="nl-NL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21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>
            <a:extLst>
              <a:ext uri="{FF2B5EF4-FFF2-40B4-BE49-F238E27FC236}">
                <a16:creationId xmlns:a16="http://schemas.microsoft.com/office/drawing/2014/main" id="{5BE83F76-5FB7-47D3-A831-D4B5AB87521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477328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nl-NL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nl-NL" sz="3600" dirty="0">
                <a:solidFill>
                  <a:schemeClr val="bg1"/>
                </a:solidFill>
              </a:rPr>
              <a:t>	Inleiding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3405ABE8-C5F5-411A-A6BA-F1D93FA2EB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9735531"/>
              </p:ext>
            </p:extLst>
          </p:nvPr>
        </p:nvGraphicFramePr>
        <p:xfrm>
          <a:off x="8003100" y="1477328"/>
          <a:ext cx="4043980" cy="5266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FD7B2874-DD34-4139-B8A1-84FDCCA8DC9B}"/>
              </a:ext>
            </a:extLst>
          </p:cNvPr>
          <p:cNvGrpSpPr/>
          <p:nvPr/>
        </p:nvGrpSpPr>
        <p:grpSpPr>
          <a:xfrm>
            <a:off x="1111397" y="1986391"/>
            <a:ext cx="720000" cy="577458"/>
            <a:chOff x="1111299" y="3123577"/>
            <a:chExt cx="720000" cy="577458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49DD01A-8763-4FCF-B128-250235778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8205" y="3176108"/>
              <a:ext cx="433094" cy="433092"/>
            </a:xfrm>
            <a:prstGeom prst="rect">
              <a:avLst/>
            </a:prstGeom>
          </p:spPr>
        </p:pic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2FA75A3-249C-44EE-BD62-1B545E31E1B7}"/>
                </a:ext>
              </a:extLst>
            </p:cNvPr>
            <p:cNvSpPr/>
            <p:nvPr/>
          </p:nvSpPr>
          <p:spPr>
            <a:xfrm>
              <a:off x="1263459" y="3132637"/>
              <a:ext cx="277286" cy="3456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AB17FCE-3521-47D1-8E58-0E89408CBB59}"/>
                </a:ext>
              </a:extLst>
            </p:cNvPr>
            <p:cNvSpPr/>
            <p:nvPr/>
          </p:nvSpPr>
          <p:spPr>
            <a:xfrm>
              <a:off x="1338304" y="3401923"/>
              <a:ext cx="129868" cy="1890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451C0DC-01C2-4752-AF6D-BBF95F7181DE}"/>
                </a:ext>
              </a:extLst>
            </p:cNvPr>
            <p:cNvSpPr/>
            <p:nvPr/>
          </p:nvSpPr>
          <p:spPr>
            <a:xfrm>
              <a:off x="1388553" y="3546914"/>
              <a:ext cx="247650" cy="984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9E17A0E-A47F-42EE-93C4-020E30BF2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299" y="3123577"/>
              <a:ext cx="577458" cy="577458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6B8B891-30D1-489C-AE87-528215B8EAD5}"/>
              </a:ext>
            </a:extLst>
          </p:cNvPr>
          <p:cNvSpPr txBox="1"/>
          <p:nvPr/>
        </p:nvSpPr>
        <p:spPr>
          <a:xfrm>
            <a:off x="9915526" y="0"/>
            <a:ext cx="2276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Icons by </a:t>
            </a:r>
            <a:r>
              <a:rPr lang="en-US" sz="1400" dirty="0" err="1">
                <a:solidFill>
                  <a:schemeClr val="bg1"/>
                </a:solidFill>
              </a:rPr>
              <a:t>Freepik</a:t>
            </a:r>
            <a:endParaRPr lang="nl-NL" sz="1400" i="1" dirty="0">
              <a:solidFill>
                <a:schemeClr val="bg1"/>
              </a:solidFill>
            </a:endParaRPr>
          </a:p>
        </p:txBody>
      </p:sp>
      <p:pic>
        <p:nvPicPr>
          <p:cNvPr id="30" name="Content Placeholder 5">
            <a:extLst>
              <a:ext uri="{FF2B5EF4-FFF2-40B4-BE49-F238E27FC236}">
                <a16:creationId xmlns:a16="http://schemas.microsoft.com/office/drawing/2014/main" id="{8979E836-B51B-4D48-93AF-6EE547F850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98" y="4139482"/>
            <a:ext cx="720000" cy="720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A2E21D2-6AFF-4E90-94C5-92BC870373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70" y="2993632"/>
            <a:ext cx="720000" cy="7200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28ED99D-F1BC-4326-A2C7-12FC1025A0CF}"/>
              </a:ext>
            </a:extLst>
          </p:cNvPr>
          <p:cNvSpPr txBox="1"/>
          <p:nvPr/>
        </p:nvSpPr>
        <p:spPr>
          <a:xfrm>
            <a:off x="2028825" y="1853674"/>
            <a:ext cx="90487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nl-NL" dirty="0"/>
              <a:t>Twee kopstukken Sinaloakartel in Nederland in 2019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23 </a:t>
            </a:r>
            <a:r>
              <a:rPr lang="nl-NL" dirty="0"/>
              <a:t>Mexicanen gearresteerd sinds 2018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Toename methamfetaminelabs sinds 2018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0553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>
            <a:extLst>
              <a:ext uri="{FF2B5EF4-FFF2-40B4-BE49-F238E27FC236}">
                <a16:creationId xmlns:a16="http://schemas.microsoft.com/office/drawing/2014/main" id="{5BE83F76-5FB7-47D3-A831-D4B5AB87521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477328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nl-NL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nl-NL" sz="3600" dirty="0">
                <a:solidFill>
                  <a:schemeClr val="bg1"/>
                </a:solidFill>
              </a:rPr>
              <a:t>	Inleiding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97D660-13C5-46B6-B782-5BA18AA93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98" y="4139482"/>
            <a:ext cx="720000" cy="720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89CB34-F84D-4C1B-9068-201C430ADCF5}"/>
              </a:ext>
            </a:extLst>
          </p:cNvPr>
          <p:cNvSpPr txBox="1"/>
          <p:nvPr/>
        </p:nvSpPr>
        <p:spPr>
          <a:xfrm>
            <a:off x="2028825" y="1853674"/>
            <a:ext cx="90487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nl-NL" dirty="0"/>
              <a:t>Twee kopstukken Sinaloakartel in Nederland in 2019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en-US" dirty="0"/>
              <a:t>23 </a:t>
            </a:r>
            <a:r>
              <a:rPr lang="nl-NL" dirty="0"/>
              <a:t>Mexicanen gearresteerd sinds 2018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Toename methamfetaminelabs sinds 2018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Overal in Nederland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85502C-8BC4-47BA-860F-2D9C233E40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2EFF9"/>
              </a:clrFrom>
              <a:clrTo>
                <a:srgbClr val="E2EFF9">
                  <a:alpha val="0"/>
                </a:srgbClr>
              </a:clrTo>
            </a:clrChange>
          </a:blip>
          <a:srcRect r="1829"/>
          <a:stretch/>
        </p:blipFill>
        <p:spPr>
          <a:xfrm>
            <a:off x="8003100" y="1609725"/>
            <a:ext cx="4043980" cy="51339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27F736-A1E8-42DF-B354-CE61C4AA40D6}"/>
              </a:ext>
            </a:extLst>
          </p:cNvPr>
          <p:cNvSpPr txBox="1"/>
          <p:nvPr/>
        </p:nvSpPr>
        <p:spPr>
          <a:xfrm>
            <a:off x="9915526" y="0"/>
            <a:ext cx="2276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Icons by </a:t>
            </a:r>
            <a:r>
              <a:rPr lang="en-US" sz="1400" dirty="0" err="1">
                <a:solidFill>
                  <a:schemeClr val="bg1"/>
                </a:solidFill>
              </a:rPr>
              <a:t>Freepik</a:t>
            </a:r>
            <a:endParaRPr lang="nl-NL" sz="1400" i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559161-2E4E-4764-903B-276475235E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71" y="5272764"/>
            <a:ext cx="720000" cy="7200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1100CF6-7719-4511-A11F-FDF6DD1FBC6B}"/>
              </a:ext>
            </a:extLst>
          </p:cNvPr>
          <p:cNvGrpSpPr/>
          <p:nvPr/>
        </p:nvGrpSpPr>
        <p:grpSpPr>
          <a:xfrm>
            <a:off x="1111397" y="1986391"/>
            <a:ext cx="720000" cy="577458"/>
            <a:chOff x="1111299" y="3123577"/>
            <a:chExt cx="720000" cy="577458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2D760E0-6CEF-497E-8FE8-7ED263887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8205" y="3176108"/>
              <a:ext cx="433094" cy="433092"/>
            </a:xfrm>
            <a:prstGeom prst="rect">
              <a:avLst/>
            </a:prstGeom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F62AF0C-38BE-45E6-8AFF-FA544FD0105E}"/>
                </a:ext>
              </a:extLst>
            </p:cNvPr>
            <p:cNvSpPr/>
            <p:nvPr/>
          </p:nvSpPr>
          <p:spPr>
            <a:xfrm>
              <a:off x="1263459" y="3132637"/>
              <a:ext cx="277286" cy="3456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5659EA6-07D2-4559-9E8B-A464B67CE55F}"/>
                </a:ext>
              </a:extLst>
            </p:cNvPr>
            <p:cNvSpPr/>
            <p:nvPr/>
          </p:nvSpPr>
          <p:spPr>
            <a:xfrm>
              <a:off x="1338304" y="3401923"/>
              <a:ext cx="129868" cy="1890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5D5BB0E-40FE-4B09-A23D-8A828D39B03D}"/>
                </a:ext>
              </a:extLst>
            </p:cNvPr>
            <p:cNvSpPr/>
            <p:nvPr/>
          </p:nvSpPr>
          <p:spPr>
            <a:xfrm>
              <a:off x="1388553" y="3546914"/>
              <a:ext cx="247650" cy="984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1B87F62D-7553-474D-A82C-FC54407E1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299" y="3123577"/>
              <a:ext cx="577458" cy="577458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86070F4D-5D3C-4735-AAE7-78D1BBF56A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70" y="29936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21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>
            <a:extLst>
              <a:ext uri="{FF2B5EF4-FFF2-40B4-BE49-F238E27FC236}">
                <a16:creationId xmlns:a16="http://schemas.microsoft.com/office/drawing/2014/main" id="{5BE83F76-5FB7-47D3-A831-D4B5AB87521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477328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nl-NL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nl-NL" sz="3600" dirty="0">
                <a:solidFill>
                  <a:schemeClr val="bg1"/>
                </a:solidFill>
              </a:rPr>
              <a:t>	Mexicaanse Drugsprobleem in Nederland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9CB34-F84D-4C1B-9068-201C430ADCF5}"/>
              </a:ext>
            </a:extLst>
          </p:cNvPr>
          <p:cNvSpPr txBox="1"/>
          <p:nvPr/>
        </p:nvSpPr>
        <p:spPr>
          <a:xfrm>
            <a:off x="2028825" y="1853674"/>
            <a:ext cx="90487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nl-NL" dirty="0"/>
              <a:t>Overstap Nederlandse drugsproducenten naar </a:t>
            </a:r>
            <a:r>
              <a:rPr lang="en-US" dirty="0"/>
              <a:t>methamfetamine</a:t>
            </a:r>
            <a:endParaRPr lang="nl-NL" dirty="0"/>
          </a:p>
          <a:p>
            <a:endParaRPr lang="en-US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Alles voorhanden voor grootschalige productie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Zeer lucratief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Kennis ontbreekt			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27F736-A1E8-42DF-B354-CE61C4AA40D6}"/>
              </a:ext>
            </a:extLst>
          </p:cNvPr>
          <p:cNvSpPr txBox="1"/>
          <p:nvPr/>
        </p:nvSpPr>
        <p:spPr>
          <a:xfrm>
            <a:off x="8477250" y="0"/>
            <a:ext cx="3714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Icons by </a:t>
            </a:r>
            <a:r>
              <a:rPr lang="en-US" sz="1400" dirty="0" err="1">
                <a:solidFill>
                  <a:schemeClr val="bg1"/>
                </a:solidFill>
              </a:rPr>
              <a:t>Freepik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Kiranshastry</a:t>
            </a:r>
            <a:r>
              <a:rPr lang="en-US" sz="1400" dirty="0">
                <a:solidFill>
                  <a:schemeClr val="bg1"/>
                </a:solidFill>
              </a:rPr>
              <a:t> &amp; </a:t>
            </a:r>
            <a:r>
              <a:rPr lang="en-US" sz="1400" dirty="0" err="1">
                <a:solidFill>
                  <a:schemeClr val="bg1"/>
                </a:solidFill>
              </a:rPr>
              <a:t>Pixelmeetup</a:t>
            </a:r>
            <a:endParaRPr lang="nl-NL" sz="1400" i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C14577-52E4-4862-966B-A9D98BCF9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91" y="3049950"/>
            <a:ext cx="720000" cy="72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DDA8983-DE6F-44E1-B714-1AF948857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91" y="4139482"/>
            <a:ext cx="720000" cy="720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A9D2314-29EB-40FE-B4BF-5A461773FB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3" y="5229014"/>
            <a:ext cx="720000" cy="720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B403D45-B345-411E-9FE7-DAFFA40E3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3" y="1960418"/>
            <a:ext cx="720000" cy="7200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E09FBED-4005-448E-B2B9-32C6D1D88197}"/>
              </a:ext>
            </a:extLst>
          </p:cNvPr>
          <p:cNvCxnSpPr>
            <a:cxnSpLocks/>
          </p:cNvCxnSpPr>
          <p:nvPr/>
        </p:nvCxnSpPr>
        <p:spPr>
          <a:xfrm>
            <a:off x="4041875" y="5619348"/>
            <a:ext cx="1263550" cy="0"/>
          </a:xfrm>
          <a:prstGeom prst="straightConnector1">
            <a:avLst/>
          </a:prstGeom>
          <a:ln w="38100" cap="flat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5A82AF08-D1F9-4A3F-961A-761E2B9497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99" y="5259348"/>
            <a:ext cx="720000" cy="720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9E7BA95-3351-4403-A0F6-FFD04891C449}"/>
              </a:ext>
            </a:extLst>
          </p:cNvPr>
          <p:cNvSpPr txBox="1"/>
          <p:nvPr/>
        </p:nvSpPr>
        <p:spPr>
          <a:xfrm>
            <a:off x="6626033" y="5404348"/>
            <a:ext cx="121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Mexicanen</a:t>
            </a:r>
          </a:p>
        </p:txBody>
      </p:sp>
    </p:spTree>
    <p:extLst>
      <p:ext uri="{BB962C8B-B14F-4D97-AF65-F5344CB8AC3E}">
        <p14:creationId xmlns:p14="http://schemas.microsoft.com/office/powerpoint/2010/main" val="319520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>
            <a:extLst>
              <a:ext uri="{FF2B5EF4-FFF2-40B4-BE49-F238E27FC236}">
                <a16:creationId xmlns:a16="http://schemas.microsoft.com/office/drawing/2014/main" id="{5BE83F76-5FB7-47D3-A831-D4B5AB87521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477328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nl-NL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nl-NL" sz="3600" dirty="0">
                <a:solidFill>
                  <a:schemeClr val="bg1"/>
                </a:solidFill>
              </a:rPr>
              <a:t>	Invloed Mexicaanse kartel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9CB34-F84D-4C1B-9068-201C430ADCF5}"/>
              </a:ext>
            </a:extLst>
          </p:cNvPr>
          <p:cNvSpPr txBox="1"/>
          <p:nvPr/>
        </p:nvSpPr>
        <p:spPr>
          <a:xfrm>
            <a:off x="2031117" y="2121836"/>
            <a:ext cx="90487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Geen voet aan de grond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Samenwerking met Nederlandse drugscriminelen</a:t>
            </a:r>
          </a:p>
          <a:p>
            <a:endParaRPr lang="en-US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Leveren laboranten voor methlabs &amp; kennisdeling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Transport methamfetamine via Nederlandse in- en exportlijnen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27F736-A1E8-42DF-B354-CE61C4AA40D6}"/>
              </a:ext>
            </a:extLst>
          </p:cNvPr>
          <p:cNvSpPr txBox="1"/>
          <p:nvPr/>
        </p:nvSpPr>
        <p:spPr>
          <a:xfrm>
            <a:off x="9915526" y="0"/>
            <a:ext cx="2276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Icons by </a:t>
            </a:r>
            <a:r>
              <a:rPr lang="en-US" sz="1400" dirty="0" err="1">
                <a:solidFill>
                  <a:schemeClr val="bg1"/>
                </a:solidFill>
              </a:rPr>
              <a:t>Freepik</a:t>
            </a:r>
            <a:r>
              <a:rPr lang="en-US" sz="1400" dirty="0">
                <a:solidFill>
                  <a:schemeClr val="bg1"/>
                </a:solidFill>
              </a:rPr>
              <a:t> &amp; </a:t>
            </a:r>
            <a:r>
              <a:rPr lang="en-US" sz="1400" dirty="0" err="1">
                <a:solidFill>
                  <a:schemeClr val="bg1"/>
                </a:solidFill>
              </a:rPr>
              <a:t>Becris</a:t>
            </a:r>
            <a:endParaRPr lang="nl-NL" sz="1400" i="1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39933B-5A79-41FD-839C-D34257B81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37" y="4119243"/>
            <a:ext cx="720000" cy="72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E9FD0A9-2FD7-456B-BAA2-86F97DEDD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06" y="3045443"/>
            <a:ext cx="720000" cy="720000"/>
          </a:xfrm>
          <a:prstGeom prst="rect">
            <a:avLst/>
          </a:prstGeom>
        </p:spPr>
      </p:pic>
      <p:pic>
        <p:nvPicPr>
          <p:cNvPr id="19" name="Picture 18" descr="A picture containing text, vector graphics, queen&#10;&#10;Description automatically generated">
            <a:extLst>
              <a:ext uri="{FF2B5EF4-FFF2-40B4-BE49-F238E27FC236}">
                <a16:creationId xmlns:a16="http://schemas.microsoft.com/office/drawing/2014/main" id="{F10E4783-666D-4CB5-B8ED-499FCA50E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406" y="5193043"/>
            <a:ext cx="720000" cy="72000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C384F5FE-6A3F-47B6-8EDD-B712A6BD0158}"/>
              </a:ext>
            </a:extLst>
          </p:cNvPr>
          <p:cNvGrpSpPr/>
          <p:nvPr/>
        </p:nvGrpSpPr>
        <p:grpSpPr>
          <a:xfrm>
            <a:off x="1163906" y="1921029"/>
            <a:ext cx="720000" cy="720000"/>
            <a:chOff x="1443038" y="1870046"/>
            <a:chExt cx="761233" cy="7560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EF31CC1-5048-4CF3-B9D9-16247EF5E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4271" y="1902760"/>
              <a:ext cx="720000" cy="720000"/>
            </a:xfrm>
            <a:prstGeom prst="rect">
              <a:avLst/>
            </a:prstGeom>
          </p:spPr>
        </p:pic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83BF69F-F7B3-4A35-8035-08CB3586594F}"/>
                </a:ext>
              </a:extLst>
            </p:cNvPr>
            <p:cNvSpPr/>
            <p:nvPr/>
          </p:nvSpPr>
          <p:spPr>
            <a:xfrm>
              <a:off x="1443038" y="1870046"/>
              <a:ext cx="756000" cy="756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778D43A-2093-428E-A702-590648BD5139}"/>
                </a:ext>
              </a:extLst>
            </p:cNvPr>
            <p:cNvCxnSpPr>
              <a:stCxn id="24" idx="1"/>
              <a:endCxn id="24" idx="5"/>
            </p:cNvCxnSpPr>
            <p:nvPr/>
          </p:nvCxnSpPr>
          <p:spPr>
            <a:xfrm>
              <a:off x="1553752" y="1980760"/>
              <a:ext cx="534572" cy="5345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059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121</Words>
  <Application>Microsoft Office PowerPoint</Application>
  <PresentationFormat>Widescreen</PresentationFormat>
  <Paragraphs>84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Cox</dc:creator>
  <cp:lastModifiedBy>Simon Cox</cp:lastModifiedBy>
  <cp:revision>24</cp:revision>
  <dcterms:created xsi:type="dcterms:W3CDTF">2021-02-13T07:28:04Z</dcterms:created>
  <dcterms:modified xsi:type="dcterms:W3CDTF">2021-02-16T14:30:00Z</dcterms:modified>
</cp:coreProperties>
</file>