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33"/>
  </p:notesMasterIdLst>
  <p:handoutMasterIdLst>
    <p:handoutMasterId r:id="rId34"/>
  </p:handoutMasterIdLst>
  <p:sldIdLst>
    <p:sldId id="261" r:id="rId2"/>
    <p:sldId id="287" r:id="rId3"/>
    <p:sldId id="288" r:id="rId4"/>
    <p:sldId id="289" r:id="rId5"/>
    <p:sldId id="296" r:id="rId6"/>
    <p:sldId id="290" r:id="rId7"/>
    <p:sldId id="291" r:id="rId8"/>
    <p:sldId id="292" r:id="rId9"/>
    <p:sldId id="278" r:id="rId10"/>
    <p:sldId id="280" r:id="rId11"/>
    <p:sldId id="281" r:id="rId12"/>
    <p:sldId id="283" r:id="rId13"/>
    <p:sldId id="284" r:id="rId14"/>
    <p:sldId id="295" r:id="rId15"/>
    <p:sldId id="266" r:id="rId16"/>
    <p:sldId id="285" r:id="rId17"/>
    <p:sldId id="294" r:id="rId18"/>
    <p:sldId id="293" r:id="rId19"/>
    <p:sldId id="286" r:id="rId20"/>
    <p:sldId id="277" r:id="rId21"/>
    <p:sldId id="265" r:id="rId22"/>
    <p:sldId id="275" r:id="rId23"/>
    <p:sldId id="267" r:id="rId24"/>
    <p:sldId id="268" r:id="rId25"/>
    <p:sldId id="269" r:id="rId26"/>
    <p:sldId id="270" r:id="rId27"/>
    <p:sldId id="271" r:id="rId28"/>
    <p:sldId id="272" r:id="rId29"/>
    <p:sldId id="273" r:id="rId30"/>
    <p:sldId id="274" r:id="rId31"/>
    <p:sldId id="276" r:id="rId32"/>
  </p:sldIdLst>
  <p:sldSz cx="12198350" cy="6858000"/>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slides" id="{38267B3C-0339-0D47-8446-F45344E6103D}">
          <p14:sldIdLst>
            <p14:sldId id="261"/>
            <p14:sldId id="287"/>
            <p14:sldId id="288"/>
            <p14:sldId id="289"/>
            <p14:sldId id="296"/>
            <p14:sldId id="290"/>
            <p14:sldId id="291"/>
            <p14:sldId id="292"/>
            <p14:sldId id="278"/>
            <p14:sldId id="280"/>
            <p14:sldId id="281"/>
            <p14:sldId id="283"/>
            <p14:sldId id="284"/>
            <p14:sldId id="295"/>
            <p14:sldId id="266"/>
            <p14:sldId id="285"/>
            <p14:sldId id="294"/>
            <p14:sldId id="293"/>
            <p14:sldId id="286"/>
            <p14:sldId id="277"/>
            <p14:sldId id="265"/>
            <p14:sldId id="275"/>
            <p14:sldId id="267"/>
            <p14:sldId id="268"/>
            <p14:sldId id="269"/>
            <p14:sldId id="270"/>
            <p14:sldId id="271"/>
            <p14:sldId id="272"/>
            <p14:sldId id="273"/>
            <p14:sldId id="274"/>
            <p14:sldId id="276"/>
          </p14:sldIdLst>
        </p14:section>
      </p14:sectionLst>
    </p:ex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86" autoAdjust="0"/>
    <p:restoredTop sz="83516"/>
  </p:normalViewPr>
  <p:slideViewPr>
    <p:cSldViewPr snapToGrid="0" snapToObjects="1" showGuides="1">
      <p:cViewPr varScale="1">
        <p:scale>
          <a:sx n="105" d="100"/>
          <a:sy n="105" d="100"/>
        </p:scale>
        <p:origin x="1184" y="184"/>
      </p:cViewPr>
      <p:guideLst>
        <p:guide orient="horz" pos="2160"/>
        <p:guide pos="3842"/>
      </p:guideLst>
    </p:cSldViewPr>
  </p:slideViewPr>
  <p:notesTextViewPr>
    <p:cViewPr>
      <p:scale>
        <a:sx n="100" d="100"/>
        <a:sy n="100" d="100"/>
      </p:scale>
      <p:origin x="0" y="0"/>
    </p:cViewPr>
  </p:notesTextViewPr>
  <p:notesViewPr>
    <p:cSldViewPr snapToGrid="0" snapToObjects="1">
      <p:cViewPr varScale="1">
        <p:scale>
          <a:sx n="90" d="100"/>
          <a:sy n="90" d="100"/>
        </p:scale>
        <p:origin x="384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75A7E1-4AC0-194B-BA31-BEF61D80FB90}" type="datetimeFigureOut">
              <a:rPr lang="nl-NL" smtClean="0"/>
              <a:t>24-08-19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5AA3EB-7B6B-F14E-9477-B2D7DF8BB06B}" type="slidenum">
              <a:rPr lang="nl-NL" smtClean="0"/>
              <a:t>‹#›</a:t>
            </a:fld>
            <a:endParaRPr lang="nl-NL"/>
          </a:p>
        </p:txBody>
      </p:sp>
    </p:spTree>
    <p:extLst>
      <p:ext uri="{BB962C8B-B14F-4D97-AF65-F5344CB8AC3E}">
        <p14:creationId xmlns:p14="http://schemas.microsoft.com/office/powerpoint/2010/main" val="10310628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E5ACAC-B58B-0444-90A5-8069DA1A23CF}" type="datetimeFigureOut">
              <a:rPr lang="nl-NL" smtClean="0"/>
              <a:t>24-08-19</a:t>
            </a:fld>
            <a:endParaRPr lang="nl-NL"/>
          </a:p>
        </p:txBody>
      </p:sp>
      <p:sp>
        <p:nvSpPr>
          <p:cNvPr id="4" name="Tijdelijke aanduiding voor dia-afbeelding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55FF13-994C-2E40-BBCD-982CAFDCBBFE}" type="slidenum">
              <a:rPr lang="nl-NL" smtClean="0"/>
              <a:t>‹#›</a:t>
            </a:fld>
            <a:endParaRPr lang="nl-NL"/>
          </a:p>
        </p:txBody>
      </p:sp>
    </p:spTree>
    <p:extLst>
      <p:ext uri="{BB962C8B-B14F-4D97-AF65-F5344CB8AC3E}">
        <p14:creationId xmlns:p14="http://schemas.microsoft.com/office/powerpoint/2010/main" val="260831903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doing this thesis. My host company is SIG. They assess companies on basis of their maintainability model. </a:t>
            </a:r>
          </a:p>
          <a:p>
            <a:r>
              <a:rPr lang="en-US" dirty="0"/>
              <a:t>Automation has always been a personal interest of me. I chose this subject because with refactoring we change the design of the code according to certain guidelines. I think that a large part of refactoring can be formalized and applied automatically. However, if you do something like this automatically, you want to be correct. </a:t>
            </a:r>
          </a:p>
          <a:p>
            <a:endParaRPr lang="en-US" dirty="0"/>
          </a:p>
          <a:p>
            <a:r>
              <a:rPr lang="en-US" dirty="0"/>
              <a:t>Before being able to actually refactor the clones, we must first detect them. Because of that, I first looked into clone detection tools.</a:t>
            </a:r>
          </a:p>
        </p:txBody>
      </p:sp>
      <p:sp>
        <p:nvSpPr>
          <p:cNvPr id="4" name="Slide Number Placeholder 3"/>
          <p:cNvSpPr>
            <a:spLocks noGrp="1"/>
          </p:cNvSpPr>
          <p:nvPr>
            <p:ph type="sldNum" sz="quarter" idx="5"/>
          </p:nvPr>
        </p:nvSpPr>
        <p:spPr/>
        <p:txBody>
          <a:bodyPr/>
          <a:lstStyle/>
          <a:p>
            <a:fld id="{2655FF13-994C-2E40-BBCD-982CAFDCBBFE}" type="slidenum">
              <a:rPr lang="nl-NL" smtClean="0"/>
              <a:t>1</a:t>
            </a:fld>
            <a:endParaRPr lang="nl-NL"/>
          </a:p>
        </p:txBody>
      </p:sp>
    </p:spTree>
    <p:extLst>
      <p:ext uri="{BB962C8B-B14F-4D97-AF65-F5344CB8AC3E}">
        <p14:creationId xmlns:p14="http://schemas.microsoft.com/office/powerpoint/2010/main" val="876003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advise a refactoring, someone is going to look at it. This means that this person will be able to filter eventual false positives. With automatic refactor, you do not have/want this. So you need to be sure a clone is actually a clone.</a:t>
            </a:r>
          </a:p>
        </p:txBody>
      </p:sp>
      <p:sp>
        <p:nvSpPr>
          <p:cNvPr id="4" name="Slide Number Placeholder 3"/>
          <p:cNvSpPr>
            <a:spLocks noGrp="1"/>
          </p:cNvSpPr>
          <p:nvPr>
            <p:ph type="sldNum" sz="quarter" idx="5"/>
          </p:nvPr>
        </p:nvSpPr>
        <p:spPr/>
        <p:txBody>
          <a:bodyPr/>
          <a:lstStyle/>
          <a:p>
            <a:fld id="{2655FF13-994C-2E40-BBCD-982CAFDCBBFE}" type="slidenum">
              <a:rPr lang="nl-NL" smtClean="0"/>
              <a:t>10</a:t>
            </a:fld>
            <a:endParaRPr lang="nl-NL"/>
          </a:p>
        </p:txBody>
      </p:sp>
    </p:spTree>
    <p:extLst>
      <p:ext uri="{BB962C8B-B14F-4D97-AF65-F5344CB8AC3E}">
        <p14:creationId xmlns:p14="http://schemas.microsoft.com/office/powerpoint/2010/main" val="52727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MusicPlayer</a:t>
            </a:r>
            <a:r>
              <a:rPr lang="en-US" dirty="0"/>
              <a:t> can:</a:t>
            </a:r>
          </a:p>
          <a:p>
            <a:pPr marL="171450" indent="-171450">
              <a:buFontTx/>
              <a:buChar char="-"/>
            </a:pPr>
            <a:r>
              <a:rPr lang="en-US" dirty="0"/>
              <a:t>Be a </a:t>
            </a:r>
            <a:r>
              <a:rPr lang="en-US" dirty="0" err="1"/>
              <a:t>highvolume</a:t>
            </a:r>
            <a:r>
              <a:rPr lang="en-US" dirty="0"/>
              <a:t> </a:t>
            </a:r>
            <a:r>
              <a:rPr lang="en-US" dirty="0" err="1"/>
              <a:t>MusicPlayer</a:t>
            </a:r>
            <a:r>
              <a:rPr lang="en-US" dirty="0"/>
              <a:t> from the </a:t>
            </a:r>
            <a:r>
              <a:rPr lang="en-US" dirty="0" err="1"/>
              <a:t>musiclibrary</a:t>
            </a:r>
            <a:r>
              <a:rPr lang="en-US" dirty="0"/>
              <a:t> </a:t>
            </a:r>
            <a:r>
              <a:rPr lang="en-US" dirty="0" err="1"/>
              <a:t>highvolume</a:t>
            </a:r>
            <a:r>
              <a:rPr lang="en-US" dirty="0"/>
              <a:t> package</a:t>
            </a:r>
          </a:p>
          <a:p>
            <a:pPr marL="171450" indent="-171450">
              <a:buFontTx/>
              <a:buChar char="-"/>
            </a:pPr>
            <a:r>
              <a:rPr lang="en-US" dirty="0"/>
              <a:t>Can be in the images winning package</a:t>
            </a:r>
          </a:p>
          <a:p>
            <a:pPr marL="171450" indent="-171450">
              <a:buFontTx/>
              <a:buChar char="-"/>
            </a:pPr>
            <a:r>
              <a:rPr lang="en-US" dirty="0"/>
              <a:t>Can be in the current package</a:t>
            </a:r>
          </a:p>
          <a:p>
            <a:pPr marL="171450" indent="-171450">
              <a:buFontTx/>
              <a:buChar char="-"/>
            </a:pPr>
            <a:r>
              <a:rPr lang="en-US" dirty="0"/>
              <a:t>Can be in the default package</a:t>
            </a:r>
          </a:p>
          <a:p>
            <a:pPr marL="171450" indent="-171450">
              <a:buFontTx/>
              <a:buChar char="-"/>
            </a:pPr>
            <a:endParaRPr lang="en-US" dirty="0"/>
          </a:p>
          <a:p>
            <a:pPr marL="0" indent="0">
              <a:buFontTx/>
              <a:buNone/>
            </a:pPr>
            <a:r>
              <a:rPr lang="en-US" dirty="0"/>
              <a:t>To be sure we need to:</a:t>
            </a:r>
          </a:p>
          <a:p>
            <a:pPr marL="171450" indent="-171450">
              <a:buFont typeface="Arial" panose="020B0604020202020204" pitchFamily="34" charset="0"/>
              <a:buChar char="•"/>
            </a:pPr>
            <a:r>
              <a:rPr lang="en-US" dirty="0"/>
              <a:t>Consider FQI for types</a:t>
            </a:r>
          </a:p>
          <a:p>
            <a:pPr marL="171450" indent="-171450">
              <a:buFont typeface="Arial" panose="020B0604020202020204" pitchFamily="34" charset="0"/>
              <a:buChar char="•"/>
            </a:pPr>
            <a:r>
              <a:rPr lang="en-US" dirty="0"/>
              <a:t>Consider FQI for the types of variables</a:t>
            </a:r>
          </a:p>
          <a:p>
            <a:pPr marL="171450" indent="-171450">
              <a:buFont typeface="Arial" panose="020B0604020202020204" pitchFamily="34" charset="0"/>
              <a:buChar char="•"/>
            </a:pPr>
            <a:r>
              <a:rPr lang="en-US" dirty="0"/>
              <a:t>Consider FQI for methods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655FF13-994C-2E40-BBCD-982CAFDCBBFE}" type="slidenum">
              <a:rPr lang="nl-NL" smtClean="0"/>
              <a:t>11</a:t>
            </a:fld>
            <a:endParaRPr lang="nl-NL"/>
          </a:p>
        </p:txBody>
      </p:sp>
    </p:spTree>
    <p:extLst>
      <p:ext uri="{BB962C8B-B14F-4D97-AF65-F5344CB8AC3E}">
        <p14:creationId xmlns:p14="http://schemas.microsoft.com/office/powerpoint/2010/main" val="1265907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2 clones, by definition, allow any change in identifiers, literals, types, layout and comments. For refactoring purposes, this doesn't always make a lot of sense. If we allow any change in identifiers, literals and types, we cannot distinguish between different variables, different types and different method calls anymore. This could render two methods that have an entirely different functionality as clones. Merging such clones, if possible at all, might only proof to be harmful.</a:t>
            </a:r>
          </a:p>
        </p:txBody>
      </p:sp>
      <p:sp>
        <p:nvSpPr>
          <p:cNvPr id="4" name="Slide Number Placeholder 3"/>
          <p:cNvSpPr>
            <a:spLocks noGrp="1"/>
          </p:cNvSpPr>
          <p:nvPr>
            <p:ph type="sldNum" sz="quarter" idx="5"/>
          </p:nvPr>
        </p:nvSpPr>
        <p:spPr/>
        <p:txBody>
          <a:bodyPr/>
          <a:lstStyle/>
          <a:p>
            <a:fld id="{2655FF13-994C-2E40-BBCD-982CAFDCBBFE}" type="slidenum">
              <a:rPr lang="nl-NL" smtClean="0"/>
              <a:t>12</a:t>
            </a:fld>
            <a:endParaRPr lang="nl-NL"/>
          </a:p>
        </p:txBody>
      </p:sp>
    </p:spTree>
    <p:extLst>
      <p:ext uri="{BB962C8B-B14F-4D97-AF65-F5344CB8AC3E}">
        <p14:creationId xmlns:p14="http://schemas.microsoft.com/office/powerpoint/2010/main" val="267157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\item \</a:t>
            </a:r>
            <a:r>
              <a:rPr lang="en-US" dirty="0" err="1"/>
              <a:t>textbf</a:t>
            </a:r>
            <a:r>
              <a:rPr lang="en-US" dirty="0"/>
              <a:t>{Considering types:} The definition of type 2 clones defines that types should not be considered. We disagree, because types can make a significant change to the meaning of a code segment and thus whether this segment should be considered a clone. For instance, we should not say that an Apple type object is the same as an object of Orange type (don't compare apples with oranges).</a:t>
            </a:r>
          </a:p>
          <a:p>
            <a:r>
              <a:rPr lang="en-US" dirty="0"/>
              <a:t>  \item \</a:t>
            </a:r>
            <a:r>
              <a:rPr lang="en-US" dirty="0" err="1"/>
              <a:t>textbf</a:t>
            </a:r>
            <a:r>
              <a:rPr lang="en-US" dirty="0"/>
              <a:t>{Having a distinction between different variables:} By the definition of type 2 clones any identifiers would not be taken into account. We agree that a difference in identifiers may still result in a harmful clone, but we should still consider the distinction between different variables. For instance, if we call a method like this: \</a:t>
            </a:r>
            <a:r>
              <a:rPr lang="en-US" dirty="0" err="1"/>
              <a:t>textit</a:t>
            </a:r>
            <a:r>
              <a:rPr lang="en-US" dirty="0"/>
              <a:t>{``</a:t>
            </a:r>
            <a:r>
              <a:rPr lang="en-US" dirty="0" err="1"/>
              <a:t>myMethod</a:t>
            </a:r>
            <a:r>
              <a:rPr lang="en-US" dirty="0"/>
              <a:t>(var1, var2)''}, or call this method like this: \</a:t>
            </a:r>
            <a:r>
              <a:rPr lang="en-US" dirty="0" err="1"/>
              <a:t>textit</a:t>
            </a:r>
            <a:r>
              <a:rPr lang="en-US" dirty="0"/>
              <a:t>{``</a:t>
            </a:r>
            <a:r>
              <a:rPr lang="en-US" dirty="0" err="1"/>
              <a:t>myMethod</a:t>
            </a:r>
            <a:r>
              <a:rPr lang="en-US" dirty="0"/>
              <a:t>(var1, var1)''}. Even if the variables have the same type, the distinction between the variables is important to ensure the functionality is the same after merging.</a:t>
            </a:r>
          </a:p>
          <a:p>
            <a:r>
              <a:rPr lang="en-US" dirty="0"/>
              <a:t>  \item \</a:t>
            </a:r>
            <a:r>
              <a:rPr lang="en-US" dirty="0" err="1"/>
              <a:t>textbf</a:t>
            </a:r>
            <a:r>
              <a:rPr lang="en-US" dirty="0"/>
              <a:t>{Defining a threshold for variability in literals:} By the definition of type 2 clones any literals would not be taken into account. We agree, as when merging the clone (for instance by extracting a method), we can simply turn the literal into a method parameter. However, we would argue that thresholds matter here. How many literals may differ for the segment still to be considered a clone with another segment? We need to define a threshold to be sure that, by merging, we are not replacing a code fragment by a worse maintainable design.</a:t>
            </a:r>
          </a:p>
        </p:txBody>
      </p:sp>
      <p:sp>
        <p:nvSpPr>
          <p:cNvPr id="4" name="Slide Number Placeholder 3"/>
          <p:cNvSpPr>
            <a:spLocks noGrp="1"/>
          </p:cNvSpPr>
          <p:nvPr>
            <p:ph type="sldNum" sz="quarter" idx="5"/>
          </p:nvPr>
        </p:nvSpPr>
        <p:spPr/>
        <p:txBody>
          <a:bodyPr/>
          <a:lstStyle/>
          <a:p>
            <a:fld id="{2655FF13-994C-2E40-BBCD-982CAFDCBBFE}" type="slidenum">
              <a:rPr lang="nl-NL" smtClean="0"/>
              <a:t>13</a:t>
            </a:fld>
            <a:endParaRPr lang="nl-NL"/>
          </a:p>
        </p:txBody>
      </p:sp>
    </p:spTree>
    <p:extLst>
      <p:ext uri="{BB962C8B-B14F-4D97-AF65-F5344CB8AC3E}">
        <p14:creationId xmlns:p14="http://schemas.microsoft.com/office/powerpoint/2010/main" val="71465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3 clones are even more permissive than type 2 clones, allowing added and removed statements. Thresholds matter a lot here to make sure that not the whole project is detected to be cloned. The main question for this study regarding type 3 clones is: ``how can we merge type 3 clones while improving the design?''.</a:t>
            </a:r>
          </a:p>
          <a:p>
            <a:endParaRPr lang="en-US" dirty="0"/>
          </a:p>
          <a:p>
            <a:r>
              <a:rPr lang="en-US" dirty="0"/>
              <a:t>Clone instances in type 3 clones are almost always different in functionality. As we have to ensure equal functionality after merging the clone, we have to wrap the difference in statements between the clone instances in conditional blocks (either if-statements or switch-statements). We can then pass a variable as to which path should be taken through the code (either a </a:t>
            </a:r>
            <a:r>
              <a:rPr lang="en-US" dirty="0" err="1"/>
              <a:t>boolean</a:t>
            </a:r>
            <a:r>
              <a:rPr lang="en-US" dirty="0"/>
              <a:t> or an enumeration). Such a refactoring would make added statements that are contiguous less harmful for the design then added statements than added statements that are separated by statements that both clone instances have in common.</a:t>
            </a:r>
          </a:p>
          <a:p>
            <a:endParaRPr lang="en-US" dirty="0"/>
          </a:p>
          <a:p>
            <a:r>
              <a:rPr lang="en-US" dirty="0"/>
              <a:t>We also want to argue that statements that are not common between two clone instances, should not count towards the size of the clone (and thus towards the threshold which determines whether the clone will be taken into account). Also, clones should not start and not end with an added statement (as that would be nonsense: such a thing could be done for any clone).</a:t>
            </a:r>
          </a:p>
        </p:txBody>
      </p:sp>
      <p:sp>
        <p:nvSpPr>
          <p:cNvPr id="4" name="Slide Number Placeholder 3"/>
          <p:cNvSpPr>
            <a:spLocks noGrp="1"/>
          </p:cNvSpPr>
          <p:nvPr>
            <p:ph type="sldNum" sz="quarter" idx="5"/>
          </p:nvPr>
        </p:nvSpPr>
        <p:spPr/>
        <p:txBody>
          <a:bodyPr/>
          <a:lstStyle/>
          <a:p>
            <a:fld id="{2655FF13-994C-2E40-BBCD-982CAFDCBBFE}" type="slidenum">
              <a:rPr lang="nl-NL" smtClean="0"/>
              <a:t>16</a:t>
            </a:fld>
            <a:endParaRPr lang="nl-NL"/>
          </a:p>
        </p:txBody>
      </p:sp>
    </p:spTree>
    <p:extLst>
      <p:ext uri="{BB962C8B-B14F-4D97-AF65-F5344CB8AC3E}">
        <p14:creationId xmlns:p14="http://schemas.microsoft.com/office/powerpoint/2010/main" val="816233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if we put any of these thresholds to zero it won't be taken into account anymore, so not all thresholds have to be used at all times. We consider ``number of lines'' to be the least important, as it highly depends on the programmer of the codebase (and we do not want this kind of dependence!). On basis of manual assessment, we have determined that setting the ``number of statements/declarations'' to 6 ensures that most non-harmful clones are filtered out. On the downside, this also filters out some harmful antipatterns, for instance if a cloned line has many tokens we might want to consider a clone if it spans less than 6 statements (as cloned line with many tokens is more harmful than one with few).</a:t>
            </a:r>
          </a:p>
        </p:txBody>
      </p:sp>
      <p:sp>
        <p:nvSpPr>
          <p:cNvPr id="4" name="Slide Number Placeholder 3"/>
          <p:cNvSpPr>
            <a:spLocks noGrp="1"/>
          </p:cNvSpPr>
          <p:nvPr>
            <p:ph type="sldNum" sz="quarter" idx="5"/>
          </p:nvPr>
        </p:nvSpPr>
        <p:spPr/>
        <p:txBody>
          <a:bodyPr/>
          <a:lstStyle/>
          <a:p>
            <a:fld id="{2655FF13-994C-2E40-BBCD-982CAFDCBBFE}" type="slidenum">
              <a:rPr lang="nl-NL" smtClean="0"/>
              <a:t>21</a:t>
            </a:fld>
            <a:endParaRPr lang="nl-NL"/>
          </a:p>
        </p:txBody>
      </p:sp>
    </p:spTree>
    <p:extLst>
      <p:ext uri="{BB962C8B-B14F-4D97-AF65-F5344CB8AC3E}">
        <p14:creationId xmlns:p14="http://schemas.microsoft.com/office/powerpoint/2010/main" val="202124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filtered the corpus further to make sure we are not including any test classes or generated classes. Many Java/Maven projects use a structure where they separate the application and it's tests in the different folders (``/</a:t>
            </a:r>
            <a:r>
              <a:rPr lang="en-US" dirty="0" err="1"/>
              <a:t>src</a:t>
            </a:r>
            <a:r>
              <a:rPr lang="en-US" dirty="0"/>
              <a:t>/main/java'' and ``/</a:t>
            </a:r>
            <a:r>
              <a:rPr lang="en-US" dirty="0" err="1"/>
              <a:t>src</a:t>
            </a:r>
            <a:r>
              <a:rPr lang="en-US" dirty="0"/>
              <a:t>/test/java'' respectively). Because of this, we chose to only use projects from the corpus which use this structure (and had at least a ``/</a:t>
            </a:r>
            <a:r>
              <a:rPr lang="en-US" dirty="0" err="1"/>
              <a:t>src</a:t>
            </a:r>
            <a:r>
              <a:rPr lang="en-US" dirty="0"/>
              <a:t>/main/java'' folder). To limit the execution time of the script, we also decided to limit the maximum amount of source files in a single project to 1.000 (projects with more source files were not considered, which filtered only 5 extra projects out of the corpus). Of the 14.436 projects in the corpus over 3.848 remained, which is plenty for our purposes.</a:t>
            </a:r>
          </a:p>
        </p:txBody>
      </p:sp>
      <p:sp>
        <p:nvSpPr>
          <p:cNvPr id="4" name="Slide Number Placeholder 3"/>
          <p:cNvSpPr>
            <a:spLocks noGrp="1"/>
          </p:cNvSpPr>
          <p:nvPr>
            <p:ph type="sldNum" sz="quarter" idx="5"/>
          </p:nvPr>
        </p:nvSpPr>
        <p:spPr/>
        <p:txBody>
          <a:bodyPr/>
          <a:lstStyle/>
          <a:p>
            <a:fld id="{2655FF13-994C-2E40-BBCD-982CAFDCBBFE}" type="slidenum">
              <a:rPr lang="nl-NL" smtClean="0"/>
              <a:t>22</a:t>
            </a:fld>
            <a:endParaRPr lang="nl-NL"/>
          </a:p>
        </p:txBody>
      </p:sp>
    </p:spTree>
    <p:extLst>
      <p:ext uri="{BB962C8B-B14F-4D97-AF65-F5344CB8AC3E}">
        <p14:creationId xmlns:p14="http://schemas.microsoft.com/office/powerpoint/2010/main" val="2194873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refactor code clones, it is very important to consider the context of the clone. We define the following aspects of the clone as its context:</a:t>
            </a:r>
          </a:p>
          <a:p>
            <a:r>
              <a:rPr lang="en-US" dirty="0"/>
              <a:t>\item The relation of clone instances among each other (for example: two clone instances in a clone class are part of the same object).</a:t>
            </a:r>
          </a:p>
          <a:p>
            <a:r>
              <a:rPr lang="en-US" dirty="0"/>
              <a:t>  \item Where a clone instance occurs in the code (for instance: a method-level clone is a clone instance that is (a part of) a single method).</a:t>
            </a:r>
          </a:p>
          <a:p>
            <a:r>
              <a:rPr lang="en-US" dirty="0"/>
              <a:t>  \item The contents of a clone instance (for instance: the clone instance consists of a one method declaration, a foreach statement and two variable declarations).</a:t>
            </a:r>
          </a:p>
          <a:p>
            <a:r>
              <a:rPr lang="en-US" dirty="0"/>
              <a:t>Everything in the context of a clone has a big impact on how it has to be refactored. For this study we performed measurements on the context of clones in a large corpus of open source projects.</a:t>
            </a:r>
          </a:p>
        </p:txBody>
      </p:sp>
      <p:sp>
        <p:nvSpPr>
          <p:cNvPr id="4" name="Slide Number Placeholder 3"/>
          <p:cNvSpPr>
            <a:spLocks noGrp="1"/>
          </p:cNvSpPr>
          <p:nvPr>
            <p:ph type="sldNum" sz="quarter" idx="5"/>
          </p:nvPr>
        </p:nvSpPr>
        <p:spPr/>
        <p:txBody>
          <a:bodyPr/>
          <a:lstStyle/>
          <a:p>
            <a:fld id="{2655FF13-994C-2E40-BBCD-982CAFDCBBFE}" type="slidenum">
              <a:rPr lang="nl-NL" smtClean="0"/>
              <a:t>23</a:t>
            </a:fld>
            <a:endParaRPr lang="nl-NL"/>
          </a:p>
        </p:txBody>
      </p:sp>
    </p:spTree>
    <p:extLst>
      <p:ext uri="{BB962C8B-B14F-4D97-AF65-F5344CB8AC3E}">
        <p14:creationId xmlns:p14="http://schemas.microsoft.com/office/powerpoint/2010/main" val="299186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paper by Fontana et al \cite{fontana2015duplicated} performs measurements on 50 open source projects on the relation of clone instances to each other. To do this, they first define several categories for the relation between clone instances in object-oriented languages. These categories are as follows: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{Same method}: All instances of the clone class are in the same method.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{Same class}: All instances of the clone class are in the same 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{Superclass}: All instances of the clone class are children and parents of each other.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{Ancestor class}: All instances of the clone class are </a:t>
            </a:r>
            <a:r>
              <a:rPr lang="en-US" dirty="0" err="1"/>
              <a:t>superclasses</a:t>
            </a:r>
            <a:r>
              <a:rPr lang="en-US" dirty="0"/>
              <a:t> except for the direct superclass.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{Sibling class}: All instances of the clone class have the same parent 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{First cousin class}: All instances of the clone class have the same grandparent 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{Common hierarchy class}: All instances of the clone class belong to the same hierarchy, but do not belong to any of the other categories.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{Same external superclass}: All instances of the clone class have the same superclass, but this superclass is not included in the project but part of a library.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{Unrelated class}: There is at least one instance in the clone class that is not in the same hierarchy.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\end{enumerate}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Please note that no of these categories allow external classes (except for ``same external superclass''). So if two clone instances are related through external classes but do not share a common external superclass, it will be flagged as ``unrelated''. The main reason for this is that it is (often) not possible to refactor to external classes.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Comparing it to the results of Fontana et al \cite{fontana2015duplicated}, we find way more unrelated clones. This might be due to the fact that we consider clone classes rather than clone pairs, and mark the clone class ``Unrelated'' even if just one of the clone instances is outside a hierarchy. It could also be that the corpus which we use, as it has generally smaller projects, use more classes from outside the project (which are marked UNRELATED if they do not have a common external superclass). On the second place, we have the ``Same Class'' clones. On the third place come the ``Sibling'' clones.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ranking of the previous list of categories also matters, as it shows the different levels in which clones were assessed. For instance, if two clone instances of a clone class belong to the ``same method'' category but the third belongs to the ``same class'', we will always chose the item lowest on the list.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\subsubsection{Our measurements}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have recreated table 3 of Fontana et al \cite{fontana2015duplicated}, but with the following differences in our setup: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\begin{itemize}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We consider clone classes rather than clone pairs.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We use different thresholds regarding when a clone should be considered.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We seek by statement/declaration rather than SLOC.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We test a broader range of projects (they use a set of 50 relatively large projects, we use a large corpus that was assembled by a machine learning algorithm testing java projects on GitHub for quality, which contains projects of all sizes and with differing code quality).</a:t>
            </a:r>
          </a:p>
        </p:txBody>
      </p:sp>
      <p:sp>
        <p:nvSpPr>
          <p:cNvPr id="4" name="Slide Number Placeholder 3"/>
          <p:cNvSpPr>
            <a:spLocks noGrp="1"/>
          </p:cNvSpPr>
          <p:nvPr>
            <p:ph type="sldNum" sz="quarter" idx="5"/>
          </p:nvPr>
        </p:nvSpPr>
        <p:spPr/>
        <p:txBody>
          <a:bodyPr/>
          <a:lstStyle/>
          <a:p>
            <a:fld id="{2655FF13-994C-2E40-BBCD-982CAFDCBBFE}" type="slidenum">
              <a:rPr lang="nl-NL" smtClean="0"/>
              <a:t>24</a:t>
            </a:fld>
            <a:endParaRPr lang="nl-NL"/>
          </a:p>
        </p:txBody>
      </p:sp>
    </p:spTree>
    <p:extLst>
      <p:ext uri="{BB962C8B-B14F-4D97-AF65-F5344CB8AC3E}">
        <p14:creationId xmlns:p14="http://schemas.microsoft.com/office/powerpoint/2010/main" val="1767462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study by Lozano found that 98% of clones were produced at method level. I seriously questioned his research, so I set out to look into this myself. Method level clones are definitely the most, but there’s also a lot of class level.</a:t>
            </a:r>
          </a:p>
          <a:p>
            <a:endParaRPr lang="en-US" dirty="0"/>
          </a:p>
          <a:p>
            <a:r>
              <a:rPr lang="en-US" dirty="0"/>
              <a:t>After mapping the relations between individual clones, we looked at the location of individual clone instances. A paper by Lozano et al \cite{lozano2007evaluating} discusses the harmfulness of cloning. In this paper the author argues that 98\% are produced at method-level. However, this claim is based on a small dataset and based on human copy-paste </a:t>
            </a:r>
            <a:r>
              <a:rPr lang="en-US" dirty="0" err="1"/>
              <a:t>behaviour</a:t>
            </a:r>
            <a:r>
              <a:rPr lang="en-US" dirty="0"/>
              <a:t> rather than static code analysis. We validated this claim over the corpus we use. For this, we chose the following categories:</a:t>
            </a:r>
          </a:p>
          <a:p>
            <a:r>
              <a:rPr lang="en-US" dirty="0"/>
              <a:t>\begin{enumerate}</a:t>
            </a:r>
          </a:p>
          <a:p>
            <a:r>
              <a:rPr lang="en-US" dirty="0"/>
              <a:t>  \item \</a:t>
            </a:r>
            <a:r>
              <a:rPr lang="en-US" dirty="0" err="1"/>
              <a:t>textbf</a:t>
            </a:r>
            <a:r>
              <a:rPr lang="en-US" dirty="0"/>
              <a:t>{Method/Constructor Level:} A clone instance that does not exceed the boundaries of a single method or constructor (optionally including the declaration of the method or constructor itself).</a:t>
            </a:r>
          </a:p>
          <a:p>
            <a:r>
              <a:rPr lang="en-US" dirty="0"/>
              <a:t>  \item \</a:t>
            </a:r>
            <a:r>
              <a:rPr lang="en-US" dirty="0" err="1"/>
              <a:t>textbf</a:t>
            </a:r>
            <a:r>
              <a:rPr lang="en-US" dirty="0"/>
              <a:t>{Class Level:} A clone instance in a class, that exceeds the boundaries of a single method or contains something else in the class (like field declarations, other methods, etc.).</a:t>
            </a:r>
          </a:p>
          <a:p>
            <a:r>
              <a:rPr lang="en-US" dirty="0"/>
              <a:t>  \item \</a:t>
            </a:r>
            <a:r>
              <a:rPr lang="en-US" dirty="0" err="1"/>
              <a:t>textbf</a:t>
            </a:r>
            <a:r>
              <a:rPr lang="en-US" dirty="0"/>
              <a:t>{Interface Level:} A clone that is (a part of) an interface.</a:t>
            </a:r>
          </a:p>
          <a:p>
            <a:r>
              <a:rPr lang="en-US" dirty="0"/>
              <a:t>  \item \</a:t>
            </a:r>
            <a:r>
              <a:rPr lang="en-US" dirty="0" err="1"/>
              <a:t>textbf</a:t>
            </a:r>
            <a:r>
              <a:rPr lang="en-US" dirty="0"/>
              <a:t>{Enumeration Level:} A clone that is (a part of) an enumeration.</a:t>
            </a:r>
          </a:p>
          <a:p>
            <a:r>
              <a:rPr lang="en-US" dirty="0"/>
              <a:t>\end{enumerate}</a:t>
            </a:r>
          </a:p>
          <a:p>
            <a:endParaRPr lang="en-US" dirty="0"/>
          </a:p>
          <a:p>
            <a:r>
              <a:rPr lang="en-US" dirty="0"/>
              <a:t>The results for the clone instance locations are shown in table \ref{</a:t>
            </a:r>
            <a:r>
              <a:rPr lang="en-US" dirty="0" err="1"/>
              <a:t>table:locations</a:t>
            </a:r>
            <a:r>
              <a:rPr lang="en-US" dirty="0"/>
              <a:t>}.</a:t>
            </a:r>
          </a:p>
          <a:p>
            <a:endParaRPr lang="en-US" dirty="0"/>
          </a:p>
          <a:p>
            <a:r>
              <a:rPr lang="en-US" dirty="0"/>
              <a:t>From these results we can see, somewhat surprisingly, that the claim of 98\% of clones being produced at method-level is nowhere near correct. In fact, around 58\% of the clones are produced at method-level. About 39\% of clones either span several methods/constructors or contain something like a field declaration. Another 3\% of the clones is found in </a:t>
            </a:r>
            <a:r>
              <a:rPr lang="en-US" dirty="0" err="1"/>
              <a:t>contructors</a:t>
            </a:r>
            <a:r>
              <a:rPr lang="en-US" dirty="0"/>
              <a:t>. The amount of clones found in interfaces and enumerations is very low.</a:t>
            </a:r>
          </a:p>
        </p:txBody>
      </p:sp>
      <p:sp>
        <p:nvSpPr>
          <p:cNvPr id="4" name="Slide Number Placeholder 3"/>
          <p:cNvSpPr>
            <a:spLocks noGrp="1"/>
          </p:cNvSpPr>
          <p:nvPr>
            <p:ph type="sldNum" sz="quarter" idx="5"/>
          </p:nvPr>
        </p:nvSpPr>
        <p:spPr/>
        <p:txBody>
          <a:bodyPr/>
          <a:lstStyle/>
          <a:p>
            <a:fld id="{2655FF13-994C-2E40-BBCD-982CAFDCBBFE}" type="slidenum">
              <a:rPr lang="nl-NL" smtClean="0"/>
              <a:t>25</a:t>
            </a:fld>
            <a:endParaRPr lang="nl-NL"/>
          </a:p>
        </p:txBody>
      </p:sp>
    </p:spTree>
    <p:extLst>
      <p:ext uri="{BB962C8B-B14F-4D97-AF65-F5344CB8AC3E}">
        <p14:creationId xmlns:p14="http://schemas.microsoft.com/office/powerpoint/2010/main" val="342971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clone detection tools focus on efficiency and supporting a lot of types of clones and a .</a:t>
            </a:r>
          </a:p>
          <a:p>
            <a:endParaRPr lang="en-US" dirty="0"/>
          </a:p>
          <a:p>
            <a:r>
              <a:rPr lang="en-US" dirty="0"/>
              <a:t>The main focus for clone detection tools:</a:t>
            </a:r>
          </a:p>
          <a:p>
            <a:pPr marL="171450" indent="-171450">
              <a:buFontTx/>
              <a:buChar char="-"/>
            </a:pPr>
            <a:r>
              <a:rPr lang="en-US" dirty="0"/>
              <a:t>Efficiency/large scale</a:t>
            </a:r>
          </a:p>
          <a:p>
            <a:pPr marL="171450" indent="-171450">
              <a:buFontTx/>
              <a:buChar char="-"/>
            </a:pPr>
            <a:r>
              <a:rPr lang="en-US" dirty="0"/>
              <a:t>Supporting many types of clones</a:t>
            </a:r>
          </a:p>
          <a:p>
            <a:pPr marL="171450" indent="-171450">
              <a:buFontTx/>
              <a:buChar char="-"/>
            </a:pPr>
            <a:r>
              <a:rPr lang="en-US" dirty="0"/>
              <a:t>Supporting many programming languages</a:t>
            </a:r>
          </a:p>
        </p:txBody>
      </p:sp>
      <p:sp>
        <p:nvSpPr>
          <p:cNvPr id="4" name="Slide Number Placeholder 3"/>
          <p:cNvSpPr>
            <a:spLocks noGrp="1"/>
          </p:cNvSpPr>
          <p:nvPr>
            <p:ph type="sldNum" sz="quarter" idx="5"/>
          </p:nvPr>
        </p:nvSpPr>
        <p:spPr/>
        <p:txBody>
          <a:bodyPr/>
          <a:lstStyle/>
          <a:p>
            <a:fld id="{2655FF13-994C-2E40-BBCD-982CAFDCBBFE}" type="slidenum">
              <a:rPr lang="nl-NL" smtClean="0"/>
              <a:t>2</a:t>
            </a:fld>
            <a:endParaRPr lang="nl-NL"/>
          </a:p>
        </p:txBody>
      </p:sp>
    </p:spTree>
    <p:extLst>
      <p:ext uri="{BB962C8B-B14F-4D97-AF65-F5344CB8AC3E}">
        <p14:creationId xmlns:p14="http://schemas.microsoft.com/office/powerpoint/2010/main" val="1659326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looked at the contents of individual clone instances: what kind of declarations and statements do they span. We selected the following categories to be relevant for refactoring:</a:t>
            </a:r>
          </a:p>
          <a:p>
            <a:r>
              <a:rPr lang="en-US" dirty="0"/>
              <a:t>\begin{enumerate}</a:t>
            </a:r>
          </a:p>
          <a:p>
            <a:r>
              <a:rPr lang="en-US" dirty="0"/>
              <a:t>  \item \</a:t>
            </a:r>
            <a:r>
              <a:rPr lang="en-US" dirty="0" err="1"/>
              <a:t>textbf</a:t>
            </a:r>
            <a:r>
              <a:rPr lang="en-US" dirty="0"/>
              <a:t>{Full Method/Class/Interface/Enumeration:} A clone that spans a full class, method, constructor, interface or enumeration, including its declaration.</a:t>
            </a:r>
          </a:p>
          <a:p>
            <a:r>
              <a:rPr lang="en-US" dirty="0"/>
              <a:t>  \item \</a:t>
            </a:r>
            <a:r>
              <a:rPr lang="en-US" dirty="0" err="1"/>
              <a:t>textbf</a:t>
            </a:r>
            <a:r>
              <a:rPr lang="en-US" dirty="0"/>
              <a:t>{Partial Method/Constructor:} A clone that spans a method partially, optionally including its declaration.</a:t>
            </a:r>
          </a:p>
          <a:p>
            <a:r>
              <a:rPr lang="en-US" dirty="0"/>
              <a:t>  \item \</a:t>
            </a:r>
            <a:r>
              <a:rPr lang="en-US" dirty="0" err="1"/>
              <a:t>textbf</a:t>
            </a:r>
            <a:r>
              <a:rPr lang="en-US" dirty="0"/>
              <a:t>{Several Methods:} A clone that spans over two or more methods, either fully or partially, but does not span anything but methods (so not fields or anything in between).</a:t>
            </a:r>
          </a:p>
          <a:p>
            <a:r>
              <a:rPr lang="en-US" dirty="0"/>
              <a:t>  \item \</a:t>
            </a:r>
            <a:r>
              <a:rPr lang="en-US" dirty="0" err="1"/>
              <a:t>textbf</a:t>
            </a:r>
            <a:r>
              <a:rPr lang="en-US" dirty="0"/>
              <a:t>{Only Fields:} A clone that spans only global variables.</a:t>
            </a:r>
          </a:p>
          <a:p>
            <a:r>
              <a:rPr lang="en-US" dirty="0"/>
              <a:t>  \item \</a:t>
            </a:r>
            <a:r>
              <a:rPr lang="en-US" dirty="0" err="1"/>
              <a:t>textbf</a:t>
            </a:r>
            <a:r>
              <a:rPr lang="en-US" dirty="0"/>
              <a:t>{Includes Fields/Constructor:} A clone that spans a combination of fields and other things, like methods.</a:t>
            </a:r>
          </a:p>
          <a:p>
            <a:r>
              <a:rPr lang="en-US" dirty="0"/>
              <a:t>  \item \</a:t>
            </a:r>
            <a:r>
              <a:rPr lang="en-US" dirty="0" err="1"/>
              <a:t>textbf</a:t>
            </a:r>
            <a:r>
              <a:rPr lang="en-US" dirty="0"/>
              <a:t>{Method/Class/Interface/Enumeration Declaration:} A clone that contains the declaration (usually the first line) of a class, method, interface or enumeration.</a:t>
            </a:r>
          </a:p>
          <a:p>
            <a:r>
              <a:rPr lang="en-US" dirty="0"/>
              <a:t>  \item \</a:t>
            </a:r>
            <a:r>
              <a:rPr lang="en-US" dirty="0" err="1"/>
              <a:t>textbf</a:t>
            </a:r>
            <a:r>
              <a:rPr lang="en-US" dirty="0"/>
              <a:t>{Other:} Anything that does not match with above stated categories.</a:t>
            </a:r>
          </a:p>
          <a:p>
            <a:r>
              <a:rPr lang="en-US" dirty="0"/>
              <a:t>\end{enumerate}</a:t>
            </a:r>
          </a:p>
          <a:p>
            <a:endParaRPr lang="en-US" dirty="0"/>
          </a:p>
          <a:p>
            <a:r>
              <a:rPr lang="en-US" dirty="0"/>
              <a:t>Unsurprisingly, most clones span a part of a method. Just 1.6\% of the methods are cloned fully. More than a quarter of the clones spans over several methods, which is surprising. Simply extracting methods won't work in a case where a clone spans over several methods. About 4.5\% of clones include a constructor. About 3.3\% of clones include a global variable defined in a class.</a:t>
            </a:r>
          </a:p>
        </p:txBody>
      </p:sp>
      <p:sp>
        <p:nvSpPr>
          <p:cNvPr id="4" name="Slide Number Placeholder 3"/>
          <p:cNvSpPr>
            <a:spLocks noGrp="1"/>
          </p:cNvSpPr>
          <p:nvPr>
            <p:ph type="sldNum" sz="quarter" idx="5"/>
          </p:nvPr>
        </p:nvSpPr>
        <p:spPr/>
        <p:txBody>
          <a:bodyPr/>
          <a:lstStyle/>
          <a:p>
            <a:fld id="{2655FF13-994C-2E40-BBCD-982CAFDCBBFE}" type="slidenum">
              <a:rPr lang="nl-NL" smtClean="0"/>
              <a:t>26</a:t>
            </a:fld>
            <a:endParaRPr lang="nl-NL"/>
          </a:p>
        </p:txBody>
      </p:sp>
    </p:spTree>
    <p:extLst>
      <p:ext uri="{BB962C8B-B14F-4D97-AF65-F5344CB8AC3E}">
        <p14:creationId xmlns:p14="http://schemas.microsoft.com/office/powerpoint/2010/main" val="1352587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higher type of clone means that it's harder to detect. It also makes the clone harder to refactor, as more transformations would be required. Higher clone types also become more disputable whether they actually indicate a harmful antipattern (not every clone is harmful). Type 1 clones are most often, if not always with the right thresholds, harmful. Type 2 and type 3 clones are more disputable whether they are harmful and whether they can be merged in a way that improves the design of the code. In this chapter we will redefine type 2 and type 3 clones to increase the chance that we can merge the clone while improving the design. Type-4 clones are, because of the serious challenges involved in their detection and refactoring, out of the scope for this study.</a:t>
            </a:r>
          </a:p>
        </p:txBody>
      </p:sp>
      <p:sp>
        <p:nvSpPr>
          <p:cNvPr id="4" name="Slide Number Placeholder 3"/>
          <p:cNvSpPr>
            <a:spLocks noGrp="1"/>
          </p:cNvSpPr>
          <p:nvPr>
            <p:ph type="sldNum" sz="quarter" idx="5"/>
          </p:nvPr>
        </p:nvSpPr>
        <p:spPr/>
        <p:txBody>
          <a:bodyPr/>
          <a:lstStyle/>
          <a:p>
            <a:fld id="{2655FF13-994C-2E40-BBCD-982CAFDCBBFE}" type="slidenum">
              <a:rPr lang="nl-NL" smtClean="0"/>
              <a:t>27</a:t>
            </a:fld>
            <a:endParaRPr lang="nl-NL"/>
          </a:p>
        </p:txBody>
      </p:sp>
    </p:spTree>
    <p:extLst>
      <p:ext uri="{BB962C8B-B14F-4D97-AF65-F5344CB8AC3E}">
        <p14:creationId xmlns:p14="http://schemas.microsoft.com/office/powerpoint/2010/main" val="3791266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2 clones, by definition, allow any change in identifiers, literals, types, layout and comments. For refactoring purposes, this doesn't always make a lot of sense. If we allow any change in identifiers, literals and types, we cannot distinguish between different variables, different types and different method calls anymore. This could render two methods that have an entirely different functionality as clones. Merging such clones, if possible at all, might only proof to be harmful.</a:t>
            </a:r>
          </a:p>
        </p:txBody>
      </p:sp>
      <p:sp>
        <p:nvSpPr>
          <p:cNvPr id="4" name="Slide Number Placeholder 3"/>
          <p:cNvSpPr>
            <a:spLocks noGrp="1"/>
          </p:cNvSpPr>
          <p:nvPr>
            <p:ph type="sldNum" sz="quarter" idx="5"/>
          </p:nvPr>
        </p:nvSpPr>
        <p:spPr/>
        <p:txBody>
          <a:bodyPr/>
          <a:lstStyle/>
          <a:p>
            <a:fld id="{2655FF13-994C-2E40-BBCD-982CAFDCBBFE}" type="slidenum">
              <a:rPr lang="nl-NL" smtClean="0"/>
              <a:t>28</a:t>
            </a:fld>
            <a:endParaRPr lang="nl-NL"/>
          </a:p>
        </p:txBody>
      </p:sp>
    </p:spTree>
    <p:extLst>
      <p:ext uri="{BB962C8B-B14F-4D97-AF65-F5344CB8AC3E}">
        <p14:creationId xmlns:p14="http://schemas.microsoft.com/office/powerpoint/2010/main" val="3118497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\item \</a:t>
            </a:r>
            <a:r>
              <a:rPr lang="en-US" dirty="0" err="1"/>
              <a:t>textbf</a:t>
            </a:r>
            <a:r>
              <a:rPr lang="en-US" dirty="0"/>
              <a:t>{Considering types:} The definition of type 2 clones defines that types should not be considered. We disagree, because types can make a significant change to the meaning of a code segment and thus whether this segment should be considered a clone. For instance, we should not say that an Apple type object is the same as an object of Orange type (don't compare apples with oranges).</a:t>
            </a:r>
          </a:p>
          <a:p>
            <a:r>
              <a:rPr lang="en-US" dirty="0"/>
              <a:t>  \item \</a:t>
            </a:r>
            <a:r>
              <a:rPr lang="en-US" dirty="0" err="1"/>
              <a:t>textbf</a:t>
            </a:r>
            <a:r>
              <a:rPr lang="en-US" dirty="0"/>
              <a:t>{Having a distinction between different variables:} By the definition of type 2 clones any identifiers would not be taken into account. We agree that a difference in identifiers may still result in a harmful clone, but we should still consider the distinction between different variables. For instance, if we call a method like this: \</a:t>
            </a:r>
            <a:r>
              <a:rPr lang="en-US" dirty="0" err="1"/>
              <a:t>textit</a:t>
            </a:r>
            <a:r>
              <a:rPr lang="en-US" dirty="0"/>
              <a:t>{``</a:t>
            </a:r>
            <a:r>
              <a:rPr lang="en-US" dirty="0" err="1"/>
              <a:t>myMethod</a:t>
            </a:r>
            <a:r>
              <a:rPr lang="en-US" dirty="0"/>
              <a:t>(var1, var2)''}, or call this method like this: \</a:t>
            </a:r>
            <a:r>
              <a:rPr lang="en-US" dirty="0" err="1"/>
              <a:t>textit</a:t>
            </a:r>
            <a:r>
              <a:rPr lang="en-US" dirty="0"/>
              <a:t>{``</a:t>
            </a:r>
            <a:r>
              <a:rPr lang="en-US" dirty="0" err="1"/>
              <a:t>myMethod</a:t>
            </a:r>
            <a:r>
              <a:rPr lang="en-US" dirty="0"/>
              <a:t>(var1, var1)''}. Even if the variables have the same type, the distinction between the variables is important to ensure the functionality is the same after merging.</a:t>
            </a:r>
          </a:p>
          <a:p>
            <a:r>
              <a:rPr lang="en-US" dirty="0"/>
              <a:t>  \item \</a:t>
            </a:r>
            <a:r>
              <a:rPr lang="en-US" dirty="0" err="1"/>
              <a:t>textbf</a:t>
            </a:r>
            <a:r>
              <a:rPr lang="en-US" dirty="0"/>
              <a:t>{Defining a threshold for variability in literals:} By the definition of type 2 clones any literals would not be taken into account. We agree, as when merging the clone (for instance by extracting a method), we can simply turn the literal into a method parameter. However, we would argue that thresholds matter here. How many literals may differ for the segment still to be considered a clone with another segment? We need to define a threshold to be sure that, by merging, we are not replacing a code fragment by a worse maintainable design.</a:t>
            </a:r>
          </a:p>
        </p:txBody>
      </p:sp>
      <p:sp>
        <p:nvSpPr>
          <p:cNvPr id="4" name="Slide Number Placeholder 3"/>
          <p:cNvSpPr>
            <a:spLocks noGrp="1"/>
          </p:cNvSpPr>
          <p:nvPr>
            <p:ph type="sldNum" sz="quarter" idx="5"/>
          </p:nvPr>
        </p:nvSpPr>
        <p:spPr/>
        <p:txBody>
          <a:bodyPr/>
          <a:lstStyle/>
          <a:p>
            <a:fld id="{2655FF13-994C-2E40-BBCD-982CAFDCBBFE}" type="slidenum">
              <a:rPr lang="nl-NL" smtClean="0"/>
              <a:t>29</a:t>
            </a:fld>
            <a:endParaRPr lang="nl-NL"/>
          </a:p>
        </p:txBody>
      </p:sp>
    </p:spTree>
    <p:extLst>
      <p:ext uri="{BB962C8B-B14F-4D97-AF65-F5344CB8AC3E}">
        <p14:creationId xmlns:p14="http://schemas.microsoft.com/office/powerpoint/2010/main" val="326783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3 clones are even more permissive than type 2 clones, allowing added and removed statements. Thresholds matter a lot here to make sure that not the whole project is detected to be cloned. The main question for this study regarding type 3 clones is: ``how can we merge type 3 clones while improving the design?''.</a:t>
            </a:r>
          </a:p>
          <a:p>
            <a:endParaRPr lang="en-US" dirty="0"/>
          </a:p>
          <a:p>
            <a:r>
              <a:rPr lang="en-US" dirty="0"/>
              <a:t>Clone instances in type 3 clones are almost always different in functionality. As we have to ensure equal functionality after merging the clone, we have to wrap the difference in statements between the clone instances in conditional blocks (either if-statements or switch-statements). We can then pass a variable as to which path should be taken through the code (either a </a:t>
            </a:r>
            <a:r>
              <a:rPr lang="en-US" dirty="0" err="1"/>
              <a:t>boolean</a:t>
            </a:r>
            <a:r>
              <a:rPr lang="en-US" dirty="0"/>
              <a:t> or an enumeration). Such a refactoring would make added statements that are contiguous less harmful for the design then added statements than added statements that are separated by statements that both clone instances have in common.</a:t>
            </a:r>
          </a:p>
          <a:p>
            <a:endParaRPr lang="en-US" dirty="0"/>
          </a:p>
          <a:p>
            <a:r>
              <a:rPr lang="en-US" dirty="0"/>
              <a:t>We also want to argue that statements that are not common between two clone instances, should not count towards the size of the clone (and thus towards the threshold which determines whether the clone will be taken into account). Also, clones should not start and not end with an added statement (as that would be nonsense: such a thing could be done for any clone).</a:t>
            </a:r>
          </a:p>
        </p:txBody>
      </p:sp>
      <p:sp>
        <p:nvSpPr>
          <p:cNvPr id="4" name="Slide Number Placeholder 3"/>
          <p:cNvSpPr>
            <a:spLocks noGrp="1"/>
          </p:cNvSpPr>
          <p:nvPr>
            <p:ph type="sldNum" sz="quarter" idx="5"/>
          </p:nvPr>
        </p:nvSpPr>
        <p:spPr/>
        <p:txBody>
          <a:bodyPr/>
          <a:lstStyle/>
          <a:p>
            <a:fld id="{2655FF13-994C-2E40-BBCD-982CAFDCBBFE}" type="slidenum">
              <a:rPr lang="nl-NL" smtClean="0"/>
              <a:t>30</a:t>
            </a:fld>
            <a:endParaRPr lang="nl-NL"/>
          </a:p>
        </p:txBody>
      </p:sp>
    </p:spTree>
    <p:extLst>
      <p:ext uri="{BB962C8B-B14F-4D97-AF65-F5344CB8AC3E}">
        <p14:creationId xmlns:p14="http://schemas.microsoft.com/office/powerpoint/2010/main" val="155091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filtered the corpus further to make sure we are not including any test classes or generated classes. Many Java/Maven projects use a structure where they separate the application and it's tests in the different folders (``/</a:t>
            </a:r>
            <a:r>
              <a:rPr lang="en-US" dirty="0" err="1"/>
              <a:t>src</a:t>
            </a:r>
            <a:r>
              <a:rPr lang="en-US" dirty="0"/>
              <a:t>/main/java'' and ``/</a:t>
            </a:r>
            <a:r>
              <a:rPr lang="en-US" dirty="0" err="1"/>
              <a:t>src</a:t>
            </a:r>
            <a:r>
              <a:rPr lang="en-US" dirty="0"/>
              <a:t>/test/java'' respectively). Because of this, we chose to only use projects from the corpus which use this structure (and had at least a ``/</a:t>
            </a:r>
            <a:r>
              <a:rPr lang="en-US" dirty="0" err="1"/>
              <a:t>src</a:t>
            </a:r>
            <a:r>
              <a:rPr lang="en-US" dirty="0"/>
              <a:t>/main/java'' folder). To limit the execution time of the script, we also decided to limit the maximum amount of source files in a single project to 1.000 (projects with more source files were not considered, which filtered only 5 extra projects out of the corpus). Of the 14.436 projects in the corpus over 3.848 remained, which is plenty for our purposes.</a:t>
            </a:r>
          </a:p>
        </p:txBody>
      </p:sp>
      <p:sp>
        <p:nvSpPr>
          <p:cNvPr id="4" name="Slide Number Placeholder 3"/>
          <p:cNvSpPr>
            <a:spLocks noGrp="1"/>
          </p:cNvSpPr>
          <p:nvPr>
            <p:ph type="sldNum" sz="quarter" idx="5"/>
          </p:nvPr>
        </p:nvSpPr>
        <p:spPr/>
        <p:txBody>
          <a:bodyPr/>
          <a:lstStyle/>
          <a:p>
            <a:fld id="{2655FF13-994C-2E40-BBCD-982CAFDCBBFE}" type="slidenum">
              <a:rPr lang="nl-NL" smtClean="0"/>
              <a:t>3</a:t>
            </a:fld>
            <a:endParaRPr lang="nl-NL"/>
          </a:p>
        </p:txBody>
      </p:sp>
    </p:spTree>
    <p:extLst>
      <p:ext uri="{BB962C8B-B14F-4D97-AF65-F5344CB8AC3E}">
        <p14:creationId xmlns:p14="http://schemas.microsoft.com/office/powerpoint/2010/main" val="331369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refactor code clones, it is very important to consider the context of the clone. We define the following aspects of the clone as its context:</a:t>
            </a:r>
          </a:p>
          <a:p>
            <a:r>
              <a:rPr lang="en-US" dirty="0"/>
              <a:t>\item The relation of clone instances among each other (for example: two clone instances in a clone class are part of the same object).</a:t>
            </a:r>
          </a:p>
          <a:p>
            <a:r>
              <a:rPr lang="en-US" dirty="0"/>
              <a:t>  \item Where a clone instance occurs in the code (for instance: a method-level clone is a clone instance that is (a part of) a single method).</a:t>
            </a:r>
          </a:p>
          <a:p>
            <a:r>
              <a:rPr lang="en-US" dirty="0"/>
              <a:t>  \item The contents of a clone instance (for instance: the clone instance consists of a one method declaration, a foreach statement and two variable declarations).</a:t>
            </a:r>
          </a:p>
          <a:p>
            <a:r>
              <a:rPr lang="en-US" dirty="0"/>
              <a:t>Everything in the context of a clone has a big impact on how it has to be refactored. For this study we performed measurements on the context of clones in a large corpus of open source projects.</a:t>
            </a:r>
          </a:p>
        </p:txBody>
      </p:sp>
      <p:sp>
        <p:nvSpPr>
          <p:cNvPr id="4" name="Slide Number Placeholder 3"/>
          <p:cNvSpPr>
            <a:spLocks noGrp="1"/>
          </p:cNvSpPr>
          <p:nvPr>
            <p:ph type="sldNum" sz="quarter" idx="5"/>
          </p:nvPr>
        </p:nvSpPr>
        <p:spPr/>
        <p:txBody>
          <a:bodyPr/>
          <a:lstStyle/>
          <a:p>
            <a:fld id="{2655FF13-994C-2E40-BBCD-982CAFDCBBFE}" type="slidenum">
              <a:rPr lang="nl-NL" smtClean="0"/>
              <a:t>4</a:t>
            </a:fld>
            <a:endParaRPr lang="nl-NL"/>
          </a:p>
        </p:txBody>
      </p:sp>
    </p:spTree>
    <p:extLst>
      <p:ext uri="{BB962C8B-B14F-4D97-AF65-F5344CB8AC3E}">
        <p14:creationId xmlns:p14="http://schemas.microsoft.com/office/powerpoint/2010/main" val="122164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the categories from an existing study.</a:t>
            </a:r>
          </a:p>
          <a:p>
            <a:endParaRPr lang="en-US" dirty="0"/>
          </a:p>
          <a:p>
            <a:r>
              <a:rPr lang="en-US" dirty="0"/>
              <a:t>We don’t take into account external classes, as they aren’t interesting for refactoring.</a:t>
            </a:r>
          </a:p>
          <a:p>
            <a:endParaRPr lang="en-US" dirty="0"/>
          </a:p>
          <a:p>
            <a:r>
              <a:rPr lang="en-US" dirty="0"/>
              <a:t>We have an extra category that is not modelled here: same external superclass.</a:t>
            </a:r>
          </a:p>
        </p:txBody>
      </p:sp>
      <p:sp>
        <p:nvSpPr>
          <p:cNvPr id="4" name="Slide Number Placeholder 3"/>
          <p:cNvSpPr>
            <a:spLocks noGrp="1"/>
          </p:cNvSpPr>
          <p:nvPr>
            <p:ph type="sldNum" sz="quarter" idx="5"/>
          </p:nvPr>
        </p:nvSpPr>
        <p:spPr/>
        <p:txBody>
          <a:bodyPr/>
          <a:lstStyle/>
          <a:p>
            <a:fld id="{2655FF13-994C-2E40-BBCD-982CAFDCBBFE}" type="slidenum">
              <a:rPr lang="nl-NL" smtClean="0"/>
              <a:t>5</a:t>
            </a:fld>
            <a:endParaRPr lang="nl-NL"/>
          </a:p>
        </p:txBody>
      </p:sp>
    </p:spTree>
    <p:extLst>
      <p:ext uri="{BB962C8B-B14F-4D97-AF65-F5344CB8AC3E}">
        <p14:creationId xmlns:p14="http://schemas.microsoft.com/office/powerpoint/2010/main" val="1161936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paper by Fontana et al \cite{fontana2015duplicated} performs measurements on 50 open source projects on the relation of clone instances to each other. To do this, they first define several categories for the relation between clone instances in object-oriented languages. These categories are as follows: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{Same method}: All instances of the clone class are in the same method.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{Same class}: All instances of the clone class are in the same 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{Superclass}: All instances of the clone class are children and parents of each other.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{Ancestor class}: All instances of the clone class are </a:t>
            </a:r>
            <a:r>
              <a:rPr lang="en-US" dirty="0" err="1"/>
              <a:t>superclasses</a:t>
            </a:r>
            <a:r>
              <a:rPr lang="en-US" dirty="0"/>
              <a:t> except for the direct superclass.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{Sibling class}: All instances of the clone class have the same parent 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{First cousin class}: All instances of the clone class have the same grandparent 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{Common hierarchy class}: All instances of the clone class belong to the same hierarchy, but do not belong to any of the other categories.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{Same external superclass}: All instances of the clone class have the same superclass, but this superclass is not included in the project but part of a library.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{Unrelated class}: There is at least one instance in the clone class that is not in the same hierarchy.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\end{enumerate}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Please note that no of these categories allow external classes (except for ``same external superclass''). So if two clone instances are related through external classes but do not share a common external superclass, it will be flagged as ``unrelated''. The main reason for this is that it is (often) not possible to refactor to external classes.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Comparing it to the results of Fontana et al \cite{fontana2015duplicated}, we find way more unrelated clones. This might be due to the fact that we consider clone classes rather than clone pairs, and mark the clone class ``Unrelated'' even if just one of the clone instances is outside a hierarchy. It could also be that the corpus which we use, as it has generally smaller projects, use more classes from outside the project (which are marked UNRELATED if they do not have a common external superclass). On the second place, we have the ``Same Class'' clones. On the third place come the ``Sibling'' clones.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ranking of the previous list of categories also matters, as it shows the different levels in which clones were assessed. For instance, if two clone instances of a clone class belong to the ``same method'' category but the third belongs to the ``same class'', we will always chose the item lowest on the list.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\subsubsection{Our measurements}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have recreated table 3 of Fontana et al \cite{fontana2015duplicated}, but with the following differences in our setup: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\begin{itemize}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We consider clone classes rather than clone pairs.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We use different thresholds regarding when a clone should be considered.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We seek by statement/declaration rather than SLOC.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We test a broader range of projects (they use a set of 50 relatively large projects, we use a large corpus that was assembled by a machine learning algorithm testing java projects on GitHub for quality, which contains projects of all sizes and with differing code quality).</a:t>
            </a:r>
          </a:p>
        </p:txBody>
      </p:sp>
      <p:sp>
        <p:nvSpPr>
          <p:cNvPr id="4" name="Slide Number Placeholder 3"/>
          <p:cNvSpPr>
            <a:spLocks noGrp="1"/>
          </p:cNvSpPr>
          <p:nvPr>
            <p:ph type="sldNum" sz="quarter" idx="5"/>
          </p:nvPr>
        </p:nvSpPr>
        <p:spPr/>
        <p:txBody>
          <a:bodyPr/>
          <a:lstStyle/>
          <a:p>
            <a:fld id="{2655FF13-994C-2E40-BBCD-982CAFDCBBFE}" type="slidenum">
              <a:rPr lang="nl-NL" smtClean="0"/>
              <a:t>6</a:t>
            </a:fld>
            <a:endParaRPr lang="nl-NL"/>
          </a:p>
        </p:txBody>
      </p:sp>
    </p:spTree>
    <p:extLst>
      <p:ext uri="{BB962C8B-B14F-4D97-AF65-F5344CB8AC3E}">
        <p14:creationId xmlns:p14="http://schemas.microsoft.com/office/powerpoint/2010/main" val="255858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study by Lozano found that 98% of clones were produced at method level. I seriously questioned his research, so I set out to look into this myself. Method level clones are definitely the most, but there’s also a lot of class level.</a:t>
            </a:r>
          </a:p>
          <a:p>
            <a:endParaRPr lang="en-US" dirty="0"/>
          </a:p>
          <a:p>
            <a:r>
              <a:rPr lang="en-US" dirty="0"/>
              <a:t>After mapping the relations between individual clones, we looked at the location of individual clone instances. A paper by Lozano et al \cite{lozano2007evaluating} discusses the harmfulness of cloning. In this paper the author argues that 98\% are produced at method-level. However, this claim is based on a small dataset and based on human copy-paste </a:t>
            </a:r>
            <a:r>
              <a:rPr lang="en-US" dirty="0" err="1"/>
              <a:t>behaviour</a:t>
            </a:r>
            <a:r>
              <a:rPr lang="en-US" dirty="0"/>
              <a:t> rather than static code analysis. We validated this claim over the corpus we use. For this, we chose the following categories:</a:t>
            </a:r>
          </a:p>
          <a:p>
            <a:r>
              <a:rPr lang="en-US" dirty="0"/>
              <a:t>\begin{enumerate}</a:t>
            </a:r>
          </a:p>
          <a:p>
            <a:r>
              <a:rPr lang="en-US" dirty="0"/>
              <a:t>  \item \</a:t>
            </a:r>
            <a:r>
              <a:rPr lang="en-US" dirty="0" err="1"/>
              <a:t>textbf</a:t>
            </a:r>
            <a:r>
              <a:rPr lang="en-US" dirty="0"/>
              <a:t>{Method/Constructor Level:} A clone instance that does not exceed the boundaries of a single method or constructor (optionally including the declaration of the method or constructor itself).</a:t>
            </a:r>
          </a:p>
          <a:p>
            <a:r>
              <a:rPr lang="en-US" dirty="0"/>
              <a:t>  \item \</a:t>
            </a:r>
            <a:r>
              <a:rPr lang="en-US" dirty="0" err="1"/>
              <a:t>textbf</a:t>
            </a:r>
            <a:r>
              <a:rPr lang="en-US" dirty="0"/>
              <a:t>{Class Level:} A clone instance in a class, that exceeds the boundaries of a single method or contains something else in the class (like field declarations, other methods, etc.).</a:t>
            </a:r>
          </a:p>
          <a:p>
            <a:r>
              <a:rPr lang="en-US" dirty="0"/>
              <a:t>  \item \</a:t>
            </a:r>
            <a:r>
              <a:rPr lang="en-US" dirty="0" err="1"/>
              <a:t>textbf</a:t>
            </a:r>
            <a:r>
              <a:rPr lang="en-US" dirty="0"/>
              <a:t>{Interface Level:} A clone that is (a part of) an interface.</a:t>
            </a:r>
          </a:p>
          <a:p>
            <a:r>
              <a:rPr lang="en-US" dirty="0"/>
              <a:t>  \item \</a:t>
            </a:r>
            <a:r>
              <a:rPr lang="en-US" dirty="0" err="1"/>
              <a:t>textbf</a:t>
            </a:r>
            <a:r>
              <a:rPr lang="en-US" dirty="0"/>
              <a:t>{Enumeration Level:} A clone that is (a part of) an enumeration.</a:t>
            </a:r>
          </a:p>
          <a:p>
            <a:r>
              <a:rPr lang="en-US" dirty="0"/>
              <a:t>\end{enumerate}</a:t>
            </a:r>
          </a:p>
          <a:p>
            <a:endParaRPr lang="en-US" dirty="0"/>
          </a:p>
          <a:p>
            <a:r>
              <a:rPr lang="en-US" dirty="0"/>
              <a:t>The results for the clone instance locations are shown in table \ref{</a:t>
            </a:r>
            <a:r>
              <a:rPr lang="en-US" dirty="0" err="1"/>
              <a:t>table:locations</a:t>
            </a:r>
            <a:r>
              <a:rPr lang="en-US" dirty="0"/>
              <a:t>}.</a:t>
            </a:r>
          </a:p>
          <a:p>
            <a:endParaRPr lang="en-US" dirty="0"/>
          </a:p>
          <a:p>
            <a:r>
              <a:rPr lang="en-US" dirty="0"/>
              <a:t>From these results we can see, somewhat surprisingly, that the claim of 98\% of clones being produced at method-level is nowhere near correct. In fact, around 58\% of the clones are produced at method-level. About 39\% of clones either span several methods/constructors or contain something like a field declaration. Another 3\% of the clones is found in </a:t>
            </a:r>
            <a:r>
              <a:rPr lang="en-US" dirty="0" err="1"/>
              <a:t>contructors</a:t>
            </a:r>
            <a:r>
              <a:rPr lang="en-US" dirty="0"/>
              <a:t>. The amount of clones found in interfaces and enumerations is very low.</a:t>
            </a:r>
          </a:p>
        </p:txBody>
      </p:sp>
      <p:sp>
        <p:nvSpPr>
          <p:cNvPr id="4" name="Slide Number Placeholder 3"/>
          <p:cNvSpPr>
            <a:spLocks noGrp="1"/>
          </p:cNvSpPr>
          <p:nvPr>
            <p:ph type="sldNum" sz="quarter" idx="5"/>
          </p:nvPr>
        </p:nvSpPr>
        <p:spPr/>
        <p:txBody>
          <a:bodyPr/>
          <a:lstStyle/>
          <a:p>
            <a:fld id="{2655FF13-994C-2E40-BBCD-982CAFDCBBFE}" type="slidenum">
              <a:rPr lang="nl-NL" smtClean="0"/>
              <a:t>7</a:t>
            </a:fld>
            <a:endParaRPr lang="nl-NL"/>
          </a:p>
        </p:txBody>
      </p:sp>
    </p:spTree>
    <p:extLst>
      <p:ext uri="{BB962C8B-B14F-4D97-AF65-F5344CB8AC3E}">
        <p14:creationId xmlns:p14="http://schemas.microsoft.com/office/powerpoint/2010/main" val="53951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looked at the contents of individual clone instances: what kind of declarations and statements do they span. We selected the following categories to be relevant for refactoring:</a:t>
            </a:r>
          </a:p>
          <a:p>
            <a:r>
              <a:rPr lang="en-US" dirty="0"/>
              <a:t>\begin{enumerate}</a:t>
            </a:r>
          </a:p>
          <a:p>
            <a:r>
              <a:rPr lang="en-US" dirty="0"/>
              <a:t>  \item \</a:t>
            </a:r>
            <a:r>
              <a:rPr lang="en-US" dirty="0" err="1"/>
              <a:t>textbf</a:t>
            </a:r>
            <a:r>
              <a:rPr lang="en-US" dirty="0"/>
              <a:t>{Full Method/Class/Interface/Enumeration:} A clone that spans a full class, method, constructor, interface or enumeration, including its declaration.</a:t>
            </a:r>
          </a:p>
          <a:p>
            <a:r>
              <a:rPr lang="en-US" dirty="0"/>
              <a:t>  \item \</a:t>
            </a:r>
            <a:r>
              <a:rPr lang="en-US" dirty="0" err="1"/>
              <a:t>textbf</a:t>
            </a:r>
            <a:r>
              <a:rPr lang="en-US" dirty="0"/>
              <a:t>{Partial Method/Constructor:} A clone that spans a method partially, optionally including its declaration.</a:t>
            </a:r>
          </a:p>
          <a:p>
            <a:r>
              <a:rPr lang="en-US" dirty="0"/>
              <a:t>  \item \</a:t>
            </a:r>
            <a:r>
              <a:rPr lang="en-US" dirty="0" err="1"/>
              <a:t>textbf</a:t>
            </a:r>
            <a:r>
              <a:rPr lang="en-US" dirty="0"/>
              <a:t>{Several Methods:} A clone that spans over two or more methods, either fully or partially, but does not span anything but methods (so not fields or anything in between).</a:t>
            </a:r>
          </a:p>
          <a:p>
            <a:r>
              <a:rPr lang="en-US" dirty="0"/>
              <a:t>  \item \</a:t>
            </a:r>
            <a:r>
              <a:rPr lang="en-US" dirty="0" err="1"/>
              <a:t>textbf</a:t>
            </a:r>
            <a:r>
              <a:rPr lang="en-US" dirty="0"/>
              <a:t>{Only Fields:} A clone that spans only global variables.</a:t>
            </a:r>
          </a:p>
          <a:p>
            <a:r>
              <a:rPr lang="en-US" dirty="0"/>
              <a:t>  \item \</a:t>
            </a:r>
            <a:r>
              <a:rPr lang="en-US" dirty="0" err="1"/>
              <a:t>textbf</a:t>
            </a:r>
            <a:r>
              <a:rPr lang="en-US" dirty="0"/>
              <a:t>{Includes Fields/Constructor:} A clone that spans a combination of fields and other things, like methods.</a:t>
            </a:r>
          </a:p>
          <a:p>
            <a:r>
              <a:rPr lang="en-US" dirty="0"/>
              <a:t>  \item \</a:t>
            </a:r>
            <a:r>
              <a:rPr lang="en-US" dirty="0" err="1"/>
              <a:t>textbf</a:t>
            </a:r>
            <a:r>
              <a:rPr lang="en-US" dirty="0"/>
              <a:t>{Method/Class/Interface/Enumeration Declaration:} A clone that contains the declaration (usually the first line) of a class, method, interface or enumeration.</a:t>
            </a:r>
          </a:p>
          <a:p>
            <a:r>
              <a:rPr lang="en-US" dirty="0"/>
              <a:t>  \item \</a:t>
            </a:r>
            <a:r>
              <a:rPr lang="en-US" dirty="0" err="1"/>
              <a:t>textbf</a:t>
            </a:r>
            <a:r>
              <a:rPr lang="en-US" dirty="0"/>
              <a:t>{Other:} Anything that does not match with above stated categories.</a:t>
            </a:r>
          </a:p>
          <a:p>
            <a:r>
              <a:rPr lang="en-US" dirty="0"/>
              <a:t>\end{enumerate}</a:t>
            </a:r>
          </a:p>
          <a:p>
            <a:endParaRPr lang="en-US" dirty="0"/>
          </a:p>
          <a:p>
            <a:r>
              <a:rPr lang="en-US" dirty="0"/>
              <a:t>Unsurprisingly, most clones span a part of a method. Just 1.6\% of the methods are cloned fully. More than a quarter of the clones spans over several methods, which is surprising. Simply extracting methods won't work in a case where a clone spans over several methods. About 4.5\% of clones include a constructor. About 3.3\% of clones include a global variable defined in a class.</a:t>
            </a:r>
          </a:p>
        </p:txBody>
      </p:sp>
      <p:sp>
        <p:nvSpPr>
          <p:cNvPr id="4" name="Slide Number Placeholder 3"/>
          <p:cNvSpPr>
            <a:spLocks noGrp="1"/>
          </p:cNvSpPr>
          <p:nvPr>
            <p:ph type="sldNum" sz="quarter" idx="5"/>
          </p:nvPr>
        </p:nvSpPr>
        <p:spPr/>
        <p:txBody>
          <a:bodyPr/>
          <a:lstStyle/>
          <a:p>
            <a:fld id="{2655FF13-994C-2E40-BBCD-982CAFDCBBFE}" type="slidenum">
              <a:rPr lang="nl-NL" smtClean="0"/>
              <a:t>8</a:t>
            </a:fld>
            <a:endParaRPr lang="nl-NL"/>
          </a:p>
        </p:txBody>
      </p:sp>
    </p:spTree>
    <p:extLst>
      <p:ext uri="{BB962C8B-B14F-4D97-AF65-F5344CB8AC3E}">
        <p14:creationId xmlns:p14="http://schemas.microsoft.com/office/powerpoint/2010/main" val="126724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studies that implement clone detection tools to detect these types of clones. For most tools, the main point of focus is </a:t>
            </a:r>
            <a:r>
              <a:rPr lang="en-US" dirty="0" err="1"/>
              <a:t>effe</a:t>
            </a:r>
            <a:endParaRPr lang="en-US" dirty="0"/>
          </a:p>
          <a:p>
            <a:endParaRPr lang="en-US" dirty="0"/>
          </a:p>
          <a:p>
            <a:r>
              <a:rPr lang="en-US" dirty="0"/>
              <a:t>A higher type of clone means that it's harder to detect. It also makes the clone harder to refactor, as more transformations would be required. Higher clone types also become more disputable whether they actually indicate a harmful antipattern (not every clone is harmful). Type 1 clones are most often, if not always with the right thresholds, harmful. Type 2 and type 3 clones are more disputable whether they are harmful and whether they can be merged in a way that improves the design of the code.</a:t>
            </a:r>
          </a:p>
        </p:txBody>
      </p:sp>
      <p:sp>
        <p:nvSpPr>
          <p:cNvPr id="4" name="Slide Number Placeholder 3"/>
          <p:cNvSpPr>
            <a:spLocks noGrp="1"/>
          </p:cNvSpPr>
          <p:nvPr>
            <p:ph type="sldNum" sz="quarter" idx="5"/>
          </p:nvPr>
        </p:nvSpPr>
        <p:spPr/>
        <p:txBody>
          <a:bodyPr/>
          <a:lstStyle/>
          <a:p>
            <a:fld id="{2655FF13-994C-2E40-BBCD-982CAFDCBBFE}" type="slidenum">
              <a:rPr lang="nl-NL" smtClean="0"/>
              <a:t>9</a:t>
            </a:fld>
            <a:endParaRPr lang="nl-NL"/>
          </a:p>
        </p:txBody>
      </p:sp>
    </p:spTree>
    <p:extLst>
      <p:ext uri="{BB962C8B-B14F-4D97-AF65-F5344CB8AC3E}">
        <p14:creationId xmlns:p14="http://schemas.microsoft.com/office/powerpoint/2010/main" val="194001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image" Target="../media/image6.png"/><Relationship Id="rId9"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3.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4.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5.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7.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8.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9.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20.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B353-22E7-674F-94D8-230958D8F6EA}"/>
              </a:ext>
            </a:extLst>
          </p:cNvPr>
          <p:cNvSpPr>
            <a:spLocks noGrp="1"/>
          </p:cNvSpPr>
          <p:nvPr>
            <p:ph type="ctrTitle"/>
          </p:nvPr>
        </p:nvSpPr>
        <p:spPr>
          <a:xfrm>
            <a:off x="1524794" y="1122363"/>
            <a:ext cx="9148763"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62D2C9-6583-9749-879A-39F24535AF3A}"/>
              </a:ext>
            </a:extLst>
          </p:cNvPr>
          <p:cNvSpPr>
            <a:spLocks noGrp="1"/>
          </p:cNvSpPr>
          <p:nvPr>
            <p:ph type="subTitle" idx="1"/>
          </p:nvPr>
        </p:nvSpPr>
        <p:spPr>
          <a:xfrm>
            <a:off x="1524794"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E9FB92-7B37-094B-A99C-13123DA6CD39}"/>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5" name="Footer Placeholder 4">
            <a:extLst>
              <a:ext uri="{FF2B5EF4-FFF2-40B4-BE49-F238E27FC236}">
                <a16:creationId xmlns:a16="http://schemas.microsoft.com/office/drawing/2014/main" id="{192A7C59-BF6E-5948-ACAB-13A1C6D70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3289C-4F05-DA43-B2B9-8D7BA170CE82}"/>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165161974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FC91-297A-3547-90C0-274604E46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56A31-E175-1B43-95AD-1328630815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8AA95-EE74-7541-93DD-6B7F4B2AAA5E}"/>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5" name="Footer Placeholder 4">
            <a:extLst>
              <a:ext uri="{FF2B5EF4-FFF2-40B4-BE49-F238E27FC236}">
                <a16:creationId xmlns:a16="http://schemas.microsoft.com/office/drawing/2014/main" id="{C4C50A6B-3BD5-B94A-A78E-96B21EB4C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FC8C4-0EAE-034C-B4D7-D099F7488F80}"/>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455779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492D90-08CC-394F-8C92-92BA929D5AC1}"/>
              </a:ext>
            </a:extLst>
          </p:cNvPr>
          <p:cNvSpPr>
            <a:spLocks noGrp="1"/>
          </p:cNvSpPr>
          <p:nvPr>
            <p:ph type="title" orient="vert"/>
          </p:nvPr>
        </p:nvSpPr>
        <p:spPr>
          <a:xfrm>
            <a:off x="8729444" y="365125"/>
            <a:ext cx="2630269"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9E6FE-83E9-DA47-9C06-975EAE5CC616}"/>
              </a:ext>
            </a:extLst>
          </p:cNvPr>
          <p:cNvSpPr>
            <a:spLocks noGrp="1"/>
          </p:cNvSpPr>
          <p:nvPr>
            <p:ph type="body" orient="vert" idx="1"/>
          </p:nvPr>
        </p:nvSpPr>
        <p:spPr>
          <a:xfrm>
            <a:off x="838637" y="365125"/>
            <a:ext cx="7738328"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C0EB9-F922-DD40-B959-27280491FE87}"/>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5" name="Footer Placeholder 4">
            <a:extLst>
              <a:ext uri="{FF2B5EF4-FFF2-40B4-BE49-F238E27FC236}">
                <a16:creationId xmlns:a16="http://schemas.microsoft.com/office/drawing/2014/main" id="{8D0E6959-65B7-5D4D-B3E1-887745B53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20DF8-21F6-564A-9C77-B6EF27DADA04}"/>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40830896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_Government1">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864450" y="1144801"/>
            <a:ext cx="10373400" cy="1675933"/>
          </a:xfrm>
          <a:prstGeom prst="rect">
            <a:avLst/>
          </a:prstGeom>
        </p:spPr>
        <p:txBody>
          <a:bodyPr anchor="ctr" anchorCtr="0"/>
          <a:lstStyle>
            <a:lvl1pPr>
              <a:defRPr baseline="0">
                <a:latin typeface="TheSans B3 Light"/>
              </a:defRPr>
            </a:lvl1pPr>
          </a:lstStyle>
          <a:p>
            <a:r>
              <a:rPr lang="en-GB" noProof="0"/>
              <a:t>Title of presentation</a:t>
            </a:r>
          </a:p>
        </p:txBody>
      </p:sp>
      <p:sp>
        <p:nvSpPr>
          <p:cNvPr id="3" name="Subtitel 2"/>
          <p:cNvSpPr>
            <a:spLocks noGrp="1"/>
          </p:cNvSpPr>
          <p:nvPr>
            <p:ph type="subTitle" idx="1" hasCustomPrompt="1"/>
          </p:nvPr>
        </p:nvSpPr>
        <p:spPr>
          <a:xfrm>
            <a:off x="864450" y="2820733"/>
            <a:ext cx="10373400" cy="360000"/>
          </a:xfrm>
          <a:prstGeom prst="rect">
            <a:avLst/>
          </a:prstGeom>
        </p:spPr>
        <p:txBody>
          <a:bodyPr/>
          <a:lstStyle>
            <a:lvl1pPr marL="0" marR="0" indent="0" algn="l" defTabSz="274638" rtl="0" eaLnBrk="1" fontAlgn="auto" latinLnBrk="0" hangingPunct="1">
              <a:lnSpc>
                <a:spcPts val="1500"/>
              </a:lnSpc>
              <a:spcBef>
                <a:spcPts val="0"/>
              </a:spcBef>
              <a:spcAft>
                <a:spcPts val="0"/>
              </a:spcAft>
              <a:buClr>
                <a:schemeClr val="accent2"/>
              </a:buClr>
              <a:buSzTx/>
              <a:buFont typeface="TheSans B4 SemiLight"/>
              <a:buNone/>
              <a:tabLst/>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Name of speaker</a:t>
            </a:r>
          </a:p>
          <a:p>
            <a:endParaRPr lang="en-GB" noProof="0"/>
          </a:p>
        </p:txBody>
      </p:sp>
      <p:sp>
        <p:nvSpPr>
          <p:cNvPr id="9" name="Tijdelijke aanduiding voor tekst 8"/>
          <p:cNvSpPr>
            <a:spLocks noGrp="1"/>
          </p:cNvSpPr>
          <p:nvPr>
            <p:ph type="body" sz="quarter" idx="10" hasCustomPrompt="1"/>
          </p:nvPr>
        </p:nvSpPr>
        <p:spPr>
          <a:xfrm>
            <a:off x="864450" y="3427413"/>
            <a:ext cx="4802500" cy="324000"/>
          </a:xfrm>
          <a:prstGeom prst="rect">
            <a:avLst/>
          </a:prstGeo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a:t>Date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Tree>
    <p:extLst>
      <p:ext uri="{BB962C8B-B14F-4D97-AF65-F5344CB8AC3E}">
        <p14:creationId xmlns:p14="http://schemas.microsoft.com/office/powerpoint/2010/main" val="3852557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64450" y="360000"/>
            <a:ext cx="10373400" cy="396000"/>
          </a:xfrm>
          <a:prstGeom prst="rect">
            <a:avLst/>
          </a:prstGeom>
        </p:spPr>
        <p:txBody>
          <a:bodyPr/>
          <a:lstStyle/>
          <a:p>
            <a:r>
              <a:rPr lang="en-GB" noProof="0" dirty="0"/>
              <a:t>Table of contents</a:t>
            </a:r>
          </a:p>
        </p:txBody>
      </p:sp>
      <p:sp>
        <p:nvSpPr>
          <p:cNvPr id="3" name="Tijdelijke aanduiding voor inhoud 2"/>
          <p:cNvSpPr>
            <a:spLocks noGrp="1"/>
          </p:cNvSpPr>
          <p:nvPr>
            <p:ph idx="1" hasCustomPrompt="1"/>
          </p:nvPr>
        </p:nvSpPr>
        <p:spPr>
          <a:xfrm>
            <a:off x="864450" y="1600200"/>
            <a:ext cx="10373400" cy="4500000"/>
          </a:xfrm>
          <a:prstGeom prst="rect">
            <a:avLst/>
          </a:prstGeom>
        </p:spPr>
        <p:txBody>
          <a:bodyPr/>
          <a:lstStyle>
            <a:lvl1pPr marL="342900" indent="-342900">
              <a:buFont typeface="Wingdings" charset="2"/>
              <a:buAutoNum type="arabicPlain"/>
              <a:defRPr/>
            </a:lvl1pPr>
            <a:lvl2pPr marL="612900" indent="-342900">
              <a:buFont typeface="+mj-lt"/>
              <a:buAutoNum type="arabicPeriod"/>
              <a:defRPr/>
            </a:lvl2pPr>
            <a:lvl3pPr marL="882900" indent="-342900">
              <a:buFont typeface="+mj-lt"/>
              <a:buAutoNum type="arabicPeriod"/>
              <a:defRPr/>
            </a:lvl3pPr>
            <a:lvl4pPr marL="384300" indent="-342900">
              <a:buFont typeface="+mj-lt"/>
              <a:buAutoNum type="arabicPeriod"/>
              <a:defRPr/>
            </a:lvl4pPr>
            <a:lvl5pPr marL="384300" indent="-342900">
              <a:buFont typeface="+mj-lt"/>
              <a:buAutoNum type="arabicPeriod"/>
              <a:defRPr/>
            </a:lvl5pPr>
          </a:lstStyle>
          <a:p>
            <a:pPr lvl="0"/>
            <a:r>
              <a:rPr lang="en-GB" noProof="0" dirty="0"/>
              <a:t>Click to add text</a:t>
            </a:r>
          </a:p>
        </p:txBody>
      </p:sp>
      <p:sp>
        <p:nvSpPr>
          <p:cNvPr id="6" name="Pagina"/>
          <p:cNvSpPr>
            <a:spLocks noGrp="1"/>
          </p:cNvSpPr>
          <p:nvPr>
            <p:ph type="sldNum" sz="quarter" idx="11"/>
          </p:nvPr>
        </p:nvSpPr>
        <p:spPr>
          <a:xfrm>
            <a:off x="8822192" y="6372000"/>
            <a:ext cx="2415658" cy="252000"/>
          </a:xfrm>
          <a:prstGeom prst="rect">
            <a:avLst/>
          </a:prstGeom>
        </p:spPr>
        <p:txBody>
          <a:bodyPr/>
          <a:lstStyle>
            <a:lvl1pPr marL="0" marR="0" indent="0" algn="r" defTabSz="457200" rtl="0" eaLnBrk="1" fontAlgn="auto" latinLnBrk="0" hangingPunct="1">
              <a:lnSpc>
                <a:spcPct val="100000"/>
              </a:lnSpc>
              <a:spcBef>
                <a:spcPts val="0"/>
              </a:spcBef>
              <a:spcAft>
                <a:spcPts val="0"/>
              </a:spcAft>
              <a:buClrTx/>
              <a:buSzTx/>
              <a:buFontTx/>
              <a:buNone/>
              <a:tabLst/>
              <a:defRPr lang="nl-NL" smtClean="0">
                <a:latin typeface="TheSans B6 SemiBold"/>
              </a:defRPr>
            </a:lvl1pPr>
          </a:lstStyle>
          <a:p>
            <a:r>
              <a:rPr lang="en-US"/>
              <a:t>Page </a:t>
            </a:r>
            <a:fld id="{581AA417-7B27-D749-A40A-32B80547080F}"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2202538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object + toolki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64450" y="360000"/>
            <a:ext cx="10373400" cy="396000"/>
          </a:xfrm>
          <a:prstGeom prst="rect">
            <a:avLst/>
          </a:prstGeom>
        </p:spPr>
        <p:txBody>
          <a:bodyPr/>
          <a:lstStyle/>
          <a:p>
            <a:r>
              <a:rPr lang="en-GB" noProof="0" dirty="0"/>
              <a:t>Slide subject</a:t>
            </a:r>
          </a:p>
        </p:txBody>
      </p:sp>
      <p:sp>
        <p:nvSpPr>
          <p:cNvPr id="3" name="Tijdelijke aanduiding voor inhoud 2"/>
          <p:cNvSpPr>
            <a:spLocks noGrp="1"/>
          </p:cNvSpPr>
          <p:nvPr>
            <p:ph idx="1" hasCustomPrompt="1"/>
          </p:nvPr>
        </p:nvSpPr>
        <p:spPr>
          <a:xfrm>
            <a:off x="864450" y="1600200"/>
            <a:ext cx="10373400" cy="4500000"/>
          </a:xfrm>
          <a:prstGeom prst="rect">
            <a:avLst/>
          </a:prstGeom>
        </p:spPr>
        <p:txBody>
          <a:bodyPr/>
          <a:lstStyle/>
          <a:p>
            <a:pPr lvl="0"/>
            <a:r>
              <a:rPr lang="en-GB" noProof="0" dirty="0"/>
              <a:t>Click to add text</a:t>
            </a:r>
          </a:p>
          <a:p>
            <a:pPr lvl="1"/>
            <a:r>
              <a:rPr lang="en-GB" noProof="0" dirty="0"/>
              <a:t>Second level</a:t>
            </a:r>
          </a:p>
          <a:p>
            <a:pPr lvl="2"/>
            <a:r>
              <a:rPr lang="en-GB" noProof="0" dirty="0"/>
              <a:t>Third level</a:t>
            </a:r>
          </a:p>
        </p:txBody>
      </p:sp>
      <p:sp>
        <p:nvSpPr>
          <p:cNvPr id="5" name="Tijdelijke aanduiding voor tekst 4"/>
          <p:cNvSpPr>
            <a:spLocks noGrp="1"/>
          </p:cNvSpPr>
          <p:nvPr>
            <p:ph type="body" sz="quarter" idx="10" hasCustomPrompt="1"/>
          </p:nvPr>
        </p:nvSpPr>
        <p:spPr>
          <a:xfrm>
            <a:off x="864050" y="756000"/>
            <a:ext cx="10373799" cy="396000"/>
          </a:xfrm>
          <a:prstGeom prst="rect">
            <a:avLst/>
          </a:prstGeom>
        </p:spPr>
        <p:txBody>
          <a:bodyPr/>
          <a:lstStyle>
            <a:lvl1pPr marL="0" indent="0">
              <a:buNone/>
              <a:defRPr sz="2100">
                <a:solidFill>
                  <a:schemeClr val="accent3"/>
                </a:solidFill>
                <a:latin typeface="+mn-lt"/>
              </a:defRPr>
            </a:lvl1pPr>
          </a:lstStyle>
          <a:p>
            <a:pPr lvl="0"/>
            <a:r>
              <a:rPr lang="en-GB" noProof="0" dirty="0"/>
              <a:t>Slide key message</a:t>
            </a:r>
          </a:p>
        </p:txBody>
      </p:sp>
      <p:sp>
        <p:nvSpPr>
          <p:cNvPr id="6" name="Pagina"/>
          <p:cNvSpPr>
            <a:spLocks noGrp="1"/>
          </p:cNvSpPr>
          <p:nvPr>
            <p:ph type="sldNum" sz="quarter" idx="11"/>
          </p:nvPr>
        </p:nvSpPr>
        <p:spPr>
          <a:xfrm>
            <a:off x="8822192" y="6372000"/>
            <a:ext cx="2415658" cy="252000"/>
          </a:xfrm>
          <a:prstGeom prst="rect">
            <a:avLst/>
          </a:prstGeom>
        </p:spPr>
        <p:txBody>
          <a:bodyPr/>
          <a:lstStyle>
            <a:lvl1pPr marL="0" marR="0" indent="0" algn="r" defTabSz="457200" rtl="0" eaLnBrk="1" fontAlgn="auto" latinLnBrk="0" hangingPunct="1">
              <a:lnSpc>
                <a:spcPct val="100000"/>
              </a:lnSpc>
              <a:spcBef>
                <a:spcPts val="0"/>
              </a:spcBef>
              <a:spcAft>
                <a:spcPts val="0"/>
              </a:spcAft>
              <a:buClrTx/>
              <a:buSzTx/>
              <a:buFontTx/>
              <a:buNone/>
              <a:tabLst/>
              <a:defRPr lang="nl-NL" smtClean="0">
                <a:latin typeface="TheSans B6 SemiBold"/>
              </a:defRPr>
            </a:lvl1pPr>
          </a:lstStyle>
          <a:p>
            <a:r>
              <a:rPr lang="en-US"/>
              <a:t>Page </a:t>
            </a:r>
            <a:fld id="{F4B84B63-1FBD-C94C-B1C2-465CF0B5630C}" type="slidenum">
              <a:rPr lang="uk-UA" smtClean="0"/>
              <a:pPr/>
              <a:t>‹#›</a:t>
            </a:fld>
            <a:r>
              <a:rPr lang="en-US"/>
              <a:t> </a:t>
            </a:r>
            <a:r>
              <a:rPr lang="en-US">
                <a:latin typeface="TheSans B4 SemiLight"/>
              </a:rPr>
              <a:t>of 13</a:t>
            </a:r>
            <a:endParaRPr lang="uk-UA">
              <a:latin typeface="TheSans B4 SemiLight"/>
            </a:endParaRPr>
          </a:p>
        </p:txBody>
      </p:sp>
      <p:grpSp>
        <p:nvGrpSpPr>
          <p:cNvPr id="9" name="Group 8"/>
          <p:cNvGrpSpPr/>
          <p:nvPr userDrawn="1"/>
        </p:nvGrpSpPr>
        <p:grpSpPr>
          <a:xfrm>
            <a:off x="12362220" y="692931"/>
            <a:ext cx="1843509" cy="1007360"/>
            <a:chOff x="9046946" y="2930411"/>
            <a:chExt cx="1843509" cy="1007360"/>
          </a:xfrm>
        </p:grpSpPr>
        <p:sp>
          <p:nvSpPr>
            <p:cNvPr id="10" name="Rechthoek 65"/>
            <p:cNvSpPr/>
            <p:nvPr/>
          </p:nvSpPr>
          <p:spPr>
            <a:xfrm>
              <a:off x="9297326" y="3432395"/>
              <a:ext cx="250877" cy="250877"/>
            </a:xfrm>
            <a:prstGeom prst="rect">
              <a:avLst/>
            </a:prstGeom>
            <a:solidFill>
              <a:srgbClr val="7B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1B5253"/>
                </a:solidFill>
              </a:endParaRPr>
            </a:p>
          </p:txBody>
        </p:sp>
        <p:sp>
          <p:nvSpPr>
            <p:cNvPr id="11" name="Rechthoek 66"/>
            <p:cNvSpPr/>
            <p:nvPr/>
          </p:nvSpPr>
          <p:spPr>
            <a:xfrm>
              <a:off x="9047154" y="3433057"/>
              <a:ext cx="250877" cy="250877"/>
            </a:xfrm>
            <a:prstGeom prst="rect">
              <a:avLst/>
            </a:prstGeom>
            <a:solidFill>
              <a:srgbClr val="75C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2" name="Rechthoek 67"/>
            <p:cNvSpPr/>
            <p:nvPr/>
          </p:nvSpPr>
          <p:spPr>
            <a:xfrm>
              <a:off x="9546155" y="3431733"/>
              <a:ext cx="250877" cy="250877"/>
            </a:xfrm>
            <a:prstGeom prst="rect">
              <a:avLst/>
            </a:prstGeom>
            <a:solidFill>
              <a:srgbClr val="78A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3" name="Rechthoek 68"/>
            <p:cNvSpPr/>
            <p:nvPr/>
          </p:nvSpPr>
          <p:spPr>
            <a:xfrm>
              <a:off x="9297327" y="3182842"/>
              <a:ext cx="250877" cy="250877"/>
            </a:xfrm>
            <a:prstGeom prst="rect">
              <a:avLst/>
            </a:prstGeom>
            <a:solidFill>
              <a:srgbClr val="3582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4" name="Rechthoek 69"/>
            <p:cNvSpPr/>
            <p:nvPr/>
          </p:nvSpPr>
          <p:spPr>
            <a:xfrm>
              <a:off x="9048498" y="2932050"/>
              <a:ext cx="250877" cy="250877"/>
            </a:xfrm>
            <a:prstGeom prst="rect">
              <a:avLst/>
            </a:prstGeom>
            <a:solidFill>
              <a:srgbClr val="2654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5" name="Rechthoek 70"/>
            <p:cNvSpPr/>
            <p:nvPr/>
          </p:nvSpPr>
          <p:spPr>
            <a:xfrm>
              <a:off x="10049603" y="2932046"/>
              <a:ext cx="250877" cy="250877"/>
            </a:xfrm>
            <a:prstGeom prst="rect">
              <a:avLst/>
            </a:prstGeom>
            <a:solidFill>
              <a:srgbClr val="6F7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6" name="Rechthoek 71"/>
            <p:cNvSpPr/>
            <p:nvPr/>
          </p:nvSpPr>
          <p:spPr>
            <a:xfrm>
              <a:off x="9797453" y="3431792"/>
              <a:ext cx="250877" cy="250877"/>
            </a:xfrm>
            <a:prstGeom prst="rect">
              <a:avLst/>
            </a:prstGeom>
            <a:solidFill>
              <a:srgbClr val="D97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7" name="Rechthoek 72"/>
            <p:cNvSpPr/>
            <p:nvPr/>
          </p:nvSpPr>
          <p:spPr>
            <a:xfrm>
              <a:off x="10298920" y="3182842"/>
              <a:ext cx="250877" cy="250877"/>
            </a:xfrm>
            <a:prstGeom prst="rect">
              <a:avLst/>
            </a:prstGeom>
            <a:solidFill>
              <a:srgbClr val="F490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8" name="Rechthoek 73"/>
            <p:cNvSpPr/>
            <p:nvPr/>
          </p:nvSpPr>
          <p:spPr>
            <a:xfrm>
              <a:off x="10299351" y="3432559"/>
              <a:ext cx="250877" cy="250877"/>
            </a:xfrm>
            <a:prstGeom prst="rect">
              <a:avLst/>
            </a:prstGeom>
            <a:solidFill>
              <a:srgbClr val="FFC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sp>
          <p:nvSpPr>
            <p:cNvPr id="19" name="Rechthoek 74"/>
            <p:cNvSpPr/>
            <p:nvPr/>
          </p:nvSpPr>
          <p:spPr>
            <a:xfrm>
              <a:off x="9546439" y="2932048"/>
              <a:ext cx="250877" cy="250877"/>
            </a:xfrm>
            <a:prstGeom prst="rect">
              <a:avLst/>
            </a:prstGeom>
            <a:solidFill>
              <a:srgbClr val="1A3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0" name="Rechthoek 75"/>
            <p:cNvSpPr/>
            <p:nvPr/>
          </p:nvSpPr>
          <p:spPr>
            <a:xfrm>
              <a:off x="9047155" y="3182842"/>
              <a:ext cx="250877" cy="250877"/>
            </a:xfrm>
            <a:prstGeom prst="rect">
              <a:avLst/>
            </a:prstGeom>
            <a:solidFill>
              <a:srgbClr val="397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1" name="Rechthoek 76"/>
            <p:cNvSpPr/>
            <p:nvPr/>
          </p:nvSpPr>
          <p:spPr>
            <a:xfrm>
              <a:off x="10299842" y="2932045"/>
              <a:ext cx="250877" cy="250877"/>
            </a:xfrm>
            <a:prstGeom prst="rect">
              <a:avLst/>
            </a:prstGeom>
            <a:solidFill>
              <a:srgbClr val="794914"/>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 rtlCol="0" anchor="b"/>
            <a:lstStyle/>
            <a:p>
              <a:endParaRPr lang="en-US" sz="1000">
                <a:solidFill>
                  <a:schemeClr val="bg1"/>
                </a:solidFill>
              </a:endParaRPr>
            </a:p>
          </p:txBody>
        </p:sp>
        <p:sp>
          <p:nvSpPr>
            <p:cNvPr id="22" name="Rechthoek 77"/>
            <p:cNvSpPr/>
            <p:nvPr/>
          </p:nvSpPr>
          <p:spPr>
            <a:xfrm>
              <a:off x="10049048" y="3432560"/>
              <a:ext cx="250877" cy="250877"/>
            </a:xfrm>
            <a:prstGeom prst="rect">
              <a:avLst/>
            </a:prstGeom>
            <a:solidFill>
              <a:srgbClr val="C8C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accent3">
                    <a:lumMod val="50000"/>
                  </a:schemeClr>
                </a:solidFill>
              </a:endParaRPr>
            </a:p>
          </p:txBody>
        </p:sp>
        <p:sp>
          <p:nvSpPr>
            <p:cNvPr id="23" name="Rechthoek 78"/>
            <p:cNvSpPr/>
            <p:nvPr/>
          </p:nvSpPr>
          <p:spPr>
            <a:xfrm>
              <a:off x="9799364" y="2932047"/>
              <a:ext cx="250877" cy="250877"/>
            </a:xfrm>
            <a:prstGeom prst="rect">
              <a:avLst/>
            </a:prstGeom>
            <a:solidFill>
              <a:srgbClr val="510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4" name="Rechthoek 79"/>
            <p:cNvSpPr/>
            <p:nvPr/>
          </p:nvSpPr>
          <p:spPr>
            <a:xfrm>
              <a:off x="9296200" y="2932049"/>
              <a:ext cx="250877" cy="250877"/>
            </a:xfrm>
            <a:prstGeom prst="rect">
              <a:avLst/>
            </a:prstGeom>
            <a:solidFill>
              <a:srgbClr val="1C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5" name="Rechthoek 111"/>
            <p:cNvSpPr/>
            <p:nvPr/>
          </p:nvSpPr>
          <p:spPr>
            <a:xfrm>
              <a:off x="9547706" y="3187202"/>
              <a:ext cx="753318" cy="24523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sp>
          <p:nvSpPr>
            <p:cNvPr id="26" name="Rechthoek 112"/>
            <p:cNvSpPr/>
            <p:nvPr/>
          </p:nvSpPr>
          <p:spPr>
            <a:xfrm>
              <a:off x="10592250" y="3181555"/>
              <a:ext cx="250877" cy="250877"/>
            </a:xfrm>
            <a:prstGeom prst="rect">
              <a:avLst/>
            </a:prstGeom>
            <a:solidFill>
              <a:srgbClr val="F490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7" name="Rechthoek 113"/>
            <p:cNvSpPr/>
            <p:nvPr/>
          </p:nvSpPr>
          <p:spPr>
            <a:xfrm>
              <a:off x="10591526" y="3432927"/>
              <a:ext cx="250877" cy="250877"/>
            </a:xfrm>
            <a:prstGeom prst="rect">
              <a:avLst/>
            </a:prstGeom>
            <a:solidFill>
              <a:srgbClr val="FFC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sp>
          <p:nvSpPr>
            <p:cNvPr id="28" name="Rechthoek 114"/>
            <p:cNvSpPr/>
            <p:nvPr/>
          </p:nvSpPr>
          <p:spPr>
            <a:xfrm>
              <a:off x="10591786" y="2931965"/>
              <a:ext cx="250877" cy="250877"/>
            </a:xfrm>
            <a:prstGeom prst="rect">
              <a:avLst/>
            </a:prstGeom>
            <a:solidFill>
              <a:srgbClr val="BB2D36"/>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 rtlCol="0" anchor="b"/>
            <a:lstStyle/>
            <a:p>
              <a:endParaRPr lang="en-US" sz="1000">
                <a:solidFill>
                  <a:schemeClr val="bg1"/>
                </a:solidFill>
              </a:endParaRPr>
            </a:p>
          </p:txBody>
        </p:sp>
        <p:sp>
          <p:nvSpPr>
            <p:cNvPr id="29" name="Rechthoek 82"/>
            <p:cNvSpPr/>
            <p:nvPr/>
          </p:nvSpPr>
          <p:spPr>
            <a:xfrm>
              <a:off x="10049603" y="3183448"/>
              <a:ext cx="250877" cy="2508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0" name="Rechthoek 83"/>
            <p:cNvSpPr/>
            <p:nvPr/>
          </p:nvSpPr>
          <p:spPr>
            <a:xfrm>
              <a:off x="9546439" y="3183450"/>
              <a:ext cx="250877" cy="2508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1" name="Rechthoek 84"/>
            <p:cNvSpPr/>
            <p:nvPr/>
          </p:nvSpPr>
          <p:spPr>
            <a:xfrm>
              <a:off x="9799364" y="3183449"/>
              <a:ext cx="250877" cy="250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2" name="Rechthoek 65"/>
            <p:cNvSpPr/>
            <p:nvPr/>
          </p:nvSpPr>
          <p:spPr>
            <a:xfrm>
              <a:off x="9297222" y="3682709"/>
              <a:ext cx="250877" cy="250877"/>
            </a:xfrm>
            <a:prstGeom prst="rect">
              <a:avLst/>
            </a:prstGeom>
            <a:solidFill>
              <a:srgbClr val="A8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1B5253"/>
                </a:solidFill>
              </a:endParaRPr>
            </a:p>
          </p:txBody>
        </p:sp>
        <p:sp>
          <p:nvSpPr>
            <p:cNvPr id="33" name="Rechthoek 66"/>
            <p:cNvSpPr/>
            <p:nvPr/>
          </p:nvSpPr>
          <p:spPr>
            <a:xfrm>
              <a:off x="9047050" y="3683371"/>
              <a:ext cx="250877" cy="250877"/>
            </a:xfrm>
            <a:prstGeom prst="rect">
              <a:avLst/>
            </a:prstGeom>
            <a:solidFill>
              <a:srgbClr val="ADE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4" name="Rechthoek 67"/>
            <p:cNvSpPr/>
            <p:nvPr/>
          </p:nvSpPr>
          <p:spPr>
            <a:xfrm>
              <a:off x="9546051" y="3682047"/>
              <a:ext cx="250877" cy="250877"/>
            </a:xfrm>
            <a:prstGeom prst="rect">
              <a:avLst/>
            </a:prstGeom>
            <a:solidFill>
              <a:srgbClr val="ADD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5" name="Rechthoek 71"/>
            <p:cNvSpPr/>
            <p:nvPr/>
          </p:nvSpPr>
          <p:spPr>
            <a:xfrm>
              <a:off x="9797349" y="3682106"/>
              <a:ext cx="250877" cy="250877"/>
            </a:xfrm>
            <a:prstGeom prst="rect">
              <a:avLst/>
            </a:prstGeom>
            <a:solidFill>
              <a:srgbClr val="FABD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6" name="Rechthoek 73"/>
            <p:cNvSpPr/>
            <p:nvPr/>
          </p:nvSpPr>
          <p:spPr>
            <a:xfrm>
              <a:off x="10299247" y="3682873"/>
              <a:ext cx="250877" cy="250877"/>
            </a:xfrm>
            <a:prstGeom prst="rect">
              <a:avLst/>
            </a:prstGeom>
            <a:solidFill>
              <a:srgbClr val="FFD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sp>
          <p:nvSpPr>
            <p:cNvPr id="37" name="Rechthoek 77"/>
            <p:cNvSpPr/>
            <p:nvPr/>
          </p:nvSpPr>
          <p:spPr>
            <a:xfrm>
              <a:off x="10048944" y="3682874"/>
              <a:ext cx="250877" cy="250877"/>
            </a:xfrm>
            <a:prstGeom prst="rect">
              <a:avLst/>
            </a:prstGeom>
            <a:solidFill>
              <a:srgbClr val="DDD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accent3">
                    <a:lumMod val="50000"/>
                  </a:schemeClr>
                </a:solidFill>
              </a:endParaRPr>
            </a:p>
          </p:txBody>
        </p:sp>
        <p:sp>
          <p:nvSpPr>
            <p:cNvPr id="38" name="TextBox 37"/>
            <p:cNvSpPr txBox="1"/>
            <p:nvPr/>
          </p:nvSpPr>
          <p:spPr>
            <a:xfrm>
              <a:off x="9047156" y="2930411"/>
              <a:ext cx="1371600" cy="261610"/>
            </a:xfrm>
            <a:prstGeom prst="rect">
              <a:avLst/>
            </a:prstGeom>
            <a:noFill/>
          </p:spPr>
          <p:txBody>
            <a:bodyPr wrap="square" rtlCol="0">
              <a:spAutoFit/>
            </a:bodyPr>
            <a:lstStyle/>
            <a:p>
              <a:r>
                <a:rPr lang="en-US" sz="1100" dirty="0">
                  <a:solidFill>
                    <a:schemeClr val="bg1"/>
                  </a:solidFill>
                  <a:latin typeface="+mj-lt"/>
                </a:rPr>
                <a:t>Text colors</a:t>
              </a:r>
            </a:p>
          </p:txBody>
        </p:sp>
        <p:sp>
          <p:nvSpPr>
            <p:cNvPr id="39" name="TextBox 38"/>
            <p:cNvSpPr txBox="1"/>
            <p:nvPr/>
          </p:nvSpPr>
          <p:spPr>
            <a:xfrm>
              <a:off x="9046946" y="3676161"/>
              <a:ext cx="1633446" cy="261610"/>
            </a:xfrm>
            <a:prstGeom prst="rect">
              <a:avLst/>
            </a:prstGeom>
            <a:noFill/>
          </p:spPr>
          <p:txBody>
            <a:bodyPr wrap="square" rtlCol="0">
              <a:spAutoFit/>
            </a:bodyPr>
            <a:lstStyle/>
            <a:p>
              <a:r>
                <a:rPr lang="en-US" sz="1100">
                  <a:solidFill>
                    <a:schemeClr val="bg1"/>
                  </a:solidFill>
                  <a:latin typeface="+mj-lt"/>
                </a:rPr>
                <a:t>Textarea backgrounds</a:t>
              </a:r>
            </a:p>
          </p:txBody>
        </p:sp>
        <p:sp>
          <p:nvSpPr>
            <p:cNvPr id="40" name="TextBox 39"/>
            <p:cNvSpPr txBox="1"/>
            <p:nvPr/>
          </p:nvSpPr>
          <p:spPr>
            <a:xfrm>
              <a:off x="10536512" y="2951293"/>
              <a:ext cx="353943" cy="947935"/>
            </a:xfrm>
            <a:prstGeom prst="rect">
              <a:avLst/>
            </a:prstGeom>
            <a:noFill/>
          </p:spPr>
          <p:txBody>
            <a:bodyPr vert="vert" wrap="square" rtlCol="0">
              <a:spAutoFit/>
            </a:bodyPr>
            <a:lstStyle/>
            <a:p>
              <a:r>
                <a:rPr lang="en-US" sz="1100">
                  <a:solidFill>
                    <a:schemeClr val="bg1"/>
                  </a:solidFill>
                  <a:latin typeface="+mj-lt"/>
                </a:rPr>
                <a:t>Traffic light</a:t>
              </a:r>
            </a:p>
          </p:txBody>
        </p:sp>
        <p:sp>
          <p:nvSpPr>
            <p:cNvPr id="41" name="Rechthoek 73"/>
            <p:cNvSpPr/>
            <p:nvPr/>
          </p:nvSpPr>
          <p:spPr>
            <a:xfrm>
              <a:off x="10592830" y="3682022"/>
              <a:ext cx="250877" cy="250877"/>
            </a:xfrm>
            <a:prstGeom prst="rect">
              <a:avLst/>
            </a:prstGeom>
            <a:solidFill>
              <a:srgbClr val="75C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grpSp>
      <p:cxnSp>
        <p:nvCxnSpPr>
          <p:cNvPr id="46" name="Straight Connector 45"/>
          <p:cNvCxnSpPr/>
          <p:nvPr userDrawn="1"/>
        </p:nvCxnSpPr>
        <p:spPr>
          <a:xfrm flipH="1">
            <a:off x="-1897827" y="1600200"/>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1897827" y="6109253"/>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11237850" y="6865920"/>
            <a:ext cx="1" cy="436555"/>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userDrawn="1"/>
        </p:nvSpPr>
        <p:spPr>
          <a:xfrm>
            <a:off x="-1807299" y="1249379"/>
            <a:ext cx="1790652" cy="276999"/>
          </a:xfrm>
          <a:prstGeom prst="rect">
            <a:avLst/>
          </a:prstGeom>
          <a:noFill/>
        </p:spPr>
        <p:txBody>
          <a:bodyPr wrap="square" rtlCol="0">
            <a:spAutoFit/>
          </a:bodyPr>
          <a:lstStyle/>
          <a:p>
            <a:pPr algn="r"/>
            <a:r>
              <a:rPr lang="en-US" sz="1200" dirty="0">
                <a:solidFill>
                  <a:schemeClr val="accent3"/>
                </a:solidFill>
                <a:latin typeface="+mj-lt"/>
              </a:rPr>
              <a:t>Keep margin</a:t>
            </a:r>
          </a:p>
        </p:txBody>
      </p:sp>
      <p:sp>
        <p:nvSpPr>
          <p:cNvPr id="55" name="TextBox 54"/>
          <p:cNvSpPr txBox="1"/>
          <p:nvPr userDrawn="1"/>
        </p:nvSpPr>
        <p:spPr>
          <a:xfrm>
            <a:off x="-1808868" y="6366179"/>
            <a:ext cx="1790652" cy="276999"/>
          </a:xfrm>
          <a:prstGeom prst="rect">
            <a:avLst/>
          </a:prstGeom>
          <a:noFill/>
        </p:spPr>
        <p:txBody>
          <a:bodyPr wrap="square" rtlCol="0">
            <a:spAutoFit/>
          </a:bodyPr>
          <a:lstStyle/>
          <a:p>
            <a:pPr algn="r"/>
            <a:r>
              <a:rPr lang="en-US" sz="1200" dirty="0">
                <a:solidFill>
                  <a:schemeClr val="accent3"/>
                </a:solidFill>
                <a:latin typeface="+mj-lt"/>
              </a:rPr>
              <a:t>Keep margin</a:t>
            </a:r>
          </a:p>
        </p:txBody>
      </p:sp>
      <p:cxnSp>
        <p:nvCxnSpPr>
          <p:cNvPr id="76" name="Straight Connector 75"/>
          <p:cNvCxnSpPr/>
          <p:nvPr userDrawn="1"/>
        </p:nvCxnSpPr>
        <p:spPr>
          <a:xfrm flipH="1">
            <a:off x="861073" y="6868762"/>
            <a:ext cx="1" cy="436555"/>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79" name="TextBox 78"/>
          <p:cNvSpPr txBox="1"/>
          <p:nvPr userDrawn="1"/>
        </p:nvSpPr>
        <p:spPr>
          <a:xfrm>
            <a:off x="11209178" y="6900226"/>
            <a:ext cx="669021" cy="461665"/>
          </a:xfrm>
          <a:prstGeom prst="rect">
            <a:avLst/>
          </a:prstGeom>
          <a:noFill/>
        </p:spPr>
        <p:txBody>
          <a:bodyPr wrap="square" rtlCol="0">
            <a:spAutoFit/>
          </a:bodyPr>
          <a:lstStyle/>
          <a:p>
            <a:pPr algn="ctr"/>
            <a:r>
              <a:rPr lang="en-US" sz="1200">
                <a:solidFill>
                  <a:schemeClr val="accent3"/>
                </a:solidFill>
                <a:latin typeface="+mj-lt"/>
              </a:rPr>
              <a:t>Keep margin</a:t>
            </a:r>
          </a:p>
        </p:txBody>
      </p:sp>
      <p:sp>
        <p:nvSpPr>
          <p:cNvPr id="85" name="Rectangle 84"/>
          <p:cNvSpPr/>
          <p:nvPr userDrawn="1"/>
        </p:nvSpPr>
        <p:spPr>
          <a:xfrm>
            <a:off x="12198350" y="179186"/>
            <a:ext cx="2106126" cy="360000"/>
          </a:xfrm>
          <a:prstGeom prst="rect">
            <a:avLst/>
          </a:prstGeom>
          <a:gradFill>
            <a:gsLst>
              <a:gs pos="100000">
                <a:schemeClr val="accent3"/>
              </a:gs>
              <a:gs pos="4000">
                <a:schemeClr val="accent3"/>
              </a:gs>
              <a:gs pos="0">
                <a:schemeClr val="accent3">
                  <a:lumMod val="75000"/>
                  <a:alpha val="97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lvl="0"/>
            <a:r>
              <a:rPr lang="en-US" sz="1200">
                <a:latin typeface="+mj-lt"/>
              </a:rPr>
              <a:t>Color palette</a:t>
            </a:r>
            <a:endParaRPr lang="en-US" sz="1200" dirty="0">
              <a:latin typeface="+mj-lt"/>
            </a:endParaRPr>
          </a:p>
        </p:txBody>
      </p:sp>
      <p:cxnSp>
        <p:nvCxnSpPr>
          <p:cNvPr id="90" name="Straight Connector 89"/>
          <p:cNvCxnSpPr/>
          <p:nvPr userDrawn="1"/>
        </p:nvCxnSpPr>
        <p:spPr>
          <a:xfrm flipH="1">
            <a:off x="-1897827" y="6324344"/>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808868" y="6104932"/>
            <a:ext cx="1790652" cy="253916"/>
          </a:xfrm>
          <a:prstGeom prst="rect">
            <a:avLst/>
          </a:prstGeom>
          <a:noFill/>
          <a:ln>
            <a:noFill/>
          </a:ln>
        </p:spPr>
        <p:txBody>
          <a:bodyPr wrap="square" rtlCol="0">
            <a:spAutoFit/>
          </a:bodyPr>
          <a:lstStyle/>
          <a:p>
            <a:pPr algn="r"/>
            <a:r>
              <a:rPr lang="en-US" sz="1000">
                <a:solidFill>
                  <a:schemeClr val="accent3"/>
                </a:solidFill>
                <a:latin typeface="+mn-lt"/>
              </a:rPr>
              <a:t>Only footnotes</a:t>
            </a:r>
          </a:p>
        </p:txBody>
      </p:sp>
      <p:sp>
        <p:nvSpPr>
          <p:cNvPr id="60" name="TextBox 59"/>
          <p:cNvSpPr txBox="1"/>
          <p:nvPr userDrawn="1"/>
        </p:nvSpPr>
        <p:spPr>
          <a:xfrm>
            <a:off x="12306339" y="1849087"/>
            <a:ext cx="2041001" cy="613245"/>
          </a:xfrm>
          <a:prstGeom prst="rect">
            <a:avLst/>
          </a:prstGeom>
          <a:noFill/>
        </p:spPr>
        <p:txBody>
          <a:bodyPr wrap="square" rtlCol="0" anchor="b">
            <a:spAutoFit/>
          </a:bodyPr>
          <a:lstStyle/>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accent3">
                    <a:lumMod val="75000"/>
                  </a:schemeClr>
                </a:solidFill>
                <a:effectLst/>
                <a:uLnTx/>
                <a:uFillTx/>
                <a:latin typeface="+mj-lt"/>
                <a:ea typeface="+mn-ea"/>
                <a:cs typeface="+mn-cs"/>
              </a:rPr>
              <a:t>         Wiki: </a:t>
            </a:r>
          </a:p>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accent3">
                    <a:lumMod val="75000"/>
                  </a:schemeClr>
                </a:solidFill>
                <a:effectLst/>
                <a:uLnTx/>
                <a:uFillTx/>
                <a:latin typeface="+mn-lt"/>
                <a:ea typeface="+mn-ea"/>
                <a:cs typeface="+mn-cs"/>
              </a:rPr>
              <a:t>https://wiki.sig.eu/confluence/x/JoDbC</a:t>
            </a:r>
            <a:endParaRPr lang="en-US" sz="1000" dirty="0">
              <a:solidFill>
                <a:schemeClr val="accent3">
                  <a:lumMod val="75000"/>
                </a:schemeClr>
              </a:solidFill>
              <a:latin typeface="+mn-lt"/>
            </a:endParaRPr>
          </a:p>
        </p:txBody>
      </p:sp>
      <p:pic>
        <p:nvPicPr>
          <p:cNvPr id="61" name="Picture 60" descr="ico_document-01.eps"/>
          <p:cNvPicPr>
            <a:picLocks noChangeAspect="1"/>
          </p:cNvPicPr>
          <p:nvPr userDrawn="1"/>
        </p:nvPicPr>
        <p:blipFill>
          <a:blip r:embed="rId2">
            <a:duotone>
              <a:prstClr val="black"/>
              <a:schemeClr val="accent3">
                <a:tint val="45000"/>
                <a:satMod val="400000"/>
              </a:schemeClr>
            </a:duotone>
            <a:lum bright="-35000"/>
            <a:extLst>
              <a:ext uri="{28A0092B-C50C-407E-A947-70E740481C1C}">
                <a14:useLocalDpi xmlns:a14="http://schemas.microsoft.com/office/drawing/2010/main" val="0"/>
              </a:ext>
            </a:extLst>
          </a:blip>
          <a:stretch>
            <a:fillRect/>
          </a:stretch>
        </p:blipFill>
        <p:spPr>
          <a:xfrm>
            <a:off x="12365529" y="1843328"/>
            <a:ext cx="259375" cy="259375"/>
          </a:xfrm>
          <a:prstGeom prst="rect">
            <a:avLst/>
          </a:prstGeom>
          <a:noFill/>
        </p:spPr>
      </p:pic>
      <p:cxnSp>
        <p:nvCxnSpPr>
          <p:cNvPr id="59" name="Straight Connector 58"/>
          <p:cNvCxnSpPr/>
          <p:nvPr userDrawn="1"/>
        </p:nvCxnSpPr>
        <p:spPr>
          <a:xfrm flipH="1">
            <a:off x="-1902993" y="1152000"/>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1902993" y="6675202"/>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250148" y="6866787"/>
            <a:ext cx="1" cy="436555"/>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77" name="TextBox 76"/>
          <p:cNvSpPr txBox="1"/>
          <p:nvPr userDrawn="1"/>
        </p:nvSpPr>
        <p:spPr>
          <a:xfrm>
            <a:off x="198779" y="6891583"/>
            <a:ext cx="720996" cy="461665"/>
          </a:xfrm>
          <a:prstGeom prst="rect">
            <a:avLst/>
          </a:prstGeom>
          <a:noFill/>
        </p:spPr>
        <p:txBody>
          <a:bodyPr wrap="square" rtlCol="0">
            <a:spAutoFit/>
          </a:bodyPr>
          <a:lstStyle/>
          <a:p>
            <a:pPr algn="ctr"/>
            <a:r>
              <a:rPr lang="en-US" sz="1200" dirty="0">
                <a:solidFill>
                  <a:schemeClr val="accent3"/>
                </a:solidFill>
                <a:latin typeface="+mj-lt"/>
              </a:rPr>
              <a:t>Keep margin</a:t>
            </a:r>
          </a:p>
        </p:txBody>
      </p:sp>
      <p:cxnSp>
        <p:nvCxnSpPr>
          <p:cNvPr id="66" name="Straight Connector 65"/>
          <p:cNvCxnSpPr/>
          <p:nvPr userDrawn="1"/>
        </p:nvCxnSpPr>
        <p:spPr>
          <a:xfrm flipH="1">
            <a:off x="11835811" y="6865956"/>
            <a:ext cx="1" cy="436555"/>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830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ontact_Government1">
    <p:spTree>
      <p:nvGrpSpPr>
        <p:cNvPr id="1" name=""/>
        <p:cNvGrpSpPr/>
        <p:nvPr/>
      </p:nvGrpSpPr>
      <p:grpSpPr>
        <a:xfrm>
          <a:off x="0" y="0"/>
          <a:ext cx="0" cy="0"/>
          <a:chOff x="0" y="0"/>
          <a:chExt cx="0" cy="0"/>
        </a:xfrm>
      </p:grpSpPr>
      <p:pic>
        <p:nvPicPr>
          <p:cNvPr id="3" name="Afbeelding 2"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2"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chemeClr val="accent1"/>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bg1"/>
                </a:solidFill>
                <a:latin typeface="TheSans B5 Plain"/>
              </a:rPr>
              <a:t>right</a:t>
            </a:r>
            <a:endParaRPr lang="en-US" sz="1800" kern="1200" cap="all" spc="150" noProof="0" dirty="0">
              <a:solidFill>
                <a:schemeClr val="bg1"/>
              </a:solidFill>
              <a:latin typeface="TheSans B5 Plain"/>
            </a:endParaRPr>
          </a:p>
        </p:txBody>
      </p:sp>
      <p:sp>
        <p:nvSpPr>
          <p:cNvPr id="6" name="Tekstvak 5"/>
          <p:cNvSpPr txBox="1"/>
          <p:nvPr/>
        </p:nvSpPr>
        <p:spPr>
          <a:xfrm>
            <a:off x="15884962" y="4866640"/>
            <a:ext cx="184666" cy="369332"/>
          </a:xfrm>
          <a:prstGeom prst="rect">
            <a:avLst/>
          </a:prstGeom>
          <a:noFill/>
        </p:spPr>
        <p:txBody>
          <a:bodyPr wrap="none" rtlCol="0">
            <a:spAutoFit/>
          </a:bodyPr>
          <a:lstStyle/>
          <a:p>
            <a:endParaRPr lang="nl-NL" dirty="0"/>
          </a:p>
        </p:txBody>
      </p:sp>
      <p:pic>
        <p:nvPicPr>
          <p:cNvPr id="14" name="Afbeelding 4" descr="Mai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17" name="Afbeelding 11" descr="Pho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9" name="Rectangle 18"/>
          <p:cNvSpPr/>
          <p:nvPr userDrawn="1"/>
        </p:nvSpPr>
        <p:spPr>
          <a:xfrm>
            <a:off x="241229" y="3426793"/>
            <a:ext cx="11716102" cy="2376123"/>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10" name="TextBox 9"/>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0" name="Rectangle 19"/>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13"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5"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7"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8"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40"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ext uri="{BB962C8B-B14F-4D97-AF65-F5344CB8AC3E}">
        <p14:creationId xmlns:p14="http://schemas.microsoft.com/office/powerpoint/2010/main" val="32957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ontact_Government2">
    <p:spTree>
      <p:nvGrpSpPr>
        <p:cNvPr id="1" name=""/>
        <p:cNvGrpSpPr/>
        <p:nvPr/>
      </p:nvGrpSpPr>
      <p:grpSpPr>
        <a:xfrm>
          <a:off x="0" y="0"/>
          <a:ext cx="0" cy="0"/>
          <a:chOff x="0" y="0"/>
          <a:chExt cx="0" cy="0"/>
        </a:xfrm>
      </p:grpSpPr>
      <p:pic>
        <p:nvPicPr>
          <p:cNvPr id="3" name="Afbeelding 2"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26"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27"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8"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9" name="Rectangle 28"/>
          <p:cNvSpPr/>
          <p:nvPr userDrawn="1"/>
        </p:nvSpPr>
        <p:spPr>
          <a:xfrm>
            <a:off x="241229" y="3426793"/>
            <a:ext cx="11716102" cy="2376123"/>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32" name="TextBox 31"/>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33" name="Rectangle 32"/>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35"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36"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7"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8"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9"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ontact_Energy1">
    <p:spTree>
      <p:nvGrpSpPr>
        <p:cNvPr id="1" name=""/>
        <p:cNvGrpSpPr/>
        <p:nvPr/>
      </p:nvGrpSpPr>
      <p:grpSpPr>
        <a:xfrm>
          <a:off x="0" y="0"/>
          <a:ext cx="0" cy="0"/>
          <a:chOff x="0" y="0"/>
          <a:chExt cx="0" cy="0"/>
        </a:xfrm>
      </p:grpSpPr>
      <p:pic>
        <p:nvPicPr>
          <p:cNvPr id="3" name="Afbeelding 2"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Contact_Energy2">
    <p:spTree>
      <p:nvGrpSpPr>
        <p:cNvPr id="1" name=""/>
        <p:cNvGrpSpPr/>
        <p:nvPr/>
      </p:nvGrpSpPr>
      <p:grpSpPr>
        <a:xfrm>
          <a:off x="0" y="0"/>
          <a:ext cx="0" cy="0"/>
          <a:chOff x="0" y="0"/>
          <a:chExt cx="0" cy="0"/>
        </a:xfrm>
      </p:grpSpPr>
      <p:pic>
        <p:nvPicPr>
          <p:cNvPr id="6" name="Afbeelding 5"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Contact_Telecom1">
    <p:spTree>
      <p:nvGrpSpPr>
        <p:cNvPr id="1" name=""/>
        <p:cNvGrpSpPr/>
        <p:nvPr/>
      </p:nvGrpSpPr>
      <p:grpSpPr>
        <a:xfrm>
          <a:off x="0" y="0"/>
          <a:ext cx="0" cy="0"/>
          <a:chOff x="0" y="0"/>
          <a:chExt cx="0" cy="0"/>
        </a:xfrm>
      </p:grpSpPr>
      <p:pic>
        <p:nvPicPr>
          <p:cNvPr id="3" name="Afbeelding 2"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A23B-2CDB-3D47-A4BC-A2969591A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B36EC-1AB2-DA46-B730-CCCAB42B01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943CA-3E43-1C4D-BBFF-5BEA1DBCE4AC}"/>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5" name="Footer Placeholder 4">
            <a:extLst>
              <a:ext uri="{FF2B5EF4-FFF2-40B4-BE49-F238E27FC236}">
                <a16:creationId xmlns:a16="http://schemas.microsoft.com/office/drawing/2014/main" id="{DC755465-864D-914F-89B6-D243043A5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04602-F756-B747-B9D4-76D9AED18AEC}"/>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3493553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ontact_Telecom2">
    <p:spTree>
      <p:nvGrpSpPr>
        <p:cNvPr id="1" name=""/>
        <p:cNvGrpSpPr/>
        <p:nvPr/>
      </p:nvGrpSpPr>
      <p:grpSpPr>
        <a:xfrm>
          <a:off x="0" y="0"/>
          <a:ext cx="0" cy="0"/>
          <a:chOff x="0" y="0"/>
          <a:chExt cx="0" cy="0"/>
        </a:xfrm>
      </p:grpSpPr>
      <p:pic>
        <p:nvPicPr>
          <p:cNvPr id="3" name="Afbeelding 2"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bg1">
                    <a:lumMod val="85000"/>
                  </a:schemeClr>
                </a:solidFill>
                <a:latin typeface="TheSans B5 Plain"/>
              </a:rPr>
              <a:t>right</a:t>
            </a:r>
            <a:endParaRPr lang="en-US" sz="1800" kern="1200" cap="all" spc="150" noProof="0" dirty="0">
              <a:solidFill>
                <a:schemeClr val="bg1">
                  <a:lumMod val="85000"/>
                </a:schemeClr>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3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ontact_Finance1">
    <p:spTree>
      <p:nvGrpSpPr>
        <p:cNvPr id="1" name=""/>
        <p:cNvGrpSpPr/>
        <p:nvPr/>
      </p:nvGrpSpPr>
      <p:grpSpPr>
        <a:xfrm>
          <a:off x="0" y="0"/>
          <a:ext cx="0" cy="0"/>
          <a:chOff x="0" y="0"/>
          <a:chExt cx="0" cy="0"/>
        </a:xfrm>
      </p:grpSpPr>
      <p:pic>
        <p:nvPicPr>
          <p:cNvPr id="6" name="Afbeelding 5"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ntact_Finance2">
    <p:spTree>
      <p:nvGrpSpPr>
        <p:cNvPr id="1" name=""/>
        <p:cNvGrpSpPr/>
        <p:nvPr/>
      </p:nvGrpSpPr>
      <p:grpSpPr>
        <a:xfrm>
          <a:off x="0" y="0"/>
          <a:ext cx="0" cy="0"/>
          <a:chOff x="0" y="0"/>
          <a:chExt cx="0" cy="0"/>
        </a:xfrm>
      </p:grpSpPr>
      <p:pic>
        <p:nvPicPr>
          <p:cNvPr id="6" name="Afbeelding 5"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1"/>
                </a:solidFill>
                <a:latin typeface="TheSans B5 Plain"/>
              </a:rPr>
              <a:t>right</a:t>
            </a:r>
            <a:endParaRPr lang="en-US" sz="1800" kern="1200" cap="all" spc="150" noProof="0" dirty="0">
              <a:solidFill>
                <a:schemeClr val="accent1"/>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0">
                <a:srgbClr val="2A568F">
                  <a:alpha val="85000"/>
                </a:srgbClr>
              </a:gs>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Contact_Transport1">
    <p:spTree>
      <p:nvGrpSpPr>
        <p:cNvPr id="1" name=""/>
        <p:cNvGrpSpPr/>
        <p:nvPr/>
      </p:nvGrpSpPr>
      <p:grpSpPr>
        <a:xfrm>
          <a:off x="0" y="0"/>
          <a:ext cx="0" cy="0"/>
          <a:chOff x="0" y="0"/>
          <a:chExt cx="0" cy="0"/>
        </a:xfrm>
      </p:grpSpPr>
      <p:pic>
        <p:nvPicPr>
          <p:cNvPr id="6" name="Afbeelding 5"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4"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15"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17" name="Rectangle 16"/>
          <p:cNvSpPr/>
          <p:nvPr userDrawn="1"/>
        </p:nvSpPr>
        <p:spPr>
          <a:xfrm>
            <a:off x="241229" y="3426793"/>
            <a:ext cx="11716102" cy="2376123"/>
          </a:xfrm>
          <a:prstGeom prst="rect">
            <a:avLst/>
          </a:prstGeom>
          <a:gradFill>
            <a:gsLst>
              <a:gs pos="5000">
                <a:srgbClr val="1A3659"/>
              </a:gs>
              <a:gs pos="100000">
                <a:srgbClr val="1A3659">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Contact_Transport2">
    <p:spTree>
      <p:nvGrpSpPr>
        <p:cNvPr id="1" name=""/>
        <p:cNvGrpSpPr/>
        <p:nvPr/>
      </p:nvGrpSpPr>
      <p:grpSpPr>
        <a:xfrm>
          <a:off x="0" y="0"/>
          <a:ext cx="0" cy="0"/>
          <a:chOff x="0" y="0"/>
          <a:chExt cx="0" cy="0"/>
        </a:xfrm>
      </p:grpSpPr>
      <p:pic>
        <p:nvPicPr>
          <p:cNvPr id="3" name="Afbeelding 2"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0">
                <a:srgbClr val="2A568F">
                  <a:alpha val="80000"/>
                </a:srgbClr>
              </a:gs>
              <a:gs pos="5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ontact_Corporate1">
    <p:spTree>
      <p:nvGrpSpPr>
        <p:cNvPr id="1" name=""/>
        <p:cNvGrpSpPr/>
        <p:nvPr/>
      </p:nvGrpSpPr>
      <p:grpSpPr>
        <a:xfrm>
          <a:off x="0" y="0"/>
          <a:ext cx="0" cy="0"/>
          <a:chOff x="0" y="0"/>
          <a:chExt cx="0" cy="0"/>
        </a:xfrm>
      </p:grpSpPr>
      <p:pic>
        <p:nvPicPr>
          <p:cNvPr id="6" name="Afbeelding 5"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0">
                <a:srgbClr val="2A568F">
                  <a:alpha val="75000"/>
                </a:srgbClr>
              </a:gs>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Contact_Corporate2">
    <p:spTree>
      <p:nvGrpSpPr>
        <p:cNvPr id="1" name=""/>
        <p:cNvGrpSpPr/>
        <p:nvPr/>
      </p:nvGrpSpPr>
      <p:grpSpPr>
        <a:xfrm>
          <a:off x="0" y="0"/>
          <a:ext cx="0" cy="0"/>
          <a:chOff x="0" y="0"/>
          <a:chExt cx="0" cy="0"/>
        </a:xfrm>
      </p:grpSpPr>
      <p:pic>
        <p:nvPicPr>
          <p:cNvPr id="3" name="Afbeelding 2"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0">
                <a:srgbClr val="2A568F">
                  <a:alpha val="70000"/>
                </a:srgbClr>
              </a:gs>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3" name="Rechthoek 2"/>
          <p:cNvSpPr/>
          <p:nvPr/>
        </p:nvSpPr>
        <p:spPr>
          <a:xfrm>
            <a:off x="240125" y="3427200"/>
            <a:ext cx="11718100" cy="3250800"/>
          </a:xfrm>
          <a:prstGeom prst="rect">
            <a:avLst/>
          </a:prstGeom>
          <a:solidFill>
            <a:srgbClr val="2A56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pic>
        <p:nvPicPr>
          <p:cNvPr id="4" name="Afbeelding 3" descr="DNA_titel_1.png"/>
          <p:cNvPicPr>
            <a:picLocks/>
          </p:cNvPicPr>
          <p:nvPr/>
        </p:nvPicPr>
        <p:blipFill>
          <a:blip r:embed="rId2">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
        <p:nvSpPr>
          <p:cNvPr id="11" name="Tekstvak 10"/>
          <p:cNvSpPr txBox="1"/>
          <p:nvPr/>
        </p:nvSpPr>
        <p:spPr>
          <a:xfrm>
            <a:off x="6099175" y="6156001"/>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587327" cy="2376123"/>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30C7-1933-FD4F-8D2E-DC9DB08C1321}"/>
              </a:ext>
            </a:extLst>
          </p:cNvPr>
          <p:cNvSpPr>
            <a:spLocks noGrp="1"/>
          </p:cNvSpPr>
          <p:nvPr>
            <p:ph type="title"/>
          </p:nvPr>
        </p:nvSpPr>
        <p:spPr>
          <a:xfrm>
            <a:off x="832283" y="1709739"/>
            <a:ext cx="1052107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627AD5-AAB0-7549-BD46-60AE60374A3B}"/>
              </a:ext>
            </a:extLst>
          </p:cNvPr>
          <p:cNvSpPr>
            <a:spLocks noGrp="1"/>
          </p:cNvSpPr>
          <p:nvPr>
            <p:ph type="body" idx="1"/>
          </p:nvPr>
        </p:nvSpPr>
        <p:spPr>
          <a:xfrm>
            <a:off x="832283" y="4589464"/>
            <a:ext cx="1052107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A6D4AB-D245-F44E-92CD-C9571BCF2803}"/>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5" name="Footer Placeholder 4">
            <a:extLst>
              <a:ext uri="{FF2B5EF4-FFF2-40B4-BE49-F238E27FC236}">
                <a16:creationId xmlns:a16="http://schemas.microsoft.com/office/drawing/2014/main" id="{F00D27DF-2979-1348-BFF5-4118FCD03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0546F-5BB3-5B48-B198-EFC118904407}"/>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87057051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D053-90B5-7C46-87D7-BB5885946C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D112F-EFE1-8F4D-ACFC-D1D9FF885C25}"/>
              </a:ext>
            </a:extLst>
          </p:cNvPr>
          <p:cNvSpPr>
            <a:spLocks noGrp="1"/>
          </p:cNvSpPr>
          <p:nvPr>
            <p:ph sz="half" idx="1"/>
          </p:nvPr>
        </p:nvSpPr>
        <p:spPr>
          <a:xfrm>
            <a:off x="838636" y="1825625"/>
            <a:ext cx="51842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150FDA-504A-654E-821E-D56301F92DBF}"/>
              </a:ext>
            </a:extLst>
          </p:cNvPr>
          <p:cNvSpPr>
            <a:spLocks noGrp="1"/>
          </p:cNvSpPr>
          <p:nvPr>
            <p:ph sz="half" idx="2"/>
          </p:nvPr>
        </p:nvSpPr>
        <p:spPr>
          <a:xfrm>
            <a:off x="6175415" y="1825625"/>
            <a:ext cx="51842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055DE7-5396-7E46-B271-8457663AFB49}"/>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6" name="Footer Placeholder 5">
            <a:extLst>
              <a:ext uri="{FF2B5EF4-FFF2-40B4-BE49-F238E27FC236}">
                <a16:creationId xmlns:a16="http://schemas.microsoft.com/office/drawing/2014/main" id="{B5D4481C-1135-FF4F-9287-5860FFAD3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3E5DC-5DF3-4D44-9EA1-FF317D9CCBA9}"/>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10878442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E3DD-8FC3-9248-A2C5-5B3EB9BD8B4E}"/>
              </a:ext>
            </a:extLst>
          </p:cNvPr>
          <p:cNvSpPr>
            <a:spLocks noGrp="1"/>
          </p:cNvSpPr>
          <p:nvPr>
            <p:ph type="title"/>
          </p:nvPr>
        </p:nvSpPr>
        <p:spPr>
          <a:xfrm>
            <a:off x="840225" y="365126"/>
            <a:ext cx="10521077"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C01507-D48C-FF44-8DE0-B006F13C5D02}"/>
              </a:ext>
            </a:extLst>
          </p:cNvPr>
          <p:cNvSpPr>
            <a:spLocks noGrp="1"/>
          </p:cNvSpPr>
          <p:nvPr>
            <p:ph type="body" idx="1"/>
          </p:nvPr>
        </p:nvSpPr>
        <p:spPr>
          <a:xfrm>
            <a:off x="840226" y="1681163"/>
            <a:ext cx="51604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85B2C4-E95F-D844-94F2-BC85738FA81E}"/>
              </a:ext>
            </a:extLst>
          </p:cNvPr>
          <p:cNvSpPr>
            <a:spLocks noGrp="1"/>
          </p:cNvSpPr>
          <p:nvPr>
            <p:ph sz="half" idx="2"/>
          </p:nvPr>
        </p:nvSpPr>
        <p:spPr>
          <a:xfrm>
            <a:off x="840226" y="2505075"/>
            <a:ext cx="5160473"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42CA0D-9673-894A-BA61-E229166CECA9}"/>
              </a:ext>
            </a:extLst>
          </p:cNvPr>
          <p:cNvSpPr>
            <a:spLocks noGrp="1"/>
          </p:cNvSpPr>
          <p:nvPr>
            <p:ph type="body" sz="quarter" idx="3"/>
          </p:nvPr>
        </p:nvSpPr>
        <p:spPr>
          <a:xfrm>
            <a:off x="6175414" y="1681163"/>
            <a:ext cx="51858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AA0DB9-2C38-AB42-960C-14836F900606}"/>
              </a:ext>
            </a:extLst>
          </p:cNvPr>
          <p:cNvSpPr>
            <a:spLocks noGrp="1"/>
          </p:cNvSpPr>
          <p:nvPr>
            <p:ph sz="quarter" idx="4"/>
          </p:nvPr>
        </p:nvSpPr>
        <p:spPr>
          <a:xfrm>
            <a:off x="6175414" y="2505075"/>
            <a:ext cx="51858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99D79-93FA-1646-B867-B3D5F00E18D7}"/>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8" name="Footer Placeholder 7">
            <a:extLst>
              <a:ext uri="{FF2B5EF4-FFF2-40B4-BE49-F238E27FC236}">
                <a16:creationId xmlns:a16="http://schemas.microsoft.com/office/drawing/2014/main" id="{C50BE2A2-F8D5-E34B-AF7B-2FE90C5B2A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B6C749-FF22-464B-8837-CB116315B20D}"/>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11615372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9B2E-E4E1-8A40-A3B7-6CDF40A6BE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41459-377C-834E-952B-AF167C28C017}"/>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4" name="Footer Placeholder 3">
            <a:extLst>
              <a:ext uri="{FF2B5EF4-FFF2-40B4-BE49-F238E27FC236}">
                <a16:creationId xmlns:a16="http://schemas.microsoft.com/office/drawing/2014/main" id="{5E8A0534-FA9D-234A-8958-329C6CCAC0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D7756E-F2AF-134B-93AD-76DF411C7607}"/>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23023018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01140-9A6D-9E40-AF03-269F241B7215}"/>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3" name="Footer Placeholder 2">
            <a:extLst>
              <a:ext uri="{FF2B5EF4-FFF2-40B4-BE49-F238E27FC236}">
                <a16:creationId xmlns:a16="http://schemas.microsoft.com/office/drawing/2014/main" id="{EB5A2777-960F-6142-8A2A-2B82F0B4A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2472D-D36A-8942-8DBA-D88D08E82129}"/>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5391396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A7C6-8365-1249-BF4C-9F5683DB0F00}"/>
              </a:ext>
            </a:extLst>
          </p:cNvPr>
          <p:cNvSpPr>
            <a:spLocks noGrp="1"/>
          </p:cNvSpPr>
          <p:nvPr>
            <p:ph type="title"/>
          </p:nvPr>
        </p:nvSpPr>
        <p:spPr>
          <a:xfrm>
            <a:off x="840226" y="457200"/>
            <a:ext cx="39342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926825-80DC-2B43-BA16-70FF77808E79}"/>
              </a:ext>
            </a:extLst>
          </p:cNvPr>
          <p:cNvSpPr>
            <a:spLocks noGrp="1"/>
          </p:cNvSpPr>
          <p:nvPr>
            <p:ph idx="1"/>
          </p:nvPr>
        </p:nvSpPr>
        <p:spPr>
          <a:xfrm>
            <a:off x="5185887" y="987426"/>
            <a:ext cx="617541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18250-0A96-DF4B-9A26-A6E853DC829E}"/>
              </a:ext>
            </a:extLst>
          </p:cNvPr>
          <p:cNvSpPr>
            <a:spLocks noGrp="1"/>
          </p:cNvSpPr>
          <p:nvPr>
            <p:ph type="body" sz="half" idx="2"/>
          </p:nvPr>
        </p:nvSpPr>
        <p:spPr>
          <a:xfrm>
            <a:off x="840226" y="2057400"/>
            <a:ext cx="393428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44F93E-04A0-524B-97C6-64886FCD372E}"/>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6" name="Footer Placeholder 5">
            <a:extLst>
              <a:ext uri="{FF2B5EF4-FFF2-40B4-BE49-F238E27FC236}">
                <a16:creationId xmlns:a16="http://schemas.microsoft.com/office/drawing/2014/main" id="{392C62E8-F356-AB45-B1F5-F1ED48D0C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3D20E-3EB7-9E42-AEE2-C782E1EC26E7}"/>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18338319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789B-243F-6341-B51B-04CABE195C51}"/>
              </a:ext>
            </a:extLst>
          </p:cNvPr>
          <p:cNvSpPr>
            <a:spLocks noGrp="1"/>
          </p:cNvSpPr>
          <p:nvPr>
            <p:ph type="title"/>
          </p:nvPr>
        </p:nvSpPr>
        <p:spPr>
          <a:xfrm>
            <a:off x="840226" y="457200"/>
            <a:ext cx="393428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756271-E4BB-2D41-B711-BD57DA40B2FF}"/>
              </a:ext>
            </a:extLst>
          </p:cNvPr>
          <p:cNvSpPr>
            <a:spLocks noGrp="1"/>
          </p:cNvSpPr>
          <p:nvPr>
            <p:ph type="pic" idx="1"/>
          </p:nvPr>
        </p:nvSpPr>
        <p:spPr>
          <a:xfrm>
            <a:off x="5185887" y="987426"/>
            <a:ext cx="617541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6F0379-CC5D-3649-809F-0D9823850A58}"/>
              </a:ext>
            </a:extLst>
          </p:cNvPr>
          <p:cNvSpPr>
            <a:spLocks noGrp="1"/>
          </p:cNvSpPr>
          <p:nvPr>
            <p:ph type="body" sz="half" idx="2"/>
          </p:nvPr>
        </p:nvSpPr>
        <p:spPr>
          <a:xfrm>
            <a:off x="840226" y="2057400"/>
            <a:ext cx="393428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21B42B-8E0D-C04C-BD14-C5DAD67903D2}"/>
              </a:ext>
            </a:extLst>
          </p:cNvPr>
          <p:cNvSpPr>
            <a:spLocks noGrp="1"/>
          </p:cNvSpPr>
          <p:nvPr>
            <p:ph type="dt" sz="half" idx="10"/>
          </p:nvPr>
        </p:nvSpPr>
        <p:spPr/>
        <p:txBody>
          <a:bodyPr/>
          <a:lstStyle/>
          <a:p>
            <a:fld id="{585C40D3-6E46-5E4C-BACA-0006B51B1267}" type="datetimeFigureOut">
              <a:rPr lang="en-US" smtClean="0"/>
              <a:t>8/24/19</a:t>
            </a:fld>
            <a:endParaRPr lang="en-US"/>
          </a:p>
        </p:txBody>
      </p:sp>
      <p:sp>
        <p:nvSpPr>
          <p:cNvPr id="6" name="Footer Placeholder 5">
            <a:extLst>
              <a:ext uri="{FF2B5EF4-FFF2-40B4-BE49-F238E27FC236}">
                <a16:creationId xmlns:a16="http://schemas.microsoft.com/office/drawing/2014/main" id="{56D4E089-08D7-DC4F-AE1E-0E5C31FEF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B7840-9BC3-DD4E-85F3-09BFCC81834B}"/>
              </a:ext>
            </a:extLst>
          </p:cNvPr>
          <p:cNvSpPr>
            <a:spLocks noGrp="1"/>
          </p:cNvSpPr>
          <p:nvPr>
            <p:ph type="sldNum" sz="quarter" idx="12"/>
          </p:nvPr>
        </p:nvSpPr>
        <p:spPr/>
        <p:txBody>
          <a:body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Tree>
    <p:extLst>
      <p:ext uri="{BB962C8B-B14F-4D97-AF65-F5344CB8AC3E}">
        <p14:creationId xmlns:p14="http://schemas.microsoft.com/office/powerpoint/2010/main" val="15571614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634A3-4CD8-F948-8DFB-35A1D8FB3EE1}"/>
              </a:ext>
            </a:extLst>
          </p:cNvPr>
          <p:cNvSpPr>
            <a:spLocks noGrp="1"/>
          </p:cNvSpPr>
          <p:nvPr>
            <p:ph type="title"/>
          </p:nvPr>
        </p:nvSpPr>
        <p:spPr>
          <a:xfrm>
            <a:off x="838637" y="365126"/>
            <a:ext cx="10521077"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416D0-A075-D549-AF07-1C8D32302663}"/>
              </a:ext>
            </a:extLst>
          </p:cNvPr>
          <p:cNvSpPr>
            <a:spLocks noGrp="1"/>
          </p:cNvSpPr>
          <p:nvPr>
            <p:ph type="body" idx="1"/>
          </p:nvPr>
        </p:nvSpPr>
        <p:spPr>
          <a:xfrm>
            <a:off x="838637" y="1825625"/>
            <a:ext cx="10521077"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269A7-5673-9F4C-BFDE-CFEED55FA5E9}"/>
              </a:ext>
            </a:extLst>
          </p:cNvPr>
          <p:cNvSpPr>
            <a:spLocks noGrp="1"/>
          </p:cNvSpPr>
          <p:nvPr>
            <p:ph type="dt" sz="half" idx="2"/>
          </p:nvPr>
        </p:nvSpPr>
        <p:spPr>
          <a:xfrm>
            <a:off x="838636" y="6356351"/>
            <a:ext cx="274462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C40D3-6E46-5E4C-BACA-0006B51B1267}" type="datetimeFigureOut">
              <a:rPr lang="en-US" smtClean="0"/>
              <a:t>8/24/19</a:t>
            </a:fld>
            <a:endParaRPr lang="en-US"/>
          </a:p>
        </p:txBody>
      </p:sp>
      <p:sp>
        <p:nvSpPr>
          <p:cNvPr id="5" name="Footer Placeholder 4">
            <a:extLst>
              <a:ext uri="{FF2B5EF4-FFF2-40B4-BE49-F238E27FC236}">
                <a16:creationId xmlns:a16="http://schemas.microsoft.com/office/drawing/2014/main" id="{C87F0809-4B8B-6742-81FC-3EDFC55E703C}"/>
              </a:ext>
            </a:extLst>
          </p:cNvPr>
          <p:cNvSpPr>
            <a:spLocks noGrp="1"/>
          </p:cNvSpPr>
          <p:nvPr>
            <p:ph type="ftr" sz="quarter" idx="3"/>
          </p:nvPr>
        </p:nvSpPr>
        <p:spPr>
          <a:xfrm>
            <a:off x="4040704" y="6356351"/>
            <a:ext cx="41169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73D0BA-246F-F141-9282-16A43F6B2647}"/>
              </a:ext>
            </a:extLst>
          </p:cNvPr>
          <p:cNvSpPr>
            <a:spLocks noGrp="1"/>
          </p:cNvSpPr>
          <p:nvPr>
            <p:ph type="sldNum" sz="quarter" idx="4"/>
          </p:nvPr>
        </p:nvSpPr>
        <p:spPr>
          <a:xfrm>
            <a:off x="8615085" y="6356351"/>
            <a:ext cx="2744629"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Page </a:t>
            </a:r>
            <a:fld id="{5F433ABD-9355-B142-80BE-8883AE388CD1}" type="slidenum">
              <a:rPr lang="uk-UA" smtClean="0"/>
              <a:pPr/>
              <a:t>‹#›</a:t>
            </a:fld>
            <a:r>
              <a:rPr lang="en-US"/>
              <a:t> </a:t>
            </a:r>
            <a:r>
              <a:rPr lang="en-US">
                <a:latin typeface="TheSans B4 SemiLight"/>
              </a:rPr>
              <a:t>of 13</a:t>
            </a:r>
            <a:endParaRPr lang="uk-UA" dirty="0">
              <a:latin typeface="TheSans B4 SemiLight"/>
            </a:endParaRPr>
          </a:p>
        </p:txBody>
      </p:sp>
      <p:sp>
        <p:nvSpPr>
          <p:cNvPr id="7" name="Rechthoek 7">
            <a:extLst>
              <a:ext uri="{FF2B5EF4-FFF2-40B4-BE49-F238E27FC236}">
                <a16:creationId xmlns:a16="http://schemas.microsoft.com/office/drawing/2014/main" id="{202B6B95-54D6-2B4D-80F6-1F02E978A272}"/>
              </a:ext>
            </a:extLst>
          </p:cNvPr>
          <p:cNvSpPr/>
          <p:nvPr userDrawn="1"/>
        </p:nvSpPr>
        <p:spPr>
          <a:xfrm>
            <a:off x="240125" y="1144800"/>
            <a:ext cx="11718100" cy="55368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a:p>
            <a:pPr algn="ctr"/>
            <a:endParaRPr lang="nl-NL" dirty="0"/>
          </a:p>
        </p:txBody>
      </p:sp>
      <p:cxnSp>
        <p:nvCxnSpPr>
          <p:cNvPr id="8" name="Rechte verbindingslijn 9">
            <a:extLst>
              <a:ext uri="{FF2B5EF4-FFF2-40B4-BE49-F238E27FC236}">
                <a16:creationId xmlns:a16="http://schemas.microsoft.com/office/drawing/2014/main" id="{40A2FC48-ACAA-314A-8EB1-0AA8EF33008F}"/>
              </a:ext>
            </a:extLst>
          </p:cNvPr>
          <p:cNvCxnSpPr/>
          <p:nvPr userDrawn="1"/>
        </p:nvCxnSpPr>
        <p:spPr>
          <a:xfrm>
            <a:off x="864450" y="6307200"/>
            <a:ext cx="11093775" cy="0"/>
          </a:xfrm>
          <a:prstGeom prst="line">
            <a:avLst/>
          </a:prstGeom>
          <a:ln w="3175" cmpd="sng">
            <a:solidFill>
              <a:schemeClr val="accent2"/>
            </a:solidFill>
            <a:prstDash val="solid"/>
            <a:round/>
          </a:ln>
          <a:effectLst/>
        </p:spPr>
        <p:style>
          <a:lnRef idx="2">
            <a:schemeClr val="accent1"/>
          </a:lnRef>
          <a:fillRef idx="0">
            <a:schemeClr val="accent1"/>
          </a:fillRef>
          <a:effectRef idx="1">
            <a:schemeClr val="accent1"/>
          </a:effectRef>
          <a:fontRef idx="minor">
            <a:schemeClr val="tx1"/>
          </a:fontRef>
        </p:style>
      </p:cxnSp>
      <p:pic>
        <p:nvPicPr>
          <p:cNvPr id="9" name="Afbeelding 10" descr="DNA_tekst_1.png">
            <a:extLst>
              <a:ext uri="{FF2B5EF4-FFF2-40B4-BE49-F238E27FC236}">
                <a16:creationId xmlns:a16="http://schemas.microsoft.com/office/drawing/2014/main" id="{602431FC-78D0-674D-93D7-142EBA3C39D7}"/>
              </a:ext>
            </a:extLst>
          </p:cNvPr>
          <p:cNvPicPr>
            <a:picLocks/>
          </p:cNvPicPr>
          <p:nvPr userDrawn="1"/>
        </p:nvPicPr>
        <p:blipFill>
          <a:blip r:embed="rId2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
        <p:nvSpPr>
          <p:cNvPr id="10" name="Tekstvak 6">
            <a:extLst>
              <a:ext uri="{FF2B5EF4-FFF2-40B4-BE49-F238E27FC236}">
                <a16:creationId xmlns:a16="http://schemas.microsoft.com/office/drawing/2014/main" id="{94C3157A-ABA3-1843-8A52-D53F4A25CB28}"/>
              </a:ext>
            </a:extLst>
          </p:cNvPr>
          <p:cNvSpPr txBox="1"/>
          <p:nvPr userDrawn="1"/>
        </p:nvSpPr>
        <p:spPr>
          <a:xfrm>
            <a:off x="864450" y="6372000"/>
            <a:ext cx="1681200" cy="183600"/>
          </a:xfrm>
          <a:prstGeom prst="rect">
            <a:avLst/>
          </a:prstGeom>
          <a:noFill/>
        </p:spPr>
        <p:txBody>
          <a:bodyPr wrap="none" lIns="0" tIns="0" rIns="36000" bIns="0" rtlCol="0">
            <a:noAutofit/>
          </a:bodyPr>
          <a:lstStyle/>
          <a:p>
            <a:r>
              <a:rPr lang="nl-NL" sz="1000" noProof="1">
                <a:solidFill>
                  <a:schemeClr val="accent2"/>
                </a:solidFill>
              </a:rPr>
              <a:t>Software</a:t>
            </a:r>
            <a:r>
              <a:rPr lang="nl-NL" sz="1000" baseline="0" noProof="1">
                <a:solidFill>
                  <a:schemeClr val="accent2"/>
                </a:solidFill>
              </a:rPr>
              <a:t> Improvement Group</a:t>
            </a:r>
            <a:endParaRPr lang="nl-NL" sz="1000" noProof="1">
              <a:solidFill>
                <a:schemeClr val="accent2"/>
              </a:solidFill>
            </a:endParaRPr>
          </a:p>
        </p:txBody>
      </p:sp>
      <p:sp>
        <p:nvSpPr>
          <p:cNvPr id="11" name="Vertrouwelijk">
            <a:extLst>
              <a:ext uri="{FF2B5EF4-FFF2-40B4-BE49-F238E27FC236}">
                <a16:creationId xmlns:a16="http://schemas.microsoft.com/office/drawing/2014/main" id="{B8CD0152-A360-8043-9DB6-EC58DC75D82F}"/>
              </a:ext>
            </a:extLst>
          </p:cNvPr>
          <p:cNvSpPr txBox="1"/>
          <p:nvPr userDrawn="1"/>
        </p:nvSpPr>
        <p:spPr>
          <a:xfrm>
            <a:off x="2534466" y="6352112"/>
            <a:ext cx="2750290" cy="183600"/>
          </a:xfrm>
          <a:prstGeom prst="rect">
            <a:avLst/>
          </a:prstGeom>
          <a:noFill/>
        </p:spPr>
        <p:txBody>
          <a:bodyPr wrap="none" lIns="36000" tIns="0" rIns="0" bIns="0" rtlCol="0">
            <a:noAutofit/>
          </a:bodyPr>
          <a:lstStyle/>
          <a:p>
            <a:r>
              <a:rPr lang="nl-NL" sz="1200" cap="small" spc="0" baseline="0" noProof="1">
                <a:solidFill>
                  <a:schemeClr val="accent3"/>
                </a:solidFill>
                <a:latin typeface="TheSans B5 Plain" panose="02000503000000000000" pitchFamily="2" charset="0"/>
              </a:rPr>
              <a:t>/ public</a:t>
            </a:r>
          </a:p>
        </p:txBody>
      </p:sp>
    </p:spTree>
    <p:extLst>
      <p:ext uri="{BB962C8B-B14F-4D97-AF65-F5344CB8AC3E}">
        <p14:creationId xmlns:p14="http://schemas.microsoft.com/office/powerpoint/2010/main" val="223148676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Towards Automated Merging of Code Clones in Object-Oriented Programming Languages</a:t>
            </a:r>
          </a:p>
        </p:txBody>
      </p:sp>
      <p:sp>
        <p:nvSpPr>
          <p:cNvPr id="7" name="Subtitle 6"/>
          <p:cNvSpPr>
            <a:spLocks noGrp="1"/>
          </p:cNvSpPr>
          <p:nvPr>
            <p:ph type="subTitle" idx="1"/>
          </p:nvPr>
        </p:nvSpPr>
        <p:spPr/>
        <p:txBody>
          <a:bodyPr/>
          <a:lstStyle/>
          <a:p>
            <a:r>
              <a:rPr lang="en-US" dirty="0"/>
              <a:t>Simon </a:t>
            </a:r>
            <a:r>
              <a:rPr lang="en-US" dirty="0" err="1"/>
              <a:t>Baars</a:t>
            </a:r>
            <a:endParaRPr lang="en-US" dirty="0"/>
          </a:p>
        </p:txBody>
      </p:sp>
      <p:sp>
        <p:nvSpPr>
          <p:cNvPr id="8" name="Text Placeholder 7"/>
          <p:cNvSpPr>
            <a:spLocks noGrp="1"/>
          </p:cNvSpPr>
          <p:nvPr>
            <p:ph type="body" sz="quarter" idx="10"/>
          </p:nvPr>
        </p:nvSpPr>
        <p:spPr/>
        <p:txBody>
          <a:bodyPr>
            <a:normAutofit lnSpcReduction="10000"/>
          </a:bodyPr>
          <a:lstStyle/>
          <a:p>
            <a:r>
              <a:rPr lang="en-US" dirty="0"/>
              <a:t>8 May 2019</a:t>
            </a:r>
          </a:p>
        </p:txBody>
      </p:sp>
    </p:spTree>
    <p:extLst>
      <p:ext uri="{BB962C8B-B14F-4D97-AF65-F5344CB8AC3E}">
        <p14:creationId xmlns:p14="http://schemas.microsoft.com/office/powerpoint/2010/main" val="12019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4AE8-848C-0A4D-83FA-AC2152FB4059}"/>
              </a:ext>
            </a:extLst>
          </p:cNvPr>
          <p:cNvSpPr>
            <a:spLocks noGrp="1"/>
          </p:cNvSpPr>
          <p:nvPr>
            <p:ph type="title"/>
          </p:nvPr>
        </p:nvSpPr>
        <p:spPr/>
        <p:txBody>
          <a:bodyPr>
            <a:normAutofit fontScale="90000"/>
          </a:bodyPr>
          <a:lstStyle/>
          <a:p>
            <a:r>
              <a:rPr lang="en-US" dirty="0"/>
              <a:t>Seems like a type 1 clone right?</a:t>
            </a:r>
          </a:p>
        </p:txBody>
      </p:sp>
      <p:pic>
        <p:nvPicPr>
          <p:cNvPr id="9" name="Content Placeholder 8">
            <a:extLst>
              <a:ext uri="{FF2B5EF4-FFF2-40B4-BE49-F238E27FC236}">
                <a16:creationId xmlns:a16="http://schemas.microsoft.com/office/drawing/2014/main" id="{2DC77362-66CF-ED40-B969-654581E89DFF}"/>
              </a:ext>
            </a:extLst>
          </p:cNvPr>
          <p:cNvPicPr>
            <a:picLocks noGrp="1" noChangeAspect="1"/>
          </p:cNvPicPr>
          <p:nvPr>
            <p:ph idx="1"/>
          </p:nvPr>
        </p:nvPicPr>
        <p:blipFill>
          <a:blip r:embed="rId3"/>
          <a:stretch>
            <a:fillRect/>
          </a:stretch>
        </p:blipFill>
        <p:spPr>
          <a:xfrm>
            <a:off x="524410" y="840961"/>
            <a:ext cx="10929015" cy="5416148"/>
          </a:xfrm>
        </p:spPr>
      </p:pic>
      <p:sp>
        <p:nvSpPr>
          <p:cNvPr id="4" name="Text Placeholder 3">
            <a:extLst>
              <a:ext uri="{FF2B5EF4-FFF2-40B4-BE49-F238E27FC236}">
                <a16:creationId xmlns:a16="http://schemas.microsoft.com/office/drawing/2014/main" id="{13854D2D-E711-D04C-8E9E-2BB41E33A643}"/>
              </a:ext>
            </a:extLst>
          </p:cNvPr>
          <p:cNvSpPr>
            <a:spLocks noGrp="1"/>
          </p:cNvSpPr>
          <p:nvPr>
            <p:ph type="body" sz="quarter" idx="10"/>
          </p:nvPr>
        </p:nvSpPr>
        <p:spPr/>
        <p:txBody>
          <a:bodyPr/>
          <a:lstStyle/>
          <a:p>
            <a:endParaRPr lang="en-US"/>
          </a:p>
        </p:txBody>
      </p:sp>
      <p:sp>
        <p:nvSpPr>
          <p:cNvPr id="15" name="Slide Number Placeholder 14">
            <a:extLst>
              <a:ext uri="{FF2B5EF4-FFF2-40B4-BE49-F238E27FC236}">
                <a16:creationId xmlns:a16="http://schemas.microsoft.com/office/drawing/2014/main" id="{BEED1581-18AA-A64F-B154-A54C6B3FA0E9}"/>
              </a:ext>
            </a:extLst>
          </p:cNvPr>
          <p:cNvSpPr>
            <a:spLocks noGrp="1"/>
          </p:cNvSpPr>
          <p:nvPr>
            <p:ph type="sldNum" sz="quarter" idx="11"/>
          </p:nvPr>
        </p:nvSpPr>
        <p:spPr/>
        <p:txBody>
          <a:bodyPr/>
          <a:lstStyle/>
          <a:p>
            <a:r>
              <a:rPr lang="en-US"/>
              <a:t>Page </a:t>
            </a:r>
            <a:fld id="{F4B84B63-1FBD-C94C-B1C2-465CF0B5630C}" type="slidenum">
              <a:rPr lang="uk-UA" smtClean="0"/>
              <a:pPr/>
              <a:t>10</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262317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384A-8EC3-824E-9B80-5D0EF2700907}"/>
              </a:ext>
            </a:extLst>
          </p:cNvPr>
          <p:cNvSpPr>
            <a:spLocks noGrp="1"/>
          </p:cNvSpPr>
          <p:nvPr>
            <p:ph type="title"/>
          </p:nvPr>
        </p:nvSpPr>
        <p:spPr/>
        <p:txBody>
          <a:bodyPr>
            <a:normAutofit fontScale="90000"/>
          </a:bodyPr>
          <a:lstStyle/>
          <a:p>
            <a:r>
              <a:rPr lang="en-US" dirty="0"/>
              <a:t>How can we be sure if this is actually a clone?</a:t>
            </a:r>
          </a:p>
        </p:txBody>
      </p:sp>
      <p:pic>
        <p:nvPicPr>
          <p:cNvPr id="7" name="Content Placeholder 6">
            <a:extLst>
              <a:ext uri="{FF2B5EF4-FFF2-40B4-BE49-F238E27FC236}">
                <a16:creationId xmlns:a16="http://schemas.microsoft.com/office/drawing/2014/main" id="{2CDE98EF-045A-2143-BF6A-18827683F339}"/>
              </a:ext>
            </a:extLst>
          </p:cNvPr>
          <p:cNvPicPr>
            <a:picLocks noGrp="1" noChangeAspect="1"/>
          </p:cNvPicPr>
          <p:nvPr>
            <p:ph idx="1"/>
          </p:nvPr>
        </p:nvPicPr>
        <p:blipFill>
          <a:blip r:embed="rId3"/>
          <a:stretch>
            <a:fillRect/>
          </a:stretch>
        </p:blipFill>
        <p:spPr>
          <a:xfrm>
            <a:off x="1522138" y="1600200"/>
            <a:ext cx="9058825" cy="4500563"/>
          </a:xfrm>
        </p:spPr>
      </p:pic>
      <p:sp>
        <p:nvSpPr>
          <p:cNvPr id="4" name="Text Placeholder 3">
            <a:extLst>
              <a:ext uri="{FF2B5EF4-FFF2-40B4-BE49-F238E27FC236}">
                <a16:creationId xmlns:a16="http://schemas.microsoft.com/office/drawing/2014/main" id="{B3FCB2EB-4C87-0C47-A28D-BE69B7BDE7A9}"/>
              </a:ext>
            </a:extLst>
          </p:cNvPr>
          <p:cNvSpPr>
            <a:spLocks noGrp="1"/>
          </p:cNvSpPr>
          <p:nvPr>
            <p:ph type="body" sz="quarter" idx="10"/>
          </p:nvPr>
        </p:nvSpPr>
        <p:spPr/>
        <p:txBody>
          <a:bodyPr/>
          <a:lstStyle/>
          <a:p>
            <a:endParaRPr lang="en-US" dirty="0"/>
          </a:p>
        </p:txBody>
      </p:sp>
      <p:sp>
        <p:nvSpPr>
          <p:cNvPr id="11" name="Slide Number Placeholder 10">
            <a:extLst>
              <a:ext uri="{FF2B5EF4-FFF2-40B4-BE49-F238E27FC236}">
                <a16:creationId xmlns:a16="http://schemas.microsoft.com/office/drawing/2014/main" id="{57CF3B1B-E885-C349-B301-70A9A7D9D602}"/>
              </a:ext>
            </a:extLst>
          </p:cNvPr>
          <p:cNvSpPr>
            <a:spLocks noGrp="1"/>
          </p:cNvSpPr>
          <p:nvPr>
            <p:ph type="sldNum" sz="quarter" idx="11"/>
          </p:nvPr>
        </p:nvSpPr>
        <p:spPr/>
        <p:txBody>
          <a:bodyPr/>
          <a:lstStyle/>
          <a:p>
            <a:r>
              <a:rPr lang="en-US"/>
              <a:t>Page </a:t>
            </a:r>
            <a:fld id="{F4B84B63-1FBD-C94C-B1C2-465CF0B5630C}" type="slidenum">
              <a:rPr lang="uk-UA" smtClean="0"/>
              <a:pPr/>
              <a:t>11</a:t>
            </a:fld>
            <a:r>
              <a:rPr lang="en-US"/>
              <a:t> </a:t>
            </a:r>
            <a:r>
              <a:rPr lang="en-US">
                <a:latin typeface="TheSans B4 SemiLight"/>
              </a:rPr>
              <a:t>of 13</a:t>
            </a:r>
            <a:endParaRPr lang="uk-UA">
              <a:latin typeface="TheSans B4 SemiLight"/>
            </a:endParaRPr>
          </a:p>
        </p:txBody>
      </p:sp>
      <p:pic>
        <p:nvPicPr>
          <p:cNvPr id="9" name="Picture 8">
            <a:extLst>
              <a:ext uri="{FF2B5EF4-FFF2-40B4-BE49-F238E27FC236}">
                <a16:creationId xmlns:a16="http://schemas.microsoft.com/office/drawing/2014/main" id="{EB33F4E2-5C3C-D249-8B31-80CB235E6F2C}"/>
              </a:ext>
            </a:extLst>
          </p:cNvPr>
          <p:cNvPicPr>
            <a:picLocks noChangeAspect="1"/>
          </p:cNvPicPr>
          <p:nvPr/>
        </p:nvPicPr>
        <p:blipFill>
          <a:blip r:embed="rId3"/>
          <a:stretch>
            <a:fillRect/>
          </a:stretch>
        </p:blipFill>
        <p:spPr>
          <a:xfrm>
            <a:off x="424283" y="756000"/>
            <a:ext cx="11031026" cy="5480382"/>
          </a:xfrm>
          <a:prstGeom prst="rect">
            <a:avLst/>
          </a:prstGeom>
        </p:spPr>
      </p:pic>
    </p:spTree>
    <p:extLst>
      <p:ext uri="{BB962C8B-B14F-4D97-AF65-F5344CB8AC3E}">
        <p14:creationId xmlns:p14="http://schemas.microsoft.com/office/powerpoint/2010/main" val="1587061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1AC-402E-8D4E-B3E9-4D5C51ADF664}"/>
              </a:ext>
            </a:extLst>
          </p:cNvPr>
          <p:cNvSpPr>
            <a:spLocks noGrp="1"/>
          </p:cNvSpPr>
          <p:nvPr>
            <p:ph type="title"/>
          </p:nvPr>
        </p:nvSpPr>
        <p:spPr/>
        <p:txBody>
          <a:bodyPr>
            <a:normAutofit fontScale="90000"/>
          </a:bodyPr>
          <a:lstStyle/>
          <a:p>
            <a:r>
              <a:rPr lang="en-US" dirty="0"/>
              <a:t>Type 2 clones</a:t>
            </a:r>
          </a:p>
        </p:txBody>
      </p:sp>
      <p:sp>
        <p:nvSpPr>
          <p:cNvPr id="3" name="Content Placeholder 2">
            <a:extLst>
              <a:ext uri="{FF2B5EF4-FFF2-40B4-BE49-F238E27FC236}">
                <a16:creationId xmlns:a16="http://schemas.microsoft.com/office/drawing/2014/main" id="{785B16FE-1106-0C46-909D-9F7B6D3ECA7D}"/>
              </a:ext>
            </a:extLst>
          </p:cNvPr>
          <p:cNvSpPr>
            <a:spLocks noGrp="1"/>
          </p:cNvSpPr>
          <p:nvPr>
            <p:ph idx="1"/>
          </p:nvPr>
        </p:nvSpPr>
        <p:spPr/>
        <p:txBody>
          <a:bodyPr/>
          <a:lstStyle/>
          <a:p>
            <a:pPr marL="0" indent="0" algn="ctr">
              <a:buNone/>
            </a:pPr>
            <a:r>
              <a:rPr lang="en-US" i="1" dirty="0"/>
              <a:t>“Structurally/syntactically identical fragments except for variations in identifiers, literals, types, layout and comments.”</a:t>
            </a:r>
          </a:p>
          <a:p>
            <a:pPr marL="0" indent="0" algn="ctr">
              <a:buNone/>
            </a:pPr>
            <a:endParaRPr lang="en-US" i="1" dirty="0"/>
          </a:p>
          <a:p>
            <a:pPr marL="0" indent="0">
              <a:buNone/>
            </a:pPr>
            <a:r>
              <a:rPr lang="en-US" dirty="0"/>
              <a:t>Type 2 clones don’t always make a whole lot of sense:</a:t>
            </a:r>
          </a:p>
          <a:p>
            <a:pPr marL="0" indent="0">
              <a:buNone/>
            </a:pPr>
            <a:endParaRPr lang="en-US" dirty="0"/>
          </a:p>
        </p:txBody>
      </p:sp>
      <p:sp>
        <p:nvSpPr>
          <p:cNvPr id="4" name="Text Placeholder 3">
            <a:extLst>
              <a:ext uri="{FF2B5EF4-FFF2-40B4-BE49-F238E27FC236}">
                <a16:creationId xmlns:a16="http://schemas.microsoft.com/office/drawing/2014/main" id="{22A538D1-28B3-6E4B-A464-960007A4203E}"/>
              </a:ext>
            </a:extLst>
          </p:cNvPr>
          <p:cNvSpPr>
            <a:spLocks noGrp="1"/>
          </p:cNvSpPr>
          <p:nvPr>
            <p:ph type="body" sz="quarter" idx="10"/>
          </p:nvPr>
        </p:nvSpPr>
        <p:spPr/>
        <p:txBody>
          <a:bodyPr/>
          <a:lstStyle/>
          <a:p>
            <a:r>
              <a:rPr lang="en-US" dirty="0"/>
              <a:t>How can we automatically refactor different types of clones?</a:t>
            </a:r>
          </a:p>
        </p:txBody>
      </p:sp>
      <p:sp>
        <p:nvSpPr>
          <p:cNvPr id="7" name="Slide Number Placeholder 6">
            <a:extLst>
              <a:ext uri="{FF2B5EF4-FFF2-40B4-BE49-F238E27FC236}">
                <a16:creationId xmlns:a16="http://schemas.microsoft.com/office/drawing/2014/main" id="{50DBFC27-6EB8-B946-B6ED-EC99B40D7ECC}"/>
              </a:ext>
            </a:extLst>
          </p:cNvPr>
          <p:cNvSpPr>
            <a:spLocks noGrp="1"/>
          </p:cNvSpPr>
          <p:nvPr>
            <p:ph type="sldNum" sz="quarter" idx="11"/>
          </p:nvPr>
        </p:nvSpPr>
        <p:spPr/>
        <p:txBody>
          <a:bodyPr/>
          <a:lstStyle/>
          <a:p>
            <a:r>
              <a:rPr lang="en-US"/>
              <a:t>Page </a:t>
            </a:r>
            <a:fld id="{F4B84B63-1FBD-C94C-B1C2-465CF0B5630C}" type="slidenum">
              <a:rPr lang="uk-UA" smtClean="0"/>
              <a:pPr/>
              <a:t>12</a:t>
            </a:fld>
            <a:r>
              <a:rPr lang="en-US"/>
              <a:t> </a:t>
            </a:r>
            <a:r>
              <a:rPr lang="en-US">
                <a:latin typeface="TheSans B4 SemiLight"/>
              </a:rPr>
              <a:t>of 13</a:t>
            </a:r>
            <a:endParaRPr lang="uk-UA">
              <a:latin typeface="TheSans B4 SemiLight"/>
            </a:endParaRPr>
          </a:p>
        </p:txBody>
      </p:sp>
      <p:pic>
        <p:nvPicPr>
          <p:cNvPr id="6" name="Picture 5">
            <a:extLst>
              <a:ext uri="{FF2B5EF4-FFF2-40B4-BE49-F238E27FC236}">
                <a16:creationId xmlns:a16="http://schemas.microsoft.com/office/drawing/2014/main" id="{9608E46E-C4BE-EC43-84B1-14CC36F6849A}"/>
              </a:ext>
            </a:extLst>
          </p:cNvPr>
          <p:cNvPicPr>
            <a:picLocks noChangeAspect="1"/>
          </p:cNvPicPr>
          <p:nvPr/>
        </p:nvPicPr>
        <p:blipFill>
          <a:blip r:embed="rId3"/>
          <a:stretch>
            <a:fillRect/>
          </a:stretch>
        </p:blipFill>
        <p:spPr>
          <a:xfrm>
            <a:off x="606587" y="3317240"/>
            <a:ext cx="10888724" cy="1677670"/>
          </a:xfrm>
          <a:prstGeom prst="rect">
            <a:avLst/>
          </a:prstGeom>
        </p:spPr>
      </p:pic>
    </p:spTree>
    <p:extLst>
      <p:ext uri="{BB962C8B-B14F-4D97-AF65-F5344CB8AC3E}">
        <p14:creationId xmlns:p14="http://schemas.microsoft.com/office/powerpoint/2010/main" val="179543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1AC-402E-8D4E-B3E9-4D5C51ADF664}"/>
              </a:ext>
            </a:extLst>
          </p:cNvPr>
          <p:cNvSpPr>
            <a:spLocks noGrp="1"/>
          </p:cNvSpPr>
          <p:nvPr>
            <p:ph type="title"/>
          </p:nvPr>
        </p:nvSpPr>
        <p:spPr/>
        <p:txBody>
          <a:bodyPr>
            <a:normAutofit fontScale="90000"/>
          </a:bodyPr>
          <a:lstStyle/>
          <a:p>
            <a:r>
              <a:rPr lang="en-US" dirty="0"/>
              <a:t>Type 2 clones</a:t>
            </a:r>
          </a:p>
        </p:txBody>
      </p:sp>
      <p:sp>
        <p:nvSpPr>
          <p:cNvPr id="3" name="Content Placeholder 2">
            <a:extLst>
              <a:ext uri="{FF2B5EF4-FFF2-40B4-BE49-F238E27FC236}">
                <a16:creationId xmlns:a16="http://schemas.microsoft.com/office/drawing/2014/main" id="{785B16FE-1106-0C46-909D-9F7B6D3ECA7D}"/>
              </a:ext>
            </a:extLst>
          </p:cNvPr>
          <p:cNvSpPr>
            <a:spLocks noGrp="1"/>
          </p:cNvSpPr>
          <p:nvPr>
            <p:ph idx="1"/>
          </p:nvPr>
        </p:nvSpPr>
        <p:spPr/>
        <p:txBody>
          <a:bodyPr>
            <a:normAutofit lnSpcReduction="10000"/>
          </a:bodyPr>
          <a:lstStyle/>
          <a:p>
            <a:pPr marL="0" indent="0" algn="ctr">
              <a:buNone/>
            </a:pPr>
            <a:r>
              <a:rPr lang="en-US" i="1" dirty="0"/>
              <a:t>“Structurally/syntactically identical fragments except for variations in identifiers, literals, types, layout and comments.”</a:t>
            </a:r>
          </a:p>
          <a:p>
            <a:pPr marL="0" indent="0" algn="ctr">
              <a:buNone/>
            </a:pPr>
            <a:endParaRPr lang="en-US" i="1" dirty="0"/>
          </a:p>
          <a:p>
            <a:pPr marL="0" indent="0">
              <a:buNone/>
            </a:pPr>
            <a:r>
              <a:rPr lang="en-US" dirty="0"/>
              <a:t>For refactoring purposes, we change type 2 clones as follows:</a:t>
            </a:r>
          </a:p>
          <a:p>
            <a:r>
              <a:rPr lang="en-US" dirty="0"/>
              <a:t>Considering types (let’s not turn apples into oranges)</a:t>
            </a:r>
          </a:p>
          <a:p>
            <a:pPr lvl="1"/>
            <a:r>
              <a:rPr lang="en-US" dirty="0"/>
              <a:t>Not only direct references to types but also the types under which variables were declared!</a:t>
            </a:r>
          </a:p>
          <a:p>
            <a:r>
              <a:rPr lang="en-US" dirty="0"/>
              <a:t>Having a distinction between different variables</a:t>
            </a:r>
          </a:p>
          <a:p>
            <a:pPr lvl="1"/>
            <a:r>
              <a:rPr lang="en-US" i="1" dirty="0" err="1"/>
              <a:t>callMethod</a:t>
            </a:r>
            <a:r>
              <a:rPr lang="en-US" i="1" dirty="0"/>
              <a:t>(var1, var1);</a:t>
            </a:r>
            <a:r>
              <a:rPr lang="en-US" dirty="0"/>
              <a:t> != </a:t>
            </a:r>
            <a:r>
              <a:rPr lang="en-US" i="1" dirty="0" err="1"/>
              <a:t>callMethod</a:t>
            </a:r>
            <a:r>
              <a:rPr lang="en-US" i="1" dirty="0"/>
              <a:t>(var1, var2);</a:t>
            </a:r>
          </a:p>
          <a:p>
            <a:r>
              <a:rPr lang="en-US" dirty="0"/>
              <a:t>Defining a threshold for variability in literals</a:t>
            </a:r>
          </a:p>
        </p:txBody>
      </p:sp>
      <p:sp>
        <p:nvSpPr>
          <p:cNvPr id="4" name="Text Placeholder 3">
            <a:extLst>
              <a:ext uri="{FF2B5EF4-FFF2-40B4-BE49-F238E27FC236}">
                <a16:creationId xmlns:a16="http://schemas.microsoft.com/office/drawing/2014/main" id="{22A538D1-28B3-6E4B-A464-960007A4203E}"/>
              </a:ext>
            </a:extLst>
          </p:cNvPr>
          <p:cNvSpPr>
            <a:spLocks noGrp="1"/>
          </p:cNvSpPr>
          <p:nvPr>
            <p:ph type="body" sz="quarter" idx="10"/>
          </p:nvPr>
        </p:nvSpPr>
        <p:spPr/>
        <p:txBody>
          <a:bodyPr/>
          <a:lstStyle/>
          <a:p>
            <a:r>
              <a:rPr lang="en-US" dirty="0"/>
              <a:t>How can we automatically refactor different types of clones?</a:t>
            </a:r>
          </a:p>
        </p:txBody>
      </p:sp>
      <p:sp>
        <p:nvSpPr>
          <p:cNvPr id="6" name="Slide Number Placeholder 5">
            <a:extLst>
              <a:ext uri="{FF2B5EF4-FFF2-40B4-BE49-F238E27FC236}">
                <a16:creationId xmlns:a16="http://schemas.microsoft.com/office/drawing/2014/main" id="{28709C36-CBEB-784A-8176-E46170253C3E}"/>
              </a:ext>
            </a:extLst>
          </p:cNvPr>
          <p:cNvSpPr>
            <a:spLocks noGrp="1"/>
          </p:cNvSpPr>
          <p:nvPr>
            <p:ph type="sldNum" sz="quarter" idx="11"/>
          </p:nvPr>
        </p:nvSpPr>
        <p:spPr/>
        <p:txBody>
          <a:bodyPr/>
          <a:lstStyle/>
          <a:p>
            <a:r>
              <a:rPr lang="en-US"/>
              <a:t>Page </a:t>
            </a:r>
            <a:fld id="{F4B84B63-1FBD-C94C-B1C2-465CF0B5630C}" type="slidenum">
              <a:rPr lang="uk-UA" smtClean="0"/>
              <a:pPr/>
              <a:t>13</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121328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3D23-D06A-6E42-AE39-FF48EF32AC48}"/>
              </a:ext>
            </a:extLst>
          </p:cNvPr>
          <p:cNvSpPr>
            <a:spLocks noGrp="1"/>
          </p:cNvSpPr>
          <p:nvPr>
            <p:ph type="title"/>
          </p:nvPr>
        </p:nvSpPr>
        <p:spPr/>
        <p:txBody>
          <a:bodyPr>
            <a:normAutofit fontScale="90000"/>
          </a:bodyPr>
          <a:lstStyle/>
          <a:p>
            <a:r>
              <a:rPr lang="en-US" dirty="0"/>
              <a:t>Next steps</a:t>
            </a:r>
          </a:p>
        </p:txBody>
      </p:sp>
      <p:sp>
        <p:nvSpPr>
          <p:cNvPr id="3" name="Content Placeholder 2">
            <a:extLst>
              <a:ext uri="{FF2B5EF4-FFF2-40B4-BE49-F238E27FC236}">
                <a16:creationId xmlns:a16="http://schemas.microsoft.com/office/drawing/2014/main" id="{AAF9C3B2-E88C-8540-9D70-3C3BDCF152C9}"/>
              </a:ext>
            </a:extLst>
          </p:cNvPr>
          <p:cNvSpPr>
            <a:spLocks noGrp="1"/>
          </p:cNvSpPr>
          <p:nvPr>
            <p:ph idx="1"/>
          </p:nvPr>
        </p:nvSpPr>
        <p:spPr/>
        <p:txBody>
          <a:bodyPr/>
          <a:lstStyle/>
          <a:p>
            <a:r>
              <a:rPr lang="en-US" dirty="0"/>
              <a:t>Look more into individual clones to determine more fine-grained information about them</a:t>
            </a:r>
          </a:p>
          <a:p>
            <a:r>
              <a:rPr lang="en-US" dirty="0"/>
              <a:t>Running all scripts with my type-2 and type-3 definitions</a:t>
            </a:r>
          </a:p>
          <a:p>
            <a:r>
              <a:rPr lang="en-US" dirty="0"/>
              <a:t>Figuring out good thresholds by plotting distribution</a:t>
            </a:r>
          </a:p>
          <a:p>
            <a:r>
              <a:rPr lang="en-US" dirty="0"/>
              <a:t>Filtering out “non-harmful patterns”</a:t>
            </a:r>
          </a:p>
          <a:p>
            <a:r>
              <a:rPr lang="en-US" dirty="0"/>
              <a:t>Defining actual </a:t>
            </a:r>
            <a:r>
              <a:rPr lang="en-US" dirty="0" err="1"/>
              <a:t>refactorings</a:t>
            </a:r>
            <a:endParaRPr lang="en-US" dirty="0"/>
          </a:p>
          <a:p>
            <a:r>
              <a:rPr lang="en-US" dirty="0"/>
              <a:t>…  writing a great thesis </a:t>
            </a:r>
            <a:r>
              <a:rPr lang="en-US" dirty="0">
                <a:sym typeface="Wingdings" pitchFamily="2" charset="2"/>
              </a:rPr>
              <a:t></a:t>
            </a:r>
            <a:endParaRPr lang="en-US" dirty="0"/>
          </a:p>
        </p:txBody>
      </p:sp>
      <p:sp>
        <p:nvSpPr>
          <p:cNvPr id="4" name="Text Placeholder 3">
            <a:extLst>
              <a:ext uri="{FF2B5EF4-FFF2-40B4-BE49-F238E27FC236}">
                <a16:creationId xmlns:a16="http://schemas.microsoft.com/office/drawing/2014/main" id="{2A88B3C9-0BE4-5048-B0F8-81639C986E3F}"/>
              </a:ext>
            </a:extLst>
          </p:cNvPr>
          <p:cNvSpPr>
            <a:spLocks noGrp="1"/>
          </p:cNvSpPr>
          <p:nvPr>
            <p:ph type="body" sz="quarter" idx="10"/>
          </p:nvPr>
        </p:nvSpPr>
        <p:spPr/>
        <p:txBody>
          <a:bodyPr/>
          <a:lstStyle/>
          <a:p>
            <a:endParaRPr lang="en-US"/>
          </a:p>
        </p:txBody>
      </p:sp>
      <p:sp>
        <p:nvSpPr>
          <p:cNvPr id="6" name="Slide Number Placeholder 5">
            <a:extLst>
              <a:ext uri="{FF2B5EF4-FFF2-40B4-BE49-F238E27FC236}">
                <a16:creationId xmlns:a16="http://schemas.microsoft.com/office/drawing/2014/main" id="{76B5940F-A803-AF45-A8D6-ACA13A5C53EE}"/>
              </a:ext>
            </a:extLst>
          </p:cNvPr>
          <p:cNvSpPr>
            <a:spLocks noGrp="1"/>
          </p:cNvSpPr>
          <p:nvPr>
            <p:ph type="sldNum" sz="quarter" idx="11"/>
          </p:nvPr>
        </p:nvSpPr>
        <p:spPr/>
        <p:txBody>
          <a:bodyPr/>
          <a:lstStyle/>
          <a:p>
            <a:r>
              <a:rPr lang="en-US"/>
              <a:t>Page </a:t>
            </a:r>
            <a:fld id="{F4B84B63-1FBD-C94C-B1C2-465CF0B5630C}" type="slidenum">
              <a:rPr lang="uk-UA" smtClean="0"/>
              <a:pPr/>
              <a:t>14</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263447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+31 6 22 67 92 65</a:t>
            </a:r>
            <a:br>
              <a:rPr lang="en-US" dirty="0"/>
            </a:br>
            <a:r>
              <a:rPr lang="en-US" dirty="0" err="1"/>
              <a:t>s.baars@sig.eu</a:t>
            </a:r>
            <a:endParaRPr lang="en-US" dirty="0"/>
          </a:p>
        </p:txBody>
      </p:sp>
      <p:sp>
        <p:nvSpPr>
          <p:cNvPr id="3" name="Text Placeholder 2"/>
          <p:cNvSpPr>
            <a:spLocks noGrp="1"/>
          </p:cNvSpPr>
          <p:nvPr>
            <p:ph type="body" sz="quarter" idx="10"/>
          </p:nvPr>
        </p:nvSpPr>
        <p:spPr/>
        <p:txBody>
          <a:bodyPr>
            <a:normAutofit fontScale="92500" lnSpcReduction="20000"/>
          </a:bodyPr>
          <a:lstStyle/>
          <a:p>
            <a:r>
              <a:rPr lang="en-US" dirty="0"/>
              <a:t>Simon </a:t>
            </a:r>
            <a:r>
              <a:rPr lang="en-US" dirty="0" err="1"/>
              <a:t>Baars</a:t>
            </a:r>
            <a:endParaRPr lang="en-US" dirty="0"/>
          </a:p>
        </p:txBody>
      </p:sp>
      <p:sp>
        <p:nvSpPr>
          <p:cNvPr id="4" name="Text Placeholder 3"/>
          <p:cNvSpPr>
            <a:spLocks noGrp="1"/>
          </p:cNvSpPr>
          <p:nvPr>
            <p:ph type="body" sz="quarter" idx="11"/>
          </p:nvPr>
        </p:nvSpPr>
        <p:spPr/>
        <p:txBody>
          <a:bodyPr>
            <a:normAutofit fontScale="92500" lnSpcReduction="20000"/>
          </a:bodyPr>
          <a:lstStyle/>
          <a:p>
            <a:r>
              <a:rPr lang="en-US" dirty="0" err="1"/>
              <a:t>Xander</a:t>
            </a:r>
            <a:r>
              <a:rPr lang="en-US" dirty="0"/>
              <a:t> </a:t>
            </a:r>
            <a:r>
              <a:rPr lang="en-US" dirty="0" err="1"/>
              <a:t>Schrijen</a:t>
            </a:r>
            <a:endParaRPr lang="en-US" dirty="0"/>
          </a:p>
        </p:txBody>
      </p:sp>
      <p:sp>
        <p:nvSpPr>
          <p:cNvPr id="5" name="Text Placeholder 4"/>
          <p:cNvSpPr>
            <a:spLocks noGrp="1"/>
          </p:cNvSpPr>
          <p:nvPr>
            <p:ph type="body" sz="quarter" idx="12"/>
          </p:nvPr>
        </p:nvSpPr>
        <p:spPr/>
        <p:txBody>
          <a:bodyPr>
            <a:normAutofit fontScale="92500" lnSpcReduction="20000"/>
          </a:bodyPr>
          <a:lstStyle/>
          <a:p>
            <a:r>
              <a:rPr lang="en-US" dirty="0"/>
              <a:t>Ana </a:t>
            </a:r>
            <a:r>
              <a:rPr lang="en-US" dirty="0" err="1"/>
              <a:t>Oprescu</a:t>
            </a:r>
            <a:endParaRPr lang="en-US" dirty="0"/>
          </a:p>
        </p:txBody>
      </p:sp>
      <p:sp>
        <p:nvSpPr>
          <p:cNvPr id="6" name="Text Placeholder 5"/>
          <p:cNvSpPr>
            <a:spLocks noGrp="1"/>
          </p:cNvSpPr>
          <p:nvPr>
            <p:ph type="body" sz="quarter" idx="15"/>
          </p:nvPr>
        </p:nvSpPr>
        <p:spPr/>
        <p:txBody>
          <a:bodyPr>
            <a:normAutofit fontScale="25000" lnSpcReduction="20000"/>
          </a:bodyPr>
          <a:lstStyle/>
          <a:p>
            <a:r>
              <a:rPr lang="en-US" dirty="0"/>
              <a:t>+31 6 12 04 48 59</a:t>
            </a:r>
          </a:p>
          <a:p>
            <a:r>
              <a:rPr lang="en-US" dirty="0" err="1"/>
              <a:t>x.schrijen@sig.eu</a:t>
            </a:r>
            <a:r>
              <a:rPr lang="en-US" dirty="0"/>
              <a:t> </a:t>
            </a:r>
          </a:p>
        </p:txBody>
      </p:sp>
      <p:sp>
        <p:nvSpPr>
          <p:cNvPr id="7" name="Text Placeholder 6"/>
          <p:cNvSpPr>
            <a:spLocks noGrp="1"/>
          </p:cNvSpPr>
          <p:nvPr>
            <p:ph type="body" sz="quarter" idx="16"/>
          </p:nvPr>
        </p:nvSpPr>
        <p:spPr/>
        <p:txBody>
          <a:bodyPr>
            <a:normAutofit fontScale="25000" lnSpcReduction="20000"/>
          </a:bodyPr>
          <a:lstStyle/>
          <a:p>
            <a:r>
              <a:rPr lang="en-US" dirty="0"/>
              <a:t>?</a:t>
            </a:r>
          </a:p>
          <a:p>
            <a:r>
              <a:rPr lang="en-US" dirty="0" err="1"/>
              <a:t>A.M.Oprescu@uva.nl</a:t>
            </a:r>
            <a:r>
              <a:rPr lang="en-US" dirty="0"/>
              <a:t> </a:t>
            </a:r>
          </a:p>
        </p:txBody>
      </p:sp>
    </p:spTree>
    <p:extLst>
      <p:ext uri="{BB962C8B-B14F-4D97-AF65-F5344CB8AC3E}">
        <p14:creationId xmlns:p14="http://schemas.microsoft.com/office/powerpoint/2010/main" val="50999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14E9-35F8-B349-A6C9-C20266F9BF38}"/>
              </a:ext>
            </a:extLst>
          </p:cNvPr>
          <p:cNvSpPr>
            <a:spLocks noGrp="1"/>
          </p:cNvSpPr>
          <p:nvPr>
            <p:ph type="title"/>
          </p:nvPr>
        </p:nvSpPr>
        <p:spPr/>
        <p:txBody>
          <a:bodyPr>
            <a:normAutofit fontScale="90000"/>
          </a:bodyPr>
          <a:lstStyle/>
          <a:p>
            <a:r>
              <a:rPr lang="en-US" dirty="0"/>
              <a:t>Type 3 clones</a:t>
            </a:r>
          </a:p>
        </p:txBody>
      </p:sp>
      <p:sp>
        <p:nvSpPr>
          <p:cNvPr id="3" name="Content Placeholder 2">
            <a:extLst>
              <a:ext uri="{FF2B5EF4-FFF2-40B4-BE49-F238E27FC236}">
                <a16:creationId xmlns:a16="http://schemas.microsoft.com/office/drawing/2014/main" id="{6DCC9E96-8FA8-1E41-A3FE-B07DC19DEC31}"/>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F5FE3F9D-4A40-DF4F-96D3-C556FB9B762F}"/>
              </a:ext>
            </a:extLst>
          </p:cNvPr>
          <p:cNvSpPr>
            <a:spLocks noGrp="1"/>
          </p:cNvSpPr>
          <p:nvPr>
            <p:ph type="body"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9790D9C3-3182-1543-84C6-19512D155E4D}"/>
              </a:ext>
            </a:extLst>
          </p:cNvPr>
          <p:cNvSpPr>
            <a:spLocks noGrp="1"/>
          </p:cNvSpPr>
          <p:nvPr>
            <p:ph type="sldNum" sz="quarter" idx="11"/>
          </p:nvPr>
        </p:nvSpPr>
        <p:spPr/>
        <p:txBody>
          <a:bodyPr/>
          <a:lstStyle/>
          <a:p>
            <a:r>
              <a:rPr lang="en-US"/>
              <a:t>Page </a:t>
            </a:r>
            <a:fld id="{F4B84B63-1FBD-C94C-B1C2-465CF0B5630C}" type="slidenum">
              <a:rPr lang="uk-UA" smtClean="0"/>
              <a:pPr/>
              <a:t>16</a:t>
            </a:fld>
            <a:r>
              <a:rPr lang="en-US"/>
              <a:t> </a:t>
            </a:r>
            <a:r>
              <a:rPr lang="en-US">
                <a:latin typeface="TheSans B4 SemiLight"/>
              </a:rPr>
              <a:t>of 13</a:t>
            </a:r>
            <a:endParaRPr lang="uk-UA">
              <a:latin typeface="TheSans B4 SemiLight"/>
            </a:endParaRPr>
          </a:p>
        </p:txBody>
      </p:sp>
      <p:pic>
        <p:nvPicPr>
          <p:cNvPr id="6" name="Picture 5">
            <a:extLst>
              <a:ext uri="{FF2B5EF4-FFF2-40B4-BE49-F238E27FC236}">
                <a16:creationId xmlns:a16="http://schemas.microsoft.com/office/drawing/2014/main" id="{151F03CA-085A-BE4B-9712-CD02EF864AF9}"/>
              </a:ext>
            </a:extLst>
          </p:cNvPr>
          <p:cNvPicPr>
            <a:picLocks noChangeAspect="1"/>
          </p:cNvPicPr>
          <p:nvPr/>
        </p:nvPicPr>
        <p:blipFill rotWithShape="1">
          <a:blip r:embed="rId3"/>
          <a:srcRect r="75451" b="14157"/>
          <a:stretch/>
        </p:blipFill>
        <p:spPr>
          <a:xfrm>
            <a:off x="995045" y="1691640"/>
            <a:ext cx="3892837" cy="3257550"/>
          </a:xfrm>
          <a:prstGeom prst="rect">
            <a:avLst/>
          </a:prstGeom>
        </p:spPr>
      </p:pic>
      <p:pic>
        <p:nvPicPr>
          <p:cNvPr id="7" name="Picture 6">
            <a:extLst>
              <a:ext uri="{FF2B5EF4-FFF2-40B4-BE49-F238E27FC236}">
                <a16:creationId xmlns:a16="http://schemas.microsoft.com/office/drawing/2014/main" id="{0C2912DA-50CA-384D-98EA-BFB38CDE9A45}"/>
              </a:ext>
            </a:extLst>
          </p:cNvPr>
          <p:cNvPicPr>
            <a:picLocks noChangeAspect="1"/>
          </p:cNvPicPr>
          <p:nvPr/>
        </p:nvPicPr>
        <p:blipFill rotWithShape="1">
          <a:blip r:embed="rId3"/>
          <a:srcRect l="75393" b="14157"/>
          <a:stretch/>
        </p:blipFill>
        <p:spPr>
          <a:xfrm>
            <a:off x="7122650" y="1691640"/>
            <a:ext cx="3902004" cy="3257551"/>
          </a:xfrm>
          <a:prstGeom prst="rect">
            <a:avLst/>
          </a:prstGeom>
        </p:spPr>
      </p:pic>
    </p:spTree>
    <p:extLst>
      <p:ext uri="{BB962C8B-B14F-4D97-AF65-F5344CB8AC3E}">
        <p14:creationId xmlns:p14="http://schemas.microsoft.com/office/powerpoint/2010/main" val="2163219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01AB-0A22-1040-B5D7-2A109729FCD1}"/>
              </a:ext>
            </a:extLst>
          </p:cNvPr>
          <p:cNvSpPr>
            <a:spLocks noGrp="1"/>
          </p:cNvSpPr>
          <p:nvPr>
            <p:ph type="title"/>
          </p:nvPr>
        </p:nvSpPr>
        <p:spPr/>
        <p:txBody>
          <a:bodyPr>
            <a:normAutofit fontScale="90000"/>
          </a:bodyPr>
          <a:lstStyle/>
          <a:p>
            <a:r>
              <a:rPr lang="en-US" dirty="0"/>
              <a:t>Clone relation</a:t>
            </a:r>
          </a:p>
        </p:txBody>
      </p:sp>
      <p:sp>
        <p:nvSpPr>
          <p:cNvPr id="4" name="Text Placeholder 3">
            <a:extLst>
              <a:ext uri="{FF2B5EF4-FFF2-40B4-BE49-F238E27FC236}">
                <a16:creationId xmlns:a16="http://schemas.microsoft.com/office/drawing/2014/main" id="{16F24469-E8F2-6B49-93B6-9FCA8934B5C8}"/>
              </a:ext>
            </a:extLst>
          </p:cNvPr>
          <p:cNvSpPr>
            <a:spLocks noGrp="1"/>
          </p:cNvSpPr>
          <p:nvPr>
            <p:ph type="body" sz="quarter" idx="10"/>
          </p:nvPr>
        </p:nvSpPr>
        <p:spPr/>
        <p:txBody>
          <a:bodyPr/>
          <a:lstStyle/>
          <a:p>
            <a:endParaRPr lang="en-US"/>
          </a:p>
        </p:txBody>
      </p:sp>
      <p:sp>
        <p:nvSpPr>
          <p:cNvPr id="13" name="Slide Number Placeholder 12">
            <a:extLst>
              <a:ext uri="{FF2B5EF4-FFF2-40B4-BE49-F238E27FC236}">
                <a16:creationId xmlns:a16="http://schemas.microsoft.com/office/drawing/2014/main" id="{02A0A91D-C649-3A45-B7F3-FECCA2BCF378}"/>
              </a:ext>
            </a:extLst>
          </p:cNvPr>
          <p:cNvSpPr>
            <a:spLocks noGrp="1"/>
          </p:cNvSpPr>
          <p:nvPr>
            <p:ph type="sldNum" sz="quarter" idx="11"/>
          </p:nvPr>
        </p:nvSpPr>
        <p:spPr/>
        <p:txBody>
          <a:bodyPr/>
          <a:lstStyle/>
          <a:p>
            <a:r>
              <a:rPr lang="en-US"/>
              <a:t>Page </a:t>
            </a:r>
            <a:fld id="{F4B84B63-1FBD-C94C-B1C2-465CF0B5630C}" type="slidenum">
              <a:rPr lang="uk-UA" smtClean="0"/>
              <a:pPr/>
              <a:t>17</a:t>
            </a:fld>
            <a:r>
              <a:rPr lang="en-US"/>
              <a:t> </a:t>
            </a:r>
            <a:r>
              <a:rPr lang="en-US">
                <a:latin typeface="TheSans B4 SemiLight"/>
              </a:rPr>
              <a:t>of 13</a:t>
            </a:r>
            <a:endParaRPr lang="uk-UA">
              <a:latin typeface="TheSans B4 SemiLight"/>
            </a:endParaRPr>
          </a:p>
        </p:txBody>
      </p:sp>
      <p:pic>
        <p:nvPicPr>
          <p:cNvPr id="9" name="Picture 8">
            <a:extLst>
              <a:ext uri="{FF2B5EF4-FFF2-40B4-BE49-F238E27FC236}">
                <a16:creationId xmlns:a16="http://schemas.microsoft.com/office/drawing/2014/main" id="{612FFEA9-594F-8246-A1FB-F04DAEF86FB1}"/>
              </a:ext>
            </a:extLst>
          </p:cNvPr>
          <p:cNvPicPr>
            <a:picLocks noChangeAspect="1"/>
          </p:cNvPicPr>
          <p:nvPr/>
        </p:nvPicPr>
        <p:blipFill>
          <a:blip r:embed="rId2"/>
          <a:stretch>
            <a:fillRect/>
          </a:stretch>
        </p:blipFill>
        <p:spPr>
          <a:xfrm>
            <a:off x="2167392" y="1387100"/>
            <a:ext cx="6654800" cy="4749800"/>
          </a:xfrm>
          <a:prstGeom prst="rect">
            <a:avLst/>
          </a:prstGeom>
        </p:spPr>
      </p:pic>
    </p:spTree>
    <p:extLst>
      <p:ext uri="{BB962C8B-B14F-4D97-AF65-F5344CB8AC3E}">
        <p14:creationId xmlns:p14="http://schemas.microsoft.com/office/powerpoint/2010/main" val="338030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15C6-C123-0C4B-B134-B1C23A34B967}"/>
              </a:ext>
            </a:extLst>
          </p:cNvPr>
          <p:cNvSpPr>
            <a:spLocks noGrp="1"/>
          </p:cNvSpPr>
          <p:nvPr>
            <p:ph type="title"/>
          </p:nvPr>
        </p:nvSpPr>
        <p:spPr/>
        <p:txBody>
          <a:bodyPr>
            <a:normAutofit fontScale="90000"/>
          </a:bodyPr>
          <a:lstStyle/>
          <a:p>
            <a:endParaRPr lang="en-US" dirty="0"/>
          </a:p>
        </p:txBody>
      </p:sp>
      <p:sp>
        <p:nvSpPr>
          <p:cNvPr id="4" name="Text Placeholder 3">
            <a:extLst>
              <a:ext uri="{FF2B5EF4-FFF2-40B4-BE49-F238E27FC236}">
                <a16:creationId xmlns:a16="http://schemas.microsoft.com/office/drawing/2014/main" id="{DD67BFB6-CAE1-094A-8BCB-A19AC09196E8}"/>
              </a:ext>
            </a:extLst>
          </p:cNvPr>
          <p:cNvSpPr>
            <a:spLocks noGrp="1"/>
          </p:cNvSpPr>
          <p:nvPr>
            <p:ph type="body" sz="quarter" idx="10"/>
          </p:nvPr>
        </p:nvSpPr>
        <p:spPr/>
        <p:txBody>
          <a:bodyPr/>
          <a:lstStyle/>
          <a:p>
            <a:endParaRPr lang="en-US"/>
          </a:p>
        </p:txBody>
      </p:sp>
      <p:sp>
        <p:nvSpPr>
          <p:cNvPr id="15" name="Slide Number Placeholder 14">
            <a:extLst>
              <a:ext uri="{FF2B5EF4-FFF2-40B4-BE49-F238E27FC236}">
                <a16:creationId xmlns:a16="http://schemas.microsoft.com/office/drawing/2014/main" id="{973EC0ED-7CCD-824F-BCCA-4B43D0CF62F9}"/>
              </a:ext>
            </a:extLst>
          </p:cNvPr>
          <p:cNvSpPr>
            <a:spLocks noGrp="1"/>
          </p:cNvSpPr>
          <p:nvPr>
            <p:ph type="sldNum" sz="quarter" idx="11"/>
          </p:nvPr>
        </p:nvSpPr>
        <p:spPr/>
        <p:txBody>
          <a:bodyPr/>
          <a:lstStyle/>
          <a:p>
            <a:r>
              <a:rPr lang="en-US"/>
              <a:t>Page </a:t>
            </a:r>
            <a:fld id="{F4B84B63-1FBD-C94C-B1C2-465CF0B5630C}" type="slidenum">
              <a:rPr lang="uk-UA" smtClean="0"/>
              <a:pPr/>
              <a:t>18</a:t>
            </a:fld>
            <a:r>
              <a:rPr lang="en-US"/>
              <a:t> </a:t>
            </a:r>
            <a:r>
              <a:rPr lang="en-US">
                <a:latin typeface="TheSans B4 SemiLight"/>
              </a:rPr>
              <a:t>of 13</a:t>
            </a:r>
            <a:endParaRPr lang="uk-UA">
              <a:latin typeface="TheSans B4 SemiLight"/>
            </a:endParaRPr>
          </a:p>
        </p:txBody>
      </p:sp>
      <p:pic>
        <p:nvPicPr>
          <p:cNvPr id="13" name="Picture 12">
            <a:extLst>
              <a:ext uri="{FF2B5EF4-FFF2-40B4-BE49-F238E27FC236}">
                <a16:creationId xmlns:a16="http://schemas.microsoft.com/office/drawing/2014/main" id="{8E765758-E5DD-C34D-BD45-1F5CC3AFEA36}"/>
              </a:ext>
            </a:extLst>
          </p:cNvPr>
          <p:cNvPicPr>
            <a:picLocks noChangeAspect="1"/>
          </p:cNvPicPr>
          <p:nvPr/>
        </p:nvPicPr>
        <p:blipFill>
          <a:blip r:embed="rId2"/>
          <a:stretch>
            <a:fillRect/>
          </a:stretch>
        </p:blipFill>
        <p:spPr>
          <a:xfrm>
            <a:off x="443357" y="1463040"/>
            <a:ext cx="11297302" cy="4291076"/>
          </a:xfrm>
          <a:prstGeom prst="rect">
            <a:avLst/>
          </a:prstGeom>
        </p:spPr>
      </p:pic>
    </p:spTree>
    <p:extLst>
      <p:ext uri="{BB962C8B-B14F-4D97-AF65-F5344CB8AC3E}">
        <p14:creationId xmlns:p14="http://schemas.microsoft.com/office/powerpoint/2010/main" val="153098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D893-D778-DD41-9DB1-BBC899E04F97}"/>
              </a:ext>
            </a:extLst>
          </p:cNvPr>
          <p:cNvSpPr>
            <a:spLocks noGrp="1"/>
          </p:cNvSpPr>
          <p:nvPr>
            <p:ph type="title"/>
          </p:nvPr>
        </p:nvSpPr>
        <p:spPr/>
        <p:txBody>
          <a:bodyPr>
            <a:normAutofit fontScale="90000"/>
          </a:bodyPr>
          <a:lstStyle/>
          <a:p>
            <a:r>
              <a:rPr lang="en-US" dirty="0"/>
              <a:t>Preparing a corpus</a:t>
            </a:r>
          </a:p>
        </p:txBody>
      </p:sp>
      <p:sp>
        <p:nvSpPr>
          <p:cNvPr id="3" name="Content Placeholder 2">
            <a:extLst>
              <a:ext uri="{FF2B5EF4-FFF2-40B4-BE49-F238E27FC236}">
                <a16:creationId xmlns:a16="http://schemas.microsoft.com/office/drawing/2014/main" id="{B8F3DDAA-DA58-1741-9570-674D4CD83C0B}"/>
              </a:ext>
            </a:extLst>
          </p:cNvPr>
          <p:cNvSpPr>
            <a:spLocks noGrp="1"/>
          </p:cNvSpPr>
          <p:nvPr>
            <p:ph idx="1"/>
          </p:nvPr>
        </p:nvSpPr>
        <p:spPr/>
        <p:txBody>
          <a:bodyPr/>
          <a:lstStyle/>
          <a:p>
            <a:r>
              <a:rPr lang="en-US" dirty="0"/>
              <a:t>GitHub Java Corpus: Corpus of 14.436 Java projects</a:t>
            </a:r>
          </a:p>
          <a:p>
            <a:r>
              <a:rPr lang="en-US" dirty="0"/>
              <a:t>Filtering all Maven projects</a:t>
            </a:r>
          </a:p>
          <a:p>
            <a:r>
              <a:rPr lang="en-US" dirty="0"/>
              <a:t>Gathering all dependencies</a:t>
            </a:r>
          </a:p>
          <a:p>
            <a:r>
              <a:rPr lang="en-US" dirty="0"/>
              <a:t>Filter too large/broken projects</a:t>
            </a:r>
          </a:p>
          <a:p>
            <a:r>
              <a:rPr lang="en-US" dirty="0"/>
              <a:t>Result: 1360 projects + all dependencies</a:t>
            </a:r>
          </a:p>
        </p:txBody>
      </p:sp>
      <p:sp>
        <p:nvSpPr>
          <p:cNvPr id="4" name="Text Placeholder 3">
            <a:extLst>
              <a:ext uri="{FF2B5EF4-FFF2-40B4-BE49-F238E27FC236}">
                <a16:creationId xmlns:a16="http://schemas.microsoft.com/office/drawing/2014/main" id="{9836C4E3-C088-2E4B-AFE0-BD4693289845}"/>
              </a:ext>
            </a:extLst>
          </p:cNvPr>
          <p:cNvSpPr>
            <a:spLocks noGrp="1"/>
          </p:cNvSpPr>
          <p:nvPr>
            <p:ph type="body" sz="quarter" idx="10"/>
          </p:nvPr>
        </p:nvSpPr>
        <p:spPr/>
        <p:txBody>
          <a:bodyPr/>
          <a:lstStyle/>
          <a:p>
            <a:endParaRPr lang="en-US"/>
          </a:p>
        </p:txBody>
      </p:sp>
      <p:sp>
        <p:nvSpPr>
          <p:cNvPr id="7" name="Slide Number Placeholder 6">
            <a:extLst>
              <a:ext uri="{FF2B5EF4-FFF2-40B4-BE49-F238E27FC236}">
                <a16:creationId xmlns:a16="http://schemas.microsoft.com/office/drawing/2014/main" id="{FE06766B-C456-0049-B2AC-01D4E36A9D2B}"/>
              </a:ext>
            </a:extLst>
          </p:cNvPr>
          <p:cNvSpPr>
            <a:spLocks noGrp="1"/>
          </p:cNvSpPr>
          <p:nvPr>
            <p:ph type="sldNum" sz="quarter" idx="11"/>
          </p:nvPr>
        </p:nvSpPr>
        <p:spPr/>
        <p:txBody>
          <a:bodyPr/>
          <a:lstStyle/>
          <a:p>
            <a:r>
              <a:rPr lang="en-US"/>
              <a:t>Page </a:t>
            </a:r>
            <a:fld id="{F4B84B63-1FBD-C94C-B1C2-465CF0B5630C}" type="slidenum">
              <a:rPr lang="uk-UA" smtClean="0"/>
              <a:pPr/>
              <a:t>19</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277168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7CFA-2850-5545-83AE-25BFCEAE23C0}"/>
              </a:ext>
            </a:extLst>
          </p:cNvPr>
          <p:cNvSpPr>
            <a:spLocks noGrp="1"/>
          </p:cNvSpPr>
          <p:nvPr>
            <p:ph type="title"/>
          </p:nvPr>
        </p:nvSpPr>
        <p:spPr/>
        <p:txBody>
          <a:bodyPr>
            <a:normAutofit fontScale="90000"/>
          </a:bodyPr>
          <a:lstStyle/>
          <a:p>
            <a:r>
              <a:rPr lang="en-US" dirty="0"/>
              <a:t>Clone Detection</a:t>
            </a:r>
          </a:p>
        </p:txBody>
      </p:sp>
      <p:sp>
        <p:nvSpPr>
          <p:cNvPr id="7" name="Content Placeholder 2">
            <a:extLst>
              <a:ext uri="{FF2B5EF4-FFF2-40B4-BE49-F238E27FC236}">
                <a16:creationId xmlns:a16="http://schemas.microsoft.com/office/drawing/2014/main" id="{A1EFCE2B-E9D0-3345-A58F-B060EAE948B7}"/>
              </a:ext>
            </a:extLst>
          </p:cNvPr>
          <p:cNvSpPr>
            <a:spLocks noGrp="1"/>
          </p:cNvSpPr>
          <p:nvPr>
            <p:ph idx="1"/>
          </p:nvPr>
        </p:nvSpPr>
        <p:spPr>
          <a:xfrm>
            <a:off x="864450" y="1600200"/>
            <a:ext cx="3407103" cy="4500000"/>
          </a:xfrm>
        </p:spPr>
        <p:txBody>
          <a:bodyPr>
            <a:normAutofit fontScale="85000" lnSpcReduction="20000"/>
          </a:bodyPr>
          <a:lstStyle/>
          <a:p>
            <a:r>
              <a:rPr lang="en-US" dirty="0"/>
              <a:t>Should find clones in any context.</a:t>
            </a:r>
          </a:p>
          <a:p>
            <a:r>
              <a:rPr lang="en-US" dirty="0"/>
              <a:t>Should detect clone classes in a number of example projects.</a:t>
            </a:r>
          </a:p>
          <a:p>
            <a:r>
              <a:rPr lang="en-US" dirty="0"/>
              <a:t>Considers dependency graphs to be sure that this clone can be merged.</a:t>
            </a:r>
          </a:p>
          <a:p>
            <a:r>
              <a:rPr lang="en-US" dirty="0"/>
              <a:t>Makes it possible to configure the way in which clones are detected in a relatively straightforward way.</a:t>
            </a:r>
          </a:p>
        </p:txBody>
      </p:sp>
      <p:sp>
        <p:nvSpPr>
          <p:cNvPr id="6" name="Slide Number Placeholder 5">
            <a:extLst>
              <a:ext uri="{FF2B5EF4-FFF2-40B4-BE49-F238E27FC236}">
                <a16:creationId xmlns:a16="http://schemas.microsoft.com/office/drawing/2014/main" id="{3EB346F2-5934-454A-B1DB-0983ED09472B}"/>
              </a:ext>
            </a:extLst>
          </p:cNvPr>
          <p:cNvSpPr>
            <a:spLocks noGrp="1"/>
          </p:cNvSpPr>
          <p:nvPr>
            <p:ph type="sldNum" sz="quarter" idx="11"/>
          </p:nvPr>
        </p:nvSpPr>
        <p:spPr/>
        <p:txBody>
          <a:bodyPr/>
          <a:lstStyle/>
          <a:p>
            <a:r>
              <a:rPr lang="en-US"/>
              <a:t>Page </a:t>
            </a:r>
            <a:fld id="{581AA417-7B27-D749-A40A-32B80547080F}" type="slidenum">
              <a:rPr lang="uk-UA" smtClean="0"/>
              <a:pPr/>
              <a:t>2</a:t>
            </a:fld>
            <a:r>
              <a:rPr lang="en-US"/>
              <a:t> </a:t>
            </a:r>
            <a:r>
              <a:rPr lang="en-US">
                <a:latin typeface="TheSans B4 SemiLight"/>
              </a:rPr>
              <a:t>of 13</a:t>
            </a:r>
            <a:endParaRPr lang="uk-UA" dirty="0">
              <a:latin typeface="TheSans B4 SemiLight"/>
            </a:endParaRPr>
          </a:p>
        </p:txBody>
      </p:sp>
      <p:pic>
        <p:nvPicPr>
          <p:cNvPr id="8" name="Picture 7">
            <a:extLst>
              <a:ext uri="{FF2B5EF4-FFF2-40B4-BE49-F238E27FC236}">
                <a16:creationId xmlns:a16="http://schemas.microsoft.com/office/drawing/2014/main" id="{BC72EDE2-B07B-144E-BFCB-6E5F7EC0BD34}"/>
              </a:ext>
            </a:extLst>
          </p:cNvPr>
          <p:cNvPicPr>
            <a:picLocks noChangeAspect="1"/>
          </p:cNvPicPr>
          <p:nvPr/>
        </p:nvPicPr>
        <p:blipFill>
          <a:blip r:embed="rId3"/>
          <a:stretch>
            <a:fillRect/>
          </a:stretch>
        </p:blipFill>
        <p:spPr>
          <a:xfrm>
            <a:off x="4846391" y="1365504"/>
            <a:ext cx="6709137" cy="4734696"/>
          </a:xfrm>
          <a:prstGeom prst="rect">
            <a:avLst/>
          </a:prstGeom>
        </p:spPr>
      </p:pic>
    </p:spTree>
    <p:extLst>
      <p:ext uri="{BB962C8B-B14F-4D97-AF65-F5344CB8AC3E}">
        <p14:creationId xmlns:p14="http://schemas.microsoft.com/office/powerpoint/2010/main" val="260633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7CFA-2850-5545-83AE-25BFCEAE23C0}"/>
              </a:ext>
            </a:extLst>
          </p:cNvPr>
          <p:cNvSpPr>
            <a:spLocks noGrp="1"/>
          </p:cNvSpPr>
          <p:nvPr>
            <p:ph type="title"/>
          </p:nvPr>
        </p:nvSpPr>
        <p:spPr/>
        <p:txBody>
          <a:bodyPr>
            <a:normAutofit fontScale="90000"/>
          </a:bodyPr>
          <a:lstStyle/>
          <a:p>
            <a:r>
              <a:rPr lang="en-US" dirty="0"/>
              <a:t>Clone Detection</a:t>
            </a:r>
          </a:p>
        </p:txBody>
      </p:sp>
      <p:sp>
        <p:nvSpPr>
          <p:cNvPr id="7" name="Content Placeholder 2">
            <a:extLst>
              <a:ext uri="{FF2B5EF4-FFF2-40B4-BE49-F238E27FC236}">
                <a16:creationId xmlns:a16="http://schemas.microsoft.com/office/drawing/2014/main" id="{A1EFCE2B-E9D0-3345-A58F-B060EAE948B7}"/>
              </a:ext>
            </a:extLst>
          </p:cNvPr>
          <p:cNvSpPr>
            <a:spLocks noGrp="1"/>
          </p:cNvSpPr>
          <p:nvPr>
            <p:ph idx="1"/>
          </p:nvPr>
        </p:nvSpPr>
        <p:spPr>
          <a:xfrm>
            <a:off x="864450" y="1600200"/>
            <a:ext cx="3407103" cy="4500000"/>
          </a:xfrm>
        </p:spPr>
        <p:txBody>
          <a:bodyPr>
            <a:normAutofit fontScale="85000" lnSpcReduction="20000"/>
          </a:bodyPr>
          <a:lstStyle/>
          <a:p>
            <a:r>
              <a:rPr lang="en-US" dirty="0"/>
              <a:t>Should find clones in any context.</a:t>
            </a:r>
          </a:p>
          <a:p>
            <a:r>
              <a:rPr lang="en-US" dirty="0"/>
              <a:t>Should detect clone classes in a number of example projects.</a:t>
            </a:r>
          </a:p>
          <a:p>
            <a:r>
              <a:rPr lang="en-US" dirty="0"/>
              <a:t>Considers dependency graphs to be sure that this clone can be merged.</a:t>
            </a:r>
          </a:p>
          <a:p>
            <a:r>
              <a:rPr lang="en-US" dirty="0"/>
              <a:t>Makes it possible to configure the way in which clones are detected in a relatively straightforward way.</a:t>
            </a:r>
          </a:p>
        </p:txBody>
      </p:sp>
      <p:sp>
        <p:nvSpPr>
          <p:cNvPr id="9" name="Slide Number Placeholder 8">
            <a:extLst>
              <a:ext uri="{FF2B5EF4-FFF2-40B4-BE49-F238E27FC236}">
                <a16:creationId xmlns:a16="http://schemas.microsoft.com/office/drawing/2014/main" id="{970F9A1E-DBBD-2148-9B33-BD142FE52D69}"/>
              </a:ext>
            </a:extLst>
          </p:cNvPr>
          <p:cNvSpPr>
            <a:spLocks noGrp="1"/>
          </p:cNvSpPr>
          <p:nvPr>
            <p:ph type="sldNum" sz="quarter" idx="11"/>
          </p:nvPr>
        </p:nvSpPr>
        <p:spPr/>
        <p:txBody>
          <a:bodyPr/>
          <a:lstStyle/>
          <a:p>
            <a:r>
              <a:rPr lang="en-US"/>
              <a:t>Page </a:t>
            </a:r>
            <a:fld id="{581AA417-7B27-D749-A40A-32B80547080F}" type="slidenum">
              <a:rPr lang="uk-UA" smtClean="0"/>
              <a:pPr/>
              <a:t>20</a:t>
            </a:fld>
            <a:r>
              <a:rPr lang="en-US"/>
              <a:t> </a:t>
            </a:r>
            <a:r>
              <a:rPr lang="en-US">
                <a:latin typeface="TheSans B4 SemiLight"/>
              </a:rPr>
              <a:t>of 13</a:t>
            </a:r>
            <a:endParaRPr lang="uk-UA" dirty="0">
              <a:latin typeface="TheSans B4 SemiLight"/>
            </a:endParaRPr>
          </a:p>
        </p:txBody>
      </p:sp>
      <p:pic>
        <p:nvPicPr>
          <p:cNvPr id="5" name="Picture 4">
            <a:extLst>
              <a:ext uri="{FF2B5EF4-FFF2-40B4-BE49-F238E27FC236}">
                <a16:creationId xmlns:a16="http://schemas.microsoft.com/office/drawing/2014/main" id="{580FB806-A0F8-E541-B1FB-12B63218A8D7}"/>
              </a:ext>
            </a:extLst>
          </p:cNvPr>
          <p:cNvPicPr>
            <a:picLocks noChangeAspect="1"/>
          </p:cNvPicPr>
          <p:nvPr/>
        </p:nvPicPr>
        <p:blipFill>
          <a:blip r:embed="rId2"/>
          <a:stretch>
            <a:fillRect/>
          </a:stretch>
        </p:blipFill>
        <p:spPr>
          <a:xfrm>
            <a:off x="4715691" y="1334981"/>
            <a:ext cx="6806971" cy="4458037"/>
          </a:xfrm>
          <a:prstGeom prst="rect">
            <a:avLst/>
          </a:prstGeom>
        </p:spPr>
      </p:pic>
    </p:spTree>
    <p:extLst>
      <p:ext uri="{BB962C8B-B14F-4D97-AF65-F5344CB8AC3E}">
        <p14:creationId xmlns:p14="http://schemas.microsoft.com/office/powerpoint/2010/main" val="2426813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Thresholds for Clone Detection</a:t>
            </a:r>
          </a:p>
        </p:txBody>
      </p:sp>
      <p:sp>
        <p:nvSpPr>
          <p:cNvPr id="15" name="Content Placeholder 14"/>
          <p:cNvSpPr>
            <a:spLocks noGrp="1"/>
          </p:cNvSpPr>
          <p:nvPr>
            <p:ph idx="1"/>
          </p:nvPr>
        </p:nvSpPr>
        <p:spPr/>
        <p:txBody>
          <a:bodyPr/>
          <a:lstStyle/>
          <a:p>
            <a:r>
              <a:rPr lang="en-US" dirty="0"/>
              <a:t>We define three thresholds to detect clones:</a:t>
            </a:r>
          </a:p>
          <a:p>
            <a:pPr marL="342900" indent="-342900">
              <a:buFont typeface="+mj-lt"/>
              <a:buAutoNum type="arabicPeriod"/>
            </a:pPr>
            <a:r>
              <a:rPr lang="en-US" b="1" dirty="0"/>
              <a:t>Number of statements/declarations: </a:t>
            </a:r>
            <a:r>
              <a:rPr lang="en-US" dirty="0"/>
              <a:t>The amount of statements/declarations that should be equal/similar for it to be considered a clone.</a:t>
            </a:r>
          </a:p>
          <a:p>
            <a:pPr marL="342900" indent="-342900">
              <a:buFont typeface="+mj-lt"/>
              <a:buAutoNum type="arabicPeriod"/>
            </a:pPr>
            <a:r>
              <a:rPr lang="en-US" b="1" dirty="0"/>
              <a:t>Number of tokens:</a:t>
            </a:r>
            <a:r>
              <a:rPr lang="en-US" dirty="0"/>
              <a:t> The amount of tokens (excluding whitespace, end-of-line terminators and comments) that should be equal/similar for it to be considered a clone.</a:t>
            </a:r>
          </a:p>
          <a:p>
            <a:pPr marL="342900" indent="-342900">
              <a:buFont typeface="+mj-lt"/>
              <a:buAutoNum type="arabicPeriod"/>
            </a:pPr>
            <a:r>
              <a:rPr lang="en-US" b="1" dirty="0"/>
              <a:t>Number of lines: </a:t>
            </a:r>
            <a:r>
              <a:rPr lang="en-US" dirty="0"/>
              <a:t>The minimum amount of lines (excluding lines that do not contain any tokens, for tokens same exclusions apply) that should be equal/similar for it to be considered a clone.</a:t>
            </a:r>
          </a:p>
          <a:p>
            <a:endParaRPr lang="en-US" dirty="0"/>
          </a:p>
        </p:txBody>
      </p:sp>
      <p:sp>
        <p:nvSpPr>
          <p:cNvPr id="16" name="Text Placeholder 15"/>
          <p:cNvSpPr>
            <a:spLocks noGrp="1"/>
          </p:cNvSpPr>
          <p:nvPr>
            <p:ph type="body" sz="quarter" idx="10"/>
          </p:nvPr>
        </p:nvSpPr>
        <p:spPr/>
        <p:txBody>
          <a:bodyPr/>
          <a:lstStyle/>
          <a:p>
            <a:r>
              <a:rPr lang="en-US" dirty="0"/>
              <a:t>What to do with them?</a:t>
            </a:r>
          </a:p>
        </p:txBody>
      </p:sp>
      <p:sp>
        <p:nvSpPr>
          <p:cNvPr id="4" name="Slide Number Placeholder 3">
            <a:extLst>
              <a:ext uri="{FF2B5EF4-FFF2-40B4-BE49-F238E27FC236}">
                <a16:creationId xmlns:a16="http://schemas.microsoft.com/office/drawing/2014/main" id="{5B14A5A0-18A0-4349-A6E4-3D356E616929}"/>
              </a:ext>
            </a:extLst>
          </p:cNvPr>
          <p:cNvSpPr>
            <a:spLocks noGrp="1"/>
          </p:cNvSpPr>
          <p:nvPr>
            <p:ph type="sldNum" sz="quarter" idx="11"/>
          </p:nvPr>
        </p:nvSpPr>
        <p:spPr/>
        <p:txBody>
          <a:bodyPr/>
          <a:lstStyle/>
          <a:p>
            <a:r>
              <a:rPr lang="en-US"/>
              <a:t>Page </a:t>
            </a:r>
            <a:fld id="{F4B84B63-1FBD-C94C-B1C2-465CF0B5630C}" type="slidenum">
              <a:rPr lang="uk-UA" smtClean="0"/>
              <a:pPr/>
              <a:t>21</a:t>
            </a:fld>
            <a:r>
              <a:rPr lang="en-US"/>
              <a:t> </a:t>
            </a:r>
            <a:r>
              <a:rPr lang="en-US">
                <a:latin typeface="TheSans B4 SemiLight"/>
              </a:rPr>
              <a:t>of 13</a:t>
            </a:r>
            <a:endParaRPr lang="uk-UA">
              <a:latin typeface="TheSans B4 SemiLight"/>
            </a:endParaRPr>
          </a:p>
        </p:txBody>
      </p:sp>
      <p:sp>
        <p:nvSpPr>
          <p:cNvPr id="2" name="TextBox 1">
            <a:extLst>
              <a:ext uri="{FF2B5EF4-FFF2-40B4-BE49-F238E27FC236}">
                <a16:creationId xmlns:a16="http://schemas.microsoft.com/office/drawing/2014/main" id="{9F5552BE-D4F7-1A46-9CE9-93FE4BF35AF5}"/>
              </a:ext>
            </a:extLst>
          </p:cNvPr>
          <p:cNvSpPr txBox="1"/>
          <p:nvPr/>
        </p:nvSpPr>
        <p:spPr>
          <a:xfrm>
            <a:off x="463826" y="4254757"/>
            <a:ext cx="4863548" cy="923330"/>
          </a:xfrm>
          <a:prstGeom prst="rect">
            <a:avLst/>
          </a:prstGeom>
          <a:noFill/>
        </p:spPr>
        <p:txBody>
          <a:bodyPr wrap="square" rtlCol="0">
            <a:spAutoFit/>
          </a:bodyPr>
          <a:lstStyle/>
          <a:p>
            <a:pPr algn="ctr"/>
            <a:r>
              <a:rPr lang="en-US" b="1" dirty="0">
                <a:solidFill>
                  <a:schemeClr val="tx2"/>
                </a:solidFill>
              </a:rPr>
              <a:t>Number of statements/declarations: </a:t>
            </a:r>
            <a:r>
              <a:rPr lang="en-US" dirty="0">
                <a:solidFill>
                  <a:schemeClr val="tx2"/>
                </a:solidFill>
              </a:rPr>
              <a:t>6 </a:t>
            </a:r>
          </a:p>
          <a:p>
            <a:pPr algn="ctr"/>
            <a:r>
              <a:rPr lang="en-US" b="1" dirty="0">
                <a:solidFill>
                  <a:schemeClr val="tx2"/>
                </a:solidFill>
              </a:rPr>
              <a:t>Number of tokens:</a:t>
            </a:r>
            <a:r>
              <a:rPr lang="en-US" dirty="0">
                <a:solidFill>
                  <a:schemeClr val="tx2"/>
                </a:solidFill>
              </a:rPr>
              <a:t> 10</a:t>
            </a:r>
          </a:p>
          <a:p>
            <a:pPr algn="ctr"/>
            <a:r>
              <a:rPr lang="en-US" b="1" dirty="0">
                <a:solidFill>
                  <a:schemeClr val="tx2"/>
                </a:solidFill>
              </a:rPr>
              <a:t>Number of lines: </a:t>
            </a:r>
            <a:r>
              <a:rPr lang="en-US" dirty="0">
                <a:solidFill>
                  <a:schemeClr val="tx2"/>
                </a:solidFill>
              </a:rPr>
              <a:t>6</a:t>
            </a:r>
          </a:p>
        </p:txBody>
      </p:sp>
      <p:sp>
        <p:nvSpPr>
          <p:cNvPr id="7" name="TextBox 6">
            <a:extLst>
              <a:ext uri="{FF2B5EF4-FFF2-40B4-BE49-F238E27FC236}">
                <a16:creationId xmlns:a16="http://schemas.microsoft.com/office/drawing/2014/main" id="{5F30B8DE-4DC0-864B-9517-B9457BA00FA6}"/>
              </a:ext>
            </a:extLst>
          </p:cNvPr>
          <p:cNvSpPr txBox="1"/>
          <p:nvPr/>
        </p:nvSpPr>
        <p:spPr>
          <a:xfrm>
            <a:off x="3684104" y="5270243"/>
            <a:ext cx="4863548" cy="923330"/>
          </a:xfrm>
          <a:prstGeom prst="rect">
            <a:avLst/>
          </a:prstGeom>
          <a:noFill/>
        </p:spPr>
        <p:txBody>
          <a:bodyPr wrap="square" rtlCol="0">
            <a:spAutoFit/>
          </a:bodyPr>
          <a:lstStyle/>
          <a:p>
            <a:pPr algn="ctr"/>
            <a:r>
              <a:rPr lang="en-US" b="1" dirty="0">
                <a:solidFill>
                  <a:schemeClr val="tx2"/>
                </a:solidFill>
              </a:rPr>
              <a:t>Number of statements/declarations: </a:t>
            </a:r>
            <a:r>
              <a:rPr lang="en-US" dirty="0">
                <a:solidFill>
                  <a:schemeClr val="tx2"/>
                </a:solidFill>
              </a:rPr>
              <a:t>1 </a:t>
            </a:r>
          </a:p>
          <a:p>
            <a:pPr algn="ctr"/>
            <a:r>
              <a:rPr lang="en-US" b="1" dirty="0">
                <a:solidFill>
                  <a:schemeClr val="tx2"/>
                </a:solidFill>
              </a:rPr>
              <a:t>Number of tokens:</a:t>
            </a:r>
            <a:r>
              <a:rPr lang="en-US" dirty="0">
                <a:solidFill>
                  <a:schemeClr val="tx2"/>
                </a:solidFill>
              </a:rPr>
              <a:t> 50</a:t>
            </a:r>
          </a:p>
          <a:p>
            <a:pPr algn="ctr"/>
            <a:r>
              <a:rPr lang="en-US" b="1" dirty="0">
                <a:solidFill>
                  <a:schemeClr val="tx2"/>
                </a:solidFill>
              </a:rPr>
              <a:t>Number of lines: </a:t>
            </a:r>
            <a:r>
              <a:rPr lang="en-US" dirty="0">
                <a:solidFill>
                  <a:schemeClr val="tx2"/>
                </a:solidFill>
              </a:rPr>
              <a:t>1</a:t>
            </a:r>
          </a:p>
        </p:txBody>
      </p:sp>
      <p:sp>
        <p:nvSpPr>
          <p:cNvPr id="8" name="TextBox 7">
            <a:extLst>
              <a:ext uri="{FF2B5EF4-FFF2-40B4-BE49-F238E27FC236}">
                <a16:creationId xmlns:a16="http://schemas.microsoft.com/office/drawing/2014/main" id="{EBB67B45-1F65-F340-8ACC-1889AE7CE162}"/>
              </a:ext>
            </a:extLst>
          </p:cNvPr>
          <p:cNvSpPr txBox="1"/>
          <p:nvPr/>
        </p:nvSpPr>
        <p:spPr>
          <a:xfrm>
            <a:off x="6774926" y="4254149"/>
            <a:ext cx="4863548" cy="923330"/>
          </a:xfrm>
          <a:prstGeom prst="rect">
            <a:avLst/>
          </a:prstGeom>
          <a:noFill/>
        </p:spPr>
        <p:txBody>
          <a:bodyPr wrap="square" rtlCol="0">
            <a:spAutoFit/>
          </a:bodyPr>
          <a:lstStyle/>
          <a:p>
            <a:pPr algn="ctr"/>
            <a:r>
              <a:rPr lang="en-US" b="1" dirty="0">
                <a:solidFill>
                  <a:schemeClr val="tx2"/>
                </a:solidFill>
              </a:rPr>
              <a:t>Number of statements/declarations: </a:t>
            </a:r>
            <a:r>
              <a:rPr lang="en-US" dirty="0">
                <a:solidFill>
                  <a:schemeClr val="tx2"/>
                </a:solidFill>
              </a:rPr>
              <a:t>? </a:t>
            </a:r>
          </a:p>
          <a:p>
            <a:pPr algn="ctr"/>
            <a:r>
              <a:rPr lang="en-US" b="1" dirty="0">
                <a:solidFill>
                  <a:schemeClr val="tx2"/>
                </a:solidFill>
              </a:rPr>
              <a:t>Number of tokens:</a:t>
            </a:r>
            <a:r>
              <a:rPr lang="en-US" dirty="0">
                <a:solidFill>
                  <a:schemeClr val="tx2"/>
                </a:solidFill>
              </a:rPr>
              <a:t> ?</a:t>
            </a:r>
          </a:p>
          <a:p>
            <a:pPr algn="ctr"/>
            <a:r>
              <a:rPr lang="en-US" b="1" dirty="0">
                <a:solidFill>
                  <a:schemeClr val="tx2"/>
                </a:solidFill>
              </a:rPr>
              <a:t>Number of lines: </a:t>
            </a:r>
            <a:r>
              <a:rPr lang="en-US" dirty="0">
                <a:solidFill>
                  <a:schemeClr val="tx2"/>
                </a:solidFill>
              </a:rPr>
              <a:t>?</a:t>
            </a:r>
          </a:p>
        </p:txBody>
      </p:sp>
    </p:spTree>
    <p:extLst>
      <p:ext uri="{BB962C8B-B14F-4D97-AF65-F5344CB8AC3E}">
        <p14:creationId xmlns:p14="http://schemas.microsoft.com/office/powerpoint/2010/main" val="1520322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23A9-9E4F-3A4D-A9AF-CDDE51054650}"/>
              </a:ext>
            </a:extLst>
          </p:cNvPr>
          <p:cNvSpPr>
            <a:spLocks noGrp="1"/>
          </p:cNvSpPr>
          <p:nvPr>
            <p:ph type="title"/>
          </p:nvPr>
        </p:nvSpPr>
        <p:spPr/>
        <p:txBody>
          <a:bodyPr>
            <a:normAutofit fontScale="90000"/>
          </a:bodyPr>
          <a:lstStyle/>
          <a:p>
            <a:r>
              <a:rPr lang="en-US" dirty="0"/>
              <a:t>Java Corpus</a:t>
            </a:r>
          </a:p>
        </p:txBody>
      </p:sp>
      <p:sp>
        <p:nvSpPr>
          <p:cNvPr id="3" name="Content Placeholder 2">
            <a:extLst>
              <a:ext uri="{FF2B5EF4-FFF2-40B4-BE49-F238E27FC236}">
                <a16:creationId xmlns:a16="http://schemas.microsoft.com/office/drawing/2014/main" id="{F4131FF8-D0F8-B04F-B6BC-4EB849DABFBB}"/>
              </a:ext>
            </a:extLst>
          </p:cNvPr>
          <p:cNvSpPr>
            <a:spLocks noGrp="1"/>
          </p:cNvSpPr>
          <p:nvPr>
            <p:ph idx="1"/>
          </p:nvPr>
        </p:nvSpPr>
        <p:spPr/>
        <p:txBody>
          <a:bodyPr/>
          <a:lstStyle/>
          <a:p>
            <a:r>
              <a:rPr lang="en-US" dirty="0"/>
              <a:t>Corpus with 14.436 Java projects</a:t>
            </a:r>
          </a:p>
          <a:p>
            <a:r>
              <a:rPr lang="en-US" dirty="0"/>
              <a:t>Assembled on basis of machine learning</a:t>
            </a:r>
          </a:p>
          <a:p>
            <a:pPr lvl="1"/>
            <a:r>
              <a:rPr lang="en-US" dirty="0"/>
              <a:t>No duplicate projects</a:t>
            </a:r>
          </a:p>
          <a:p>
            <a:pPr lvl="1"/>
            <a:r>
              <a:rPr lang="en-US" dirty="0"/>
              <a:t>Higher quality projects</a:t>
            </a:r>
          </a:p>
          <a:p>
            <a:pPr lvl="1"/>
            <a:r>
              <a:rPr lang="en-US" dirty="0"/>
              <a:t>No generated files</a:t>
            </a:r>
          </a:p>
        </p:txBody>
      </p:sp>
      <p:sp>
        <p:nvSpPr>
          <p:cNvPr id="4" name="Text Placeholder 3">
            <a:extLst>
              <a:ext uri="{FF2B5EF4-FFF2-40B4-BE49-F238E27FC236}">
                <a16:creationId xmlns:a16="http://schemas.microsoft.com/office/drawing/2014/main" id="{D0F51AD6-555A-3049-9917-114745F24872}"/>
              </a:ext>
            </a:extLst>
          </p:cNvPr>
          <p:cNvSpPr>
            <a:spLocks noGrp="1"/>
          </p:cNvSpPr>
          <p:nvPr>
            <p:ph type="body" sz="quarter" idx="10"/>
          </p:nvPr>
        </p:nvSpPr>
        <p:spPr/>
        <p:txBody>
          <a:bodyPr/>
          <a:lstStyle/>
          <a:p>
            <a:endParaRPr lang="en-US"/>
          </a:p>
        </p:txBody>
      </p:sp>
      <p:sp>
        <p:nvSpPr>
          <p:cNvPr id="7" name="Slide Number Placeholder 6">
            <a:extLst>
              <a:ext uri="{FF2B5EF4-FFF2-40B4-BE49-F238E27FC236}">
                <a16:creationId xmlns:a16="http://schemas.microsoft.com/office/drawing/2014/main" id="{631B6787-7188-1149-9E68-2866916D2A40}"/>
              </a:ext>
            </a:extLst>
          </p:cNvPr>
          <p:cNvSpPr>
            <a:spLocks noGrp="1"/>
          </p:cNvSpPr>
          <p:nvPr>
            <p:ph type="sldNum" sz="quarter" idx="11"/>
          </p:nvPr>
        </p:nvSpPr>
        <p:spPr/>
        <p:txBody>
          <a:bodyPr/>
          <a:lstStyle/>
          <a:p>
            <a:r>
              <a:rPr lang="en-US"/>
              <a:t>Page </a:t>
            </a:r>
            <a:fld id="{F4B84B63-1FBD-C94C-B1C2-465CF0B5630C}" type="slidenum">
              <a:rPr lang="uk-UA" smtClean="0"/>
              <a:pPr/>
              <a:t>22</a:t>
            </a:fld>
            <a:r>
              <a:rPr lang="en-US"/>
              <a:t> </a:t>
            </a:r>
            <a:r>
              <a:rPr lang="en-US">
                <a:latin typeface="TheSans B4 SemiLight"/>
              </a:rPr>
              <a:t>of 13</a:t>
            </a:r>
            <a:endParaRPr lang="uk-UA">
              <a:latin typeface="TheSans B4 SemiLight"/>
            </a:endParaRPr>
          </a:p>
        </p:txBody>
      </p:sp>
      <p:pic>
        <p:nvPicPr>
          <p:cNvPr id="6" name="Picture 5">
            <a:extLst>
              <a:ext uri="{FF2B5EF4-FFF2-40B4-BE49-F238E27FC236}">
                <a16:creationId xmlns:a16="http://schemas.microsoft.com/office/drawing/2014/main" id="{39E70E8A-1D14-4740-AAED-2F2DB6FA5D23}"/>
              </a:ext>
            </a:extLst>
          </p:cNvPr>
          <p:cNvPicPr>
            <a:picLocks noChangeAspect="1"/>
          </p:cNvPicPr>
          <p:nvPr/>
        </p:nvPicPr>
        <p:blipFill>
          <a:blip r:embed="rId3"/>
          <a:stretch>
            <a:fillRect/>
          </a:stretch>
        </p:blipFill>
        <p:spPr>
          <a:xfrm>
            <a:off x="5338444" y="1600200"/>
            <a:ext cx="6125845" cy="4420713"/>
          </a:xfrm>
          <a:prstGeom prst="rect">
            <a:avLst/>
          </a:prstGeom>
        </p:spPr>
      </p:pic>
    </p:spTree>
    <p:extLst>
      <p:ext uri="{BB962C8B-B14F-4D97-AF65-F5344CB8AC3E}">
        <p14:creationId xmlns:p14="http://schemas.microsoft.com/office/powerpoint/2010/main" val="4223159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8108-25D9-034D-8AAC-F656D80EB89E}"/>
              </a:ext>
            </a:extLst>
          </p:cNvPr>
          <p:cNvSpPr>
            <a:spLocks noGrp="1"/>
          </p:cNvSpPr>
          <p:nvPr>
            <p:ph type="title"/>
          </p:nvPr>
        </p:nvSpPr>
        <p:spPr/>
        <p:txBody>
          <a:bodyPr>
            <a:normAutofit fontScale="90000"/>
          </a:bodyPr>
          <a:lstStyle/>
          <a:p>
            <a:r>
              <a:rPr lang="en-US" dirty="0"/>
              <a:t>Code Clone Context</a:t>
            </a:r>
          </a:p>
        </p:txBody>
      </p:sp>
      <p:sp>
        <p:nvSpPr>
          <p:cNvPr id="3" name="Content Placeholder 2">
            <a:extLst>
              <a:ext uri="{FF2B5EF4-FFF2-40B4-BE49-F238E27FC236}">
                <a16:creationId xmlns:a16="http://schemas.microsoft.com/office/drawing/2014/main" id="{D858705E-6BBC-5945-B88E-0837B72A938F}"/>
              </a:ext>
            </a:extLst>
          </p:cNvPr>
          <p:cNvSpPr>
            <a:spLocks noGrp="1"/>
          </p:cNvSpPr>
          <p:nvPr>
            <p:ph idx="1"/>
          </p:nvPr>
        </p:nvSpPr>
        <p:spPr/>
        <p:txBody>
          <a:bodyPr/>
          <a:lstStyle/>
          <a:p>
            <a:r>
              <a:rPr lang="en-US" dirty="0"/>
              <a:t>The context of a clone has three aspects that are of importance to how the clone can be merged:</a:t>
            </a:r>
          </a:p>
          <a:p>
            <a:pPr lvl="1"/>
            <a:r>
              <a:rPr lang="en-US" dirty="0"/>
              <a:t>Relation between clone instances</a:t>
            </a:r>
          </a:p>
          <a:p>
            <a:pPr lvl="1"/>
            <a:r>
              <a:rPr lang="en-US" dirty="0"/>
              <a:t>Location of the clone</a:t>
            </a:r>
          </a:p>
          <a:p>
            <a:pPr lvl="1"/>
            <a:r>
              <a:rPr lang="en-US" dirty="0"/>
              <a:t>Contents of a clone instance</a:t>
            </a:r>
          </a:p>
          <a:p>
            <a:pPr lvl="1"/>
            <a:endParaRPr lang="en-US" dirty="0"/>
          </a:p>
          <a:p>
            <a:r>
              <a:rPr lang="en-US" dirty="0"/>
              <a:t>Collected statistics over the corpus</a:t>
            </a:r>
          </a:p>
        </p:txBody>
      </p:sp>
      <p:sp>
        <p:nvSpPr>
          <p:cNvPr id="4" name="Text Placeholder 3">
            <a:extLst>
              <a:ext uri="{FF2B5EF4-FFF2-40B4-BE49-F238E27FC236}">
                <a16:creationId xmlns:a16="http://schemas.microsoft.com/office/drawing/2014/main" id="{F8A953F4-6A57-5F4E-A8C3-0EA699F90667}"/>
              </a:ext>
            </a:extLst>
          </p:cNvPr>
          <p:cNvSpPr>
            <a:spLocks noGrp="1"/>
          </p:cNvSpPr>
          <p:nvPr>
            <p:ph type="body" sz="quarter" idx="10"/>
          </p:nvPr>
        </p:nvSpPr>
        <p:spPr/>
        <p:txBody>
          <a:bodyPr>
            <a:normAutofit fontScale="92500"/>
          </a:bodyPr>
          <a:lstStyle/>
          <a:p>
            <a:r>
              <a:rPr lang="en-US" dirty="0"/>
              <a:t>How are cloned instances related, where is my clone located and what does my clone contain?</a:t>
            </a:r>
          </a:p>
        </p:txBody>
      </p:sp>
      <p:sp>
        <p:nvSpPr>
          <p:cNvPr id="6" name="Slide Number Placeholder 5">
            <a:extLst>
              <a:ext uri="{FF2B5EF4-FFF2-40B4-BE49-F238E27FC236}">
                <a16:creationId xmlns:a16="http://schemas.microsoft.com/office/drawing/2014/main" id="{FB67AF5A-7E59-B34A-A809-82ADEA4C1C1F}"/>
              </a:ext>
            </a:extLst>
          </p:cNvPr>
          <p:cNvSpPr>
            <a:spLocks noGrp="1"/>
          </p:cNvSpPr>
          <p:nvPr>
            <p:ph type="sldNum" sz="quarter" idx="11"/>
          </p:nvPr>
        </p:nvSpPr>
        <p:spPr/>
        <p:txBody>
          <a:bodyPr/>
          <a:lstStyle/>
          <a:p>
            <a:r>
              <a:rPr lang="en-US"/>
              <a:t>Page </a:t>
            </a:r>
            <a:fld id="{F4B84B63-1FBD-C94C-B1C2-465CF0B5630C}" type="slidenum">
              <a:rPr lang="uk-UA" smtClean="0"/>
              <a:pPr/>
              <a:t>23</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112936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1AB5-86CD-FD43-B8C2-9641DCC2D63E}"/>
              </a:ext>
            </a:extLst>
          </p:cNvPr>
          <p:cNvSpPr>
            <a:spLocks noGrp="1"/>
          </p:cNvSpPr>
          <p:nvPr>
            <p:ph type="title"/>
          </p:nvPr>
        </p:nvSpPr>
        <p:spPr/>
        <p:txBody>
          <a:bodyPr>
            <a:normAutofit fontScale="90000"/>
          </a:bodyPr>
          <a:lstStyle/>
          <a:p>
            <a:r>
              <a:rPr lang="en-US" dirty="0"/>
              <a:t>Relation between clone instances</a:t>
            </a:r>
          </a:p>
        </p:txBody>
      </p:sp>
      <p:sp>
        <p:nvSpPr>
          <p:cNvPr id="3" name="Content Placeholder 2">
            <a:extLst>
              <a:ext uri="{FF2B5EF4-FFF2-40B4-BE49-F238E27FC236}">
                <a16:creationId xmlns:a16="http://schemas.microsoft.com/office/drawing/2014/main" id="{C97BE5CC-F01C-6D4B-9BEA-EFB660A599B9}"/>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CFACC0BD-72D1-0A4E-ADCF-F155C32C0962}"/>
              </a:ext>
            </a:extLst>
          </p:cNvPr>
          <p:cNvSpPr>
            <a:spLocks noGrp="1"/>
          </p:cNvSpPr>
          <p:nvPr>
            <p:ph type="body" sz="quarter" idx="10"/>
          </p:nvPr>
        </p:nvSpPr>
        <p:spPr/>
        <p:txBody>
          <a:bodyPr/>
          <a:lstStyle/>
          <a:p>
            <a:endParaRPr lang="en-US"/>
          </a:p>
        </p:txBody>
      </p:sp>
      <p:sp>
        <p:nvSpPr>
          <p:cNvPr id="6" name="Slide Number Placeholder 5">
            <a:extLst>
              <a:ext uri="{FF2B5EF4-FFF2-40B4-BE49-F238E27FC236}">
                <a16:creationId xmlns:a16="http://schemas.microsoft.com/office/drawing/2014/main" id="{F3454BA9-47AA-3444-8949-DC54867A3115}"/>
              </a:ext>
            </a:extLst>
          </p:cNvPr>
          <p:cNvSpPr>
            <a:spLocks noGrp="1"/>
          </p:cNvSpPr>
          <p:nvPr>
            <p:ph type="sldNum" sz="quarter" idx="11"/>
          </p:nvPr>
        </p:nvSpPr>
        <p:spPr/>
        <p:txBody>
          <a:bodyPr/>
          <a:lstStyle/>
          <a:p>
            <a:r>
              <a:rPr lang="en-US"/>
              <a:t>Page </a:t>
            </a:r>
            <a:fld id="{F4B84B63-1FBD-C94C-B1C2-465CF0B5630C}" type="slidenum">
              <a:rPr lang="uk-UA" smtClean="0"/>
              <a:pPr/>
              <a:t>24</a:t>
            </a:fld>
            <a:r>
              <a:rPr lang="en-US"/>
              <a:t> </a:t>
            </a:r>
            <a:r>
              <a:rPr lang="en-US">
                <a:latin typeface="TheSans B4 SemiLight"/>
              </a:rPr>
              <a:t>of 13</a:t>
            </a:r>
            <a:endParaRPr lang="uk-UA">
              <a:latin typeface="TheSans B4 SemiLight"/>
            </a:endParaRPr>
          </a:p>
        </p:txBody>
      </p:sp>
      <p:pic>
        <p:nvPicPr>
          <p:cNvPr id="8" name="Picture 7">
            <a:extLst>
              <a:ext uri="{FF2B5EF4-FFF2-40B4-BE49-F238E27FC236}">
                <a16:creationId xmlns:a16="http://schemas.microsoft.com/office/drawing/2014/main" id="{9CF73F94-59AD-914B-A087-D3589A28BACF}"/>
              </a:ext>
            </a:extLst>
          </p:cNvPr>
          <p:cNvPicPr>
            <a:picLocks noChangeAspect="1"/>
          </p:cNvPicPr>
          <p:nvPr/>
        </p:nvPicPr>
        <p:blipFill>
          <a:blip r:embed="rId3"/>
          <a:stretch>
            <a:fillRect/>
          </a:stretch>
        </p:blipFill>
        <p:spPr>
          <a:xfrm>
            <a:off x="2462922" y="1464300"/>
            <a:ext cx="7176053" cy="4771800"/>
          </a:xfrm>
          <a:prstGeom prst="rect">
            <a:avLst/>
          </a:prstGeom>
        </p:spPr>
      </p:pic>
    </p:spTree>
    <p:extLst>
      <p:ext uri="{BB962C8B-B14F-4D97-AF65-F5344CB8AC3E}">
        <p14:creationId xmlns:p14="http://schemas.microsoft.com/office/powerpoint/2010/main" val="68781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A856-5E34-F54D-8D54-632899DFB603}"/>
              </a:ext>
            </a:extLst>
          </p:cNvPr>
          <p:cNvSpPr>
            <a:spLocks noGrp="1"/>
          </p:cNvSpPr>
          <p:nvPr>
            <p:ph type="title"/>
          </p:nvPr>
        </p:nvSpPr>
        <p:spPr/>
        <p:txBody>
          <a:bodyPr>
            <a:normAutofit fontScale="90000"/>
          </a:bodyPr>
          <a:lstStyle/>
          <a:p>
            <a:r>
              <a:rPr lang="en-US" dirty="0"/>
              <a:t>Location of clones</a:t>
            </a:r>
          </a:p>
        </p:txBody>
      </p:sp>
      <p:sp>
        <p:nvSpPr>
          <p:cNvPr id="3" name="Content Placeholder 2">
            <a:extLst>
              <a:ext uri="{FF2B5EF4-FFF2-40B4-BE49-F238E27FC236}">
                <a16:creationId xmlns:a16="http://schemas.microsoft.com/office/drawing/2014/main" id="{78DA291B-C7B7-ED40-A4C9-97FD57543962}"/>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E95703B-D8B5-D84B-AE34-6143097535BD}"/>
              </a:ext>
            </a:extLst>
          </p:cNvPr>
          <p:cNvSpPr>
            <a:spLocks noGrp="1"/>
          </p:cNvSpPr>
          <p:nvPr>
            <p:ph type="body"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BDFC3425-1668-C24D-99EE-D027E4C0FE8A}"/>
              </a:ext>
            </a:extLst>
          </p:cNvPr>
          <p:cNvSpPr>
            <a:spLocks noGrp="1"/>
          </p:cNvSpPr>
          <p:nvPr>
            <p:ph type="sldNum" sz="quarter" idx="11"/>
          </p:nvPr>
        </p:nvSpPr>
        <p:spPr/>
        <p:txBody>
          <a:bodyPr/>
          <a:lstStyle/>
          <a:p>
            <a:r>
              <a:rPr lang="en-US"/>
              <a:t>Page </a:t>
            </a:r>
            <a:fld id="{F4B84B63-1FBD-C94C-B1C2-465CF0B5630C}" type="slidenum">
              <a:rPr lang="uk-UA" smtClean="0"/>
              <a:pPr/>
              <a:t>25</a:t>
            </a:fld>
            <a:r>
              <a:rPr lang="en-US"/>
              <a:t> </a:t>
            </a:r>
            <a:r>
              <a:rPr lang="en-US">
                <a:latin typeface="TheSans B4 SemiLight"/>
              </a:rPr>
              <a:t>of 13</a:t>
            </a:r>
            <a:endParaRPr lang="uk-UA">
              <a:latin typeface="TheSans B4 SemiLight"/>
            </a:endParaRPr>
          </a:p>
        </p:txBody>
      </p:sp>
      <p:pic>
        <p:nvPicPr>
          <p:cNvPr id="6" name="Picture 5">
            <a:extLst>
              <a:ext uri="{FF2B5EF4-FFF2-40B4-BE49-F238E27FC236}">
                <a16:creationId xmlns:a16="http://schemas.microsoft.com/office/drawing/2014/main" id="{96C61D83-32F2-CF4E-873C-F0494190CBAA}"/>
              </a:ext>
            </a:extLst>
          </p:cNvPr>
          <p:cNvPicPr>
            <a:picLocks noChangeAspect="1"/>
          </p:cNvPicPr>
          <p:nvPr/>
        </p:nvPicPr>
        <p:blipFill>
          <a:blip r:embed="rId3"/>
          <a:stretch>
            <a:fillRect/>
          </a:stretch>
        </p:blipFill>
        <p:spPr>
          <a:xfrm>
            <a:off x="2595891" y="2236026"/>
            <a:ext cx="6910116" cy="3228348"/>
          </a:xfrm>
          <a:prstGeom prst="rect">
            <a:avLst/>
          </a:prstGeom>
        </p:spPr>
      </p:pic>
    </p:spTree>
    <p:extLst>
      <p:ext uri="{BB962C8B-B14F-4D97-AF65-F5344CB8AC3E}">
        <p14:creationId xmlns:p14="http://schemas.microsoft.com/office/powerpoint/2010/main" val="469484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2669-A7D6-2349-8886-73E09F576913}"/>
              </a:ext>
            </a:extLst>
          </p:cNvPr>
          <p:cNvSpPr>
            <a:spLocks noGrp="1"/>
          </p:cNvSpPr>
          <p:nvPr>
            <p:ph type="title"/>
          </p:nvPr>
        </p:nvSpPr>
        <p:spPr/>
        <p:txBody>
          <a:bodyPr>
            <a:normAutofit fontScale="90000"/>
          </a:bodyPr>
          <a:lstStyle/>
          <a:p>
            <a:r>
              <a:rPr lang="en-US" dirty="0"/>
              <a:t>Contents of clones</a:t>
            </a:r>
          </a:p>
        </p:txBody>
      </p:sp>
      <p:sp>
        <p:nvSpPr>
          <p:cNvPr id="4" name="Text Placeholder 3">
            <a:extLst>
              <a:ext uri="{FF2B5EF4-FFF2-40B4-BE49-F238E27FC236}">
                <a16:creationId xmlns:a16="http://schemas.microsoft.com/office/drawing/2014/main" id="{ECF67C89-C13E-9940-8ADE-6EA8E382849C}"/>
              </a:ext>
            </a:extLst>
          </p:cNvPr>
          <p:cNvSpPr>
            <a:spLocks noGrp="1"/>
          </p:cNvSpPr>
          <p:nvPr>
            <p:ph type="body" sz="quarter" idx="10"/>
          </p:nvPr>
        </p:nvSpPr>
        <p:spPr/>
        <p:txBody>
          <a:bodyPr/>
          <a:lstStyle/>
          <a:p>
            <a:r>
              <a:rPr lang="en-US" dirty="0"/>
              <a:t>What do clones span?</a:t>
            </a:r>
          </a:p>
        </p:txBody>
      </p:sp>
      <p:sp>
        <p:nvSpPr>
          <p:cNvPr id="5" name="Slide Number Placeholder 4">
            <a:extLst>
              <a:ext uri="{FF2B5EF4-FFF2-40B4-BE49-F238E27FC236}">
                <a16:creationId xmlns:a16="http://schemas.microsoft.com/office/drawing/2014/main" id="{BD42C31D-B89E-A74F-AD7B-800D80A5F9E8}"/>
              </a:ext>
            </a:extLst>
          </p:cNvPr>
          <p:cNvSpPr>
            <a:spLocks noGrp="1"/>
          </p:cNvSpPr>
          <p:nvPr>
            <p:ph type="sldNum" sz="quarter" idx="11"/>
          </p:nvPr>
        </p:nvSpPr>
        <p:spPr/>
        <p:txBody>
          <a:bodyPr/>
          <a:lstStyle/>
          <a:p>
            <a:r>
              <a:rPr lang="en-US"/>
              <a:t>Page </a:t>
            </a:r>
            <a:fld id="{F4B84B63-1FBD-C94C-B1C2-465CF0B5630C}" type="slidenum">
              <a:rPr lang="uk-UA" smtClean="0"/>
              <a:pPr/>
              <a:t>26</a:t>
            </a:fld>
            <a:r>
              <a:rPr lang="en-US"/>
              <a:t> </a:t>
            </a:r>
            <a:r>
              <a:rPr lang="en-US">
                <a:latin typeface="TheSans B4 SemiLight"/>
              </a:rPr>
              <a:t>of 13</a:t>
            </a:r>
            <a:endParaRPr lang="uk-UA">
              <a:latin typeface="TheSans B4 SemiLight"/>
            </a:endParaRPr>
          </a:p>
        </p:txBody>
      </p:sp>
      <p:pic>
        <p:nvPicPr>
          <p:cNvPr id="7" name="Picture 6">
            <a:extLst>
              <a:ext uri="{FF2B5EF4-FFF2-40B4-BE49-F238E27FC236}">
                <a16:creationId xmlns:a16="http://schemas.microsoft.com/office/drawing/2014/main" id="{27230375-FD32-994F-BCB0-E9A206C72AEA}"/>
              </a:ext>
            </a:extLst>
          </p:cNvPr>
          <p:cNvPicPr>
            <a:picLocks noChangeAspect="1"/>
          </p:cNvPicPr>
          <p:nvPr/>
        </p:nvPicPr>
        <p:blipFill>
          <a:blip r:embed="rId3"/>
          <a:stretch>
            <a:fillRect/>
          </a:stretch>
        </p:blipFill>
        <p:spPr>
          <a:xfrm>
            <a:off x="3510949" y="756000"/>
            <a:ext cx="5080000" cy="5969000"/>
          </a:xfrm>
          <a:prstGeom prst="rect">
            <a:avLst/>
          </a:prstGeom>
        </p:spPr>
      </p:pic>
    </p:spTree>
    <p:extLst>
      <p:ext uri="{BB962C8B-B14F-4D97-AF65-F5344CB8AC3E}">
        <p14:creationId xmlns:p14="http://schemas.microsoft.com/office/powerpoint/2010/main" val="3114529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1AC-402E-8D4E-B3E9-4D5C51ADF664}"/>
              </a:ext>
            </a:extLst>
          </p:cNvPr>
          <p:cNvSpPr>
            <a:spLocks noGrp="1"/>
          </p:cNvSpPr>
          <p:nvPr>
            <p:ph type="title"/>
          </p:nvPr>
        </p:nvSpPr>
        <p:spPr/>
        <p:txBody>
          <a:bodyPr>
            <a:normAutofit fontScale="90000"/>
          </a:bodyPr>
          <a:lstStyle/>
          <a:p>
            <a:r>
              <a:rPr lang="en-US" dirty="0"/>
              <a:t>Clone types</a:t>
            </a:r>
          </a:p>
        </p:txBody>
      </p:sp>
      <p:sp>
        <p:nvSpPr>
          <p:cNvPr id="3" name="Content Placeholder 2">
            <a:extLst>
              <a:ext uri="{FF2B5EF4-FFF2-40B4-BE49-F238E27FC236}">
                <a16:creationId xmlns:a16="http://schemas.microsoft.com/office/drawing/2014/main" id="{785B16FE-1106-0C46-909D-9F7B6D3ECA7D}"/>
              </a:ext>
            </a:extLst>
          </p:cNvPr>
          <p:cNvSpPr>
            <a:spLocks noGrp="1"/>
          </p:cNvSpPr>
          <p:nvPr>
            <p:ph idx="1"/>
          </p:nvPr>
        </p:nvSpPr>
        <p:spPr/>
        <p:txBody>
          <a:bodyPr/>
          <a:lstStyle/>
          <a:p>
            <a:r>
              <a:rPr lang="en-US" b="1" dirty="0"/>
              <a:t>Type 1:</a:t>
            </a:r>
            <a:r>
              <a:rPr lang="en-US" dirty="0"/>
              <a:t> Identical code fragments except for variations in whitespace (may be also variations in layout) and comments.</a:t>
            </a:r>
          </a:p>
          <a:p>
            <a:r>
              <a:rPr lang="en-US" b="1" dirty="0"/>
              <a:t>Type 2:</a:t>
            </a:r>
            <a:r>
              <a:rPr lang="en-US" dirty="0"/>
              <a:t> Structurally/syntactically identical fragments except for variations in identifiers, literals, types, layout and comments.</a:t>
            </a:r>
          </a:p>
          <a:p>
            <a:r>
              <a:rPr lang="en-US" b="1" dirty="0"/>
              <a:t>Type 3:</a:t>
            </a:r>
            <a:r>
              <a:rPr lang="en-US" dirty="0"/>
              <a:t> Copied fragments with further modifications. Statements can be changed, added or removed in addition to variations in identifiers, literals, types, layout and comments.</a:t>
            </a:r>
          </a:p>
          <a:p>
            <a:r>
              <a:rPr lang="en-US" b="1" dirty="0"/>
              <a:t>Type 4:</a:t>
            </a:r>
            <a:r>
              <a:rPr lang="en-US" dirty="0"/>
              <a:t> Two or more code fragments that perform the same computation but implemented through different syntactic variants.</a:t>
            </a:r>
          </a:p>
        </p:txBody>
      </p:sp>
      <p:sp>
        <p:nvSpPr>
          <p:cNvPr id="4" name="Text Placeholder 3">
            <a:extLst>
              <a:ext uri="{FF2B5EF4-FFF2-40B4-BE49-F238E27FC236}">
                <a16:creationId xmlns:a16="http://schemas.microsoft.com/office/drawing/2014/main" id="{22A538D1-28B3-6E4B-A464-960007A4203E}"/>
              </a:ext>
            </a:extLst>
          </p:cNvPr>
          <p:cNvSpPr>
            <a:spLocks noGrp="1"/>
          </p:cNvSpPr>
          <p:nvPr>
            <p:ph type="body" sz="quarter" idx="10"/>
          </p:nvPr>
        </p:nvSpPr>
        <p:spPr/>
        <p:txBody>
          <a:bodyPr/>
          <a:lstStyle/>
          <a:p>
            <a:r>
              <a:rPr lang="en-US" dirty="0"/>
              <a:t>How can we automatically refactor different types of clones?</a:t>
            </a:r>
          </a:p>
        </p:txBody>
      </p:sp>
      <p:sp>
        <p:nvSpPr>
          <p:cNvPr id="6" name="Slide Number Placeholder 5">
            <a:extLst>
              <a:ext uri="{FF2B5EF4-FFF2-40B4-BE49-F238E27FC236}">
                <a16:creationId xmlns:a16="http://schemas.microsoft.com/office/drawing/2014/main" id="{667DD7C2-51D9-9C4D-AAAA-07DE975E5061}"/>
              </a:ext>
            </a:extLst>
          </p:cNvPr>
          <p:cNvSpPr>
            <a:spLocks noGrp="1"/>
          </p:cNvSpPr>
          <p:nvPr>
            <p:ph type="sldNum" sz="quarter" idx="11"/>
          </p:nvPr>
        </p:nvSpPr>
        <p:spPr/>
        <p:txBody>
          <a:bodyPr/>
          <a:lstStyle/>
          <a:p>
            <a:r>
              <a:rPr lang="en-US"/>
              <a:t>Page </a:t>
            </a:r>
            <a:fld id="{F4B84B63-1FBD-C94C-B1C2-465CF0B5630C}" type="slidenum">
              <a:rPr lang="uk-UA" smtClean="0"/>
              <a:pPr/>
              <a:t>27</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1624070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1AC-402E-8D4E-B3E9-4D5C51ADF664}"/>
              </a:ext>
            </a:extLst>
          </p:cNvPr>
          <p:cNvSpPr>
            <a:spLocks noGrp="1"/>
          </p:cNvSpPr>
          <p:nvPr>
            <p:ph type="title"/>
          </p:nvPr>
        </p:nvSpPr>
        <p:spPr/>
        <p:txBody>
          <a:bodyPr>
            <a:normAutofit fontScale="90000"/>
          </a:bodyPr>
          <a:lstStyle/>
          <a:p>
            <a:r>
              <a:rPr lang="en-US" dirty="0"/>
              <a:t>Type 2 clones</a:t>
            </a:r>
          </a:p>
        </p:txBody>
      </p:sp>
      <p:sp>
        <p:nvSpPr>
          <p:cNvPr id="3" name="Content Placeholder 2">
            <a:extLst>
              <a:ext uri="{FF2B5EF4-FFF2-40B4-BE49-F238E27FC236}">
                <a16:creationId xmlns:a16="http://schemas.microsoft.com/office/drawing/2014/main" id="{785B16FE-1106-0C46-909D-9F7B6D3ECA7D}"/>
              </a:ext>
            </a:extLst>
          </p:cNvPr>
          <p:cNvSpPr>
            <a:spLocks noGrp="1"/>
          </p:cNvSpPr>
          <p:nvPr>
            <p:ph idx="1"/>
          </p:nvPr>
        </p:nvSpPr>
        <p:spPr/>
        <p:txBody>
          <a:bodyPr/>
          <a:lstStyle/>
          <a:p>
            <a:pPr marL="0" indent="0" algn="ctr">
              <a:buNone/>
            </a:pPr>
            <a:r>
              <a:rPr lang="en-US" i="1" dirty="0"/>
              <a:t>“Structurally/syntactically identical fragments except for variations in identifiers, literals, types, layout and comments.”</a:t>
            </a:r>
          </a:p>
          <a:p>
            <a:pPr marL="0" indent="0" algn="ctr">
              <a:buNone/>
            </a:pPr>
            <a:endParaRPr lang="en-US" i="1" dirty="0"/>
          </a:p>
          <a:p>
            <a:pPr marL="0" indent="0">
              <a:buNone/>
            </a:pPr>
            <a:r>
              <a:rPr lang="en-US" dirty="0"/>
              <a:t>Type 2 clones don’t always make a whole lot of sense:</a:t>
            </a:r>
          </a:p>
          <a:p>
            <a:pPr marL="0" indent="0">
              <a:buNone/>
            </a:pPr>
            <a:endParaRPr lang="en-US" dirty="0"/>
          </a:p>
        </p:txBody>
      </p:sp>
      <p:sp>
        <p:nvSpPr>
          <p:cNvPr id="4" name="Text Placeholder 3">
            <a:extLst>
              <a:ext uri="{FF2B5EF4-FFF2-40B4-BE49-F238E27FC236}">
                <a16:creationId xmlns:a16="http://schemas.microsoft.com/office/drawing/2014/main" id="{22A538D1-28B3-6E4B-A464-960007A4203E}"/>
              </a:ext>
            </a:extLst>
          </p:cNvPr>
          <p:cNvSpPr>
            <a:spLocks noGrp="1"/>
          </p:cNvSpPr>
          <p:nvPr>
            <p:ph type="body" sz="quarter" idx="10"/>
          </p:nvPr>
        </p:nvSpPr>
        <p:spPr/>
        <p:txBody>
          <a:bodyPr/>
          <a:lstStyle/>
          <a:p>
            <a:r>
              <a:rPr lang="en-US" dirty="0"/>
              <a:t>How can we automatically refactor different types of clones?</a:t>
            </a:r>
          </a:p>
        </p:txBody>
      </p:sp>
      <p:sp>
        <p:nvSpPr>
          <p:cNvPr id="7" name="Slide Number Placeholder 6">
            <a:extLst>
              <a:ext uri="{FF2B5EF4-FFF2-40B4-BE49-F238E27FC236}">
                <a16:creationId xmlns:a16="http://schemas.microsoft.com/office/drawing/2014/main" id="{3A4AA9F0-93F2-3A47-B47F-974FF50492F8}"/>
              </a:ext>
            </a:extLst>
          </p:cNvPr>
          <p:cNvSpPr>
            <a:spLocks noGrp="1"/>
          </p:cNvSpPr>
          <p:nvPr>
            <p:ph type="sldNum" sz="quarter" idx="11"/>
          </p:nvPr>
        </p:nvSpPr>
        <p:spPr/>
        <p:txBody>
          <a:bodyPr/>
          <a:lstStyle/>
          <a:p>
            <a:r>
              <a:rPr lang="en-US"/>
              <a:t>Page </a:t>
            </a:r>
            <a:fld id="{F4B84B63-1FBD-C94C-B1C2-465CF0B5630C}" type="slidenum">
              <a:rPr lang="uk-UA" smtClean="0"/>
              <a:pPr/>
              <a:t>28</a:t>
            </a:fld>
            <a:r>
              <a:rPr lang="en-US"/>
              <a:t> </a:t>
            </a:r>
            <a:r>
              <a:rPr lang="en-US">
                <a:latin typeface="TheSans B4 SemiLight"/>
              </a:rPr>
              <a:t>of 13</a:t>
            </a:r>
            <a:endParaRPr lang="uk-UA">
              <a:latin typeface="TheSans B4 SemiLight"/>
            </a:endParaRPr>
          </a:p>
        </p:txBody>
      </p:sp>
      <p:pic>
        <p:nvPicPr>
          <p:cNvPr id="6" name="Picture 5">
            <a:extLst>
              <a:ext uri="{FF2B5EF4-FFF2-40B4-BE49-F238E27FC236}">
                <a16:creationId xmlns:a16="http://schemas.microsoft.com/office/drawing/2014/main" id="{9608E46E-C4BE-EC43-84B1-14CC36F6849A}"/>
              </a:ext>
            </a:extLst>
          </p:cNvPr>
          <p:cNvPicPr>
            <a:picLocks noChangeAspect="1"/>
          </p:cNvPicPr>
          <p:nvPr/>
        </p:nvPicPr>
        <p:blipFill>
          <a:blip r:embed="rId3"/>
          <a:stretch>
            <a:fillRect/>
          </a:stretch>
        </p:blipFill>
        <p:spPr>
          <a:xfrm>
            <a:off x="606587" y="3317240"/>
            <a:ext cx="10888724" cy="1677670"/>
          </a:xfrm>
          <a:prstGeom prst="rect">
            <a:avLst/>
          </a:prstGeom>
        </p:spPr>
      </p:pic>
    </p:spTree>
    <p:extLst>
      <p:ext uri="{BB962C8B-B14F-4D97-AF65-F5344CB8AC3E}">
        <p14:creationId xmlns:p14="http://schemas.microsoft.com/office/powerpoint/2010/main" val="278428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1AC-402E-8D4E-B3E9-4D5C51ADF664}"/>
              </a:ext>
            </a:extLst>
          </p:cNvPr>
          <p:cNvSpPr>
            <a:spLocks noGrp="1"/>
          </p:cNvSpPr>
          <p:nvPr>
            <p:ph type="title"/>
          </p:nvPr>
        </p:nvSpPr>
        <p:spPr/>
        <p:txBody>
          <a:bodyPr>
            <a:normAutofit fontScale="90000"/>
          </a:bodyPr>
          <a:lstStyle/>
          <a:p>
            <a:r>
              <a:rPr lang="en-US" dirty="0"/>
              <a:t>Type 2 clones</a:t>
            </a:r>
          </a:p>
        </p:txBody>
      </p:sp>
      <p:sp>
        <p:nvSpPr>
          <p:cNvPr id="3" name="Content Placeholder 2">
            <a:extLst>
              <a:ext uri="{FF2B5EF4-FFF2-40B4-BE49-F238E27FC236}">
                <a16:creationId xmlns:a16="http://schemas.microsoft.com/office/drawing/2014/main" id="{785B16FE-1106-0C46-909D-9F7B6D3ECA7D}"/>
              </a:ext>
            </a:extLst>
          </p:cNvPr>
          <p:cNvSpPr>
            <a:spLocks noGrp="1"/>
          </p:cNvSpPr>
          <p:nvPr>
            <p:ph idx="1"/>
          </p:nvPr>
        </p:nvSpPr>
        <p:spPr/>
        <p:txBody>
          <a:bodyPr>
            <a:normAutofit lnSpcReduction="10000"/>
          </a:bodyPr>
          <a:lstStyle/>
          <a:p>
            <a:pPr marL="0" indent="0" algn="ctr">
              <a:buNone/>
            </a:pPr>
            <a:r>
              <a:rPr lang="en-US" i="1" dirty="0"/>
              <a:t>“Structurally/syntactically identical fragments except for variations in identifiers, literals, types, layout and comments.”</a:t>
            </a:r>
          </a:p>
          <a:p>
            <a:pPr marL="0" indent="0" algn="ctr">
              <a:buNone/>
            </a:pPr>
            <a:endParaRPr lang="en-US" i="1" dirty="0"/>
          </a:p>
          <a:p>
            <a:pPr marL="0" indent="0">
              <a:buNone/>
            </a:pPr>
            <a:r>
              <a:rPr lang="en-US" dirty="0"/>
              <a:t>For refactoring purposes, we change type 2 clones as follows:</a:t>
            </a:r>
          </a:p>
          <a:p>
            <a:r>
              <a:rPr lang="en-US" dirty="0"/>
              <a:t>Considering types (let’s not turn apples into oranges)</a:t>
            </a:r>
          </a:p>
          <a:p>
            <a:pPr lvl="1"/>
            <a:r>
              <a:rPr lang="en-US" dirty="0"/>
              <a:t>Not only direct references to types but also the types under which variables were declared!</a:t>
            </a:r>
          </a:p>
          <a:p>
            <a:r>
              <a:rPr lang="en-US" dirty="0"/>
              <a:t>Having a distinction between different variables</a:t>
            </a:r>
          </a:p>
          <a:p>
            <a:pPr lvl="1"/>
            <a:r>
              <a:rPr lang="en-US" i="1" dirty="0" err="1"/>
              <a:t>callMethod</a:t>
            </a:r>
            <a:r>
              <a:rPr lang="en-US" i="1" dirty="0"/>
              <a:t>(var1, var1);</a:t>
            </a:r>
            <a:r>
              <a:rPr lang="en-US" dirty="0"/>
              <a:t> != </a:t>
            </a:r>
            <a:r>
              <a:rPr lang="en-US" i="1" dirty="0" err="1"/>
              <a:t>callMethod</a:t>
            </a:r>
            <a:r>
              <a:rPr lang="en-US" i="1" dirty="0"/>
              <a:t>(var1, var2);</a:t>
            </a:r>
          </a:p>
          <a:p>
            <a:r>
              <a:rPr lang="en-US" dirty="0"/>
              <a:t>Defining a threshold for variability in literals</a:t>
            </a:r>
          </a:p>
        </p:txBody>
      </p:sp>
      <p:sp>
        <p:nvSpPr>
          <p:cNvPr id="4" name="Text Placeholder 3">
            <a:extLst>
              <a:ext uri="{FF2B5EF4-FFF2-40B4-BE49-F238E27FC236}">
                <a16:creationId xmlns:a16="http://schemas.microsoft.com/office/drawing/2014/main" id="{22A538D1-28B3-6E4B-A464-960007A4203E}"/>
              </a:ext>
            </a:extLst>
          </p:cNvPr>
          <p:cNvSpPr>
            <a:spLocks noGrp="1"/>
          </p:cNvSpPr>
          <p:nvPr>
            <p:ph type="body" sz="quarter" idx="10"/>
          </p:nvPr>
        </p:nvSpPr>
        <p:spPr/>
        <p:txBody>
          <a:bodyPr/>
          <a:lstStyle/>
          <a:p>
            <a:r>
              <a:rPr lang="en-US" dirty="0"/>
              <a:t>How can we automatically refactor different types of clones?</a:t>
            </a:r>
          </a:p>
        </p:txBody>
      </p:sp>
      <p:sp>
        <p:nvSpPr>
          <p:cNvPr id="6" name="Slide Number Placeholder 5">
            <a:extLst>
              <a:ext uri="{FF2B5EF4-FFF2-40B4-BE49-F238E27FC236}">
                <a16:creationId xmlns:a16="http://schemas.microsoft.com/office/drawing/2014/main" id="{EECB15C5-95E7-7D48-94C3-DD28341E05D4}"/>
              </a:ext>
            </a:extLst>
          </p:cNvPr>
          <p:cNvSpPr>
            <a:spLocks noGrp="1"/>
          </p:cNvSpPr>
          <p:nvPr>
            <p:ph type="sldNum" sz="quarter" idx="11"/>
          </p:nvPr>
        </p:nvSpPr>
        <p:spPr/>
        <p:txBody>
          <a:bodyPr/>
          <a:lstStyle/>
          <a:p>
            <a:r>
              <a:rPr lang="en-US"/>
              <a:t>Page </a:t>
            </a:r>
            <a:fld id="{F4B84B63-1FBD-C94C-B1C2-465CF0B5630C}" type="slidenum">
              <a:rPr lang="uk-UA" smtClean="0"/>
              <a:pPr/>
              <a:t>29</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128882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23A9-9E4F-3A4D-A9AF-CDDE51054650}"/>
              </a:ext>
            </a:extLst>
          </p:cNvPr>
          <p:cNvSpPr>
            <a:spLocks noGrp="1"/>
          </p:cNvSpPr>
          <p:nvPr>
            <p:ph type="title"/>
          </p:nvPr>
        </p:nvSpPr>
        <p:spPr/>
        <p:txBody>
          <a:bodyPr>
            <a:normAutofit fontScale="90000"/>
          </a:bodyPr>
          <a:lstStyle/>
          <a:p>
            <a:r>
              <a:rPr lang="en-US" dirty="0"/>
              <a:t>Java Corpus</a:t>
            </a:r>
          </a:p>
        </p:txBody>
      </p:sp>
      <p:sp>
        <p:nvSpPr>
          <p:cNvPr id="3" name="Content Placeholder 2">
            <a:extLst>
              <a:ext uri="{FF2B5EF4-FFF2-40B4-BE49-F238E27FC236}">
                <a16:creationId xmlns:a16="http://schemas.microsoft.com/office/drawing/2014/main" id="{F4131FF8-D0F8-B04F-B6BC-4EB849DABFBB}"/>
              </a:ext>
            </a:extLst>
          </p:cNvPr>
          <p:cNvSpPr>
            <a:spLocks noGrp="1"/>
          </p:cNvSpPr>
          <p:nvPr>
            <p:ph idx="1"/>
          </p:nvPr>
        </p:nvSpPr>
        <p:spPr/>
        <p:txBody>
          <a:bodyPr/>
          <a:lstStyle/>
          <a:p>
            <a:r>
              <a:rPr lang="en-US" dirty="0"/>
              <a:t>Corpus with 14.436 Java projects</a:t>
            </a:r>
          </a:p>
          <a:p>
            <a:r>
              <a:rPr lang="en-US" dirty="0"/>
              <a:t>Assembled on basis of machine learning</a:t>
            </a:r>
          </a:p>
          <a:p>
            <a:pPr lvl="1"/>
            <a:r>
              <a:rPr lang="en-US" dirty="0"/>
              <a:t>No duplicate projects</a:t>
            </a:r>
          </a:p>
          <a:p>
            <a:pPr lvl="1"/>
            <a:r>
              <a:rPr lang="en-US" dirty="0"/>
              <a:t>Higher quality projects</a:t>
            </a:r>
          </a:p>
          <a:p>
            <a:pPr lvl="1"/>
            <a:r>
              <a:rPr lang="en-US" dirty="0"/>
              <a:t>No generated files</a:t>
            </a:r>
          </a:p>
        </p:txBody>
      </p:sp>
      <p:sp>
        <p:nvSpPr>
          <p:cNvPr id="4" name="Text Placeholder 3">
            <a:extLst>
              <a:ext uri="{FF2B5EF4-FFF2-40B4-BE49-F238E27FC236}">
                <a16:creationId xmlns:a16="http://schemas.microsoft.com/office/drawing/2014/main" id="{D0F51AD6-555A-3049-9917-114745F24872}"/>
              </a:ext>
            </a:extLst>
          </p:cNvPr>
          <p:cNvSpPr>
            <a:spLocks noGrp="1"/>
          </p:cNvSpPr>
          <p:nvPr>
            <p:ph type="body" sz="quarter" idx="10"/>
          </p:nvPr>
        </p:nvSpPr>
        <p:spPr/>
        <p:txBody>
          <a:bodyPr/>
          <a:lstStyle/>
          <a:p>
            <a:endParaRPr lang="en-US"/>
          </a:p>
        </p:txBody>
      </p:sp>
      <p:sp>
        <p:nvSpPr>
          <p:cNvPr id="7" name="Slide Number Placeholder 6">
            <a:extLst>
              <a:ext uri="{FF2B5EF4-FFF2-40B4-BE49-F238E27FC236}">
                <a16:creationId xmlns:a16="http://schemas.microsoft.com/office/drawing/2014/main" id="{F32A3C39-F433-C947-AABC-035939C91310}"/>
              </a:ext>
            </a:extLst>
          </p:cNvPr>
          <p:cNvSpPr>
            <a:spLocks noGrp="1"/>
          </p:cNvSpPr>
          <p:nvPr>
            <p:ph type="sldNum" sz="quarter" idx="11"/>
          </p:nvPr>
        </p:nvSpPr>
        <p:spPr/>
        <p:txBody>
          <a:bodyPr/>
          <a:lstStyle/>
          <a:p>
            <a:r>
              <a:rPr lang="en-US"/>
              <a:t>Page </a:t>
            </a:r>
            <a:fld id="{F4B84B63-1FBD-C94C-B1C2-465CF0B5630C}" type="slidenum">
              <a:rPr lang="uk-UA" smtClean="0"/>
              <a:pPr/>
              <a:t>3</a:t>
            </a:fld>
            <a:r>
              <a:rPr lang="en-US"/>
              <a:t> </a:t>
            </a:r>
            <a:r>
              <a:rPr lang="en-US">
                <a:latin typeface="TheSans B4 SemiLight"/>
              </a:rPr>
              <a:t>of 13</a:t>
            </a:r>
            <a:endParaRPr lang="uk-UA">
              <a:latin typeface="TheSans B4 SemiLight"/>
            </a:endParaRPr>
          </a:p>
        </p:txBody>
      </p:sp>
      <p:pic>
        <p:nvPicPr>
          <p:cNvPr id="6" name="Picture 5">
            <a:extLst>
              <a:ext uri="{FF2B5EF4-FFF2-40B4-BE49-F238E27FC236}">
                <a16:creationId xmlns:a16="http://schemas.microsoft.com/office/drawing/2014/main" id="{39E70E8A-1D14-4740-AAED-2F2DB6FA5D23}"/>
              </a:ext>
            </a:extLst>
          </p:cNvPr>
          <p:cNvPicPr>
            <a:picLocks noChangeAspect="1"/>
          </p:cNvPicPr>
          <p:nvPr/>
        </p:nvPicPr>
        <p:blipFill>
          <a:blip r:embed="rId3"/>
          <a:stretch>
            <a:fillRect/>
          </a:stretch>
        </p:blipFill>
        <p:spPr>
          <a:xfrm>
            <a:off x="5338444" y="1600200"/>
            <a:ext cx="6125845" cy="4420713"/>
          </a:xfrm>
          <a:prstGeom prst="rect">
            <a:avLst/>
          </a:prstGeom>
        </p:spPr>
      </p:pic>
    </p:spTree>
    <p:extLst>
      <p:ext uri="{BB962C8B-B14F-4D97-AF65-F5344CB8AC3E}">
        <p14:creationId xmlns:p14="http://schemas.microsoft.com/office/powerpoint/2010/main" val="2431694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14E9-35F8-B349-A6C9-C20266F9BF38}"/>
              </a:ext>
            </a:extLst>
          </p:cNvPr>
          <p:cNvSpPr>
            <a:spLocks noGrp="1"/>
          </p:cNvSpPr>
          <p:nvPr>
            <p:ph type="title"/>
          </p:nvPr>
        </p:nvSpPr>
        <p:spPr/>
        <p:txBody>
          <a:bodyPr>
            <a:normAutofit fontScale="90000"/>
          </a:bodyPr>
          <a:lstStyle/>
          <a:p>
            <a:r>
              <a:rPr lang="en-US" dirty="0"/>
              <a:t>Type 3 clones</a:t>
            </a:r>
          </a:p>
        </p:txBody>
      </p:sp>
      <p:sp>
        <p:nvSpPr>
          <p:cNvPr id="3" name="Content Placeholder 2">
            <a:extLst>
              <a:ext uri="{FF2B5EF4-FFF2-40B4-BE49-F238E27FC236}">
                <a16:creationId xmlns:a16="http://schemas.microsoft.com/office/drawing/2014/main" id="{6DCC9E96-8FA8-1E41-A3FE-B07DC19DEC31}"/>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F5FE3F9D-4A40-DF4F-96D3-C556FB9B762F}"/>
              </a:ext>
            </a:extLst>
          </p:cNvPr>
          <p:cNvSpPr>
            <a:spLocks noGrp="1"/>
          </p:cNvSpPr>
          <p:nvPr>
            <p:ph type="body"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A16422DC-B1CC-9A44-BC02-FFA238494D02}"/>
              </a:ext>
            </a:extLst>
          </p:cNvPr>
          <p:cNvSpPr>
            <a:spLocks noGrp="1"/>
          </p:cNvSpPr>
          <p:nvPr>
            <p:ph type="sldNum" sz="quarter" idx="11"/>
          </p:nvPr>
        </p:nvSpPr>
        <p:spPr/>
        <p:txBody>
          <a:bodyPr/>
          <a:lstStyle/>
          <a:p>
            <a:r>
              <a:rPr lang="en-US"/>
              <a:t>Page </a:t>
            </a:r>
            <a:fld id="{F4B84B63-1FBD-C94C-B1C2-465CF0B5630C}" type="slidenum">
              <a:rPr lang="uk-UA" smtClean="0"/>
              <a:pPr/>
              <a:t>30</a:t>
            </a:fld>
            <a:r>
              <a:rPr lang="en-US"/>
              <a:t> </a:t>
            </a:r>
            <a:r>
              <a:rPr lang="en-US">
                <a:latin typeface="TheSans B4 SemiLight"/>
              </a:rPr>
              <a:t>of 13</a:t>
            </a:r>
            <a:endParaRPr lang="uk-UA">
              <a:latin typeface="TheSans B4 SemiLight"/>
            </a:endParaRPr>
          </a:p>
        </p:txBody>
      </p:sp>
      <p:pic>
        <p:nvPicPr>
          <p:cNvPr id="6" name="Picture 5">
            <a:extLst>
              <a:ext uri="{FF2B5EF4-FFF2-40B4-BE49-F238E27FC236}">
                <a16:creationId xmlns:a16="http://schemas.microsoft.com/office/drawing/2014/main" id="{151F03CA-085A-BE4B-9712-CD02EF864AF9}"/>
              </a:ext>
            </a:extLst>
          </p:cNvPr>
          <p:cNvPicPr>
            <a:picLocks noChangeAspect="1"/>
          </p:cNvPicPr>
          <p:nvPr/>
        </p:nvPicPr>
        <p:blipFill rotWithShape="1">
          <a:blip r:embed="rId3"/>
          <a:srcRect r="75451" b="14157"/>
          <a:stretch/>
        </p:blipFill>
        <p:spPr>
          <a:xfrm>
            <a:off x="995045" y="1691640"/>
            <a:ext cx="3892837" cy="3257550"/>
          </a:xfrm>
          <a:prstGeom prst="rect">
            <a:avLst/>
          </a:prstGeom>
        </p:spPr>
      </p:pic>
      <p:pic>
        <p:nvPicPr>
          <p:cNvPr id="7" name="Picture 6">
            <a:extLst>
              <a:ext uri="{FF2B5EF4-FFF2-40B4-BE49-F238E27FC236}">
                <a16:creationId xmlns:a16="http://schemas.microsoft.com/office/drawing/2014/main" id="{0C2912DA-50CA-384D-98EA-BFB38CDE9A45}"/>
              </a:ext>
            </a:extLst>
          </p:cNvPr>
          <p:cNvPicPr>
            <a:picLocks noChangeAspect="1"/>
          </p:cNvPicPr>
          <p:nvPr/>
        </p:nvPicPr>
        <p:blipFill rotWithShape="1">
          <a:blip r:embed="rId3"/>
          <a:srcRect l="75393" b="14157"/>
          <a:stretch/>
        </p:blipFill>
        <p:spPr>
          <a:xfrm>
            <a:off x="7122650" y="1691640"/>
            <a:ext cx="3902004" cy="3257551"/>
          </a:xfrm>
          <a:prstGeom prst="rect">
            <a:avLst/>
          </a:prstGeom>
        </p:spPr>
      </p:pic>
    </p:spTree>
    <p:extLst>
      <p:ext uri="{BB962C8B-B14F-4D97-AF65-F5344CB8AC3E}">
        <p14:creationId xmlns:p14="http://schemas.microsoft.com/office/powerpoint/2010/main" val="2142121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3D23-D06A-6E42-AE39-FF48EF32AC48}"/>
              </a:ext>
            </a:extLst>
          </p:cNvPr>
          <p:cNvSpPr>
            <a:spLocks noGrp="1"/>
          </p:cNvSpPr>
          <p:nvPr>
            <p:ph type="title"/>
          </p:nvPr>
        </p:nvSpPr>
        <p:spPr/>
        <p:txBody>
          <a:bodyPr>
            <a:normAutofit fontScale="90000"/>
          </a:bodyPr>
          <a:lstStyle/>
          <a:p>
            <a:r>
              <a:rPr lang="en-US" dirty="0"/>
              <a:t>Next steps</a:t>
            </a:r>
          </a:p>
        </p:txBody>
      </p:sp>
      <p:sp>
        <p:nvSpPr>
          <p:cNvPr id="3" name="Content Placeholder 2">
            <a:extLst>
              <a:ext uri="{FF2B5EF4-FFF2-40B4-BE49-F238E27FC236}">
                <a16:creationId xmlns:a16="http://schemas.microsoft.com/office/drawing/2014/main" id="{AAF9C3B2-E88C-8540-9D70-3C3BDCF152C9}"/>
              </a:ext>
            </a:extLst>
          </p:cNvPr>
          <p:cNvSpPr>
            <a:spLocks noGrp="1"/>
          </p:cNvSpPr>
          <p:nvPr>
            <p:ph idx="1"/>
          </p:nvPr>
        </p:nvSpPr>
        <p:spPr/>
        <p:txBody>
          <a:bodyPr/>
          <a:lstStyle/>
          <a:p>
            <a:r>
              <a:rPr lang="en-US" dirty="0"/>
              <a:t>Running “refactorability” script over the corpus</a:t>
            </a:r>
          </a:p>
          <a:p>
            <a:r>
              <a:rPr lang="en-US" dirty="0"/>
              <a:t>Running all scripts with my type-2 and type-3 definitions</a:t>
            </a:r>
          </a:p>
          <a:p>
            <a:r>
              <a:rPr lang="en-US" dirty="0"/>
              <a:t>Figuring out good thresholds by plotting distribution</a:t>
            </a:r>
          </a:p>
          <a:p>
            <a:r>
              <a:rPr lang="en-US" dirty="0"/>
              <a:t>Defining actual </a:t>
            </a:r>
            <a:r>
              <a:rPr lang="en-US" dirty="0" err="1"/>
              <a:t>refactorings</a:t>
            </a:r>
            <a:r>
              <a:rPr lang="en-US" dirty="0"/>
              <a:t> (a lot of good input from current research here)</a:t>
            </a:r>
          </a:p>
          <a:p>
            <a:r>
              <a:rPr lang="en-US" dirty="0"/>
              <a:t>… further suggestions are welcome! </a:t>
            </a:r>
            <a:r>
              <a:rPr lang="en-US" dirty="0">
                <a:sym typeface="Wingdings" pitchFamily="2" charset="2"/>
              </a:rPr>
              <a:t> </a:t>
            </a:r>
            <a:endParaRPr lang="en-US" dirty="0"/>
          </a:p>
        </p:txBody>
      </p:sp>
      <p:sp>
        <p:nvSpPr>
          <p:cNvPr id="4" name="Text Placeholder 3">
            <a:extLst>
              <a:ext uri="{FF2B5EF4-FFF2-40B4-BE49-F238E27FC236}">
                <a16:creationId xmlns:a16="http://schemas.microsoft.com/office/drawing/2014/main" id="{2A88B3C9-0BE4-5048-B0F8-81639C986E3F}"/>
              </a:ext>
            </a:extLst>
          </p:cNvPr>
          <p:cNvSpPr>
            <a:spLocks noGrp="1"/>
          </p:cNvSpPr>
          <p:nvPr>
            <p:ph type="body" sz="quarter" idx="10"/>
          </p:nvPr>
        </p:nvSpPr>
        <p:spPr/>
        <p:txBody>
          <a:bodyPr/>
          <a:lstStyle/>
          <a:p>
            <a:endParaRPr lang="en-US"/>
          </a:p>
        </p:txBody>
      </p:sp>
      <p:sp>
        <p:nvSpPr>
          <p:cNvPr id="6" name="Slide Number Placeholder 5">
            <a:extLst>
              <a:ext uri="{FF2B5EF4-FFF2-40B4-BE49-F238E27FC236}">
                <a16:creationId xmlns:a16="http://schemas.microsoft.com/office/drawing/2014/main" id="{76B5940F-A803-AF45-A8D6-ACA13A5C53EE}"/>
              </a:ext>
            </a:extLst>
          </p:cNvPr>
          <p:cNvSpPr>
            <a:spLocks noGrp="1"/>
          </p:cNvSpPr>
          <p:nvPr>
            <p:ph type="sldNum" sz="quarter" idx="11"/>
          </p:nvPr>
        </p:nvSpPr>
        <p:spPr/>
        <p:txBody>
          <a:bodyPr/>
          <a:lstStyle/>
          <a:p>
            <a:r>
              <a:rPr lang="en-US"/>
              <a:t>Page </a:t>
            </a:r>
            <a:fld id="{F4B84B63-1FBD-C94C-B1C2-465CF0B5630C}" type="slidenum">
              <a:rPr lang="uk-UA" smtClean="0"/>
              <a:pPr/>
              <a:t>31</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182575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8108-25D9-034D-8AAC-F656D80EB89E}"/>
              </a:ext>
            </a:extLst>
          </p:cNvPr>
          <p:cNvSpPr>
            <a:spLocks noGrp="1"/>
          </p:cNvSpPr>
          <p:nvPr>
            <p:ph type="title"/>
          </p:nvPr>
        </p:nvSpPr>
        <p:spPr/>
        <p:txBody>
          <a:bodyPr>
            <a:normAutofit fontScale="90000"/>
          </a:bodyPr>
          <a:lstStyle/>
          <a:p>
            <a:r>
              <a:rPr lang="en-US" dirty="0"/>
              <a:t>Code Clone Context</a:t>
            </a:r>
          </a:p>
        </p:txBody>
      </p:sp>
      <p:sp>
        <p:nvSpPr>
          <p:cNvPr id="3" name="Content Placeholder 2">
            <a:extLst>
              <a:ext uri="{FF2B5EF4-FFF2-40B4-BE49-F238E27FC236}">
                <a16:creationId xmlns:a16="http://schemas.microsoft.com/office/drawing/2014/main" id="{D858705E-6BBC-5945-B88E-0837B72A938F}"/>
              </a:ext>
            </a:extLst>
          </p:cNvPr>
          <p:cNvSpPr>
            <a:spLocks noGrp="1"/>
          </p:cNvSpPr>
          <p:nvPr>
            <p:ph idx="1"/>
          </p:nvPr>
        </p:nvSpPr>
        <p:spPr/>
        <p:txBody>
          <a:bodyPr/>
          <a:lstStyle/>
          <a:p>
            <a:r>
              <a:rPr lang="en-US" dirty="0"/>
              <a:t>The context of a clone has three aspects that are of importance to how the clone can be merged:</a:t>
            </a:r>
          </a:p>
          <a:p>
            <a:pPr lvl="1"/>
            <a:r>
              <a:rPr lang="en-US" dirty="0"/>
              <a:t>Relation between clone instances</a:t>
            </a:r>
          </a:p>
          <a:p>
            <a:pPr lvl="1"/>
            <a:r>
              <a:rPr lang="en-US" dirty="0"/>
              <a:t>Location of the clone</a:t>
            </a:r>
          </a:p>
          <a:p>
            <a:pPr lvl="1"/>
            <a:r>
              <a:rPr lang="en-US" dirty="0"/>
              <a:t>Contents of a clone instance</a:t>
            </a:r>
          </a:p>
          <a:p>
            <a:pPr lvl="1"/>
            <a:endParaRPr lang="en-US" dirty="0"/>
          </a:p>
          <a:p>
            <a:r>
              <a:rPr lang="en-US" dirty="0"/>
              <a:t>Collected statistics over the corpus</a:t>
            </a:r>
          </a:p>
        </p:txBody>
      </p:sp>
      <p:sp>
        <p:nvSpPr>
          <p:cNvPr id="4" name="Text Placeholder 3">
            <a:extLst>
              <a:ext uri="{FF2B5EF4-FFF2-40B4-BE49-F238E27FC236}">
                <a16:creationId xmlns:a16="http://schemas.microsoft.com/office/drawing/2014/main" id="{F8A953F4-6A57-5F4E-A8C3-0EA699F90667}"/>
              </a:ext>
            </a:extLst>
          </p:cNvPr>
          <p:cNvSpPr>
            <a:spLocks noGrp="1"/>
          </p:cNvSpPr>
          <p:nvPr>
            <p:ph type="body" sz="quarter" idx="10"/>
          </p:nvPr>
        </p:nvSpPr>
        <p:spPr/>
        <p:txBody>
          <a:bodyPr>
            <a:normAutofit fontScale="92500"/>
          </a:bodyPr>
          <a:lstStyle/>
          <a:p>
            <a:r>
              <a:rPr lang="en-US" dirty="0"/>
              <a:t>How are cloned instances related, where is my clone located and what does my clone contain?</a:t>
            </a:r>
          </a:p>
        </p:txBody>
      </p:sp>
      <p:sp>
        <p:nvSpPr>
          <p:cNvPr id="6" name="Slide Number Placeholder 5">
            <a:extLst>
              <a:ext uri="{FF2B5EF4-FFF2-40B4-BE49-F238E27FC236}">
                <a16:creationId xmlns:a16="http://schemas.microsoft.com/office/drawing/2014/main" id="{96DDCF62-CB09-D145-9D76-FED332DDFDB2}"/>
              </a:ext>
            </a:extLst>
          </p:cNvPr>
          <p:cNvSpPr>
            <a:spLocks noGrp="1"/>
          </p:cNvSpPr>
          <p:nvPr>
            <p:ph type="sldNum" sz="quarter" idx="11"/>
          </p:nvPr>
        </p:nvSpPr>
        <p:spPr/>
        <p:txBody>
          <a:bodyPr/>
          <a:lstStyle/>
          <a:p>
            <a:r>
              <a:rPr lang="en-US"/>
              <a:t>Page </a:t>
            </a:r>
            <a:fld id="{F4B84B63-1FBD-C94C-B1C2-465CF0B5630C}" type="slidenum">
              <a:rPr lang="uk-UA" smtClean="0"/>
              <a:pPr/>
              <a:t>4</a:t>
            </a:fld>
            <a:r>
              <a:rPr lang="en-US"/>
              <a:t> </a:t>
            </a:r>
            <a:r>
              <a:rPr lang="en-US">
                <a:latin typeface="TheSans B4 SemiLight"/>
              </a:rPr>
              <a:t>of 13</a:t>
            </a:r>
            <a:endParaRPr lang="uk-UA">
              <a:latin typeface="TheSans B4 SemiLight"/>
            </a:endParaRPr>
          </a:p>
        </p:txBody>
      </p:sp>
      <p:pic>
        <p:nvPicPr>
          <p:cNvPr id="8" name="Picture 7">
            <a:extLst>
              <a:ext uri="{FF2B5EF4-FFF2-40B4-BE49-F238E27FC236}">
                <a16:creationId xmlns:a16="http://schemas.microsoft.com/office/drawing/2014/main" id="{A07D86C9-459E-3D4F-929D-52A487DCFF1B}"/>
              </a:ext>
            </a:extLst>
          </p:cNvPr>
          <p:cNvPicPr>
            <a:picLocks noChangeAspect="1"/>
          </p:cNvPicPr>
          <p:nvPr/>
        </p:nvPicPr>
        <p:blipFill>
          <a:blip r:embed="rId3"/>
          <a:stretch>
            <a:fillRect/>
          </a:stretch>
        </p:blipFill>
        <p:spPr>
          <a:xfrm>
            <a:off x="2365247" y="2345670"/>
            <a:ext cx="9326643" cy="3542557"/>
          </a:xfrm>
          <a:prstGeom prst="rect">
            <a:avLst/>
          </a:prstGeom>
        </p:spPr>
      </p:pic>
    </p:spTree>
    <p:extLst>
      <p:ext uri="{BB962C8B-B14F-4D97-AF65-F5344CB8AC3E}">
        <p14:creationId xmlns:p14="http://schemas.microsoft.com/office/powerpoint/2010/main" val="270354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28B2-D4E0-F94D-B7FA-8B435B532FB7}"/>
              </a:ext>
            </a:extLst>
          </p:cNvPr>
          <p:cNvSpPr>
            <a:spLocks noGrp="1"/>
          </p:cNvSpPr>
          <p:nvPr>
            <p:ph type="title"/>
          </p:nvPr>
        </p:nvSpPr>
        <p:spPr/>
        <p:txBody>
          <a:bodyPr>
            <a:normAutofit fontScale="90000"/>
          </a:bodyPr>
          <a:lstStyle/>
          <a:p>
            <a:r>
              <a:rPr lang="en-US" dirty="0"/>
              <a:t>Clone Relations</a:t>
            </a:r>
          </a:p>
        </p:txBody>
      </p:sp>
      <p:pic>
        <p:nvPicPr>
          <p:cNvPr id="9" name="Content Placeholder 8">
            <a:extLst>
              <a:ext uri="{FF2B5EF4-FFF2-40B4-BE49-F238E27FC236}">
                <a16:creationId xmlns:a16="http://schemas.microsoft.com/office/drawing/2014/main" id="{9E153757-9389-6344-B09A-715CC73BA6E6}"/>
              </a:ext>
            </a:extLst>
          </p:cNvPr>
          <p:cNvPicPr>
            <a:picLocks noGrp="1" noChangeAspect="1"/>
          </p:cNvPicPr>
          <p:nvPr>
            <p:ph idx="1"/>
          </p:nvPr>
        </p:nvPicPr>
        <p:blipFill>
          <a:blip r:embed="rId3"/>
          <a:stretch>
            <a:fillRect/>
          </a:stretch>
        </p:blipFill>
        <p:spPr>
          <a:xfrm>
            <a:off x="2167003" y="1241639"/>
            <a:ext cx="6962193" cy="4969199"/>
          </a:xfrm>
        </p:spPr>
      </p:pic>
      <p:sp>
        <p:nvSpPr>
          <p:cNvPr id="4" name="Text Placeholder 3">
            <a:extLst>
              <a:ext uri="{FF2B5EF4-FFF2-40B4-BE49-F238E27FC236}">
                <a16:creationId xmlns:a16="http://schemas.microsoft.com/office/drawing/2014/main" id="{17FF78C0-F373-BC43-BDFD-B6EC05513AA8}"/>
              </a:ext>
            </a:extLst>
          </p:cNvPr>
          <p:cNvSpPr>
            <a:spLocks noGrp="1"/>
          </p:cNvSpPr>
          <p:nvPr>
            <p:ph type="body" sz="quarter" idx="10"/>
          </p:nvPr>
        </p:nvSpPr>
        <p:spPr/>
        <p:txBody>
          <a:bodyPr/>
          <a:lstStyle/>
          <a:p>
            <a:r>
              <a:rPr lang="en-US" dirty="0"/>
              <a:t>Relation through inheritance between clone instances</a:t>
            </a:r>
          </a:p>
        </p:txBody>
      </p:sp>
      <p:sp>
        <p:nvSpPr>
          <p:cNvPr id="5" name="Slide Number Placeholder 4">
            <a:extLst>
              <a:ext uri="{FF2B5EF4-FFF2-40B4-BE49-F238E27FC236}">
                <a16:creationId xmlns:a16="http://schemas.microsoft.com/office/drawing/2014/main" id="{FA8CEE60-EAFA-844A-82DE-C6B6AF57445A}"/>
              </a:ext>
            </a:extLst>
          </p:cNvPr>
          <p:cNvSpPr>
            <a:spLocks noGrp="1"/>
          </p:cNvSpPr>
          <p:nvPr>
            <p:ph type="sldNum" sz="quarter" idx="11"/>
          </p:nvPr>
        </p:nvSpPr>
        <p:spPr/>
        <p:txBody>
          <a:bodyPr/>
          <a:lstStyle/>
          <a:p>
            <a:r>
              <a:rPr lang="en-US"/>
              <a:t>Page </a:t>
            </a:r>
            <a:fld id="{F4B84B63-1FBD-C94C-B1C2-465CF0B5630C}" type="slidenum">
              <a:rPr lang="uk-UA" smtClean="0"/>
              <a:pPr/>
              <a:t>5</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402834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1AB5-86CD-FD43-B8C2-9641DCC2D63E}"/>
              </a:ext>
            </a:extLst>
          </p:cNvPr>
          <p:cNvSpPr>
            <a:spLocks noGrp="1"/>
          </p:cNvSpPr>
          <p:nvPr>
            <p:ph type="title"/>
          </p:nvPr>
        </p:nvSpPr>
        <p:spPr/>
        <p:txBody>
          <a:bodyPr>
            <a:normAutofit fontScale="90000"/>
          </a:bodyPr>
          <a:lstStyle/>
          <a:p>
            <a:r>
              <a:rPr lang="en-US" dirty="0"/>
              <a:t>Relation between clone instances</a:t>
            </a:r>
          </a:p>
        </p:txBody>
      </p:sp>
      <p:sp>
        <p:nvSpPr>
          <p:cNvPr id="4" name="Text Placeholder 3">
            <a:extLst>
              <a:ext uri="{FF2B5EF4-FFF2-40B4-BE49-F238E27FC236}">
                <a16:creationId xmlns:a16="http://schemas.microsoft.com/office/drawing/2014/main" id="{CFACC0BD-72D1-0A4E-ADCF-F155C32C0962}"/>
              </a:ext>
            </a:extLst>
          </p:cNvPr>
          <p:cNvSpPr>
            <a:spLocks noGrp="1"/>
          </p:cNvSpPr>
          <p:nvPr>
            <p:ph type="body" sz="quarter" idx="10"/>
          </p:nvPr>
        </p:nvSpPr>
        <p:spPr/>
        <p:txBody>
          <a:bodyPr/>
          <a:lstStyle/>
          <a:p>
            <a:endParaRPr lang="en-US"/>
          </a:p>
        </p:txBody>
      </p:sp>
      <p:sp>
        <p:nvSpPr>
          <p:cNvPr id="6" name="Slide Number Placeholder 5">
            <a:extLst>
              <a:ext uri="{FF2B5EF4-FFF2-40B4-BE49-F238E27FC236}">
                <a16:creationId xmlns:a16="http://schemas.microsoft.com/office/drawing/2014/main" id="{C333E20E-D60A-AD4F-859F-485829299CA8}"/>
              </a:ext>
            </a:extLst>
          </p:cNvPr>
          <p:cNvSpPr>
            <a:spLocks noGrp="1"/>
          </p:cNvSpPr>
          <p:nvPr>
            <p:ph type="sldNum" sz="quarter" idx="11"/>
          </p:nvPr>
        </p:nvSpPr>
        <p:spPr/>
        <p:txBody>
          <a:bodyPr/>
          <a:lstStyle/>
          <a:p>
            <a:r>
              <a:rPr lang="en-US"/>
              <a:t>Page </a:t>
            </a:r>
            <a:fld id="{F4B84B63-1FBD-C94C-B1C2-465CF0B5630C}" type="slidenum">
              <a:rPr lang="uk-UA" smtClean="0"/>
              <a:pPr/>
              <a:t>6</a:t>
            </a:fld>
            <a:r>
              <a:rPr lang="en-US"/>
              <a:t> </a:t>
            </a:r>
            <a:r>
              <a:rPr lang="en-US">
                <a:latin typeface="TheSans B4 SemiLight"/>
              </a:rPr>
              <a:t>of 13</a:t>
            </a:r>
            <a:endParaRPr lang="uk-UA">
              <a:latin typeface="TheSans B4 SemiLight"/>
            </a:endParaRPr>
          </a:p>
        </p:txBody>
      </p:sp>
      <p:pic>
        <p:nvPicPr>
          <p:cNvPr id="8" name="Picture 7">
            <a:extLst>
              <a:ext uri="{FF2B5EF4-FFF2-40B4-BE49-F238E27FC236}">
                <a16:creationId xmlns:a16="http://schemas.microsoft.com/office/drawing/2014/main" id="{9CF73F94-59AD-914B-A087-D3589A28BACF}"/>
              </a:ext>
            </a:extLst>
          </p:cNvPr>
          <p:cNvPicPr>
            <a:picLocks noChangeAspect="1"/>
          </p:cNvPicPr>
          <p:nvPr/>
        </p:nvPicPr>
        <p:blipFill>
          <a:blip r:embed="rId3"/>
          <a:stretch>
            <a:fillRect/>
          </a:stretch>
        </p:blipFill>
        <p:spPr>
          <a:xfrm>
            <a:off x="2462922" y="1376100"/>
            <a:ext cx="7176053" cy="4771800"/>
          </a:xfrm>
          <a:prstGeom prst="rect">
            <a:avLst/>
          </a:prstGeom>
        </p:spPr>
      </p:pic>
    </p:spTree>
    <p:extLst>
      <p:ext uri="{BB962C8B-B14F-4D97-AF65-F5344CB8AC3E}">
        <p14:creationId xmlns:p14="http://schemas.microsoft.com/office/powerpoint/2010/main" val="216778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A856-5E34-F54D-8D54-632899DFB603}"/>
              </a:ext>
            </a:extLst>
          </p:cNvPr>
          <p:cNvSpPr>
            <a:spLocks noGrp="1"/>
          </p:cNvSpPr>
          <p:nvPr>
            <p:ph type="title"/>
          </p:nvPr>
        </p:nvSpPr>
        <p:spPr/>
        <p:txBody>
          <a:bodyPr>
            <a:normAutofit fontScale="90000"/>
          </a:bodyPr>
          <a:lstStyle/>
          <a:p>
            <a:r>
              <a:rPr lang="en-US" dirty="0"/>
              <a:t>Location of clones</a:t>
            </a:r>
          </a:p>
        </p:txBody>
      </p:sp>
      <p:sp>
        <p:nvSpPr>
          <p:cNvPr id="3" name="Content Placeholder 2">
            <a:extLst>
              <a:ext uri="{FF2B5EF4-FFF2-40B4-BE49-F238E27FC236}">
                <a16:creationId xmlns:a16="http://schemas.microsoft.com/office/drawing/2014/main" id="{78DA291B-C7B7-ED40-A4C9-97FD57543962}"/>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E95703B-D8B5-D84B-AE34-6143097535BD}"/>
              </a:ext>
            </a:extLst>
          </p:cNvPr>
          <p:cNvSpPr>
            <a:spLocks noGrp="1"/>
          </p:cNvSpPr>
          <p:nvPr>
            <p:ph type="body"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C5260747-1F16-8D4E-8DE7-74EB9A22CB1A}"/>
              </a:ext>
            </a:extLst>
          </p:cNvPr>
          <p:cNvSpPr>
            <a:spLocks noGrp="1"/>
          </p:cNvSpPr>
          <p:nvPr>
            <p:ph type="sldNum" sz="quarter" idx="11"/>
          </p:nvPr>
        </p:nvSpPr>
        <p:spPr/>
        <p:txBody>
          <a:bodyPr/>
          <a:lstStyle/>
          <a:p>
            <a:r>
              <a:rPr lang="en-US"/>
              <a:t>Page </a:t>
            </a:r>
            <a:fld id="{F4B84B63-1FBD-C94C-B1C2-465CF0B5630C}" type="slidenum">
              <a:rPr lang="uk-UA" smtClean="0"/>
              <a:pPr/>
              <a:t>7</a:t>
            </a:fld>
            <a:r>
              <a:rPr lang="en-US"/>
              <a:t> </a:t>
            </a:r>
            <a:r>
              <a:rPr lang="en-US">
                <a:latin typeface="TheSans B4 SemiLight"/>
              </a:rPr>
              <a:t>of 13</a:t>
            </a:r>
            <a:endParaRPr lang="uk-UA">
              <a:latin typeface="TheSans B4 SemiLight"/>
            </a:endParaRPr>
          </a:p>
        </p:txBody>
      </p:sp>
      <p:pic>
        <p:nvPicPr>
          <p:cNvPr id="6" name="Picture 5">
            <a:extLst>
              <a:ext uri="{FF2B5EF4-FFF2-40B4-BE49-F238E27FC236}">
                <a16:creationId xmlns:a16="http://schemas.microsoft.com/office/drawing/2014/main" id="{96C61D83-32F2-CF4E-873C-F0494190CBAA}"/>
              </a:ext>
            </a:extLst>
          </p:cNvPr>
          <p:cNvPicPr>
            <a:picLocks noChangeAspect="1"/>
          </p:cNvPicPr>
          <p:nvPr/>
        </p:nvPicPr>
        <p:blipFill>
          <a:blip r:embed="rId3"/>
          <a:stretch>
            <a:fillRect/>
          </a:stretch>
        </p:blipFill>
        <p:spPr>
          <a:xfrm>
            <a:off x="2595891" y="2236026"/>
            <a:ext cx="6910116" cy="3228348"/>
          </a:xfrm>
          <a:prstGeom prst="rect">
            <a:avLst/>
          </a:prstGeom>
        </p:spPr>
      </p:pic>
    </p:spTree>
    <p:extLst>
      <p:ext uri="{BB962C8B-B14F-4D97-AF65-F5344CB8AC3E}">
        <p14:creationId xmlns:p14="http://schemas.microsoft.com/office/powerpoint/2010/main" val="165088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2669-A7D6-2349-8886-73E09F576913}"/>
              </a:ext>
            </a:extLst>
          </p:cNvPr>
          <p:cNvSpPr>
            <a:spLocks noGrp="1"/>
          </p:cNvSpPr>
          <p:nvPr>
            <p:ph type="title"/>
          </p:nvPr>
        </p:nvSpPr>
        <p:spPr/>
        <p:txBody>
          <a:bodyPr>
            <a:normAutofit fontScale="90000"/>
          </a:bodyPr>
          <a:lstStyle/>
          <a:p>
            <a:r>
              <a:rPr lang="en-US" dirty="0"/>
              <a:t>Contents of clones</a:t>
            </a:r>
          </a:p>
        </p:txBody>
      </p:sp>
      <p:sp>
        <p:nvSpPr>
          <p:cNvPr id="4" name="Text Placeholder 3">
            <a:extLst>
              <a:ext uri="{FF2B5EF4-FFF2-40B4-BE49-F238E27FC236}">
                <a16:creationId xmlns:a16="http://schemas.microsoft.com/office/drawing/2014/main" id="{ECF67C89-C13E-9940-8ADE-6EA8E382849C}"/>
              </a:ext>
            </a:extLst>
          </p:cNvPr>
          <p:cNvSpPr>
            <a:spLocks noGrp="1"/>
          </p:cNvSpPr>
          <p:nvPr>
            <p:ph type="body" sz="quarter" idx="10"/>
          </p:nvPr>
        </p:nvSpPr>
        <p:spPr/>
        <p:txBody>
          <a:bodyPr/>
          <a:lstStyle/>
          <a:p>
            <a:r>
              <a:rPr lang="en-US" dirty="0"/>
              <a:t>What do clones span?</a:t>
            </a:r>
          </a:p>
        </p:txBody>
      </p:sp>
      <p:sp>
        <p:nvSpPr>
          <p:cNvPr id="5" name="Slide Number Placeholder 4">
            <a:extLst>
              <a:ext uri="{FF2B5EF4-FFF2-40B4-BE49-F238E27FC236}">
                <a16:creationId xmlns:a16="http://schemas.microsoft.com/office/drawing/2014/main" id="{803B154B-C0CA-A14F-99EA-086F2AC0927A}"/>
              </a:ext>
            </a:extLst>
          </p:cNvPr>
          <p:cNvSpPr>
            <a:spLocks noGrp="1"/>
          </p:cNvSpPr>
          <p:nvPr>
            <p:ph type="sldNum" sz="quarter" idx="11"/>
          </p:nvPr>
        </p:nvSpPr>
        <p:spPr/>
        <p:txBody>
          <a:bodyPr/>
          <a:lstStyle/>
          <a:p>
            <a:r>
              <a:rPr lang="en-US"/>
              <a:t>Page </a:t>
            </a:r>
            <a:fld id="{F4B84B63-1FBD-C94C-B1C2-465CF0B5630C}" type="slidenum">
              <a:rPr lang="uk-UA" smtClean="0"/>
              <a:pPr/>
              <a:t>8</a:t>
            </a:fld>
            <a:r>
              <a:rPr lang="en-US"/>
              <a:t> </a:t>
            </a:r>
            <a:r>
              <a:rPr lang="en-US">
                <a:latin typeface="TheSans B4 SemiLight"/>
              </a:rPr>
              <a:t>of 13</a:t>
            </a:r>
            <a:endParaRPr lang="uk-UA">
              <a:latin typeface="TheSans B4 SemiLight"/>
            </a:endParaRPr>
          </a:p>
        </p:txBody>
      </p:sp>
      <p:pic>
        <p:nvPicPr>
          <p:cNvPr id="7" name="Picture 6">
            <a:extLst>
              <a:ext uri="{FF2B5EF4-FFF2-40B4-BE49-F238E27FC236}">
                <a16:creationId xmlns:a16="http://schemas.microsoft.com/office/drawing/2014/main" id="{27230375-FD32-994F-BCB0-E9A206C72AEA}"/>
              </a:ext>
            </a:extLst>
          </p:cNvPr>
          <p:cNvPicPr>
            <a:picLocks noChangeAspect="1"/>
          </p:cNvPicPr>
          <p:nvPr/>
        </p:nvPicPr>
        <p:blipFill>
          <a:blip r:embed="rId3"/>
          <a:stretch>
            <a:fillRect/>
          </a:stretch>
        </p:blipFill>
        <p:spPr>
          <a:xfrm>
            <a:off x="3510949" y="756000"/>
            <a:ext cx="5080000" cy="5969000"/>
          </a:xfrm>
          <a:prstGeom prst="rect">
            <a:avLst/>
          </a:prstGeom>
        </p:spPr>
      </p:pic>
    </p:spTree>
    <p:extLst>
      <p:ext uri="{BB962C8B-B14F-4D97-AF65-F5344CB8AC3E}">
        <p14:creationId xmlns:p14="http://schemas.microsoft.com/office/powerpoint/2010/main" val="135859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1AC-402E-8D4E-B3E9-4D5C51ADF664}"/>
              </a:ext>
            </a:extLst>
          </p:cNvPr>
          <p:cNvSpPr>
            <a:spLocks noGrp="1"/>
          </p:cNvSpPr>
          <p:nvPr>
            <p:ph type="title"/>
          </p:nvPr>
        </p:nvSpPr>
        <p:spPr/>
        <p:txBody>
          <a:bodyPr>
            <a:normAutofit fontScale="90000"/>
          </a:bodyPr>
          <a:lstStyle/>
          <a:p>
            <a:r>
              <a:rPr lang="en-US" dirty="0"/>
              <a:t>Clone types</a:t>
            </a:r>
          </a:p>
        </p:txBody>
      </p:sp>
      <p:sp>
        <p:nvSpPr>
          <p:cNvPr id="3" name="Content Placeholder 2">
            <a:extLst>
              <a:ext uri="{FF2B5EF4-FFF2-40B4-BE49-F238E27FC236}">
                <a16:creationId xmlns:a16="http://schemas.microsoft.com/office/drawing/2014/main" id="{785B16FE-1106-0C46-909D-9F7B6D3ECA7D}"/>
              </a:ext>
            </a:extLst>
          </p:cNvPr>
          <p:cNvSpPr>
            <a:spLocks noGrp="1"/>
          </p:cNvSpPr>
          <p:nvPr>
            <p:ph idx="1"/>
          </p:nvPr>
        </p:nvSpPr>
        <p:spPr/>
        <p:txBody>
          <a:bodyPr/>
          <a:lstStyle/>
          <a:p>
            <a:r>
              <a:rPr lang="en-US" b="1" dirty="0"/>
              <a:t>Type 1:</a:t>
            </a:r>
            <a:r>
              <a:rPr lang="en-US" dirty="0"/>
              <a:t> Identical code fragments except for variations in whitespace (may be also variations in layout) and comments.</a:t>
            </a:r>
          </a:p>
          <a:p>
            <a:r>
              <a:rPr lang="en-US" b="1" dirty="0"/>
              <a:t>Type 2:</a:t>
            </a:r>
            <a:r>
              <a:rPr lang="en-US" dirty="0"/>
              <a:t> Structurally/syntactically identical fragments except for variations in identifiers, literals, types, layout and comments.</a:t>
            </a:r>
          </a:p>
          <a:p>
            <a:r>
              <a:rPr lang="en-US" b="1" dirty="0"/>
              <a:t>Type 3:</a:t>
            </a:r>
            <a:r>
              <a:rPr lang="en-US" dirty="0"/>
              <a:t> Copied fragments with further modifications. Statements can be changed, added or removed in addition to variations in identifiers, literals, types, layout and comments.</a:t>
            </a:r>
          </a:p>
          <a:p>
            <a:r>
              <a:rPr lang="en-US" b="1" dirty="0"/>
              <a:t>Type 4:</a:t>
            </a:r>
            <a:r>
              <a:rPr lang="en-US" dirty="0"/>
              <a:t> Two or more code fragments that perform the same computation but implemented through different syntactic variants.</a:t>
            </a:r>
          </a:p>
        </p:txBody>
      </p:sp>
      <p:sp>
        <p:nvSpPr>
          <p:cNvPr id="4" name="Text Placeholder 3">
            <a:extLst>
              <a:ext uri="{FF2B5EF4-FFF2-40B4-BE49-F238E27FC236}">
                <a16:creationId xmlns:a16="http://schemas.microsoft.com/office/drawing/2014/main" id="{22A538D1-28B3-6E4B-A464-960007A4203E}"/>
              </a:ext>
            </a:extLst>
          </p:cNvPr>
          <p:cNvSpPr>
            <a:spLocks noGrp="1"/>
          </p:cNvSpPr>
          <p:nvPr>
            <p:ph type="body" sz="quarter" idx="10"/>
          </p:nvPr>
        </p:nvSpPr>
        <p:spPr/>
        <p:txBody>
          <a:bodyPr/>
          <a:lstStyle/>
          <a:p>
            <a:r>
              <a:rPr lang="en-US" dirty="0"/>
              <a:t>How can we automatically refactor different types of clones?</a:t>
            </a:r>
          </a:p>
        </p:txBody>
      </p:sp>
      <p:sp>
        <p:nvSpPr>
          <p:cNvPr id="6" name="Slide Number Placeholder 5">
            <a:extLst>
              <a:ext uri="{FF2B5EF4-FFF2-40B4-BE49-F238E27FC236}">
                <a16:creationId xmlns:a16="http://schemas.microsoft.com/office/drawing/2014/main" id="{D9E4AF70-ED0E-954A-BB62-EE4B35DB6492}"/>
              </a:ext>
            </a:extLst>
          </p:cNvPr>
          <p:cNvSpPr>
            <a:spLocks noGrp="1"/>
          </p:cNvSpPr>
          <p:nvPr>
            <p:ph type="sldNum" sz="quarter" idx="11"/>
          </p:nvPr>
        </p:nvSpPr>
        <p:spPr/>
        <p:txBody>
          <a:bodyPr/>
          <a:lstStyle/>
          <a:p>
            <a:r>
              <a:rPr lang="en-US"/>
              <a:t>Page </a:t>
            </a:r>
            <a:fld id="{F4B84B63-1FBD-C94C-B1C2-465CF0B5630C}" type="slidenum">
              <a:rPr lang="uk-UA" smtClean="0"/>
              <a:pPr/>
              <a:t>9</a:t>
            </a:fld>
            <a:r>
              <a:rPr lang="en-US"/>
              <a:t> </a:t>
            </a:r>
            <a:r>
              <a:rPr lang="en-US">
                <a:latin typeface="TheSans B4 SemiLight"/>
              </a:rPr>
              <a:t>of 13</a:t>
            </a:r>
            <a:endParaRPr lang="uk-UA">
              <a:latin typeface="TheSans B4 SemiLight"/>
            </a:endParaRPr>
          </a:p>
        </p:txBody>
      </p:sp>
    </p:spTree>
    <p:extLst>
      <p:ext uri="{BB962C8B-B14F-4D97-AF65-F5344CB8AC3E}">
        <p14:creationId xmlns:p14="http://schemas.microsoft.com/office/powerpoint/2010/main" val="404556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4107</TotalTime>
  <Words>6621</Words>
  <Application>Microsoft Macintosh PowerPoint</Application>
  <PresentationFormat>Custom</PresentationFormat>
  <Paragraphs>352</Paragraphs>
  <Slides>31</Slides>
  <Notes>24</Notes>
  <HiddenSlides>16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TheSans B3 Light</vt:lpstr>
      <vt:lpstr>TheSans B4 SemiLight</vt:lpstr>
      <vt:lpstr>TheSans B5 Plain</vt:lpstr>
      <vt:lpstr>TheSans B6 SemiBold</vt:lpstr>
      <vt:lpstr>Wingdings</vt:lpstr>
      <vt:lpstr>Office Theme</vt:lpstr>
      <vt:lpstr>Towards Automated Merging of Code Clones in Object-Oriented Programming Languages</vt:lpstr>
      <vt:lpstr>Clone Detection</vt:lpstr>
      <vt:lpstr>Java Corpus</vt:lpstr>
      <vt:lpstr>Code Clone Context</vt:lpstr>
      <vt:lpstr>Clone Relations</vt:lpstr>
      <vt:lpstr>Relation between clone instances</vt:lpstr>
      <vt:lpstr>Location of clones</vt:lpstr>
      <vt:lpstr>Contents of clones</vt:lpstr>
      <vt:lpstr>Clone types</vt:lpstr>
      <vt:lpstr>Seems like a type 1 clone right?</vt:lpstr>
      <vt:lpstr>How can we be sure if this is actually a clone?</vt:lpstr>
      <vt:lpstr>Type 2 clones</vt:lpstr>
      <vt:lpstr>Type 2 clones</vt:lpstr>
      <vt:lpstr>Next steps</vt:lpstr>
      <vt:lpstr>+31 6 22 67 92 65 s.baars@sig.eu</vt:lpstr>
      <vt:lpstr>Type 3 clones</vt:lpstr>
      <vt:lpstr>Clone relation</vt:lpstr>
      <vt:lpstr>PowerPoint Presentation</vt:lpstr>
      <vt:lpstr>Preparing a corpus</vt:lpstr>
      <vt:lpstr>Clone Detection</vt:lpstr>
      <vt:lpstr>Thresholds for Clone Detection</vt:lpstr>
      <vt:lpstr>Java Corpus</vt:lpstr>
      <vt:lpstr>Code Clone Context</vt:lpstr>
      <vt:lpstr>Relation between clone instances</vt:lpstr>
      <vt:lpstr>Location of clones</vt:lpstr>
      <vt:lpstr>Contents of clones</vt:lpstr>
      <vt:lpstr>Clone types</vt:lpstr>
      <vt:lpstr>Type 2 clones</vt:lpstr>
      <vt:lpstr>Type 2 clones</vt:lpstr>
      <vt:lpstr>Type 3 clones</vt:lpstr>
      <vt:lpstr>Next steps</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33</cp:revision>
  <cp:lastPrinted>2016-02-29T11:13:03Z</cp:lastPrinted>
  <dcterms:created xsi:type="dcterms:W3CDTF">2019-04-25T07:28:05Z</dcterms:created>
  <dcterms:modified xsi:type="dcterms:W3CDTF">2019-08-24T17:24:39Z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vt:lpwstr>
  </property>
  <property fmtid="{D5CDD505-2E9C-101B-9397-08002B2CF9AE}" pid="3" name="Confidential">
    <vt:lpwstr>1</vt:lpwstr>
  </property>
  <property fmtid="{D5CDD505-2E9C-101B-9397-08002B2CF9AE}" pid="4" name="Sector">
    <vt:lpwstr>0</vt:lpwstr>
  </property>
</Properties>
</file>