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2" r:id="rId6"/>
    <p:sldId id="261" r:id="rId7"/>
    <p:sldId id="263" r:id="rId8"/>
    <p:sldId id="264" r:id="rId9"/>
    <p:sldId id="259"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1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BAYLE" userId="6a735146-fcb3-457d-a734-c009b4996c01" providerId="ADAL" clId="{42744E78-D34C-412A-AAD2-546C9213D02E}"/>
    <pc:docChg chg="undo custSel modSld">
      <pc:chgData name="Simon BAYLE" userId="6a735146-fcb3-457d-a734-c009b4996c01" providerId="ADAL" clId="{42744E78-D34C-412A-AAD2-546C9213D02E}" dt="2024-08-25T22:40:11.674" v="5" actId="478"/>
      <pc:docMkLst>
        <pc:docMk/>
      </pc:docMkLst>
      <pc:sldChg chg="addSp delSp modSp mod">
        <pc:chgData name="Simon BAYLE" userId="6a735146-fcb3-457d-a734-c009b4996c01" providerId="ADAL" clId="{42744E78-D34C-412A-AAD2-546C9213D02E}" dt="2024-08-25T22:40:11.674" v="5" actId="478"/>
        <pc:sldMkLst>
          <pc:docMk/>
          <pc:sldMk cId="1692018773" sldId="258"/>
        </pc:sldMkLst>
        <pc:picChg chg="add del mod">
          <ac:chgData name="Simon BAYLE" userId="6a735146-fcb3-457d-a734-c009b4996c01" providerId="ADAL" clId="{42744E78-D34C-412A-AAD2-546C9213D02E}" dt="2024-08-25T22:40:11.674" v="5" actId="478"/>
          <ac:picMkLst>
            <pc:docMk/>
            <pc:sldMk cId="1692018773" sldId="258"/>
            <ac:picMk id="3" creationId="{258FC74F-D95A-809B-99F0-CC79E53361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0CFA3-1071-4FB1-9D3A-DDE6AA5808A0}" type="datetimeFigureOut">
              <a:rPr lang="fr-FR" smtClean="0"/>
              <a:t>26/08/2024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442D7-CFF0-437C-83B6-14242DF2F91B}" type="slidenum">
              <a:rPr lang="fr-FR" smtClean="0"/>
              <a:t>‹N°›</a:t>
            </a:fld>
            <a:endParaRPr lang="fr-FR"/>
          </a:p>
        </p:txBody>
      </p:sp>
    </p:spTree>
    <p:extLst>
      <p:ext uri="{BB962C8B-B14F-4D97-AF65-F5344CB8AC3E}">
        <p14:creationId xmlns:p14="http://schemas.microsoft.com/office/powerpoint/2010/main" val="4624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3</a:t>
            </a:fld>
            <a:endParaRPr lang="fr-FR"/>
          </a:p>
        </p:txBody>
      </p:sp>
    </p:spTree>
    <p:extLst>
      <p:ext uri="{BB962C8B-B14F-4D97-AF65-F5344CB8AC3E}">
        <p14:creationId xmlns:p14="http://schemas.microsoft.com/office/powerpoint/2010/main" val="7289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4</a:t>
            </a:fld>
            <a:endParaRPr lang="fr-FR"/>
          </a:p>
        </p:txBody>
      </p:sp>
    </p:spTree>
    <p:extLst>
      <p:ext uri="{BB962C8B-B14F-4D97-AF65-F5344CB8AC3E}">
        <p14:creationId xmlns:p14="http://schemas.microsoft.com/office/powerpoint/2010/main" val="70899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5</a:t>
            </a:fld>
            <a:endParaRPr lang="fr-FR"/>
          </a:p>
        </p:txBody>
      </p:sp>
    </p:spTree>
    <p:extLst>
      <p:ext uri="{BB962C8B-B14F-4D97-AF65-F5344CB8AC3E}">
        <p14:creationId xmlns:p14="http://schemas.microsoft.com/office/powerpoint/2010/main" val="222364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6</a:t>
            </a:fld>
            <a:endParaRPr lang="fr-FR"/>
          </a:p>
        </p:txBody>
      </p:sp>
    </p:spTree>
    <p:extLst>
      <p:ext uri="{BB962C8B-B14F-4D97-AF65-F5344CB8AC3E}">
        <p14:creationId xmlns:p14="http://schemas.microsoft.com/office/powerpoint/2010/main" val="94633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7</a:t>
            </a:fld>
            <a:endParaRPr lang="fr-FR"/>
          </a:p>
        </p:txBody>
      </p:sp>
    </p:spTree>
    <p:extLst>
      <p:ext uri="{BB962C8B-B14F-4D97-AF65-F5344CB8AC3E}">
        <p14:creationId xmlns:p14="http://schemas.microsoft.com/office/powerpoint/2010/main" val="3926248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8</a:t>
            </a:fld>
            <a:endParaRPr lang="fr-FR"/>
          </a:p>
        </p:txBody>
      </p:sp>
    </p:spTree>
    <p:extLst>
      <p:ext uri="{BB962C8B-B14F-4D97-AF65-F5344CB8AC3E}">
        <p14:creationId xmlns:p14="http://schemas.microsoft.com/office/powerpoint/2010/main" val="297840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C7442D7-CFF0-437C-83B6-14242DF2F91B}" type="slidenum">
              <a:rPr lang="fr-FR" smtClean="0"/>
              <a:t>9</a:t>
            </a:fld>
            <a:endParaRPr lang="fr-FR"/>
          </a:p>
        </p:txBody>
      </p:sp>
    </p:spTree>
    <p:extLst>
      <p:ext uri="{BB962C8B-B14F-4D97-AF65-F5344CB8AC3E}">
        <p14:creationId xmlns:p14="http://schemas.microsoft.com/office/powerpoint/2010/main" val="118356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011CB-7F87-28A9-1A51-B294D74E52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5CB265A-AE67-8FE6-D956-7290EDD40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48E01E-6EB0-64E6-7A25-909EACF47573}"/>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568853C3-6388-85AB-8032-F4AE8B541A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20498D-266D-1BCD-DE62-C40CFC04D6D4}"/>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416298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565F7-F72B-193F-9227-048EFBE79F4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79EF0F-B586-9B6B-F433-CC4B7F74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63E78F-8542-2D48-3A9F-E3DFE2B0BE3B}"/>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04123021-9572-7B73-836C-0CADC5856B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6CBF05-70F5-7417-86B7-EE49FC12C7D5}"/>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25586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EBC0CDF-1B42-D24F-8702-DC2A2B3528C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D0E3AA0-C141-763E-0D42-8FB896E8CF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9DD0B1-FB6A-C21A-9B44-5315BE5021F8}"/>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9FA7C26D-61CF-C1EF-6FD5-07769009AE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20894B-BDA7-B483-9D58-C8038E54DB8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14270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47A30-E7D1-CECF-E534-4C1C43A6D9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F7A450-D896-1676-E621-CD272C1A55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1C973F-FC5C-0B3B-A056-E4C4B8FC11FF}"/>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628EC943-972D-6C4B-FE5A-55E3FF6A3A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4864AA-67F4-4E99-A2D5-7909464FDB22}"/>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0535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88F6E-50F3-6153-3744-41DF46C592D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1FFDE2A-7322-9178-4FD9-D63D50138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8487C2-0C93-A338-C633-EBCCB415818A}"/>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67630C12-FC98-20B5-6201-2A783521BB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A94580-6BB5-E916-5F3E-C9DC2D19183C}"/>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73153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EA860-6D33-9D7F-ADA2-B0F4E98EB3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C5C92F-1787-BDEF-7B64-EA2B3F2764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4E9F27A-7ADC-52BC-265B-FD3A8E22E7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6021C8-7C00-8885-1258-9FB3FC5D53BB}"/>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4AF66C5C-E66B-0664-142E-A6F029B922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EC776B-B60F-5D89-CE36-6766AC4A17B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30716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1AD26-E966-3649-BFBC-4931461EC2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6164AD1-0ED2-C660-670A-014CF2DFE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3FE5E6-300E-5A28-09C9-823C541BB8C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97FE3F4-D859-82B0-BB35-72083D35F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217789-6982-9059-FA48-B47D813A66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2C7CAF-9F82-9563-6F2F-4196B6E62ADF}"/>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8" name="Espace réservé du pied de page 7">
            <a:extLst>
              <a:ext uri="{FF2B5EF4-FFF2-40B4-BE49-F238E27FC236}">
                <a16:creationId xmlns:a16="http://schemas.microsoft.com/office/drawing/2014/main" id="{1FAA7543-467D-5550-0EAC-FBF1B70C1F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3DB8D7-FACF-33A9-08F8-CA6142ABA1A6}"/>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56156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E3235-B0EF-D962-BE8B-129791F778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90646EA-60B8-DC71-7B5F-FC4B0EA62F10}"/>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4" name="Espace réservé du pied de page 3">
            <a:extLst>
              <a:ext uri="{FF2B5EF4-FFF2-40B4-BE49-F238E27FC236}">
                <a16:creationId xmlns:a16="http://schemas.microsoft.com/office/drawing/2014/main" id="{DFEB9034-66D1-3201-2480-5E700192BC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BD52E41-5FE7-5664-199D-E187A227F5D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831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DF5776-83D2-A882-27D0-38A0FA5A187E}"/>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3" name="Espace réservé du pied de page 2">
            <a:extLst>
              <a:ext uri="{FF2B5EF4-FFF2-40B4-BE49-F238E27FC236}">
                <a16:creationId xmlns:a16="http://schemas.microsoft.com/office/drawing/2014/main" id="{8BC20482-DD11-AF14-DC2F-29608143B9B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990834-89DC-BE16-E3AC-04FA43D6473B}"/>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3581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77403-A6CC-6798-4704-6E9C3BA351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0C3854A-1A78-BFFC-B846-9B14A9CBD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19E70BC-81A3-4728-3A8C-BEA551E69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7CEC54-0EAE-F240-CFEA-6D7C491345B3}"/>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A9F0A562-98CD-3600-FB41-563708775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DFD879-CE08-7D30-C670-882DDD471C01}"/>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948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4689B-43B9-A9B8-9226-0B941DEC73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28A6F80-0689-A647-DFC9-D0A745B5E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0C2D06-6BD3-4D8A-A165-661CE037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77F4FC-4309-3723-63C2-818C213CD4C9}"/>
              </a:ext>
            </a:extLst>
          </p:cNvPr>
          <p:cNvSpPr>
            <a:spLocks noGrp="1"/>
          </p:cNvSpPr>
          <p:nvPr>
            <p:ph type="dt" sz="half" idx="10"/>
          </p:nvPr>
        </p:nvSpPr>
        <p:spPr/>
        <p:txBody>
          <a:bodyPr/>
          <a:lstStyle/>
          <a:p>
            <a:fld id="{567944E4-CE72-4671-95F2-22334B5FC74B}" type="datetimeFigureOut">
              <a:rPr lang="fr-FR" smtClean="0"/>
              <a:t>26/08/2024</a:t>
            </a:fld>
            <a:endParaRPr lang="fr-FR"/>
          </a:p>
        </p:txBody>
      </p:sp>
      <p:sp>
        <p:nvSpPr>
          <p:cNvPr id="6" name="Espace réservé du pied de page 5">
            <a:extLst>
              <a:ext uri="{FF2B5EF4-FFF2-40B4-BE49-F238E27FC236}">
                <a16:creationId xmlns:a16="http://schemas.microsoft.com/office/drawing/2014/main" id="{96E05FFE-65DB-3372-D198-57B853B4A7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60B5CC-1EA6-D1F5-F963-DDB949895AE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45484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E3DC345-F6AD-2342-5FAD-A718BFEE9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1B643A-8E17-8C9F-D5F5-CFF5F8C71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216FBD-EF23-8A4F-9C6B-F1F755279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7944E4-CE72-4671-95F2-22334B5FC74B}"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DD8DB1DC-04D2-B550-6043-0F17B8C50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FA745D-709A-746E-148D-9B2AADECE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E79B74-1E4A-4A05-BFAF-24F4E6746E13}" type="slidenum">
              <a:rPr lang="fr-FR" smtClean="0"/>
              <a:t>‹N°›</a:t>
            </a:fld>
            <a:endParaRPr lang="fr-FR"/>
          </a:p>
        </p:txBody>
      </p:sp>
    </p:spTree>
    <p:extLst>
      <p:ext uri="{BB962C8B-B14F-4D97-AF65-F5344CB8AC3E}">
        <p14:creationId xmlns:p14="http://schemas.microsoft.com/office/powerpoint/2010/main" val="190982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ouleau de acier , Couleur , feuille dans usine , génératif ai . 30603386  Photo de stock chez Vecteezy">
            <a:extLst>
              <a:ext uri="{FF2B5EF4-FFF2-40B4-BE49-F238E27FC236}">
                <a16:creationId xmlns:a16="http://schemas.microsoft.com/office/drawing/2014/main" id="{5BD96649-CAFB-0B5D-F655-04B7B806D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D1736BE2-02BF-B1B4-E2C7-1E0ACAE8BC86}"/>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a:solidFill>
                  <a:schemeClr val="tx1">
                    <a:lumMod val="85000"/>
                    <a:lumOff val="15000"/>
                  </a:schemeClr>
                </a:solidFill>
                <a:latin typeface="+mj-lt"/>
                <a:ea typeface="+mj-ea"/>
                <a:cs typeface="+mj-cs"/>
              </a:rPr>
              <a:t>Cutting stock problem</a:t>
            </a:r>
          </a:p>
        </p:txBody>
      </p:sp>
      <p:cxnSp>
        <p:nvCxnSpPr>
          <p:cNvPr id="1035" name="Straight Connector 103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68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a:solidFill>
                  <a:schemeClr val="tx1">
                    <a:lumMod val="85000"/>
                    <a:lumOff val="15000"/>
                  </a:schemeClr>
                </a:solidFill>
                <a:latin typeface="+mj-lt"/>
                <a:ea typeface="+mj-ea"/>
                <a:cs typeface="+mj-cs"/>
              </a:rPr>
              <a:t>Cutting stock problem</a:t>
            </a:r>
          </a:p>
        </p:txBody>
      </p:sp>
      <p:sp>
        <p:nvSpPr>
          <p:cNvPr id="2" name="ZoneTexte 1">
            <a:extLst>
              <a:ext uri="{FF2B5EF4-FFF2-40B4-BE49-F238E27FC236}">
                <a16:creationId xmlns:a16="http://schemas.microsoft.com/office/drawing/2014/main" id="{4ABBA4DB-8E1F-449E-00A9-4CC2A1C0F889}"/>
              </a:ext>
            </a:extLst>
          </p:cNvPr>
          <p:cNvSpPr txBox="1"/>
          <p:nvPr/>
        </p:nvSpPr>
        <p:spPr>
          <a:xfrm>
            <a:off x="284389" y="1447801"/>
            <a:ext cx="11559268" cy="923330"/>
          </a:xfrm>
          <a:prstGeom prst="rect">
            <a:avLst/>
          </a:prstGeom>
          <a:noFill/>
        </p:spPr>
        <p:txBody>
          <a:bodyPr wrap="square" rtlCol="0">
            <a:spAutoFit/>
          </a:bodyPr>
          <a:lstStyle/>
          <a:p>
            <a:r>
              <a:rPr lang="fr-FR" dirty="0"/>
              <a:t>Exemple type d’utilisation :</a:t>
            </a:r>
          </a:p>
          <a:p>
            <a:r>
              <a:rPr lang="fr-FR" dirty="0"/>
              <a:t>Usine de production de rouleaux de papier, qui doit fournir un certain nombre de rouleau de tailles différentes pour plusieurs clients coupés à partir d’un rouleau conçu sous un format standard.</a:t>
            </a:r>
          </a:p>
        </p:txBody>
      </p:sp>
      <p:sp>
        <p:nvSpPr>
          <p:cNvPr id="3" name="ZoneTexte 2">
            <a:extLst>
              <a:ext uri="{FF2B5EF4-FFF2-40B4-BE49-F238E27FC236}">
                <a16:creationId xmlns:a16="http://schemas.microsoft.com/office/drawing/2014/main" id="{DEA53D6F-C4E3-BB43-AA09-A5130C8E5A9C}"/>
              </a:ext>
            </a:extLst>
          </p:cNvPr>
          <p:cNvSpPr txBox="1"/>
          <p:nvPr/>
        </p:nvSpPr>
        <p:spPr>
          <a:xfrm>
            <a:off x="316366" y="2515431"/>
            <a:ext cx="11559268" cy="2031325"/>
          </a:xfrm>
          <a:prstGeom prst="rect">
            <a:avLst/>
          </a:prstGeom>
          <a:noFill/>
        </p:spPr>
        <p:txBody>
          <a:bodyPr wrap="square" rtlCol="0">
            <a:spAutoFit/>
          </a:bodyPr>
          <a:lstStyle/>
          <a:p>
            <a:r>
              <a:rPr lang="fr-FR" dirty="0"/>
              <a:t>Problématique:</a:t>
            </a:r>
          </a:p>
          <a:p>
            <a:r>
              <a:rPr lang="fr-FR" dirty="0"/>
              <a:t>Couper un grand nombre de rouleaux présente plusieurs contraintes : </a:t>
            </a:r>
          </a:p>
          <a:p>
            <a:endParaRPr lang="fr-FR" dirty="0"/>
          </a:p>
          <a:p>
            <a:pPr marL="742950" lvl="1" indent="-285750">
              <a:buFont typeface="Wingdings" panose="05000000000000000000" pitchFamily="2" charset="2"/>
              <a:buChar char="Ø"/>
            </a:pPr>
            <a:r>
              <a:rPr lang="fr-FR" dirty="0"/>
              <a:t>Chaque rouleau qui doit être coupé présente un coût de manutention</a:t>
            </a:r>
          </a:p>
          <a:p>
            <a:pPr marL="742950" lvl="1" indent="-285750">
              <a:buFont typeface="Wingdings" panose="05000000000000000000" pitchFamily="2" charset="2"/>
              <a:buChar char="Ø"/>
            </a:pPr>
            <a:r>
              <a:rPr lang="fr-FR" dirty="0"/>
              <a:t>Stocker un grand nombre de rouleau à moitié découpé peut représenter un coût de stockage important</a:t>
            </a:r>
          </a:p>
          <a:p>
            <a:pPr marL="742950" lvl="1" indent="-285750">
              <a:buFont typeface="Wingdings" panose="05000000000000000000" pitchFamily="2" charset="2"/>
              <a:buChar char="Ø"/>
            </a:pPr>
            <a:r>
              <a:rPr lang="fr-FR" dirty="0"/>
              <a:t>Une fois le format standard découpé, le rouleau restant peut ne pas être ré utilisable (trop court pour rentrer dans les machines de découpes)</a:t>
            </a:r>
          </a:p>
        </p:txBody>
      </p:sp>
      <p:sp>
        <p:nvSpPr>
          <p:cNvPr id="5" name="ZoneTexte 4">
            <a:extLst>
              <a:ext uri="{FF2B5EF4-FFF2-40B4-BE49-F238E27FC236}">
                <a16:creationId xmlns:a16="http://schemas.microsoft.com/office/drawing/2014/main" id="{6710D948-7718-7BA2-E1F3-441E6C48E7F1}"/>
              </a:ext>
            </a:extLst>
          </p:cNvPr>
          <p:cNvSpPr txBox="1"/>
          <p:nvPr/>
        </p:nvSpPr>
        <p:spPr>
          <a:xfrm>
            <a:off x="284389" y="4691056"/>
            <a:ext cx="11559268" cy="923330"/>
          </a:xfrm>
          <a:prstGeom prst="rect">
            <a:avLst/>
          </a:prstGeom>
          <a:noFill/>
        </p:spPr>
        <p:txBody>
          <a:bodyPr wrap="square" rtlCol="0">
            <a:spAutoFit/>
          </a:bodyPr>
          <a:lstStyle/>
          <a:p>
            <a:r>
              <a:rPr lang="fr-FR" dirty="0"/>
              <a:t>Objectif :</a:t>
            </a:r>
          </a:p>
          <a:p>
            <a:r>
              <a:rPr lang="fr-FR" dirty="0"/>
              <a:t>Ces sociétés ont donc intérêt à minimiser le nombre de rouleau utilisés tout en satisfaisant la demande.</a:t>
            </a:r>
          </a:p>
          <a:p>
            <a:r>
              <a:rPr lang="fr-FR" dirty="0"/>
              <a:t>On a donc un problème d’optimisation !</a:t>
            </a:r>
          </a:p>
        </p:txBody>
      </p:sp>
      <p:pic>
        <p:nvPicPr>
          <p:cNvPr id="1026" name="Picture 2" descr="Accueil - Copacel">
            <a:extLst>
              <a:ext uri="{FF2B5EF4-FFF2-40B4-BE49-F238E27FC236}">
                <a16:creationId xmlns:a16="http://schemas.microsoft.com/office/drawing/2014/main" id="{86D72981-26D6-BBEA-9E5A-6BE2CD735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223" y="5614386"/>
            <a:ext cx="3175906" cy="10640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industrie papetière s'est tournée vers le carton d'emballage |  Alternatives Economiques">
            <a:extLst>
              <a:ext uri="{FF2B5EF4-FFF2-40B4-BE49-F238E27FC236}">
                <a16:creationId xmlns:a16="http://schemas.microsoft.com/office/drawing/2014/main" id="{77C18133-25EC-A076-8902-4548228B1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399" y="5410199"/>
            <a:ext cx="2352677" cy="1317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dustrie papetière - Copacel">
            <a:extLst>
              <a:ext uri="{FF2B5EF4-FFF2-40B4-BE49-F238E27FC236}">
                <a16:creationId xmlns:a16="http://schemas.microsoft.com/office/drawing/2014/main" id="{2AA6F5E7-9445-7FEB-9D06-C36BA0F5E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4742" y="5301343"/>
            <a:ext cx="2204807" cy="147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76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Présentation</a:t>
            </a:r>
            <a:r>
              <a:rPr lang="en-US" sz="3600" dirty="0">
                <a:solidFill>
                  <a:schemeClr val="tx1">
                    <a:lumMod val="85000"/>
                    <a:lumOff val="15000"/>
                  </a:schemeClr>
                </a:solidFill>
                <a:latin typeface="+mj-lt"/>
                <a:ea typeface="+mj-ea"/>
                <a:cs typeface="+mj-cs"/>
              </a:rPr>
              <a:t> du </a:t>
            </a:r>
            <a:r>
              <a:rPr lang="en-US" sz="3600" dirty="0" err="1">
                <a:solidFill>
                  <a:schemeClr val="tx1">
                    <a:lumMod val="85000"/>
                    <a:lumOff val="15000"/>
                  </a:schemeClr>
                </a:solidFill>
                <a:latin typeface="+mj-lt"/>
                <a:ea typeface="+mj-ea"/>
                <a:cs typeface="+mj-cs"/>
              </a:rPr>
              <a:t>modèle</a:t>
            </a:r>
            <a:endParaRPr lang="en-US" sz="3600" dirty="0">
              <a:solidFill>
                <a:schemeClr val="tx1">
                  <a:lumMod val="85000"/>
                  <a:lumOff val="15000"/>
                </a:schemeClr>
              </a:solidFill>
              <a:latin typeface="+mj-lt"/>
              <a:ea typeface="+mj-ea"/>
              <a:cs typeface="+mj-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47801"/>
            <a:ext cx="3017611" cy="369332"/>
          </a:xfrm>
          <a:prstGeom prst="rect">
            <a:avLst/>
          </a:prstGeom>
          <a:noFill/>
        </p:spPr>
        <p:txBody>
          <a:bodyPr wrap="square" rtlCol="0">
            <a:spAutoFit/>
          </a:bodyPr>
          <a:lstStyle/>
          <a:p>
            <a:r>
              <a:rPr lang="fr-FR" dirty="0"/>
              <a:t>Données du problème : </a:t>
            </a:r>
          </a:p>
        </p:txBody>
      </p:sp>
      <p:sp>
        <p:nvSpPr>
          <p:cNvPr id="2" name="ZoneTexte 1">
            <a:extLst>
              <a:ext uri="{FF2B5EF4-FFF2-40B4-BE49-F238E27FC236}">
                <a16:creationId xmlns:a16="http://schemas.microsoft.com/office/drawing/2014/main" id="{493495C4-B87F-D716-1801-B7039B1C9738}"/>
              </a:ext>
            </a:extLst>
          </p:cNvPr>
          <p:cNvSpPr txBox="1"/>
          <p:nvPr/>
        </p:nvSpPr>
        <p:spPr>
          <a:xfrm>
            <a:off x="7097939" y="1447801"/>
            <a:ext cx="3017611" cy="369332"/>
          </a:xfrm>
          <a:prstGeom prst="rect">
            <a:avLst/>
          </a:prstGeom>
          <a:noFill/>
        </p:spPr>
        <p:txBody>
          <a:bodyPr wrap="square" rtlCol="0">
            <a:spAutoFit/>
          </a:bodyPr>
          <a:lstStyle/>
          <a:p>
            <a:r>
              <a:rPr lang="fr-FR" dirty="0"/>
              <a:t>MILP Modèle :</a:t>
            </a:r>
          </a:p>
        </p:txBody>
      </p:sp>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A74FAF18-BBE8-7167-C4C1-F9F15FFBB2C6}"/>
                  </a:ext>
                </a:extLst>
              </p:cNvPr>
              <p:cNvSpPr txBox="1"/>
              <p:nvPr/>
            </p:nvSpPr>
            <p:spPr>
              <a:xfrm>
                <a:off x="6845300" y="2019300"/>
                <a:ext cx="4749800" cy="334655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𝑂𝑏𝑗𝑒𝑐𝑡𝑖𝑓</m:t>
                      </m:r>
                      <m:r>
                        <a:rPr lang="fr-FR" b="0" i="1" smtClean="0">
                          <a:latin typeface="Cambria Math" panose="02040503050406030204" pitchFamily="18" charset="0"/>
                        </a:rPr>
                        <m:t> :</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nary>
                            <m:naryPr>
                              <m:chr m:val="∑"/>
                              <m:supHide m:val="on"/>
                              <m:ctrlPr>
                                <a:rPr lang="fr-FR" b="0" i="1" smtClean="0">
                                  <a:latin typeface="Cambria Math" panose="02040503050406030204" pitchFamily="18" charset="0"/>
                                </a:rPr>
                              </m:ctrlPr>
                            </m:naryPr>
                            <m:sub>
                              <m:r>
                                <m:rPr>
                                  <m:brk m:alnAt="7"/>
                                </m:rPr>
                                <a:rPr lang="fr-FR" b="0" i="1" smtClean="0">
                                  <a:latin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sub>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𝑗</m:t>
                                  </m:r>
                                </m:sub>
                              </m:sSub>
                              <m:r>
                                <a:rPr lang="fr-FR" b="0" i="1" smtClean="0">
                                  <a:latin typeface="Cambria Math" panose="02040503050406030204" pitchFamily="18" charset="0"/>
                                </a:rPr>
                                <m:t>  </m:t>
                              </m:r>
                            </m:e>
                          </m:nary>
                        </m:e>
                      </m:func>
                      <m:r>
                        <a:rPr lang="fr-FR" b="0" i="1" smtClean="0">
                          <a:latin typeface="Cambria Math" panose="02040503050406030204" pitchFamily="18" charset="0"/>
                        </a:rPr>
                        <m:t>   (1)</m:t>
                      </m:r>
                    </m:oMath>
                  </m:oMathPara>
                </a14:m>
                <a:endParaRPr lang="fr-FR" dirty="0"/>
              </a:p>
              <a:p>
                <a:r>
                  <a:rPr lang="fr-FR" i="1" dirty="0"/>
                  <a:t>st,</a:t>
                </a:r>
              </a:p>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   </m:t>
                      </m:r>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sub>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𝑖</m:t>
                              </m:r>
                            </m:sub>
                          </m:sSub>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b="0" i="1" smtClean="0">
                              <a:latin typeface="Cambria Math" panose="02040503050406030204" pitchFamily="18" charset="0"/>
                            </a:rPr>
                            <m:t> </m:t>
                          </m:r>
                        </m:e>
                      </m:nary>
                      <m:r>
                        <a:rPr lang="fr-FR" b="0" i="1" smtClean="0">
                          <a:latin typeface="Cambria Math" panose="02040503050406030204" pitchFamily="18" charset="0"/>
                        </a:rPr>
                        <m:t>≤</m:t>
                      </m:r>
                      <m:r>
                        <a:rPr lang="fr-FR" b="0" i="1" smtClean="0">
                          <a:latin typeface="Cambria Math" panose="02040503050406030204" pitchFamily="18" charset="0"/>
                        </a:rPr>
                        <m:t>𝑊</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𝑗</m:t>
                          </m:r>
                        </m:sub>
                      </m:sSub>
                      <m:r>
                        <a:rPr lang="fr-FR" b="0" i="1" smtClean="0">
                          <a:latin typeface="Cambria Math" panose="02040503050406030204" pitchFamily="18" charset="0"/>
                        </a:rPr>
                        <m:t>    (2)</m:t>
                      </m:r>
                    </m:oMath>
                  </m:oMathPara>
                </a14:m>
                <a:endParaRPr lang="fr-FR" dirty="0"/>
              </a:p>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   </m:t>
                      </m:r>
                      <m:nary>
                        <m:naryPr>
                          <m:chr m:val="∑"/>
                          <m:supHide m:val="on"/>
                          <m:ctrlPr>
                            <a:rPr lang="fr-FR" i="1" smtClean="0">
                              <a:latin typeface="Cambria Math" panose="02040503050406030204" pitchFamily="18" charset="0"/>
                            </a:rPr>
                          </m:ctrlPr>
                        </m:naryPr>
                        <m:sub>
                          <m:r>
                            <a:rPr lang="fr-FR" b="0" i="1" smtClean="0">
                              <a:latin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sub>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b="0" i="1" smtClean="0">
                              <a:latin typeface="Cambria Math" panose="02040503050406030204" pitchFamily="18" charset="0"/>
                            </a:rPr>
                            <m:t> </m:t>
                          </m:r>
                        </m:e>
                      </m:nary>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    </m:t>
                      </m:r>
                      <m:r>
                        <a:rPr lang="fr-FR" b="0" i="1" smtClean="0">
                          <a:latin typeface="Cambria Math" panose="02040503050406030204" pitchFamily="18" charset="0"/>
                        </a:rPr>
                        <m:t>       </m:t>
                      </m:r>
                      <m:d>
                        <m:dPr>
                          <m:ctrlPr>
                            <a:rPr lang="fr-FR" b="0" i="1" smtClean="0">
                              <a:latin typeface="Cambria Math" panose="02040503050406030204" pitchFamily="18" charset="0"/>
                            </a:rPr>
                          </m:ctrlPr>
                        </m:dPr>
                        <m:e>
                          <m:r>
                            <a:rPr lang="fr-FR" b="0" i="1" smtClean="0">
                              <a:latin typeface="Cambria Math" panose="02040503050406030204" pitchFamily="18" charset="0"/>
                            </a:rPr>
                            <m:t>3</m:t>
                          </m:r>
                        </m:e>
                      </m:d>
                    </m:oMath>
                  </m:oMathPara>
                </a14:m>
                <a:endParaRPr lang="fr-FR" b="0" dirty="0"/>
              </a:p>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b="0" i="1" smtClean="0">
                          <a:latin typeface="Cambria Math" panose="02040503050406030204" pitchFamily="18" charset="0"/>
                        </a:rPr>
                        <m:t>≥0        (4)</m:t>
                      </m:r>
                    </m:oMath>
                  </m:oMathPara>
                </a14:m>
                <a:endParaRPr lang="fr-FR" b="0" dirty="0"/>
              </a:p>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ℤ</m:t>
                      </m:r>
                      <m:r>
                        <a:rPr lang="fr-FR" b="0" i="1" smtClean="0">
                          <a:latin typeface="Cambria Math" panose="02040503050406030204" pitchFamily="18" charset="0"/>
                        </a:rPr>
                        <m:t>        </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rPr>
                            <m:t>5</m:t>
                          </m:r>
                        </m:e>
                      </m:d>
                    </m:oMath>
                  </m:oMathPara>
                </a14:m>
                <a:endParaRPr lang="fr-FR" b="0" dirty="0"/>
              </a:p>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𝑗</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0,1</m:t>
                          </m:r>
                        </m:e>
                      </m:d>
                      <m:r>
                        <a:rPr lang="fr-FR" b="0" i="1" smtClean="0">
                          <a:latin typeface="Cambria Math" panose="02040503050406030204" pitchFamily="18" charset="0"/>
                        </a:rPr>
                        <m:t>        </m:t>
                      </m:r>
                      <m:r>
                        <a:rPr lang="fr-FR" b="0" i="1" smtClean="0">
                          <a:latin typeface="Cambria Math" panose="02040503050406030204" pitchFamily="18" charset="0"/>
                        </a:rPr>
                        <m:t>           </m:t>
                      </m:r>
                      <m:r>
                        <a:rPr lang="fr-FR" b="0" i="1" smtClean="0">
                          <a:latin typeface="Cambria Math" panose="02040503050406030204" pitchFamily="18" charset="0"/>
                        </a:rPr>
                        <m:t>(</m:t>
                      </m:r>
                      <m:r>
                        <a:rPr lang="fr-FR" b="0" i="1" smtClean="0">
                          <a:latin typeface="Cambria Math" panose="02040503050406030204" pitchFamily="18" charset="0"/>
                        </a:rPr>
                        <m:t>6</m:t>
                      </m:r>
                      <m:r>
                        <a:rPr lang="fr-FR" b="0" i="1" smtClean="0">
                          <a:latin typeface="Cambria Math" panose="02040503050406030204" pitchFamily="18" charset="0"/>
                        </a:rPr>
                        <m:t>)</m:t>
                      </m:r>
                    </m:oMath>
                  </m:oMathPara>
                </a14:m>
                <a:endParaRPr lang="fr-FR" b="0" dirty="0"/>
              </a:p>
            </p:txBody>
          </p:sp>
        </mc:Choice>
        <mc:Fallback>
          <p:sp>
            <p:nvSpPr>
              <p:cNvPr id="5" name="ZoneTexte 4">
                <a:extLst>
                  <a:ext uri="{FF2B5EF4-FFF2-40B4-BE49-F238E27FC236}">
                    <a16:creationId xmlns:a16="http://schemas.microsoft.com/office/drawing/2014/main" id="{A74FAF18-BBE8-7167-C4C1-F9F15FFBB2C6}"/>
                  </a:ext>
                </a:extLst>
              </p:cNvPr>
              <p:cNvSpPr txBox="1">
                <a:spLocks noRot="1" noChangeAspect="1" noMove="1" noResize="1" noEditPoints="1" noAdjustHandles="1" noChangeArrowheads="1" noChangeShapeType="1" noTextEdit="1"/>
              </p:cNvSpPr>
              <p:nvPr/>
            </p:nvSpPr>
            <p:spPr>
              <a:xfrm>
                <a:off x="6845300" y="2019300"/>
                <a:ext cx="4749800" cy="3346557"/>
              </a:xfrm>
              <a:prstGeom prst="rect">
                <a:avLst/>
              </a:prstGeom>
              <a:blipFill>
                <a:blip r:embed="rId3"/>
                <a:stretch>
                  <a:fillRect l="-1155" b="-18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C6468BE2-1B97-7FA0-10D4-2722F8A4A8AC}"/>
                  </a:ext>
                </a:extLst>
              </p:cNvPr>
              <p:cNvSpPr txBox="1"/>
              <p:nvPr/>
            </p:nvSpPr>
            <p:spPr>
              <a:xfrm>
                <a:off x="330200" y="2146300"/>
                <a:ext cx="5657850" cy="1477328"/>
              </a:xfrm>
              <a:prstGeom prst="rect">
                <a:avLst/>
              </a:prstGeom>
              <a:noFill/>
            </p:spPr>
            <p:txBody>
              <a:bodyPr wrap="square" rtlCol="0">
                <a:spAutoFit/>
              </a:bodyPr>
              <a:lstStyle/>
              <a:p>
                <a14:m>
                  <m:oMath xmlns:m="http://schemas.openxmlformats.org/officeDocument/2006/math">
                    <m:r>
                      <a:rPr lang="fr-FR" b="0" i="1" smtClean="0">
                        <a:latin typeface="Cambria Math" panose="02040503050406030204" pitchFamily="18" charset="0"/>
                      </a:rPr>
                      <m:t>𝑁</m:t>
                    </m:r>
                  </m:oMath>
                </a14:m>
                <a:r>
                  <a:rPr lang="fr-FR" dirty="0"/>
                  <a:t>: Ensemble des coupes de pièces possibles</a:t>
                </a:r>
              </a:p>
              <a:p>
                <a14:m>
                  <m:oMath xmlns:m="http://schemas.openxmlformats.org/officeDocument/2006/math">
                    <m:r>
                      <a:rPr lang="fr-FR" b="0" i="1" smtClean="0">
                        <a:latin typeface="Cambria Math" panose="02040503050406030204" pitchFamily="18" charset="0"/>
                      </a:rPr>
                      <m:t>𝐽</m:t>
                    </m:r>
                  </m:oMath>
                </a14:m>
                <a:r>
                  <a:rPr lang="fr-FR" dirty="0"/>
                  <a:t>: Ensemble des rouleaux (uniques)</a:t>
                </a:r>
              </a:p>
              <a:p>
                <a14:m>
                  <m:oMath xmlns:m="http://schemas.openxmlformats.org/officeDocument/2006/math">
                    <m:r>
                      <a:rPr lang="fr-FR" b="0" i="1" smtClean="0">
                        <a:latin typeface="Cambria Math" panose="02040503050406030204" pitchFamily="18" charset="0"/>
                      </a:rPr>
                      <m:t>𝑊</m:t>
                    </m:r>
                  </m:oMath>
                </a14:m>
                <a:r>
                  <a:rPr lang="fr-FR" dirty="0"/>
                  <a:t>: Taille d’un rouleau</a:t>
                </a:r>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𝑖</m:t>
                        </m:r>
                      </m:sub>
                    </m:sSub>
                  </m:oMath>
                </a14:m>
                <a:r>
                  <a:rPr lang="fr-FR" dirty="0"/>
                  <a:t>: Demande en pièces de coupe </a:t>
                </a:r>
                <a14:m>
                  <m:oMath xmlns:m="http://schemas.openxmlformats.org/officeDocument/2006/math">
                    <m:r>
                      <a:rPr lang="fr-FR" b="0" i="1" smtClean="0">
                        <a:latin typeface="Cambria Math" panose="02040503050406030204" pitchFamily="18" charset="0"/>
                      </a:rPr>
                      <m:t>𝑖</m:t>
                    </m:r>
                  </m:oMath>
                </a14:m>
                <a:endParaRPr lang="fr-FR" dirty="0"/>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𝑖</m:t>
                        </m:r>
                      </m:sub>
                    </m:sSub>
                  </m:oMath>
                </a14:m>
                <a:r>
                  <a:rPr lang="fr-FR" dirty="0"/>
                  <a:t>: Taille du rouleau à couper pour la demande </a:t>
                </a:r>
                <a14:m>
                  <m:oMath xmlns:m="http://schemas.openxmlformats.org/officeDocument/2006/math">
                    <m:r>
                      <a:rPr lang="fr-FR" b="0" i="1" smtClean="0">
                        <a:latin typeface="Cambria Math" panose="02040503050406030204" pitchFamily="18" charset="0"/>
                      </a:rPr>
                      <m:t>𝑖</m:t>
                    </m:r>
                  </m:oMath>
                </a14:m>
                <a:endParaRPr lang="fr-FR" dirty="0"/>
              </a:p>
            </p:txBody>
          </p:sp>
        </mc:Choice>
        <mc:Fallback>
          <p:sp>
            <p:nvSpPr>
              <p:cNvPr id="6" name="ZoneTexte 5">
                <a:extLst>
                  <a:ext uri="{FF2B5EF4-FFF2-40B4-BE49-F238E27FC236}">
                    <a16:creationId xmlns:a16="http://schemas.microsoft.com/office/drawing/2014/main" id="{C6468BE2-1B97-7FA0-10D4-2722F8A4A8AC}"/>
                  </a:ext>
                </a:extLst>
              </p:cNvPr>
              <p:cNvSpPr txBox="1">
                <a:spLocks noRot="1" noChangeAspect="1" noMove="1" noResize="1" noEditPoints="1" noAdjustHandles="1" noChangeArrowheads="1" noChangeShapeType="1" noTextEdit="1"/>
              </p:cNvSpPr>
              <p:nvPr/>
            </p:nvSpPr>
            <p:spPr>
              <a:xfrm>
                <a:off x="330200" y="2146300"/>
                <a:ext cx="5657850" cy="1477328"/>
              </a:xfrm>
              <a:prstGeom prst="rect">
                <a:avLst/>
              </a:prstGeom>
              <a:blipFill>
                <a:blip r:embed="rId4"/>
                <a:stretch>
                  <a:fillRect l="-216" t="-1653" b="-6198"/>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5A0BE1B6-CDF4-A3BF-31AB-24221BFB22EF}"/>
              </a:ext>
            </a:extLst>
          </p:cNvPr>
          <p:cNvSpPr txBox="1"/>
          <p:nvPr/>
        </p:nvSpPr>
        <p:spPr>
          <a:xfrm>
            <a:off x="330200" y="4013201"/>
            <a:ext cx="3017611" cy="369332"/>
          </a:xfrm>
          <a:prstGeom prst="rect">
            <a:avLst/>
          </a:prstGeom>
          <a:noFill/>
        </p:spPr>
        <p:txBody>
          <a:bodyPr wrap="square" rtlCol="0">
            <a:spAutoFit/>
          </a:bodyPr>
          <a:lstStyle/>
          <a:p>
            <a:r>
              <a:rPr lang="fr-FR" dirty="0"/>
              <a:t>Variables:</a:t>
            </a:r>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DC2476B3-F1B3-94B0-CA1C-497BCA3FFD20}"/>
                  </a:ext>
                </a:extLst>
              </p:cNvPr>
              <p:cNvSpPr txBox="1"/>
              <p:nvPr/>
            </p:nvSpPr>
            <p:spPr>
              <a:xfrm>
                <a:off x="330200" y="4671535"/>
                <a:ext cx="6515100" cy="1286506"/>
              </a:xfrm>
              <a:prstGeom prst="rect">
                <a:avLst/>
              </a:prstGeom>
              <a:noFill/>
            </p:spPr>
            <p:txBody>
              <a:bodyPr wrap="square" rtlCol="0">
                <a:spAutoFit/>
              </a:bodyPr>
              <a:lstStyle/>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𝑗</m:t>
                        </m:r>
                      </m:sub>
                    </m:sSub>
                  </m:oMath>
                </a14:m>
                <a:r>
                  <a:rPr lang="fr-FR" dirty="0"/>
                  <a:t>: Variable binaire : </a:t>
                </a:r>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b="0" i="1" smtClean="0">
                                <a:latin typeface="Cambria Math" panose="02040503050406030204" pitchFamily="18" charset="0"/>
                              </a:rPr>
                              <m:t>1 </m:t>
                            </m:r>
                            <m:r>
                              <a:rPr lang="fr-FR" b="0" i="1" smtClean="0">
                                <a:latin typeface="Cambria Math" panose="02040503050406030204" pitchFamily="18" charset="0"/>
                              </a:rPr>
                              <m:t>𝑠𝑖</m:t>
                            </m:r>
                            <m:r>
                              <a:rPr lang="fr-FR" b="0" i="1" smtClean="0">
                                <a:latin typeface="Cambria Math" panose="02040503050406030204" pitchFamily="18" charset="0"/>
                              </a:rPr>
                              <m:t> </m:t>
                            </m:r>
                            <m:r>
                              <a:rPr lang="fr-FR" b="0" i="1" smtClean="0">
                                <a:latin typeface="Cambria Math" panose="02040503050406030204" pitchFamily="18" charset="0"/>
                              </a:rPr>
                              <m:t>𝑙𝑒</m:t>
                            </m:r>
                            <m:r>
                              <a:rPr lang="fr-FR" b="0" i="1" smtClean="0">
                                <a:latin typeface="Cambria Math" panose="02040503050406030204" pitchFamily="18" charset="0"/>
                              </a:rPr>
                              <m:t> </m:t>
                            </m:r>
                            <m:r>
                              <a:rPr lang="fr-FR" b="0" i="1" smtClean="0">
                                <a:latin typeface="Cambria Math" panose="02040503050406030204" pitchFamily="18" charset="0"/>
                              </a:rPr>
                              <m:t>𝑟𝑜𝑢𝑙𝑒𝑎𝑢</m:t>
                            </m:r>
                            <m:r>
                              <a:rPr lang="fr-FR" b="0" i="1" smtClean="0">
                                <a:latin typeface="Cambria Math" panose="02040503050406030204" pitchFamily="18" charset="0"/>
                              </a:rPr>
                              <m:t> </m:t>
                            </m:r>
                            <m:r>
                              <a:rPr lang="fr-FR" b="0" i="1" smtClean="0">
                                <a:latin typeface="Cambria Math" panose="02040503050406030204" pitchFamily="18" charset="0"/>
                              </a:rPr>
                              <m:t>𝑒𝑠𝑡</m:t>
                            </m:r>
                            <m:r>
                              <a:rPr lang="fr-FR" b="0" i="1" smtClean="0">
                                <a:latin typeface="Cambria Math" panose="02040503050406030204" pitchFamily="18" charset="0"/>
                              </a:rPr>
                              <m:t> </m:t>
                            </m:r>
                            <m:r>
                              <a:rPr lang="fr-FR" b="0" i="1" smtClean="0">
                                <a:latin typeface="Cambria Math" panose="02040503050406030204" pitchFamily="18" charset="0"/>
                              </a:rPr>
                              <m:t>𝑢𝑡𝑖𝑙𝑖𝑠</m:t>
                            </m:r>
                            <m:r>
                              <a:rPr lang="fr-FR" b="0" i="1" smtClean="0">
                                <a:latin typeface="Cambria Math" panose="02040503050406030204" pitchFamily="18" charset="0"/>
                              </a:rPr>
                              <m:t>é</m:t>
                            </m:r>
                          </m:e>
                          <m:e>
                            <m:r>
                              <a:rPr lang="fr-FR" b="0" i="1" smtClean="0">
                                <a:latin typeface="Cambria Math" panose="02040503050406030204" pitchFamily="18" charset="0"/>
                              </a:rPr>
                              <m:t>0 </m:t>
                            </m:r>
                            <m:r>
                              <a:rPr lang="fr-FR" b="0" i="1" smtClean="0">
                                <a:latin typeface="Cambria Math" panose="02040503050406030204" pitchFamily="18" charset="0"/>
                              </a:rPr>
                              <m:t>𝑠𝑖𝑛𝑜𝑛</m:t>
                            </m:r>
                          </m:e>
                        </m:eqArr>
                      </m:e>
                    </m:d>
                  </m:oMath>
                </a14:m>
                <a:endParaRPr lang="fr-FR" dirty="0"/>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oMath>
                </a14:m>
                <a:r>
                  <a:rPr lang="fr-FR" dirty="0"/>
                  <a:t> : indique combien de coupes de type </a:t>
                </a:r>
                <a14:m>
                  <m:oMath xmlns:m="http://schemas.openxmlformats.org/officeDocument/2006/math">
                    <m:r>
                      <a:rPr lang="fr-FR" b="0" i="1" smtClean="0">
                        <a:latin typeface="Cambria Math" panose="02040503050406030204" pitchFamily="18" charset="0"/>
                      </a:rPr>
                      <m:t>𝑗</m:t>
                    </m:r>
                  </m:oMath>
                </a14:m>
                <a:r>
                  <a:rPr lang="fr-FR" dirty="0"/>
                  <a:t> sont effectués sur un rouleau </a:t>
                </a:r>
                <a14:m>
                  <m:oMath xmlns:m="http://schemas.openxmlformats.org/officeDocument/2006/math">
                    <m:r>
                      <a:rPr lang="fr-FR" b="0" i="1" smtClean="0">
                        <a:latin typeface="Cambria Math" panose="02040503050406030204" pitchFamily="18" charset="0"/>
                      </a:rPr>
                      <m:t>𝑖</m:t>
                    </m:r>
                  </m:oMath>
                </a14:m>
                <a:r>
                  <a:rPr lang="fr-FR" dirty="0"/>
                  <a:t> </a:t>
                </a:r>
              </a:p>
            </p:txBody>
          </p:sp>
        </mc:Choice>
        <mc:Fallback>
          <p:sp>
            <p:nvSpPr>
              <p:cNvPr id="9" name="ZoneTexte 8">
                <a:extLst>
                  <a:ext uri="{FF2B5EF4-FFF2-40B4-BE49-F238E27FC236}">
                    <a16:creationId xmlns:a16="http://schemas.microsoft.com/office/drawing/2014/main" id="{DC2476B3-F1B3-94B0-CA1C-497BCA3FFD20}"/>
                  </a:ext>
                </a:extLst>
              </p:cNvPr>
              <p:cNvSpPr txBox="1">
                <a:spLocks noRot="1" noChangeAspect="1" noMove="1" noResize="1" noEditPoints="1" noAdjustHandles="1" noChangeArrowheads="1" noChangeShapeType="1" noTextEdit="1"/>
              </p:cNvSpPr>
              <p:nvPr/>
            </p:nvSpPr>
            <p:spPr>
              <a:xfrm>
                <a:off x="330200" y="4671535"/>
                <a:ext cx="6515100" cy="1286506"/>
              </a:xfrm>
              <a:prstGeom prst="rect">
                <a:avLst/>
              </a:prstGeom>
              <a:blipFill>
                <a:blip r:embed="rId5"/>
                <a:stretch>
                  <a:fillRect l="-748" b="-7109"/>
                </a:stretch>
              </a:blipFill>
            </p:spPr>
            <p:txBody>
              <a:bodyPr/>
              <a:lstStyle/>
              <a:p>
                <a:r>
                  <a:rPr lang="fr-FR">
                    <a:noFill/>
                  </a:rPr>
                  <a:t> </a:t>
                </a:r>
              </a:p>
            </p:txBody>
          </p:sp>
        </mc:Fallback>
      </mc:AlternateContent>
    </p:spTree>
    <p:extLst>
      <p:ext uri="{BB962C8B-B14F-4D97-AF65-F5344CB8AC3E}">
        <p14:creationId xmlns:p14="http://schemas.microsoft.com/office/powerpoint/2010/main" val="169201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Approche</a:t>
            </a:r>
            <a:r>
              <a:rPr lang="en-US" sz="3600" dirty="0">
                <a:solidFill>
                  <a:schemeClr val="tx1">
                    <a:lumMod val="85000"/>
                    <a:lumOff val="15000"/>
                  </a:schemeClr>
                </a:solidFill>
                <a:latin typeface="+mj-lt"/>
                <a:ea typeface="+mj-ea"/>
                <a:cs typeface="+mj-cs"/>
              </a:rPr>
              <a:t> avec generation de </a:t>
            </a:r>
            <a:r>
              <a:rPr lang="en-US" sz="3600" dirty="0" err="1">
                <a:solidFill>
                  <a:schemeClr val="tx1">
                    <a:lumMod val="85000"/>
                    <a:lumOff val="15000"/>
                  </a:schemeClr>
                </a:solidFill>
                <a:latin typeface="+mj-lt"/>
                <a:ea typeface="+mj-ea"/>
                <a:cs typeface="+mj-cs"/>
              </a:rPr>
              <a:t>colonnes</a:t>
            </a:r>
            <a:endParaRPr lang="en-US" sz="3600" dirty="0">
              <a:solidFill>
                <a:schemeClr val="tx1">
                  <a:lumMod val="85000"/>
                  <a:lumOff val="15000"/>
                </a:schemeClr>
              </a:solidFill>
              <a:latin typeface="+mj-lt"/>
              <a:ea typeface="+mj-ea"/>
              <a:cs typeface="+mj-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84253"/>
            <a:ext cx="11795760" cy="2031325"/>
          </a:xfrm>
          <a:prstGeom prst="rect">
            <a:avLst/>
          </a:prstGeom>
          <a:noFill/>
        </p:spPr>
        <p:txBody>
          <a:bodyPr wrap="square" rtlCol="0">
            <a:spAutoFit/>
          </a:bodyPr>
          <a:lstStyle/>
          <a:p>
            <a:r>
              <a:rPr lang="fr-FR" dirty="0"/>
              <a:t>Une intuition qui permet d’introduire une méthode de génération de colonne consiste à décomposer le problème en 2, </a:t>
            </a:r>
          </a:p>
          <a:p>
            <a:endParaRPr lang="fr-FR" dirty="0"/>
          </a:p>
          <a:p>
            <a:pPr marL="285750" indent="-285750">
              <a:buFont typeface="Wingdings" panose="05000000000000000000" pitchFamily="2" charset="2"/>
              <a:buChar char="v"/>
            </a:pPr>
            <a:r>
              <a:rPr lang="fr-FR" dirty="0"/>
              <a:t>le premier consiste à générer des coupes de rouleaux possibles.</a:t>
            </a:r>
          </a:p>
          <a:p>
            <a:pPr marL="285750" indent="-285750">
              <a:buFont typeface="Wingdings" panose="05000000000000000000" pitchFamily="2" charset="2"/>
              <a:buChar char="v"/>
            </a:pPr>
            <a:r>
              <a:rPr lang="fr-FR" dirty="0"/>
              <a:t>le deuxième consiste à sélectionner ses coupes pour minimiser le nombre de rouleaux utilisés.</a:t>
            </a:r>
          </a:p>
          <a:p>
            <a:endParaRPr lang="fr-FR" dirty="0"/>
          </a:p>
          <a:p>
            <a:r>
              <a:rPr lang="fr-FR" dirty="0"/>
              <a:t>Par exemple pour des tournées de véhicules un problème pourrait être la génération de tournées de coût minimum et le deuxième la sélection des tournées dans un ensemble.</a:t>
            </a:r>
          </a:p>
        </p:txBody>
      </p:sp>
      <p:sp>
        <p:nvSpPr>
          <p:cNvPr id="3" name="ZoneTexte 2">
            <a:extLst>
              <a:ext uri="{FF2B5EF4-FFF2-40B4-BE49-F238E27FC236}">
                <a16:creationId xmlns:a16="http://schemas.microsoft.com/office/drawing/2014/main" id="{E4E79B51-65F1-32DD-CA00-D695D7991429}"/>
              </a:ext>
            </a:extLst>
          </p:cNvPr>
          <p:cNvSpPr txBox="1"/>
          <p:nvPr/>
        </p:nvSpPr>
        <p:spPr>
          <a:xfrm>
            <a:off x="284389" y="1035967"/>
            <a:ext cx="3962400" cy="369332"/>
          </a:xfrm>
          <a:prstGeom prst="rect">
            <a:avLst/>
          </a:prstGeom>
          <a:noFill/>
        </p:spPr>
        <p:txBody>
          <a:bodyPr wrap="square" rtlCol="0">
            <a:spAutoFit/>
          </a:bodyPr>
          <a:lstStyle/>
          <a:p>
            <a:r>
              <a:rPr lang="fr-FR" dirty="0"/>
              <a:t>Décomposition du problème :</a:t>
            </a:r>
          </a:p>
        </p:txBody>
      </p:sp>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F22E77B6-E05E-B356-B552-4131AD34C3B5}"/>
                  </a:ext>
                </a:extLst>
              </p:cNvPr>
              <p:cNvSpPr txBox="1"/>
              <p:nvPr/>
            </p:nvSpPr>
            <p:spPr>
              <a:xfrm>
                <a:off x="149814" y="6254889"/>
                <a:ext cx="11633291" cy="276999"/>
              </a:xfrm>
              <a:prstGeom prst="rect">
                <a:avLst/>
              </a:prstGeom>
              <a:noFill/>
            </p:spPr>
            <p:txBody>
              <a:bodyPr wrap="square" rtlCol="0">
                <a:spAutoFit/>
              </a:bodyPr>
              <a:lstStyle/>
              <a:p>
                <a:r>
                  <a:rPr lang="fr-FR" sz="1200" dirty="0"/>
                  <a:t>On peut noter chaque pattern comme un vecteur dont les valeurs représentent le nombre de fois que la demande </a:t>
                </a:r>
                <a14:m>
                  <m:oMath xmlns:m="http://schemas.openxmlformats.org/officeDocument/2006/math">
                    <m:r>
                      <a:rPr lang="fr-FR" sz="1200" b="0" i="1" smtClean="0">
                        <a:latin typeface="Cambria Math" panose="02040503050406030204" pitchFamily="18" charset="0"/>
                      </a:rPr>
                      <m:t>𝑖</m:t>
                    </m:r>
                  </m:oMath>
                </a14:m>
                <a:r>
                  <a:rPr lang="fr-FR" sz="1200" dirty="0"/>
                  <a:t> est présente.  </a:t>
                </a:r>
              </a:p>
            </p:txBody>
          </p:sp>
        </mc:Choice>
        <mc:Fallback>
          <p:sp>
            <p:nvSpPr>
              <p:cNvPr id="13" name="ZoneTexte 12">
                <a:extLst>
                  <a:ext uri="{FF2B5EF4-FFF2-40B4-BE49-F238E27FC236}">
                    <a16:creationId xmlns:a16="http://schemas.microsoft.com/office/drawing/2014/main" id="{F22E77B6-E05E-B356-B552-4131AD34C3B5}"/>
                  </a:ext>
                </a:extLst>
              </p:cNvPr>
              <p:cNvSpPr txBox="1">
                <a:spLocks noRot="1" noChangeAspect="1" noMove="1" noResize="1" noEditPoints="1" noAdjustHandles="1" noChangeArrowheads="1" noChangeShapeType="1" noTextEdit="1"/>
              </p:cNvSpPr>
              <p:nvPr/>
            </p:nvSpPr>
            <p:spPr>
              <a:xfrm>
                <a:off x="149814" y="6254889"/>
                <a:ext cx="11633291" cy="276999"/>
              </a:xfrm>
              <a:prstGeom prst="rect">
                <a:avLst/>
              </a:prstGeom>
              <a:blipFill>
                <a:blip r:embed="rId3"/>
                <a:stretch>
                  <a:fillRect l="-52" b="-15217"/>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54CCCF2D-5125-EC03-02DD-B9871D198170}"/>
              </a:ext>
            </a:extLst>
          </p:cNvPr>
          <p:cNvPicPr>
            <a:picLocks noChangeAspect="1"/>
          </p:cNvPicPr>
          <p:nvPr/>
        </p:nvPicPr>
        <p:blipFill>
          <a:blip r:embed="rId4"/>
          <a:stretch>
            <a:fillRect/>
          </a:stretch>
        </p:blipFill>
        <p:spPr>
          <a:xfrm>
            <a:off x="2326549" y="3619265"/>
            <a:ext cx="4180645" cy="2635624"/>
          </a:xfrm>
          <a:prstGeom prst="rect">
            <a:avLst/>
          </a:prstGeom>
        </p:spPr>
      </p:pic>
      <p:pic>
        <p:nvPicPr>
          <p:cNvPr id="17" name="Graphique 16" descr="Ligne fléchée : incurvée sens des aiguilles d’une montre avec un remplissage uni">
            <a:extLst>
              <a:ext uri="{FF2B5EF4-FFF2-40B4-BE49-F238E27FC236}">
                <a16:creationId xmlns:a16="http://schemas.microsoft.com/office/drawing/2014/main" id="{3709B7A2-3B4A-10D1-A66E-D46141C1E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494746" flipH="1" flipV="1">
            <a:off x="1937622" y="4738475"/>
            <a:ext cx="916849" cy="1082944"/>
          </a:xfrm>
          <a:prstGeom prst="rect">
            <a:avLst/>
          </a:prstGeom>
        </p:spPr>
      </p:pic>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BAC18332-A4D3-31C1-11FB-963232428078}"/>
                  </a:ext>
                </a:extLst>
              </p:cNvPr>
              <p:cNvSpPr txBox="1"/>
              <p:nvPr/>
            </p:nvSpPr>
            <p:spPr>
              <a:xfrm>
                <a:off x="731520" y="4337732"/>
                <a:ext cx="1366973" cy="163743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𝑎</m:t>
                          </m:r>
                        </m:e>
                        <m:sub>
                          <m:r>
                            <a:rPr lang="fr-FR" sz="1200" b="0" i="1" smtClean="0">
                              <a:latin typeface="Cambria Math" panose="02040503050406030204" pitchFamily="18" charset="0"/>
                            </a:rPr>
                            <m:t>𝑖</m:t>
                          </m:r>
                          <m:r>
                            <a:rPr lang="fr-FR" sz="1200" b="0" i="1" smtClean="0">
                              <a:latin typeface="Cambria Math" panose="02040503050406030204" pitchFamily="18" charset="0"/>
                            </a:rPr>
                            <m:t>,</m:t>
                          </m:r>
                          <m:r>
                            <a:rPr lang="fr-FR" sz="1200" b="0" i="1" smtClean="0">
                              <a:latin typeface="Cambria Math" panose="02040503050406030204" pitchFamily="18" charset="0"/>
                            </a:rPr>
                            <m:t>𝑝</m:t>
                          </m:r>
                        </m:sub>
                      </m:sSub>
                      <m:r>
                        <a:rPr lang="fr-FR" sz="1200" b="0" i="1" smtClean="0">
                          <a:latin typeface="Cambria Math" panose="02040503050406030204" pitchFamily="18" charset="0"/>
                        </a:rPr>
                        <m:t>= </m:t>
                      </m:r>
                      <m:d>
                        <m:dPr>
                          <m:ctrlPr>
                            <a:rPr lang="fr-FR" sz="1200" i="1" smtClean="0">
                              <a:latin typeface="Cambria Math" panose="02040503050406030204" pitchFamily="18" charset="0"/>
                            </a:rPr>
                          </m:ctrlPr>
                        </m:dPr>
                        <m:e>
                          <m:f>
                            <m:fPr>
                              <m:type m:val="noBar"/>
                              <m:ctrlPr>
                                <a:rPr lang="fr-FR" sz="1200" i="1" smtClean="0">
                                  <a:latin typeface="Cambria Math" panose="02040503050406030204" pitchFamily="18" charset="0"/>
                                </a:rPr>
                              </m:ctrlPr>
                            </m:fPr>
                            <m:num>
                              <m:r>
                                <a:rPr lang="fr-FR" sz="1200" b="0" i="1" smtClean="0">
                                  <a:latin typeface="Cambria Math" panose="02040503050406030204" pitchFamily="18" charset="0"/>
                                </a:rPr>
                                <m:t>0</m:t>
                              </m:r>
                            </m:num>
                            <m:den>
                              <m:eqArr>
                                <m:eqArrPr>
                                  <m:ctrlPr>
                                    <a:rPr lang="fr-FR" sz="1200" b="0" i="1" smtClean="0">
                                      <a:latin typeface="Cambria Math" panose="02040503050406030204" pitchFamily="18" charset="0"/>
                                    </a:rPr>
                                  </m:ctrlPr>
                                </m:eqArrPr>
                                <m:e>
                                  <m:r>
                                    <a:rPr lang="fr-FR" sz="1200" b="0" i="1" smtClean="0">
                                      <a:latin typeface="Cambria Math" panose="02040503050406030204" pitchFamily="18" charset="0"/>
                                    </a:rPr>
                                    <m:t>0</m:t>
                                  </m:r>
                                </m:e>
                                <m:e>
                                  <m:r>
                                    <a:rPr lang="fr-FR" sz="1200" b="0" i="1" smtClean="0">
                                      <a:latin typeface="Cambria Math" panose="02040503050406030204" pitchFamily="18" charset="0"/>
                                    </a:rPr>
                                    <m:t>0</m:t>
                                  </m:r>
                                </m:e>
                                <m:e>
                                  <m:r>
                                    <a:rPr lang="fr-FR" sz="1200" b="0" i="1" smtClean="0">
                                      <a:latin typeface="Cambria Math" panose="02040503050406030204" pitchFamily="18" charset="0"/>
                                    </a:rPr>
                                    <m:t>1</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0</m:t>
                                  </m:r>
                                </m:e>
                                <m:e>
                                  <m:r>
                                    <a:rPr lang="fr-FR" sz="1200" b="0" i="1" smtClean="0">
                                      <a:latin typeface="Cambria Math" panose="02040503050406030204" pitchFamily="18" charset="0"/>
                                    </a:rPr>
                                    <m:t>0</m:t>
                                  </m:r>
                                </m:e>
                              </m:eqArr>
                            </m:den>
                          </m:f>
                        </m:e>
                      </m:d>
                    </m:oMath>
                  </m:oMathPara>
                </a14:m>
                <a:endParaRPr lang="fr-FR" sz="1200" dirty="0"/>
              </a:p>
            </p:txBody>
          </p:sp>
        </mc:Choice>
        <mc:Fallback>
          <p:sp>
            <p:nvSpPr>
              <p:cNvPr id="19" name="ZoneTexte 18">
                <a:extLst>
                  <a:ext uri="{FF2B5EF4-FFF2-40B4-BE49-F238E27FC236}">
                    <a16:creationId xmlns:a16="http://schemas.microsoft.com/office/drawing/2014/main" id="{BAC18332-A4D3-31C1-11FB-963232428078}"/>
                  </a:ext>
                </a:extLst>
              </p:cNvPr>
              <p:cNvSpPr txBox="1">
                <a:spLocks noRot="1" noChangeAspect="1" noMove="1" noResize="1" noEditPoints="1" noAdjustHandles="1" noChangeArrowheads="1" noChangeShapeType="1" noTextEdit="1"/>
              </p:cNvSpPr>
              <p:nvPr/>
            </p:nvSpPr>
            <p:spPr>
              <a:xfrm>
                <a:off x="731520" y="4337732"/>
                <a:ext cx="1366973" cy="1637436"/>
              </a:xfrm>
              <a:prstGeom prst="rect">
                <a:avLst/>
              </a:prstGeom>
              <a:blipFill>
                <a:blip r:embed="rId7"/>
                <a:stretch>
                  <a:fillRect/>
                </a:stretch>
              </a:blipFill>
            </p:spPr>
            <p:txBody>
              <a:bodyPr/>
              <a:lstStyle/>
              <a:p>
                <a:r>
                  <a:rPr lang="fr-FR">
                    <a:noFill/>
                  </a:rPr>
                  <a:t> </a:t>
                </a:r>
              </a:p>
            </p:txBody>
          </p:sp>
        </mc:Fallback>
      </mc:AlternateContent>
      <p:pic>
        <p:nvPicPr>
          <p:cNvPr id="20" name="Graphique 19" descr="Ligne fléchée : incurvée sens des aiguilles d’une montre avec un remplissage uni">
            <a:extLst>
              <a:ext uri="{FF2B5EF4-FFF2-40B4-BE49-F238E27FC236}">
                <a16:creationId xmlns:a16="http://schemas.microsoft.com/office/drawing/2014/main" id="{DB572087-E8F1-BB2A-B618-0A1EA85A3C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725965">
            <a:off x="6193888" y="3807221"/>
            <a:ext cx="821500" cy="970322"/>
          </a:xfrm>
          <a:prstGeom prst="rect">
            <a:avLst/>
          </a:prstGeom>
        </p:spPr>
      </p:pic>
      <mc:AlternateContent xmlns:mc="http://schemas.openxmlformats.org/markup-compatibility/2006">
        <mc:Choice xmlns:a14="http://schemas.microsoft.com/office/drawing/2010/main" Requires="a14">
          <p:sp>
            <p:nvSpPr>
              <p:cNvPr id="21" name="ZoneTexte 20">
                <a:extLst>
                  <a:ext uri="{FF2B5EF4-FFF2-40B4-BE49-F238E27FC236}">
                    <a16:creationId xmlns:a16="http://schemas.microsoft.com/office/drawing/2014/main" id="{AC51822D-445C-699C-0941-6597B1B9F024}"/>
                  </a:ext>
                </a:extLst>
              </p:cNvPr>
              <p:cNvSpPr txBox="1"/>
              <p:nvPr/>
            </p:nvSpPr>
            <p:spPr>
              <a:xfrm>
                <a:off x="6532503" y="3360758"/>
                <a:ext cx="1366973" cy="163743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𝑎</m:t>
                          </m:r>
                        </m:e>
                        <m:sub>
                          <m:r>
                            <a:rPr lang="fr-FR" sz="1200" b="0" i="1" smtClean="0">
                              <a:latin typeface="Cambria Math" panose="02040503050406030204" pitchFamily="18" charset="0"/>
                            </a:rPr>
                            <m:t>𝑖</m:t>
                          </m:r>
                          <m:r>
                            <a:rPr lang="fr-FR" sz="1200" b="0" i="1" smtClean="0">
                              <a:latin typeface="Cambria Math" panose="02040503050406030204" pitchFamily="18" charset="0"/>
                            </a:rPr>
                            <m:t>,</m:t>
                          </m:r>
                          <m:r>
                            <a:rPr lang="fr-FR" sz="1200" b="0" i="1" smtClean="0">
                              <a:latin typeface="Cambria Math" panose="02040503050406030204" pitchFamily="18" charset="0"/>
                            </a:rPr>
                            <m:t>𝑝</m:t>
                          </m:r>
                        </m:sub>
                      </m:sSub>
                      <m:r>
                        <a:rPr lang="fr-FR" sz="1200" b="0" i="1" smtClean="0">
                          <a:latin typeface="Cambria Math" panose="02040503050406030204" pitchFamily="18" charset="0"/>
                        </a:rPr>
                        <m:t>= </m:t>
                      </m:r>
                      <m:d>
                        <m:dPr>
                          <m:ctrlPr>
                            <a:rPr lang="fr-FR" sz="1200" i="1" smtClean="0">
                              <a:latin typeface="Cambria Math" panose="02040503050406030204" pitchFamily="18" charset="0"/>
                            </a:rPr>
                          </m:ctrlPr>
                        </m:dPr>
                        <m:e>
                          <m:f>
                            <m:fPr>
                              <m:type m:val="noBar"/>
                              <m:ctrlPr>
                                <a:rPr lang="fr-FR" sz="1200" i="1" smtClean="0">
                                  <a:latin typeface="Cambria Math" panose="02040503050406030204" pitchFamily="18" charset="0"/>
                                </a:rPr>
                              </m:ctrlPr>
                            </m:fPr>
                            <m:num>
                              <m:r>
                                <a:rPr lang="fr-FR" sz="1200" b="0" i="1" smtClean="0">
                                  <a:latin typeface="Cambria Math" panose="02040503050406030204" pitchFamily="18" charset="0"/>
                                </a:rPr>
                                <m:t>0</m:t>
                              </m:r>
                            </m:num>
                            <m:den>
                              <m:eqArr>
                                <m:eqArrPr>
                                  <m:ctrlPr>
                                    <a:rPr lang="fr-FR" sz="1200" b="0" i="1" smtClean="0">
                                      <a:latin typeface="Cambria Math" panose="02040503050406030204" pitchFamily="18" charset="0"/>
                                    </a:rPr>
                                  </m:ctrlPr>
                                </m:eqArrPr>
                                <m:e>
                                  <m:r>
                                    <a:rPr lang="fr-FR" sz="1200" b="0" i="1" smtClean="0">
                                      <a:latin typeface="Cambria Math" panose="02040503050406030204" pitchFamily="18" charset="0"/>
                                    </a:rPr>
                                    <m:t>4</m:t>
                                  </m:r>
                                </m:e>
                                <m:e>
                                  <m:r>
                                    <a:rPr lang="fr-FR" sz="1200" b="0" i="1" smtClean="0">
                                      <a:latin typeface="Cambria Math" panose="02040503050406030204" pitchFamily="18" charset="0"/>
                                    </a:rPr>
                                    <m:t>0</m:t>
                                  </m:r>
                                </m:e>
                                <m:e>
                                  <m:r>
                                    <a:rPr lang="fr-FR" sz="1200" b="0" i="1" smtClean="0">
                                      <a:latin typeface="Cambria Math" panose="02040503050406030204" pitchFamily="18" charset="0"/>
                                    </a:rPr>
                                    <m:t>1</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0</m:t>
                                  </m:r>
                                </m:e>
                                <m:e>
                                  <m:r>
                                    <a:rPr lang="fr-FR" sz="1200" b="0" i="1" smtClean="0">
                                      <a:latin typeface="Cambria Math" panose="02040503050406030204" pitchFamily="18" charset="0"/>
                                    </a:rPr>
                                    <m:t>0</m:t>
                                  </m:r>
                                </m:e>
                              </m:eqArr>
                            </m:den>
                          </m:f>
                        </m:e>
                      </m:d>
                    </m:oMath>
                  </m:oMathPara>
                </a14:m>
                <a:endParaRPr lang="fr-FR" sz="1200" dirty="0"/>
              </a:p>
            </p:txBody>
          </p:sp>
        </mc:Choice>
        <mc:Fallback>
          <p:sp>
            <p:nvSpPr>
              <p:cNvPr id="21" name="ZoneTexte 20">
                <a:extLst>
                  <a:ext uri="{FF2B5EF4-FFF2-40B4-BE49-F238E27FC236}">
                    <a16:creationId xmlns:a16="http://schemas.microsoft.com/office/drawing/2014/main" id="{AC51822D-445C-699C-0941-6597B1B9F024}"/>
                  </a:ext>
                </a:extLst>
              </p:cNvPr>
              <p:cNvSpPr txBox="1">
                <a:spLocks noRot="1" noChangeAspect="1" noMove="1" noResize="1" noEditPoints="1" noAdjustHandles="1" noChangeArrowheads="1" noChangeShapeType="1" noTextEdit="1"/>
              </p:cNvSpPr>
              <p:nvPr/>
            </p:nvSpPr>
            <p:spPr>
              <a:xfrm>
                <a:off x="6532503" y="3360758"/>
                <a:ext cx="1366973" cy="1637436"/>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2" name="ZoneTexte 21">
                <a:extLst>
                  <a:ext uri="{FF2B5EF4-FFF2-40B4-BE49-F238E27FC236}">
                    <a16:creationId xmlns:a16="http://schemas.microsoft.com/office/drawing/2014/main" id="{35910BA1-858C-DF7A-FE90-DE6AF276897C}"/>
                  </a:ext>
                </a:extLst>
              </p:cNvPr>
              <p:cNvSpPr txBox="1"/>
              <p:nvPr/>
            </p:nvSpPr>
            <p:spPr>
              <a:xfrm>
                <a:off x="8950218" y="5019095"/>
                <a:ext cx="3494314" cy="97590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𝑃</m:t>
                      </m:r>
                      <m:r>
                        <a:rPr lang="fr-FR" sz="1200" b="0" i="1" smtClean="0">
                          <a:latin typeface="Cambria Math" panose="02040503050406030204" pitchFamily="18" charset="0"/>
                        </a:rPr>
                        <m:t>= </m:t>
                      </m:r>
                      <m:d>
                        <m:dPr>
                          <m:begChr m:val="{"/>
                          <m:endChr m:val="}"/>
                          <m:ctrlPr>
                            <a:rPr lang="fr-FR" sz="1200" b="0" i="1" smtClean="0">
                              <a:latin typeface="Cambria Math" panose="02040503050406030204" pitchFamily="18" charset="0"/>
                            </a:rPr>
                          </m:ctrlPr>
                        </m:dPr>
                        <m:e>
                          <m:d>
                            <m:dPr>
                              <m:ctrlPr>
                                <a:rPr lang="fr-FR" sz="1200" b="0" i="1" smtClean="0">
                                  <a:latin typeface="Cambria Math" panose="02040503050406030204" pitchFamily="18" charset="0"/>
                                </a:rPr>
                              </m:ctrlPr>
                            </m:dPr>
                            <m:e>
                              <m:f>
                                <m:fPr>
                                  <m:type m:val="noBar"/>
                                  <m:ctrlPr>
                                    <a:rPr lang="fr-FR" sz="1200" b="0" i="1" smtClean="0">
                                      <a:latin typeface="Cambria Math" panose="02040503050406030204" pitchFamily="18" charset="0"/>
                                    </a:rPr>
                                  </m:ctrlPr>
                                </m:fPr>
                                <m:num>
                                  <m:eqArr>
                                    <m:eqArrPr>
                                      <m:ctrlPr>
                                        <a:rPr lang="fr-FR" sz="1200" b="0" i="1" smtClean="0">
                                          <a:latin typeface="Cambria Math" panose="02040503050406030204" pitchFamily="18" charset="0"/>
                                        </a:rPr>
                                      </m:ctrlPr>
                                    </m:eqArrPr>
                                    <m:e>
                                      <m:r>
                                        <a:rPr lang="fr-FR" sz="1200" b="0" i="1" smtClean="0">
                                          <a:latin typeface="Cambria Math" panose="02040503050406030204" pitchFamily="18" charset="0"/>
                                        </a:rPr>
                                        <m:t>𝑛</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𝑏</m:t>
                                          </m:r>
                                        </m:e>
                                        <m:sub>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1</m:t>
                                              </m:r>
                                            </m:sub>
                                          </m:sSub>
                                        </m:sub>
                                      </m:sSub>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qArr>
                                </m:num>
                                <m:den>
                                  <m:r>
                                    <a:rPr lang="fr-FR" sz="1200" i="1">
                                      <a:latin typeface="Cambria Math" panose="02040503050406030204" pitchFamily="18" charset="0"/>
                                    </a:rPr>
                                    <m:t>𝑛</m:t>
                                  </m:r>
                                  <m:sSub>
                                    <m:sSubPr>
                                      <m:ctrlPr>
                                        <a:rPr lang="fr-FR" sz="1200" i="1">
                                          <a:latin typeface="Cambria Math" panose="02040503050406030204" pitchFamily="18" charset="0"/>
                                        </a:rPr>
                                      </m:ctrlPr>
                                    </m:sSubPr>
                                    <m:e>
                                      <m:r>
                                        <a:rPr lang="fr-FR" sz="1200" i="1">
                                          <a:latin typeface="Cambria Math" panose="02040503050406030204" pitchFamily="18" charset="0"/>
                                        </a:rPr>
                                        <m:t>𝑏</m:t>
                                      </m:r>
                                    </m:e>
                                    <m:sub>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𝑛</m:t>
                                          </m:r>
                                        </m:sub>
                                      </m:sSub>
                                    </m:sub>
                                  </m:sSub>
                                </m:den>
                              </m:f>
                            </m:e>
                          </m:d>
                          <m:r>
                            <a:rPr lang="fr-FR" sz="1200" b="0" i="1" smtClean="0">
                              <a:latin typeface="Cambria Math" panose="02040503050406030204" pitchFamily="18" charset="0"/>
                            </a:rPr>
                            <m:t> |  </m:t>
                          </m:r>
                          <m:nary>
                            <m:naryPr>
                              <m:chr m:val="∑"/>
                              <m:supHide m:val="on"/>
                              <m:ctrlPr>
                                <a:rPr lang="fr-FR" sz="1200" b="0" i="1" smtClean="0">
                                  <a:latin typeface="Cambria Math" panose="02040503050406030204" pitchFamily="18" charset="0"/>
                                </a:rPr>
                              </m:ctrlPr>
                            </m:naryPr>
                            <m:sub>
                              <m:r>
                                <m:rPr>
                                  <m:brk m:alnAt="7"/>
                                </m:rPr>
                                <a:rPr lang="fr-FR" sz="1200" b="0" i="1" smtClean="0">
                                  <a:latin typeface="Cambria Math" panose="02040503050406030204" pitchFamily="18" charset="0"/>
                                </a:rPr>
                                <m:t>𝑖</m:t>
                              </m:r>
                              <m:r>
                                <a:rPr lang="fr-FR" sz="1200" b="0" i="1" smtClean="0">
                                  <a:latin typeface="Cambria Math" panose="02040503050406030204" pitchFamily="18" charset="0"/>
                                  <a:ea typeface="Cambria Math" panose="02040503050406030204" pitchFamily="18" charset="0"/>
                                </a:rPr>
                                <m:t>𝜖</m:t>
                              </m:r>
                              <m:r>
                                <a:rPr lang="fr-FR" sz="1200" b="0" i="1" smtClean="0">
                                  <a:latin typeface="Cambria Math" panose="02040503050406030204" pitchFamily="18" charset="0"/>
                                  <a:ea typeface="Cambria Math" panose="02040503050406030204" pitchFamily="18" charset="0"/>
                                </a:rPr>
                                <m:t>𝑁</m:t>
                              </m:r>
                            </m:sub>
                            <m:sup/>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𝑤</m:t>
                                  </m:r>
                                </m:e>
                                <m:sub>
                                  <m:r>
                                    <a:rPr lang="fr-FR" sz="1200" b="0" i="1" smtClean="0">
                                      <a:latin typeface="Cambria Math" panose="02040503050406030204" pitchFamily="18" charset="0"/>
                                    </a:rPr>
                                    <m:t>𝑖</m:t>
                                  </m:r>
                                </m:sub>
                              </m:sSub>
                              <m:r>
                                <a:rPr lang="fr-FR" sz="1200" b="0" i="1" smtClean="0">
                                  <a:latin typeface="Cambria Math" panose="02040503050406030204" pitchFamily="18" charset="0"/>
                                </a:rPr>
                                <m:t>𝑛</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𝑏</m:t>
                                  </m:r>
                                </m:e>
                                <m:sub>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𝑖</m:t>
                                      </m:r>
                                    </m:sub>
                                  </m:sSub>
                                </m:sub>
                              </m:sSub>
                              <m:r>
                                <a:rPr lang="fr-FR" sz="1200" b="0" i="1" smtClean="0">
                                  <a:latin typeface="Cambria Math" panose="02040503050406030204" pitchFamily="18" charset="0"/>
                                </a:rPr>
                                <m:t>≤</m:t>
                              </m:r>
                              <m:r>
                                <a:rPr lang="fr-FR" sz="1200" b="0" i="1" smtClean="0">
                                  <a:latin typeface="Cambria Math" panose="02040503050406030204" pitchFamily="18" charset="0"/>
                                </a:rPr>
                                <m:t>𝑊</m:t>
                              </m:r>
                            </m:e>
                          </m:nary>
                        </m:e>
                      </m:d>
                    </m:oMath>
                  </m:oMathPara>
                </a14:m>
                <a:endParaRPr lang="fr-FR" sz="1200" dirty="0"/>
              </a:p>
            </p:txBody>
          </p:sp>
        </mc:Choice>
        <mc:Fallback>
          <p:sp>
            <p:nvSpPr>
              <p:cNvPr id="22" name="ZoneTexte 21">
                <a:extLst>
                  <a:ext uri="{FF2B5EF4-FFF2-40B4-BE49-F238E27FC236}">
                    <a16:creationId xmlns:a16="http://schemas.microsoft.com/office/drawing/2014/main" id="{35910BA1-858C-DF7A-FE90-DE6AF276897C}"/>
                  </a:ext>
                </a:extLst>
              </p:cNvPr>
              <p:cNvSpPr txBox="1">
                <a:spLocks noRot="1" noChangeAspect="1" noMove="1" noResize="1" noEditPoints="1" noAdjustHandles="1" noChangeArrowheads="1" noChangeShapeType="1" noTextEdit="1"/>
              </p:cNvSpPr>
              <p:nvPr/>
            </p:nvSpPr>
            <p:spPr>
              <a:xfrm>
                <a:off x="8950218" y="5019095"/>
                <a:ext cx="3494314" cy="975908"/>
              </a:xfrm>
              <a:prstGeom prst="rect">
                <a:avLst/>
              </a:prstGeom>
              <a:blipFill>
                <a:blip r:embed="rId9"/>
                <a:stretch>
                  <a:fillRect/>
                </a:stretch>
              </a:blipFill>
            </p:spPr>
            <p:txBody>
              <a:bodyPr/>
              <a:lstStyle/>
              <a:p>
                <a:r>
                  <a:rPr lang="fr-FR">
                    <a:noFill/>
                  </a:rPr>
                  <a:t> </a:t>
                </a:r>
              </a:p>
            </p:txBody>
          </p:sp>
        </mc:Fallback>
      </mc:AlternateContent>
      <p:sp>
        <p:nvSpPr>
          <p:cNvPr id="23" name="ZoneTexte 22">
            <a:extLst>
              <a:ext uri="{FF2B5EF4-FFF2-40B4-BE49-F238E27FC236}">
                <a16:creationId xmlns:a16="http://schemas.microsoft.com/office/drawing/2014/main" id="{0E17B2E0-63B1-918C-8781-F96B4EC2A63F}"/>
              </a:ext>
            </a:extLst>
          </p:cNvPr>
          <p:cNvSpPr txBox="1"/>
          <p:nvPr/>
        </p:nvSpPr>
        <p:spPr>
          <a:xfrm>
            <a:off x="7877975" y="4695664"/>
            <a:ext cx="2887980" cy="276999"/>
          </a:xfrm>
          <a:prstGeom prst="rect">
            <a:avLst/>
          </a:prstGeom>
          <a:noFill/>
        </p:spPr>
        <p:txBody>
          <a:bodyPr wrap="square" rtlCol="0">
            <a:spAutoFit/>
          </a:bodyPr>
          <a:lstStyle/>
          <a:p>
            <a:r>
              <a:rPr lang="fr-FR" sz="1200" dirty="0"/>
              <a:t>Un pattern réalisable est donné par : </a:t>
            </a:r>
          </a:p>
        </p:txBody>
      </p:sp>
    </p:spTree>
    <p:extLst>
      <p:ext uri="{BB962C8B-B14F-4D97-AF65-F5344CB8AC3E}">
        <p14:creationId xmlns:p14="http://schemas.microsoft.com/office/powerpoint/2010/main" val="213252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Approche</a:t>
            </a:r>
            <a:r>
              <a:rPr lang="en-US" sz="3600" dirty="0">
                <a:solidFill>
                  <a:schemeClr val="tx1">
                    <a:lumMod val="85000"/>
                    <a:lumOff val="15000"/>
                  </a:schemeClr>
                </a:solidFill>
                <a:latin typeface="+mj-lt"/>
                <a:ea typeface="+mj-ea"/>
                <a:cs typeface="+mj-cs"/>
              </a:rPr>
              <a:t> avec generation de </a:t>
            </a:r>
            <a:r>
              <a:rPr lang="en-US" sz="3600" dirty="0" err="1">
                <a:solidFill>
                  <a:schemeClr val="tx1">
                    <a:lumMod val="85000"/>
                    <a:lumOff val="15000"/>
                  </a:schemeClr>
                </a:solidFill>
                <a:latin typeface="+mj-lt"/>
                <a:ea typeface="+mj-ea"/>
                <a:cs typeface="+mj-cs"/>
              </a:rPr>
              <a:t>colonnes</a:t>
            </a:r>
            <a:endParaRPr lang="en-US" sz="3600" dirty="0">
              <a:solidFill>
                <a:schemeClr val="tx1">
                  <a:lumMod val="85000"/>
                  <a:lumOff val="15000"/>
                </a:schemeClr>
              </a:solidFill>
              <a:latin typeface="+mj-lt"/>
              <a:ea typeface="+mj-ea"/>
              <a:cs typeface="+mj-cs"/>
            </a:endParaRP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2CEE691B-B6A8-1A71-D688-0F75A59F48CE}"/>
                  </a:ext>
                </a:extLst>
              </p:cNvPr>
              <p:cNvSpPr txBox="1"/>
              <p:nvPr/>
            </p:nvSpPr>
            <p:spPr>
              <a:xfrm>
                <a:off x="284389" y="3429000"/>
                <a:ext cx="11795760" cy="390748"/>
              </a:xfrm>
              <a:prstGeom prst="rect">
                <a:avLst/>
              </a:prstGeom>
              <a:noFill/>
            </p:spPr>
            <p:txBody>
              <a:bodyPr wrap="square" rtlCol="0">
                <a:spAutoFit/>
              </a:bodyPr>
              <a:lstStyle/>
              <a:p>
                <a:r>
                  <a:rPr lang="fr-FR" dirty="0"/>
                  <a:t>On peut donc noter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𝑝</m:t>
                        </m:r>
                      </m:sub>
                    </m:sSub>
                  </m:oMath>
                </a14:m>
                <a:r>
                  <a:rPr lang="fr-FR" dirty="0"/>
                  <a:t> la matrice qui donne le nombre de fois que la demande </a:t>
                </a:r>
                <a14:m>
                  <m:oMath xmlns:m="http://schemas.openxmlformats.org/officeDocument/2006/math">
                    <m:r>
                      <a:rPr lang="fr-FR" b="0" i="1" smtClean="0">
                        <a:latin typeface="Cambria Math" panose="02040503050406030204" pitchFamily="18" charset="0"/>
                      </a:rPr>
                      <m:t>𝑖</m:t>
                    </m:r>
                  </m:oMath>
                </a14:m>
                <a:r>
                  <a:rPr lang="fr-FR" dirty="0"/>
                  <a:t>  est coupée dans le pattern </a:t>
                </a:r>
                <a14:m>
                  <m:oMath xmlns:m="http://schemas.openxmlformats.org/officeDocument/2006/math">
                    <m:r>
                      <a:rPr lang="fr-FR" b="0" i="1" smtClean="0">
                        <a:latin typeface="Cambria Math" panose="02040503050406030204" pitchFamily="18" charset="0"/>
                      </a:rPr>
                      <m:t>𝑝</m:t>
                    </m:r>
                  </m:oMath>
                </a14:m>
                <a:r>
                  <a:rPr lang="fr-FR" dirty="0"/>
                  <a:t>.</a:t>
                </a:r>
              </a:p>
            </p:txBody>
          </p:sp>
        </mc:Choice>
        <mc:Fallback>
          <p:sp>
            <p:nvSpPr>
              <p:cNvPr id="7" name="ZoneTexte 6">
                <a:extLst>
                  <a:ext uri="{FF2B5EF4-FFF2-40B4-BE49-F238E27FC236}">
                    <a16:creationId xmlns:a16="http://schemas.microsoft.com/office/drawing/2014/main" id="{2CEE691B-B6A8-1A71-D688-0F75A59F48CE}"/>
                  </a:ext>
                </a:extLst>
              </p:cNvPr>
              <p:cNvSpPr txBox="1">
                <a:spLocks noRot="1" noChangeAspect="1" noMove="1" noResize="1" noEditPoints="1" noAdjustHandles="1" noChangeArrowheads="1" noChangeShapeType="1" noTextEdit="1"/>
              </p:cNvSpPr>
              <p:nvPr/>
            </p:nvSpPr>
            <p:spPr>
              <a:xfrm>
                <a:off x="284389" y="3429000"/>
                <a:ext cx="11795760" cy="390748"/>
              </a:xfrm>
              <a:prstGeom prst="rect">
                <a:avLst/>
              </a:prstGeom>
              <a:blipFill>
                <a:blip r:embed="rId3"/>
                <a:stretch>
                  <a:fillRect l="-465" t="-6250" b="-20313"/>
                </a:stretch>
              </a:blipFill>
            </p:spPr>
            <p:txBody>
              <a:bodyPr/>
              <a:lstStyle/>
              <a:p>
                <a:r>
                  <a:rPr lang="fr-FR">
                    <a:noFill/>
                  </a:rPr>
                  <a:t> </a:t>
                </a:r>
              </a:p>
            </p:txBody>
          </p:sp>
        </mc:Fallback>
      </mc:AlternateContent>
      <p:sp>
        <p:nvSpPr>
          <p:cNvPr id="3" name="ZoneTexte 2">
            <a:extLst>
              <a:ext uri="{FF2B5EF4-FFF2-40B4-BE49-F238E27FC236}">
                <a16:creationId xmlns:a16="http://schemas.microsoft.com/office/drawing/2014/main" id="{E4E79B51-65F1-32DD-CA00-D695D7991429}"/>
              </a:ext>
            </a:extLst>
          </p:cNvPr>
          <p:cNvSpPr txBox="1"/>
          <p:nvPr/>
        </p:nvSpPr>
        <p:spPr>
          <a:xfrm>
            <a:off x="284389" y="2491143"/>
            <a:ext cx="1559651" cy="369332"/>
          </a:xfrm>
          <a:prstGeom prst="rect">
            <a:avLst/>
          </a:prstGeom>
          <a:noFill/>
        </p:spPr>
        <p:txBody>
          <a:bodyPr wrap="square" rtlCol="0">
            <a:spAutoFit/>
          </a:bodyPr>
          <a:lstStyle/>
          <a:p>
            <a:r>
              <a:rPr lang="fr-FR" dirty="0"/>
              <a:t>Pour rappel :</a:t>
            </a: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3A96E4F3-5BB6-22BD-9740-38FE57BABD69}"/>
                  </a:ext>
                </a:extLst>
              </p:cNvPr>
              <p:cNvSpPr txBox="1"/>
              <p:nvPr/>
            </p:nvSpPr>
            <p:spPr>
              <a:xfrm>
                <a:off x="2956560" y="2003189"/>
                <a:ext cx="3494314" cy="97590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1200" b="0" i="1" smtClean="0">
                          <a:latin typeface="Cambria Math" panose="02040503050406030204" pitchFamily="18" charset="0"/>
                        </a:rPr>
                        <m:t>𝑃</m:t>
                      </m:r>
                      <m:r>
                        <a:rPr lang="fr-FR" sz="1200" b="0" i="1" smtClean="0">
                          <a:latin typeface="Cambria Math" panose="02040503050406030204" pitchFamily="18" charset="0"/>
                        </a:rPr>
                        <m:t>= </m:t>
                      </m:r>
                      <m:d>
                        <m:dPr>
                          <m:begChr m:val="{"/>
                          <m:endChr m:val="}"/>
                          <m:ctrlPr>
                            <a:rPr lang="fr-FR" sz="1200" b="0" i="1" smtClean="0">
                              <a:latin typeface="Cambria Math" panose="02040503050406030204" pitchFamily="18" charset="0"/>
                            </a:rPr>
                          </m:ctrlPr>
                        </m:dPr>
                        <m:e>
                          <m:d>
                            <m:dPr>
                              <m:ctrlPr>
                                <a:rPr lang="fr-FR" sz="1200" b="0" i="1" smtClean="0">
                                  <a:latin typeface="Cambria Math" panose="02040503050406030204" pitchFamily="18" charset="0"/>
                                </a:rPr>
                              </m:ctrlPr>
                            </m:dPr>
                            <m:e>
                              <m:f>
                                <m:fPr>
                                  <m:type m:val="noBar"/>
                                  <m:ctrlPr>
                                    <a:rPr lang="fr-FR" sz="1200" b="0" i="1" smtClean="0">
                                      <a:latin typeface="Cambria Math" panose="02040503050406030204" pitchFamily="18" charset="0"/>
                                    </a:rPr>
                                  </m:ctrlPr>
                                </m:fPr>
                                <m:num>
                                  <m:eqArr>
                                    <m:eqArrPr>
                                      <m:ctrlPr>
                                        <a:rPr lang="fr-FR" sz="1200" b="0" i="1" smtClean="0">
                                          <a:latin typeface="Cambria Math" panose="02040503050406030204" pitchFamily="18" charset="0"/>
                                        </a:rPr>
                                      </m:ctrlPr>
                                    </m:eqArrPr>
                                    <m:e>
                                      <m:r>
                                        <a:rPr lang="fr-FR" sz="1200" b="0" i="1" smtClean="0">
                                          <a:latin typeface="Cambria Math" panose="02040503050406030204" pitchFamily="18" charset="0"/>
                                        </a:rPr>
                                        <m:t>𝑛</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𝑏</m:t>
                                          </m:r>
                                        </m:e>
                                        <m:sub>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1</m:t>
                                              </m:r>
                                            </m:sub>
                                          </m:sSub>
                                        </m:sub>
                                      </m:sSub>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
                                      <m:r>
                                        <a:rPr lang="fr-FR" sz="1200" b="0" i="1" smtClean="0">
                                          <a:latin typeface="Cambria Math" panose="02040503050406030204" pitchFamily="18" charset="0"/>
                                        </a:rPr>
                                        <m:t>.</m:t>
                                      </m:r>
                                    </m:e>
                                  </m:eqArr>
                                </m:num>
                                <m:den>
                                  <m:r>
                                    <a:rPr lang="fr-FR" sz="1200" i="1">
                                      <a:latin typeface="Cambria Math" panose="02040503050406030204" pitchFamily="18" charset="0"/>
                                    </a:rPr>
                                    <m:t>𝑛</m:t>
                                  </m:r>
                                  <m:sSub>
                                    <m:sSubPr>
                                      <m:ctrlPr>
                                        <a:rPr lang="fr-FR" sz="1200" i="1">
                                          <a:latin typeface="Cambria Math" panose="02040503050406030204" pitchFamily="18" charset="0"/>
                                        </a:rPr>
                                      </m:ctrlPr>
                                    </m:sSubPr>
                                    <m:e>
                                      <m:r>
                                        <a:rPr lang="fr-FR" sz="1200" i="1">
                                          <a:latin typeface="Cambria Math" panose="02040503050406030204" pitchFamily="18" charset="0"/>
                                        </a:rPr>
                                        <m:t>𝑏</m:t>
                                      </m:r>
                                    </m:e>
                                    <m:sub>
                                      <m:sSub>
                                        <m:sSubPr>
                                          <m:ctrlPr>
                                            <a:rPr lang="fr-FR" sz="1200" i="1">
                                              <a:latin typeface="Cambria Math" panose="02040503050406030204" pitchFamily="18" charset="0"/>
                                            </a:rPr>
                                          </m:ctrlPr>
                                        </m:sSubPr>
                                        <m:e>
                                          <m:r>
                                            <a:rPr lang="fr-FR" sz="1200" i="1">
                                              <a:latin typeface="Cambria Math" panose="02040503050406030204" pitchFamily="18" charset="0"/>
                                            </a:rPr>
                                            <m:t>𝑑</m:t>
                                          </m:r>
                                        </m:e>
                                        <m:sub>
                                          <m:r>
                                            <a:rPr lang="fr-FR" sz="1200" b="0" i="1" smtClean="0">
                                              <a:latin typeface="Cambria Math" panose="02040503050406030204" pitchFamily="18" charset="0"/>
                                            </a:rPr>
                                            <m:t>𝑛</m:t>
                                          </m:r>
                                        </m:sub>
                                      </m:sSub>
                                    </m:sub>
                                  </m:sSub>
                                </m:den>
                              </m:f>
                            </m:e>
                          </m:d>
                          <m:r>
                            <a:rPr lang="fr-FR" sz="1200" b="0" i="1" smtClean="0">
                              <a:latin typeface="Cambria Math" panose="02040503050406030204" pitchFamily="18" charset="0"/>
                            </a:rPr>
                            <m:t> |  </m:t>
                          </m:r>
                          <m:nary>
                            <m:naryPr>
                              <m:chr m:val="∑"/>
                              <m:supHide m:val="on"/>
                              <m:ctrlPr>
                                <a:rPr lang="fr-FR" sz="1200" b="0" i="1" smtClean="0">
                                  <a:latin typeface="Cambria Math" panose="02040503050406030204" pitchFamily="18" charset="0"/>
                                </a:rPr>
                              </m:ctrlPr>
                            </m:naryPr>
                            <m:sub>
                              <m:r>
                                <m:rPr>
                                  <m:brk m:alnAt="7"/>
                                </m:rPr>
                                <a:rPr lang="fr-FR" sz="1200" b="0" i="1" smtClean="0">
                                  <a:latin typeface="Cambria Math" panose="02040503050406030204" pitchFamily="18" charset="0"/>
                                </a:rPr>
                                <m:t>𝑖</m:t>
                              </m:r>
                              <m:r>
                                <a:rPr lang="fr-FR" sz="1200" b="0" i="1" smtClean="0">
                                  <a:latin typeface="Cambria Math" panose="02040503050406030204" pitchFamily="18" charset="0"/>
                                  <a:ea typeface="Cambria Math" panose="02040503050406030204" pitchFamily="18" charset="0"/>
                                </a:rPr>
                                <m:t>𝜖</m:t>
                              </m:r>
                              <m:r>
                                <a:rPr lang="fr-FR" sz="1200" b="0" i="1" smtClean="0">
                                  <a:latin typeface="Cambria Math" panose="02040503050406030204" pitchFamily="18" charset="0"/>
                                  <a:ea typeface="Cambria Math" panose="02040503050406030204" pitchFamily="18" charset="0"/>
                                </a:rPr>
                                <m:t>𝑁</m:t>
                              </m:r>
                            </m:sub>
                            <m:sup/>
                            <m:e>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𝑤</m:t>
                                  </m:r>
                                </m:e>
                                <m:sub>
                                  <m:r>
                                    <a:rPr lang="fr-FR" sz="1200" b="0" i="1" smtClean="0">
                                      <a:latin typeface="Cambria Math" panose="02040503050406030204" pitchFamily="18" charset="0"/>
                                    </a:rPr>
                                    <m:t>𝑖</m:t>
                                  </m:r>
                                </m:sub>
                              </m:sSub>
                              <m:r>
                                <a:rPr lang="fr-FR" sz="1200" b="0" i="1" smtClean="0">
                                  <a:latin typeface="Cambria Math" panose="02040503050406030204" pitchFamily="18" charset="0"/>
                                </a:rPr>
                                <m:t>𝑛</m:t>
                              </m:r>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𝑏</m:t>
                                  </m:r>
                                </m:e>
                                <m:sub>
                                  <m:sSub>
                                    <m:sSubPr>
                                      <m:ctrlPr>
                                        <a:rPr lang="fr-FR" sz="1200" b="0" i="1" smtClean="0">
                                          <a:latin typeface="Cambria Math" panose="02040503050406030204" pitchFamily="18" charset="0"/>
                                        </a:rPr>
                                      </m:ctrlPr>
                                    </m:sSubPr>
                                    <m:e>
                                      <m:r>
                                        <a:rPr lang="fr-FR" sz="1200" b="0" i="1" smtClean="0">
                                          <a:latin typeface="Cambria Math" panose="02040503050406030204" pitchFamily="18" charset="0"/>
                                        </a:rPr>
                                        <m:t>𝑑</m:t>
                                      </m:r>
                                    </m:e>
                                    <m:sub>
                                      <m:r>
                                        <a:rPr lang="fr-FR" sz="1200" b="0" i="1" smtClean="0">
                                          <a:latin typeface="Cambria Math" panose="02040503050406030204" pitchFamily="18" charset="0"/>
                                        </a:rPr>
                                        <m:t>𝑖</m:t>
                                      </m:r>
                                    </m:sub>
                                  </m:sSub>
                                </m:sub>
                              </m:sSub>
                              <m:r>
                                <a:rPr lang="fr-FR" sz="1200" b="0" i="1" smtClean="0">
                                  <a:latin typeface="Cambria Math" panose="02040503050406030204" pitchFamily="18" charset="0"/>
                                </a:rPr>
                                <m:t>≤</m:t>
                              </m:r>
                              <m:r>
                                <a:rPr lang="fr-FR" sz="1200" b="0" i="1" smtClean="0">
                                  <a:latin typeface="Cambria Math" panose="02040503050406030204" pitchFamily="18" charset="0"/>
                                </a:rPr>
                                <m:t>𝑊</m:t>
                              </m:r>
                            </m:e>
                          </m:nary>
                        </m:e>
                      </m:d>
                    </m:oMath>
                  </m:oMathPara>
                </a14:m>
                <a:endParaRPr lang="fr-FR" sz="1200" dirty="0"/>
              </a:p>
            </p:txBody>
          </p:sp>
        </mc:Choice>
        <mc:Fallback>
          <p:sp>
            <p:nvSpPr>
              <p:cNvPr id="2" name="ZoneTexte 1">
                <a:extLst>
                  <a:ext uri="{FF2B5EF4-FFF2-40B4-BE49-F238E27FC236}">
                    <a16:creationId xmlns:a16="http://schemas.microsoft.com/office/drawing/2014/main" id="{3A96E4F3-5BB6-22BD-9740-38FE57BABD69}"/>
                  </a:ext>
                </a:extLst>
              </p:cNvPr>
              <p:cNvSpPr txBox="1">
                <a:spLocks noRot="1" noChangeAspect="1" noMove="1" noResize="1" noEditPoints="1" noAdjustHandles="1" noChangeArrowheads="1" noChangeShapeType="1" noTextEdit="1"/>
              </p:cNvSpPr>
              <p:nvPr/>
            </p:nvSpPr>
            <p:spPr>
              <a:xfrm>
                <a:off x="2956560" y="2003189"/>
                <a:ext cx="3494314" cy="97590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26E8F889-7366-862B-37E2-17B6F8F9C0E6}"/>
                  </a:ext>
                </a:extLst>
              </p:cNvPr>
              <p:cNvSpPr txBox="1"/>
              <p:nvPr/>
            </p:nvSpPr>
            <p:spPr>
              <a:xfrm>
                <a:off x="284389" y="4182191"/>
                <a:ext cx="11666220" cy="667747"/>
              </a:xfrm>
              <a:prstGeom prst="rect">
                <a:avLst/>
              </a:prstGeom>
              <a:noFill/>
            </p:spPr>
            <p:txBody>
              <a:bodyPr wrap="square" rtlCol="0">
                <a:spAutoFit/>
              </a:bodyPr>
              <a:lstStyle/>
              <a:p>
                <a:r>
                  <a:rPr lang="fr-FR" dirty="0"/>
                  <a:t>On a donc une formulation différente,  admettons la matrice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𝑝</m:t>
                        </m:r>
                      </m:sub>
                    </m:sSub>
                  </m:oMath>
                </a14:m>
                <a:r>
                  <a:rPr lang="fr-FR" b="0" dirty="0"/>
                  <a:t> connue, le problème revient à sélectionner un pattern </a:t>
                </a:r>
                <a14:m>
                  <m:oMath xmlns:m="http://schemas.openxmlformats.org/officeDocument/2006/math">
                    <m:r>
                      <a:rPr lang="fr-FR" b="0" i="1" smtClean="0">
                        <a:latin typeface="Cambria Math" panose="02040503050406030204" pitchFamily="18" charset="0"/>
                      </a:rPr>
                      <m:t>𝑝</m:t>
                    </m:r>
                  </m:oMath>
                </a14:m>
                <a:r>
                  <a:rPr lang="fr-FR" b="0" dirty="0"/>
                  <a:t> pour respecter la demande on a donc   </a:t>
                </a:r>
                <a:endParaRPr lang="fr-FR" dirty="0"/>
              </a:p>
            </p:txBody>
          </p:sp>
        </mc:Choice>
        <mc:Fallback>
          <p:sp>
            <p:nvSpPr>
              <p:cNvPr id="5" name="ZoneTexte 4">
                <a:extLst>
                  <a:ext uri="{FF2B5EF4-FFF2-40B4-BE49-F238E27FC236}">
                    <a16:creationId xmlns:a16="http://schemas.microsoft.com/office/drawing/2014/main" id="{26E8F889-7366-862B-37E2-17B6F8F9C0E6}"/>
                  </a:ext>
                </a:extLst>
              </p:cNvPr>
              <p:cNvSpPr txBox="1">
                <a:spLocks noRot="1" noChangeAspect="1" noMove="1" noResize="1" noEditPoints="1" noAdjustHandles="1" noChangeArrowheads="1" noChangeShapeType="1" noTextEdit="1"/>
              </p:cNvSpPr>
              <p:nvPr/>
            </p:nvSpPr>
            <p:spPr>
              <a:xfrm>
                <a:off x="284389" y="4182191"/>
                <a:ext cx="11666220" cy="667747"/>
              </a:xfrm>
              <a:prstGeom prst="rect">
                <a:avLst/>
              </a:prstGeom>
              <a:blipFill>
                <a:blip r:embed="rId5"/>
                <a:stretch>
                  <a:fillRect l="-470" t="-2727" b="-13636"/>
                </a:stretch>
              </a:blipFill>
            </p:spPr>
            <p:txBody>
              <a:bodyPr/>
              <a:lstStyle/>
              <a:p>
                <a:r>
                  <a:rPr lang="fr-FR">
                    <a:noFill/>
                  </a:rPr>
                  <a:t> </a:t>
                </a:r>
              </a:p>
            </p:txBody>
          </p:sp>
        </mc:Fallback>
      </mc:AlternateContent>
    </p:spTree>
    <p:extLst>
      <p:ext uri="{BB962C8B-B14F-4D97-AF65-F5344CB8AC3E}">
        <p14:creationId xmlns:p14="http://schemas.microsoft.com/office/powerpoint/2010/main" val="119518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Approche</a:t>
            </a:r>
            <a:r>
              <a:rPr lang="en-US" sz="3600" dirty="0">
                <a:solidFill>
                  <a:schemeClr val="tx1">
                    <a:lumMod val="85000"/>
                    <a:lumOff val="15000"/>
                  </a:schemeClr>
                </a:solidFill>
                <a:latin typeface="+mj-lt"/>
                <a:ea typeface="+mj-ea"/>
                <a:cs typeface="+mj-cs"/>
              </a:rPr>
              <a:t> avec generation de </a:t>
            </a:r>
            <a:r>
              <a:rPr lang="en-US" sz="3600" dirty="0" err="1">
                <a:solidFill>
                  <a:schemeClr val="tx1">
                    <a:lumMod val="85000"/>
                    <a:lumOff val="15000"/>
                  </a:schemeClr>
                </a:solidFill>
                <a:latin typeface="+mj-lt"/>
                <a:ea typeface="+mj-ea"/>
                <a:cs typeface="+mj-cs"/>
              </a:rPr>
              <a:t>colonnes</a:t>
            </a:r>
            <a:endParaRPr lang="en-US" sz="3600" dirty="0">
              <a:solidFill>
                <a:schemeClr val="tx1">
                  <a:lumMod val="85000"/>
                  <a:lumOff val="15000"/>
                </a:schemeClr>
              </a:solidFill>
              <a:latin typeface="+mj-lt"/>
              <a:ea typeface="+mj-ea"/>
              <a:cs typeface="+mj-cs"/>
            </a:endParaRPr>
          </a:p>
        </p:txBody>
      </p:sp>
      <p:sp>
        <p:nvSpPr>
          <p:cNvPr id="6" name="ZoneTexte 5">
            <a:extLst>
              <a:ext uri="{FF2B5EF4-FFF2-40B4-BE49-F238E27FC236}">
                <a16:creationId xmlns:a16="http://schemas.microsoft.com/office/drawing/2014/main" id="{1AAEDE19-B9E4-64F0-1D25-BE8709D275D9}"/>
              </a:ext>
            </a:extLst>
          </p:cNvPr>
          <p:cNvSpPr txBox="1"/>
          <p:nvPr/>
        </p:nvSpPr>
        <p:spPr>
          <a:xfrm>
            <a:off x="284389" y="1977875"/>
            <a:ext cx="3124200" cy="369332"/>
          </a:xfrm>
          <a:prstGeom prst="rect">
            <a:avLst/>
          </a:prstGeom>
          <a:noFill/>
        </p:spPr>
        <p:txBody>
          <a:bodyPr wrap="square" rtlCol="0">
            <a:spAutoFit/>
          </a:bodyPr>
          <a:lstStyle/>
          <a:p>
            <a:r>
              <a:rPr lang="fr-FR" dirty="0"/>
              <a:t>Données du problème :</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9FE6C45D-1AC6-6F40-F92C-776E25ACA64C}"/>
                  </a:ext>
                </a:extLst>
              </p:cNvPr>
              <p:cNvSpPr txBox="1"/>
              <p:nvPr/>
            </p:nvSpPr>
            <p:spPr>
              <a:xfrm>
                <a:off x="284389" y="2621575"/>
                <a:ext cx="4386671" cy="667747"/>
              </a:xfrm>
              <a:prstGeom prst="rect">
                <a:avLst/>
              </a:prstGeom>
              <a:noFill/>
            </p:spPr>
            <p:txBody>
              <a:bodyPr wrap="square" rtlCol="0">
                <a:spAutoFit/>
              </a:bodyPr>
              <a:lstStyle/>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𝑖𝑝</m:t>
                        </m:r>
                      </m:sub>
                    </m:sSub>
                    <m:r>
                      <a:rPr lang="fr-FR" b="0" i="0" smtClean="0">
                        <a:latin typeface="Cambria Math" panose="02040503050406030204" pitchFamily="18" charset="0"/>
                      </a:rPr>
                      <m:t>:</m:t>
                    </m:r>
                  </m:oMath>
                </a14:m>
                <a:r>
                  <a:rPr lang="fr-FR" dirty="0"/>
                  <a:t> Nombre de coupe </a:t>
                </a:r>
                <a14:m>
                  <m:oMath xmlns:m="http://schemas.openxmlformats.org/officeDocument/2006/math">
                    <m:r>
                      <a:rPr lang="fr-FR" b="0" i="1" smtClean="0">
                        <a:latin typeface="Cambria Math" panose="02040503050406030204" pitchFamily="18" charset="0"/>
                      </a:rPr>
                      <m:t>𝑖</m:t>
                    </m:r>
                  </m:oMath>
                </a14:m>
                <a:r>
                  <a:rPr lang="fr-FR" dirty="0"/>
                  <a:t> dans le pattern </a:t>
                </a:r>
                <a14:m>
                  <m:oMath xmlns:m="http://schemas.openxmlformats.org/officeDocument/2006/math">
                    <m:r>
                      <a:rPr lang="fr-FR" b="0" i="1" smtClean="0">
                        <a:latin typeface="Cambria Math" panose="02040503050406030204" pitchFamily="18" charset="0"/>
                      </a:rPr>
                      <m:t>𝑝</m:t>
                    </m:r>
                  </m:oMath>
                </a14:m>
                <a:endParaRPr lang="fr-FR" dirty="0"/>
              </a:p>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𝑖</m:t>
                        </m:r>
                      </m:sub>
                    </m:sSub>
                  </m:oMath>
                </a14:m>
                <a:r>
                  <a:rPr lang="fr-FR" dirty="0"/>
                  <a:t> : Demande en coupe </a:t>
                </a:r>
                <a14:m>
                  <m:oMath xmlns:m="http://schemas.openxmlformats.org/officeDocument/2006/math">
                    <m:r>
                      <a:rPr lang="fr-FR" b="0" i="1" smtClean="0">
                        <a:latin typeface="Cambria Math" panose="02040503050406030204" pitchFamily="18" charset="0"/>
                      </a:rPr>
                      <m:t>𝑖</m:t>
                    </m:r>
                  </m:oMath>
                </a14:m>
                <a:endParaRPr lang="fr-FR" dirty="0"/>
              </a:p>
            </p:txBody>
          </p:sp>
        </mc:Choice>
        <mc:Fallback>
          <p:sp>
            <p:nvSpPr>
              <p:cNvPr id="8" name="ZoneTexte 7">
                <a:extLst>
                  <a:ext uri="{FF2B5EF4-FFF2-40B4-BE49-F238E27FC236}">
                    <a16:creationId xmlns:a16="http://schemas.microsoft.com/office/drawing/2014/main" id="{9FE6C45D-1AC6-6F40-F92C-776E25ACA64C}"/>
                  </a:ext>
                </a:extLst>
              </p:cNvPr>
              <p:cNvSpPr txBox="1">
                <a:spLocks noRot="1" noChangeAspect="1" noMove="1" noResize="1" noEditPoints="1" noAdjustHandles="1" noChangeArrowheads="1" noChangeShapeType="1" noTextEdit="1"/>
              </p:cNvSpPr>
              <p:nvPr/>
            </p:nvSpPr>
            <p:spPr>
              <a:xfrm>
                <a:off x="284389" y="2621575"/>
                <a:ext cx="4386671" cy="667747"/>
              </a:xfrm>
              <a:prstGeom prst="rect">
                <a:avLst/>
              </a:prstGeom>
              <a:blipFill>
                <a:blip r:embed="rId3"/>
                <a:stretch>
                  <a:fillRect t="-2727" b="-1363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6E3B7342-D976-2F85-9736-03D6A6B61E17}"/>
                  </a:ext>
                </a:extLst>
              </p:cNvPr>
              <p:cNvSpPr txBox="1"/>
              <p:nvPr/>
            </p:nvSpPr>
            <p:spPr>
              <a:xfrm>
                <a:off x="284389" y="3427016"/>
                <a:ext cx="4300402" cy="923330"/>
              </a:xfrm>
              <a:prstGeom prst="rect">
                <a:avLst/>
              </a:prstGeom>
              <a:noFill/>
            </p:spPr>
            <p:txBody>
              <a:bodyPr wrap="square" rtlCol="0">
                <a:spAutoFit/>
              </a:bodyPr>
              <a:lstStyle/>
              <a:p>
                <a:r>
                  <a:rPr lang="fr-FR" dirty="0"/>
                  <a:t>Variables de décisions :</a:t>
                </a:r>
              </a:p>
              <a:p>
                <a:endParaRPr lang="fr-FR" dirty="0"/>
              </a:p>
              <a:p>
                <a14:m>
                  <m:oMath xmlns:m="http://schemas.openxmlformats.org/officeDocument/2006/math">
                    <m:r>
                      <a:rPr lang="fr-FR" i="1" smtClean="0">
                        <a:latin typeface="Cambria Math" panose="02040503050406030204" pitchFamily="18" charset="0"/>
                        <a:ea typeface="Cambria Math" panose="02040503050406030204" pitchFamily="18" charset="0"/>
                      </a:rPr>
                      <m:t>𝜆</m:t>
                    </m:r>
                    <m:r>
                      <a:rPr lang="fr-FR" b="0" i="1" smtClean="0">
                        <a:latin typeface="Cambria Math" panose="02040503050406030204" pitchFamily="18" charset="0"/>
                        <a:ea typeface="Cambria Math" panose="02040503050406030204" pitchFamily="18" charset="0"/>
                      </a:rPr>
                      <m:t>_</m:t>
                    </m:r>
                    <m:r>
                      <a:rPr lang="fr-FR" b="0" i="1" smtClean="0">
                        <a:latin typeface="Cambria Math" panose="02040503050406030204" pitchFamily="18" charset="0"/>
                        <a:ea typeface="Cambria Math" panose="02040503050406030204" pitchFamily="18" charset="0"/>
                      </a:rPr>
                      <m:t>𝑝</m:t>
                    </m:r>
                  </m:oMath>
                </a14:m>
                <a:r>
                  <a:rPr lang="fr-FR" dirty="0"/>
                  <a:t> : Nombre de découpe du pattern </a:t>
                </a:r>
                <a14:m>
                  <m:oMath xmlns:m="http://schemas.openxmlformats.org/officeDocument/2006/math">
                    <m:r>
                      <a:rPr lang="fr-FR" b="0" i="1" smtClean="0">
                        <a:latin typeface="Cambria Math" panose="02040503050406030204" pitchFamily="18" charset="0"/>
                      </a:rPr>
                      <m:t>𝑝</m:t>
                    </m:r>
                  </m:oMath>
                </a14:m>
                <a:endParaRPr lang="fr-FR" dirty="0"/>
              </a:p>
            </p:txBody>
          </p:sp>
        </mc:Choice>
        <mc:Fallback>
          <p:sp>
            <p:nvSpPr>
              <p:cNvPr id="9" name="ZoneTexte 8">
                <a:extLst>
                  <a:ext uri="{FF2B5EF4-FFF2-40B4-BE49-F238E27FC236}">
                    <a16:creationId xmlns:a16="http://schemas.microsoft.com/office/drawing/2014/main" id="{6E3B7342-D976-2F85-9736-03D6A6B61E17}"/>
                  </a:ext>
                </a:extLst>
              </p:cNvPr>
              <p:cNvSpPr txBox="1">
                <a:spLocks noRot="1" noChangeAspect="1" noMove="1" noResize="1" noEditPoints="1" noAdjustHandles="1" noChangeArrowheads="1" noChangeShapeType="1" noTextEdit="1"/>
              </p:cNvSpPr>
              <p:nvPr/>
            </p:nvSpPr>
            <p:spPr>
              <a:xfrm>
                <a:off x="284389" y="3427016"/>
                <a:ext cx="4300402" cy="923330"/>
              </a:xfrm>
              <a:prstGeom prst="rect">
                <a:avLst/>
              </a:prstGeom>
              <a:blipFill>
                <a:blip r:embed="rId4"/>
                <a:stretch>
                  <a:fillRect l="-1277" t="-2632" b="-986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D8AF79EC-BCED-4188-EA03-EF817B97E773}"/>
              </a:ext>
            </a:extLst>
          </p:cNvPr>
          <p:cNvSpPr txBox="1"/>
          <p:nvPr/>
        </p:nvSpPr>
        <p:spPr>
          <a:xfrm>
            <a:off x="7959543" y="1977875"/>
            <a:ext cx="3017611" cy="369332"/>
          </a:xfrm>
          <a:prstGeom prst="rect">
            <a:avLst/>
          </a:prstGeom>
          <a:noFill/>
        </p:spPr>
        <p:txBody>
          <a:bodyPr wrap="square" rtlCol="0">
            <a:spAutoFit/>
          </a:bodyPr>
          <a:lstStyle/>
          <a:p>
            <a:r>
              <a:rPr lang="fr-FR" dirty="0"/>
              <a:t>Modèle Linéaire :</a:t>
            </a: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18C44997-A5FB-E8D0-581A-93398BDAAC0F}"/>
                  </a:ext>
                </a:extLst>
              </p:cNvPr>
              <p:cNvSpPr txBox="1"/>
              <p:nvPr/>
            </p:nvSpPr>
            <p:spPr>
              <a:xfrm>
                <a:off x="6684554" y="2557136"/>
                <a:ext cx="4749800" cy="20730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𝑂𝑏𝑗𝑒𝑐𝑡𝑖𝑓</m:t>
                      </m:r>
                      <m:r>
                        <a:rPr lang="fr-FR" b="0" i="1" smtClean="0">
                          <a:latin typeface="Cambria Math" panose="02040503050406030204" pitchFamily="18" charset="0"/>
                        </a:rPr>
                        <m:t> :</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min</m:t>
                          </m:r>
                        </m:fName>
                        <m:e>
                          <m:nary>
                            <m:naryPr>
                              <m:chr m:val="∑"/>
                              <m:supHide m:val="on"/>
                              <m:ctrlPr>
                                <a:rPr lang="fr-FR" b="0" i="1" smtClean="0">
                                  <a:latin typeface="Cambria Math" panose="02040503050406030204" pitchFamily="18" charset="0"/>
                                </a:rPr>
                              </m:ctrlPr>
                            </m:naryPr>
                            <m:sub>
                              <m:r>
                                <m:rPr>
                                  <m:brk m:alnAt="7"/>
                                </m:rPr>
                                <a:rPr lang="fr-FR" b="0" i="1" smtClean="0">
                                  <a:latin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𝑃</m:t>
                              </m:r>
                            </m:sub>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𝜆</m:t>
                                  </m:r>
                                </m:e>
                                <m:sub>
                                  <m:r>
                                    <a:rPr lang="fr-FR" b="0" i="1" smtClean="0">
                                      <a:latin typeface="Cambria Math" panose="02040503050406030204" pitchFamily="18" charset="0"/>
                                      <a:ea typeface="Cambria Math" panose="02040503050406030204" pitchFamily="18" charset="0"/>
                                    </a:rPr>
                                    <m:t>𝑝</m:t>
                                  </m:r>
                                </m:sub>
                              </m:sSub>
                              <m:r>
                                <a:rPr lang="fr-FR" b="0" i="1" smtClean="0">
                                  <a:latin typeface="Cambria Math" panose="02040503050406030204" pitchFamily="18" charset="0"/>
                                </a:rPr>
                                <m:t>  </m:t>
                              </m:r>
                            </m:e>
                          </m:nary>
                        </m:e>
                      </m:func>
                      <m:r>
                        <a:rPr lang="fr-FR" b="0" i="1" smtClean="0">
                          <a:latin typeface="Cambria Math" panose="02040503050406030204" pitchFamily="18" charset="0"/>
                        </a:rPr>
                        <m:t>   (1)</m:t>
                      </m:r>
                    </m:oMath>
                  </m:oMathPara>
                </a14:m>
                <a:endParaRPr lang="fr-FR" dirty="0"/>
              </a:p>
              <a:p>
                <a:r>
                  <a:rPr lang="fr-FR" i="1" dirty="0"/>
                  <a:t>st,</a:t>
                </a:r>
              </a:p>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   </m:t>
                      </m:r>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𝑃</m:t>
                          </m:r>
                        </m:sub>
                        <m:sup/>
                        <m:e>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𝜆</m:t>
                              </m:r>
                            </m:e>
                            <m:sub>
                              <m:r>
                                <a:rPr lang="fr-FR" b="0" i="1" smtClean="0">
                                  <a:latin typeface="Cambria Math" panose="02040503050406030204" pitchFamily="18" charset="0"/>
                                </a:rPr>
                                <m:t>𝑝</m:t>
                              </m:r>
                            </m:sub>
                          </m:sSub>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𝑝</m:t>
                              </m:r>
                            </m:sub>
                          </m:sSub>
                          <m:r>
                            <a:rPr lang="fr-FR" b="0" i="1" smtClean="0">
                              <a:latin typeface="Cambria Math" panose="02040503050406030204" pitchFamily="18" charset="0"/>
                            </a:rPr>
                            <m:t> </m:t>
                          </m:r>
                        </m:e>
                      </m:nary>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𝑑</m:t>
                          </m:r>
                        </m:e>
                        <m:sub>
                          <m:r>
                            <a:rPr lang="fr-FR" b="0" i="1" smtClean="0">
                              <a:latin typeface="Cambria Math" panose="02040503050406030204" pitchFamily="18" charset="0"/>
                            </a:rPr>
                            <m:t>𝑖</m:t>
                          </m:r>
                        </m:sub>
                      </m:sSub>
                      <m:r>
                        <a:rPr lang="fr-FR" b="0" i="1" smtClean="0">
                          <a:latin typeface="Cambria Math" panose="02040503050406030204" pitchFamily="18" charset="0"/>
                        </a:rPr>
                        <m:t>    (2)</m:t>
                      </m:r>
                    </m:oMath>
                  </m:oMathPara>
                </a14:m>
                <a:endParaRPr lang="fr-FR" dirty="0"/>
              </a:p>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𝑃</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𝜆</m:t>
                          </m:r>
                        </m:e>
                        <m:sub>
                          <m:r>
                            <a:rPr lang="fr-FR" b="0" i="1" smtClean="0">
                              <a:latin typeface="Cambria Math" panose="02040503050406030204" pitchFamily="18" charset="0"/>
                            </a:rPr>
                            <m:t>𝑝</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ℤ</m:t>
                      </m:r>
                      <m:r>
                        <a:rPr lang="fr-FR" b="0" i="1" smtClean="0">
                          <a:latin typeface="Cambria Math" panose="02040503050406030204" pitchFamily="18" charset="0"/>
                        </a:rPr>
                        <m:t>       </m:t>
                      </m:r>
                      <m:r>
                        <a:rPr lang="fr-FR" b="0" i="1" smtClean="0">
                          <a:latin typeface="Cambria Math" panose="02040503050406030204" pitchFamily="18" charset="0"/>
                        </a:rPr>
                        <m:t>              </m:t>
                      </m:r>
                      <m:r>
                        <a:rPr lang="fr-FR" b="0" i="1" smtClean="0">
                          <a:latin typeface="Cambria Math" panose="02040503050406030204" pitchFamily="18" charset="0"/>
                        </a:rPr>
                        <m:t> </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3</m:t>
                          </m:r>
                        </m:e>
                      </m:d>
                    </m:oMath>
                  </m:oMathPara>
                </a14:m>
                <a:endParaRPr lang="fr-FR" b="0" dirty="0"/>
              </a:p>
            </p:txBody>
          </p:sp>
        </mc:Choice>
        <mc:Fallback>
          <p:sp>
            <p:nvSpPr>
              <p:cNvPr id="11" name="ZoneTexte 10">
                <a:extLst>
                  <a:ext uri="{FF2B5EF4-FFF2-40B4-BE49-F238E27FC236}">
                    <a16:creationId xmlns:a16="http://schemas.microsoft.com/office/drawing/2014/main" id="{18C44997-A5FB-E8D0-581A-93398BDAAC0F}"/>
                  </a:ext>
                </a:extLst>
              </p:cNvPr>
              <p:cNvSpPr txBox="1">
                <a:spLocks noRot="1" noChangeAspect="1" noMove="1" noResize="1" noEditPoints="1" noAdjustHandles="1" noChangeArrowheads="1" noChangeShapeType="1" noTextEdit="1"/>
              </p:cNvSpPr>
              <p:nvPr/>
            </p:nvSpPr>
            <p:spPr>
              <a:xfrm>
                <a:off x="6684554" y="2557136"/>
                <a:ext cx="4749800" cy="2073003"/>
              </a:xfrm>
              <a:prstGeom prst="rect">
                <a:avLst/>
              </a:prstGeom>
              <a:blipFill>
                <a:blip r:embed="rId5"/>
                <a:stretch>
                  <a:fillRect l="-1155"/>
                </a:stretch>
              </a:blipFill>
            </p:spPr>
            <p:txBody>
              <a:bodyPr/>
              <a:lstStyle/>
              <a:p>
                <a:r>
                  <a:rPr lang="fr-FR">
                    <a:noFill/>
                  </a:rPr>
                  <a:t> </a:t>
                </a:r>
              </a:p>
            </p:txBody>
          </p:sp>
        </mc:Fallback>
      </mc:AlternateContent>
      <p:sp>
        <p:nvSpPr>
          <p:cNvPr id="12" name="ZoneTexte 11">
            <a:extLst>
              <a:ext uri="{FF2B5EF4-FFF2-40B4-BE49-F238E27FC236}">
                <a16:creationId xmlns:a16="http://schemas.microsoft.com/office/drawing/2014/main" id="{F8192B73-9D94-FB46-CDED-9F6CBAC71E1E}"/>
              </a:ext>
            </a:extLst>
          </p:cNvPr>
          <p:cNvSpPr txBox="1"/>
          <p:nvPr/>
        </p:nvSpPr>
        <p:spPr>
          <a:xfrm>
            <a:off x="284389" y="1298938"/>
            <a:ext cx="4122420" cy="369332"/>
          </a:xfrm>
          <a:prstGeom prst="rect">
            <a:avLst/>
          </a:prstGeom>
          <a:noFill/>
        </p:spPr>
        <p:txBody>
          <a:bodyPr wrap="square" rtlCol="0">
            <a:spAutoFit/>
          </a:bodyPr>
          <a:lstStyle/>
          <a:p>
            <a:r>
              <a:rPr lang="fr-FR" dirty="0"/>
              <a:t>Modélisation du problème maître :</a:t>
            </a:r>
          </a:p>
        </p:txBody>
      </p:sp>
      <mc:AlternateContent xmlns:mc="http://schemas.openxmlformats.org/markup-compatibility/2006">
        <mc:Choice xmlns:a14="http://schemas.microsoft.com/office/drawing/2010/main" Requires="a14">
          <p:sp>
            <p:nvSpPr>
              <p:cNvPr id="14" name="ZoneTexte 13">
                <a:extLst>
                  <a:ext uri="{FF2B5EF4-FFF2-40B4-BE49-F238E27FC236}">
                    <a16:creationId xmlns:a16="http://schemas.microsoft.com/office/drawing/2014/main" id="{B114A515-6EC9-1CE9-404A-1C440A51A755}"/>
                  </a:ext>
                </a:extLst>
              </p:cNvPr>
              <p:cNvSpPr txBox="1"/>
              <p:nvPr/>
            </p:nvSpPr>
            <p:spPr>
              <a:xfrm>
                <a:off x="65994" y="5203537"/>
                <a:ext cx="11943126"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t>Il y a un très large nombre de pattern différents (</a:t>
                </a:r>
                <a14:m>
                  <m:oMath xmlns:m="http://schemas.openxmlformats.org/officeDocument/2006/math">
                    <m:r>
                      <a:rPr lang="fr-FR" i="1" smtClean="0">
                        <a:latin typeface="Cambria Math" panose="02040503050406030204" pitchFamily="18" charset="0"/>
                        <a:ea typeface="Cambria Math" panose="02040503050406030204" pitchFamily="18" charset="0"/>
                      </a:rPr>
                      <m:t>𝜆</m:t>
                    </m:r>
                    <m:r>
                      <a:rPr lang="fr-FR" b="0" i="1" smtClean="0">
                        <a:latin typeface="Cambria Math" panose="02040503050406030204" pitchFamily="18" charset="0"/>
                        <a:ea typeface="Cambria Math" panose="02040503050406030204" pitchFamily="18" charset="0"/>
                      </a:rPr>
                      <m:t>_</m:t>
                    </m:r>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oMath>
                </a14:m>
                <a:r>
                  <a:rPr lang="fr-FR" dirty="0"/>
                  <a:t> ce qui nous donne un programme linéaire avec un nombre de variable très élevé. En revanche on observe qu’on a beaucoup moins de contraintes que sur le problème initial.</a:t>
                </a:r>
              </a:p>
            </p:txBody>
          </p:sp>
        </mc:Choice>
        <mc:Fallback>
          <p:sp>
            <p:nvSpPr>
              <p:cNvPr id="14" name="ZoneTexte 13">
                <a:extLst>
                  <a:ext uri="{FF2B5EF4-FFF2-40B4-BE49-F238E27FC236}">
                    <a16:creationId xmlns:a16="http://schemas.microsoft.com/office/drawing/2014/main" id="{B114A515-6EC9-1CE9-404A-1C440A51A755}"/>
                  </a:ext>
                </a:extLst>
              </p:cNvPr>
              <p:cNvSpPr txBox="1">
                <a:spLocks noRot="1" noChangeAspect="1" noMove="1" noResize="1" noEditPoints="1" noAdjustHandles="1" noChangeArrowheads="1" noChangeShapeType="1" noTextEdit="1"/>
              </p:cNvSpPr>
              <p:nvPr/>
            </p:nvSpPr>
            <p:spPr>
              <a:xfrm>
                <a:off x="65994" y="5203537"/>
                <a:ext cx="11943126" cy="646331"/>
              </a:xfrm>
              <a:prstGeom prst="rect">
                <a:avLst/>
              </a:prstGeom>
              <a:blipFill>
                <a:blip r:embed="rId6"/>
                <a:stretch>
                  <a:fillRect l="-357" t="-4717" b="-15094"/>
                </a:stretch>
              </a:blipFill>
            </p:spPr>
            <p:txBody>
              <a:bodyPr/>
              <a:lstStyle/>
              <a:p>
                <a:r>
                  <a:rPr lang="fr-FR">
                    <a:noFill/>
                  </a:rPr>
                  <a:t> </a:t>
                </a:r>
              </a:p>
            </p:txBody>
          </p:sp>
        </mc:Fallback>
      </mc:AlternateContent>
      <p:sp>
        <p:nvSpPr>
          <p:cNvPr id="16" name="ZoneTexte 15">
            <a:extLst>
              <a:ext uri="{FF2B5EF4-FFF2-40B4-BE49-F238E27FC236}">
                <a16:creationId xmlns:a16="http://schemas.microsoft.com/office/drawing/2014/main" id="{A6A97137-E094-5911-F1AE-8A0DA7F5C3B1}"/>
              </a:ext>
            </a:extLst>
          </p:cNvPr>
          <p:cNvSpPr txBox="1"/>
          <p:nvPr/>
        </p:nvSpPr>
        <p:spPr>
          <a:xfrm>
            <a:off x="65994" y="5915323"/>
            <a:ext cx="11943126"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accent6"/>
                </a:solidFill>
              </a:rPr>
              <a:t> </a:t>
            </a:r>
            <a:r>
              <a:rPr lang="fr-FR" dirty="0"/>
              <a:t>L’idée est donc de générer les variables petit à petit pour éviter de résoudre un problème de grande dimension  </a:t>
            </a: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6B18DC99-CD93-302F-FFD3-6F47FAF51196}"/>
                  </a:ext>
                </a:extLst>
              </p:cNvPr>
              <p:cNvSpPr txBox="1"/>
              <p:nvPr/>
            </p:nvSpPr>
            <p:spPr>
              <a:xfrm>
                <a:off x="65994" y="6330467"/>
                <a:ext cx="11943126" cy="390748"/>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accent6"/>
                    </a:solidFill>
                  </a:rPr>
                  <a:t> </a:t>
                </a:r>
                <a:r>
                  <a:rPr lang="fr-FR" dirty="0"/>
                  <a:t>On va donc générer les colonnes de la matrice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𝑖𝑝</m:t>
                        </m:r>
                      </m:sub>
                    </m:sSub>
                  </m:oMath>
                </a14:m>
                <a:r>
                  <a:rPr lang="fr-FR" b="0" dirty="0"/>
                  <a:t> </a:t>
                </a:r>
                <a:r>
                  <a:rPr lang="fr-FR" dirty="0"/>
                  <a:t>d’où le nom de génération de colonnes</a:t>
                </a:r>
                <a:endParaRPr lang="fr-FR" b="0" dirty="0"/>
              </a:p>
            </p:txBody>
          </p:sp>
        </mc:Choice>
        <mc:Fallback>
          <p:sp>
            <p:nvSpPr>
              <p:cNvPr id="2" name="ZoneTexte 1">
                <a:extLst>
                  <a:ext uri="{FF2B5EF4-FFF2-40B4-BE49-F238E27FC236}">
                    <a16:creationId xmlns:a16="http://schemas.microsoft.com/office/drawing/2014/main" id="{6B18DC99-CD93-302F-FFD3-6F47FAF51196}"/>
                  </a:ext>
                </a:extLst>
              </p:cNvPr>
              <p:cNvSpPr txBox="1">
                <a:spLocks noRot="1" noChangeAspect="1" noMove="1" noResize="1" noEditPoints="1" noAdjustHandles="1" noChangeArrowheads="1" noChangeShapeType="1" noTextEdit="1"/>
              </p:cNvSpPr>
              <p:nvPr/>
            </p:nvSpPr>
            <p:spPr>
              <a:xfrm>
                <a:off x="65994" y="6330467"/>
                <a:ext cx="11943126" cy="390748"/>
              </a:xfrm>
              <a:prstGeom prst="rect">
                <a:avLst/>
              </a:prstGeom>
              <a:blipFill>
                <a:blip r:embed="rId7"/>
                <a:stretch>
                  <a:fillRect l="-357" t="-4615" b="-20000"/>
                </a:stretch>
              </a:blipFill>
            </p:spPr>
            <p:txBody>
              <a:bodyPr/>
              <a:lstStyle/>
              <a:p>
                <a:r>
                  <a:rPr lang="fr-FR">
                    <a:noFill/>
                  </a:rPr>
                  <a:t> </a:t>
                </a:r>
              </a:p>
            </p:txBody>
          </p:sp>
        </mc:Fallback>
      </mc:AlternateContent>
    </p:spTree>
    <p:extLst>
      <p:ext uri="{BB962C8B-B14F-4D97-AF65-F5344CB8AC3E}">
        <p14:creationId xmlns:p14="http://schemas.microsoft.com/office/powerpoint/2010/main" val="16516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Approche</a:t>
            </a:r>
            <a:r>
              <a:rPr lang="en-US" sz="3600" dirty="0">
                <a:solidFill>
                  <a:schemeClr val="tx1">
                    <a:lumMod val="85000"/>
                    <a:lumOff val="15000"/>
                  </a:schemeClr>
                </a:solidFill>
                <a:latin typeface="+mj-lt"/>
                <a:ea typeface="+mj-ea"/>
                <a:cs typeface="+mj-cs"/>
              </a:rPr>
              <a:t> avec generation de </a:t>
            </a:r>
            <a:r>
              <a:rPr lang="en-US" sz="3600" dirty="0" err="1">
                <a:solidFill>
                  <a:schemeClr val="tx1">
                    <a:lumMod val="85000"/>
                    <a:lumOff val="15000"/>
                  </a:schemeClr>
                </a:solidFill>
                <a:latin typeface="+mj-lt"/>
                <a:ea typeface="+mj-ea"/>
                <a:cs typeface="+mj-cs"/>
              </a:rPr>
              <a:t>colonnes</a:t>
            </a:r>
            <a:endParaRPr lang="en-US" sz="3600" dirty="0">
              <a:solidFill>
                <a:schemeClr val="tx1">
                  <a:lumMod val="85000"/>
                  <a:lumOff val="15000"/>
                </a:schemeClr>
              </a:solidFill>
              <a:latin typeface="+mj-lt"/>
              <a:ea typeface="+mj-ea"/>
              <a:cs typeface="+mj-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284389" y="1404477"/>
            <a:ext cx="4122420" cy="369332"/>
          </a:xfrm>
          <a:prstGeom prst="rect">
            <a:avLst/>
          </a:prstGeom>
          <a:noFill/>
        </p:spPr>
        <p:txBody>
          <a:bodyPr wrap="square" rtlCol="0">
            <a:spAutoFit/>
          </a:bodyPr>
          <a:lstStyle/>
          <a:p>
            <a:r>
              <a:rPr lang="fr-FR" dirty="0"/>
              <a:t>Modélisation du </a:t>
            </a:r>
            <a:r>
              <a:rPr lang="fr-FR" dirty="0" err="1"/>
              <a:t>pricing</a:t>
            </a:r>
            <a:r>
              <a:rPr lang="fr-FR" dirty="0"/>
              <a:t> </a:t>
            </a:r>
            <a:r>
              <a:rPr lang="fr-FR" dirty="0" err="1"/>
              <a:t>problem</a:t>
            </a:r>
            <a:r>
              <a:rPr lang="fr-FR" dirty="0"/>
              <a:t> :</a:t>
            </a:r>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7C7550EC-70E9-0A94-3FB0-8C8BE5C7442A}"/>
                  </a:ext>
                </a:extLst>
              </p:cNvPr>
              <p:cNvSpPr txBox="1"/>
              <p:nvPr/>
            </p:nvSpPr>
            <p:spPr>
              <a:xfrm>
                <a:off x="284389" y="1865787"/>
                <a:ext cx="10988040" cy="947760"/>
              </a:xfrm>
              <a:prstGeom prst="rect">
                <a:avLst/>
              </a:prstGeom>
              <a:noFill/>
            </p:spPr>
            <p:txBody>
              <a:bodyPr wrap="square" rtlCol="0">
                <a:spAutoFit/>
              </a:bodyPr>
              <a:lstStyle/>
              <a:p>
                <a:r>
                  <a:rPr lang="fr-FR" dirty="0"/>
                  <a:t>L’objectif du </a:t>
                </a:r>
                <a:r>
                  <a:rPr lang="fr-FR" dirty="0" err="1"/>
                  <a:t>pricing</a:t>
                </a:r>
                <a:r>
                  <a:rPr lang="fr-FR" dirty="0"/>
                  <a:t> </a:t>
                </a:r>
                <a:r>
                  <a:rPr lang="fr-FR" dirty="0" err="1"/>
                  <a:t>problem</a:t>
                </a:r>
                <a:r>
                  <a:rPr lang="fr-FR" dirty="0"/>
                  <a:t> est de générer des patterns réalisables et dont la forme va permettre d’améliorer la fonction objectif.</a:t>
                </a:r>
              </a:p>
              <a:p>
                <a:r>
                  <a:rPr lang="fr-FR" dirty="0"/>
                  <a:t>Pour cela on minimise les coûts réduits associés à la fonction objectif notés </a:t>
                </a:r>
                <a14:m>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𝑧</m:t>
                        </m:r>
                      </m:e>
                    </m:acc>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𝜋</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𝐴</m:t>
                    </m:r>
                  </m:oMath>
                </a14:m>
                <a:endParaRPr lang="fr-FR" dirty="0"/>
              </a:p>
            </p:txBody>
          </p:sp>
        </mc:Choice>
        <mc:Fallback>
          <p:sp>
            <p:nvSpPr>
              <p:cNvPr id="3" name="ZoneTexte 2">
                <a:extLst>
                  <a:ext uri="{FF2B5EF4-FFF2-40B4-BE49-F238E27FC236}">
                    <a16:creationId xmlns:a16="http://schemas.microsoft.com/office/drawing/2014/main" id="{7C7550EC-70E9-0A94-3FB0-8C8BE5C7442A}"/>
                  </a:ext>
                </a:extLst>
              </p:cNvPr>
              <p:cNvSpPr txBox="1">
                <a:spLocks noRot="1" noChangeAspect="1" noMove="1" noResize="1" noEditPoints="1" noAdjustHandles="1" noChangeArrowheads="1" noChangeShapeType="1" noTextEdit="1"/>
              </p:cNvSpPr>
              <p:nvPr/>
            </p:nvSpPr>
            <p:spPr>
              <a:xfrm>
                <a:off x="284389" y="1865787"/>
                <a:ext cx="10988040" cy="947760"/>
              </a:xfrm>
              <a:prstGeom prst="rect">
                <a:avLst/>
              </a:prstGeom>
              <a:blipFill>
                <a:blip r:embed="rId3"/>
                <a:stretch>
                  <a:fillRect l="-499" t="-2564" b="-7051"/>
                </a:stretch>
              </a:blipFill>
            </p:spPr>
            <p:txBody>
              <a:bodyPr/>
              <a:lstStyle/>
              <a:p>
                <a:r>
                  <a:rPr lang="fr-FR">
                    <a:noFill/>
                  </a:rPr>
                  <a:t> </a:t>
                </a:r>
              </a:p>
            </p:txBody>
          </p:sp>
        </mc:Fallback>
      </mc:AlternateContent>
      <p:sp>
        <p:nvSpPr>
          <p:cNvPr id="7" name="ZoneTexte 6">
            <a:extLst>
              <a:ext uri="{FF2B5EF4-FFF2-40B4-BE49-F238E27FC236}">
                <a16:creationId xmlns:a16="http://schemas.microsoft.com/office/drawing/2014/main" id="{C3C2DFEA-8CAB-140A-2D3B-EFDF8AA0AD0A}"/>
              </a:ext>
            </a:extLst>
          </p:cNvPr>
          <p:cNvSpPr txBox="1"/>
          <p:nvPr/>
        </p:nvSpPr>
        <p:spPr>
          <a:xfrm>
            <a:off x="8016240" y="3059668"/>
            <a:ext cx="1775460" cy="369332"/>
          </a:xfrm>
          <a:prstGeom prst="rect">
            <a:avLst/>
          </a:prstGeom>
          <a:noFill/>
        </p:spPr>
        <p:txBody>
          <a:bodyPr wrap="square" rtlCol="0">
            <a:spAutoFit/>
          </a:bodyPr>
          <a:lstStyle/>
          <a:p>
            <a:r>
              <a:rPr lang="fr-FR" dirty="0"/>
              <a:t>Pricing </a:t>
            </a:r>
            <a:r>
              <a:rPr lang="fr-FR" dirty="0" err="1"/>
              <a:t>problem</a:t>
            </a:r>
            <a:endParaRPr lang="fr-FR" dirty="0"/>
          </a:p>
        </p:txBody>
      </p:sp>
      <mc:AlternateContent xmlns:mc="http://schemas.openxmlformats.org/markup-compatibility/2006">
        <mc:Choice xmlns:a14="http://schemas.microsoft.com/office/drawing/2010/main" Requires="a14">
          <p:sp>
            <p:nvSpPr>
              <p:cNvPr id="15" name="ZoneTexte 14">
                <a:extLst>
                  <a:ext uri="{FF2B5EF4-FFF2-40B4-BE49-F238E27FC236}">
                    <a16:creationId xmlns:a16="http://schemas.microsoft.com/office/drawing/2014/main" id="{27B3D9CE-4C28-E6B4-E91A-008F53D0035D}"/>
                  </a:ext>
                </a:extLst>
              </p:cNvPr>
              <p:cNvSpPr txBox="1"/>
              <p:nvPr/>
            </p:nvSpPr>
            <p:spPr>
              <a:xfrm>
                <a:off x="6981734" y="3936356"/>
                <a:ext cx="4749800" cy="20730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𝑂𝑏𝑗𝑒𝑐𝑡𝑖𝑓</m:t>
                      </m:r>
                      <m:r>
                        <a:rPr lang="fr-FR" b="0" i="1" smtClean="0">
                          <a:latin typeface="Cambria Math" panose="02040503050406030204" pitchFamily="18" charset="0"/>
                        </a:rPr>
                        <m:t> :</m:t>
                      </m:r>
                      <m:func>
                        <m:funcPr>
                          <m:ctrlPr>
                            <a:rPr lang="fr-FR" b="0" i="1" smtClean="0">
                              <a:latin typeface="Cambria Math" panose="02040503050406030204" pitchFamily="18" charset="0"/>
                            </a:rPr>
                          </m:ctrlPr>
                        </m:funcPr>
                        <m:fName>
                          <m:r>
                            <a:rPr lang="fr-FR" b="0" i="1" smtClean="0">
                              <a:latin typeface="Cambria Math" panose="02040503050406030204" pitchFamily="18" charset="0"/>
                            </a:rPr>
                            <m:t>𝑚𝑖𝑛</m:t>
                          </m:r>
                        </m:fName>
                        <m:e>
                          <m:r>
                            <a:rPr lang="fr-FR" b="0" i="1" smtClean="0">
                              <a:latin typeface="Cambria Math" panose="02040503050406030204" pitchFamily="18" charset="0"/>
                            </a:rPr>
                            <m:t>1−</m:t>
                          </m:r>
                          <m:nary>
                            <m:naryPr>
                              <m:chr m:val="∑"/>
                              <m:supHide m:val="on"/>
                              <m:ctrlPr>
                                <a:rPr lang="fr-FR" b="0" i="1" smtClean="0">
                                  <a:latin typeface="Cambria Math" panose="02040503050406030204" pitchFamily="18" charset="0"/>
                                </a:rPr>
                              </m:ctrlPr>
                            </m:naryPr>
                            <m:sub>
                              <m:r>
                                <m:rPr>
                                  <m:brk m:alnAt="7"/>
                                </m:rPr>
                                <a:rPr lang="fr-FR" b="0" i="1" smtClean="0">
                                  <a:latin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sub>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𝜋</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𝑥</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rPr>
                                <m:t>  </m:t>
                              </m:r>
                            </m:e>
                          </m:nary>
                        </m:e>
                      </m:func>
                      <m:r>
                        <a:rPr lang="fr-FR" b="0" i="1" smtClean="0">
                          <a:latin typeface="Cambria Math" panose="02040503050406030204" pitchFamily="18" charset="0"/>
                        </a:rPr>
                        <m:t>   (1)</m:t>
                      </m:r>
                    </m:oMath>
                  </m:oMathPara>
                </a14:m>
                <a:endParaRPr lang="fr-FR" dirty="0"/>
              </a:p>
              <a:p>
                <a:r>
                  <a:rPr lang="fr-FR" i="1" dirty="0"/>
                  <a:t>st,</a:t>
                </a:r>
              </a:p>
              <a:p>
                <a14:m>
                  <m:oMathPara xmlns:m="http://schemas.openxmlformats.org/officeDocument/2006/math">
                    <m:oMathParaPr>
                      <m:jc m:val="centerGroup"/>
                    </m:oMathParaPr>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𝐽</m:t>
                          </m:r>
                        </m:sub>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𝑖</m:t>
                              </m:r>
                            </m:sub>
                          </m:sSub>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r>
                            <a:rPr lang="fr-FR" b="0" i="1" smtClean="0">
                              <a:latin typeface="Cambria Math" panose="02040503050406030204" pitchFamily="18" charset="0"/>
                            </a:rPr>
                            <m:t> </m:t>
                          </m:r>
                        </m:e>
                      </m:nary>
                      <m:r>
                        <a:rPr lang="fr-FR" b="0" i="1" smtClean="0">
                          <a:latin typeface="Cambria Math" panose="02040503050406030204" pitchFamily="18" charset="0"/>
                        </a:rPr>
                        <m:t>=</m:t>
                      </m:r>
                      <m:r>
                        <a:rPr lang="fr-FR" b="0" i="1" smtClean="0">
                          <a:latin typeface="Cambria Math" panose="02040503050406030204" pitchFamily="18" charset="0"/>
                        </a:rPr>
                        <m:t>𝑊</m:t>
                      </m:r>
                      <m:r>
                        <a:rPr lang="fr-FR" b="0" i="1" smtClean="0">
                          <a:latin typeface="Cambria Math" panose="02040503050406030204" pitchFamily="18" charset="0"/>
                        </a:rPr>
                        <m:t>                                 (2)</m:t>
                      </m:r>
                    </m:oMath>
                  </m:oMathPara>
                </a14:m>
                <a:endParaRPr lang="fr-FR" dirty="0"/>
              </a:p>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𝑃</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𝜆</m:t>
                          </m:r>
                        </m:e>
                        <m:sub>
                          <m:r>
                            <a:rPr lang="fr-FR" b="0" i="1" smtClean="0">
                              <a:latin typeface="Cambria Math" panose="02040503050406030204" pitchFamily="18" charset="0"/>
                            </a:rPr>
                            <m:t>𝑝</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ℤ</m:t>
                      </m:r>
                      <m:r>
                        <a:rPr lang="fr-FR" b="0" i="1" smtClean="0">
                          <a:latin typeface="Cambria Math" panose="02040503050406030204" pitchFamily="18" charset="0"/>
                        </a:rPr>
                        <m:t>       </m:t>
                      </m:r>
                      <m:r>
                        <a:rPr lang="fr-FR" b="0" i="1" smtClean="0">
                          <a:latin typeface="Cambria Math" panose="02040503050406030204" pitchFamily="18" charset="0"/>
                        </a:rPr>
                        <m:t>              </m:t>
                      </m:r>
                      <m:r>
                        <a:rPr lang="fr-FR" b="0" i="1" smtClean="0">
                          <a:latin typeface="Cambria Math" panose="02040503050406030204" pitchFamily="18" charset="0"/>
                        </a:rPr>
                        <m:t> </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3</m:t>
                          </m:r>
                        </m:e>
                      </m:d>
                    </m:oMath>
                  </m:oMathPara>
                </a14:m>
                <a:endParaRPr lang="fr-FR" b="0" dirty="0"/>
              </a:p>
            </p:txBody>
          </p:sp>
        </mc:Choice>
        <mc:Fallback>
          <p:sp>
            <p:nvSpPr>
              <p:cNvPr id="15" name="ZoneTexte 14">
                <a:extLst>
                  <a:ext uri="{FF2B5EF4-FFF2-40B4-BE49-F238E27FC236}">
                    <a16:creationId xmlns:a16="http://schemas.microsoft.com/office/drawing/2014/main" id="{27B3D9CE-4C28-E6B4-E91A-008F53D0035D}"/>
                  </a:ext>
                </a:extLst>
              </p:cNvPr>
              <p:cNvSpPr txBox="1">
                <a:spLocks noRot="1" noChangeAspect="1" noMove="1" noResize="1" noEditPoints="1" noAdjustHandles="1" noChangeArrowheads="1" noChangeShapeType="1" noTextEdit="1"/>
              </p:cNvSpPr>
              <p:nvPr/>
            </p:nvSpPr>
            <p:spPr>
              <a:xfrm>
                <a:off x="6981734" y="3936356"/>
                <a:ext cx="4749800" cy="2073003"/>
              </a:xfrm>
              <a:prstGeom prst="rect">
                <a:avLst/>
              </a:prstGeom>
              <a:blipFill>
                <a:blip r:embed="rId4"/>
                <a:stretch>
                  <a:fillRect l="-1027"/>
                </a:stretch>
              </a:blipFill>
            </p:spPr>
            <p:txBody>
              <a:bodyPr/>
              <a:lstStyle/>
              <a:p>
                <a:r>
                  <a:rPr lang="fr-FR">
                    <a:noFill/>
                  </a:rPr>
                  <a:t> </a:t>
                </a:r>
              </a:p>
            </p:txBody>
          </p:sp>
        </mc:Fallback>
      </mc:AlternateContent>
      <p:sp>
        <p:nvSpPr>
          <p:cNvPr id="17" name="ZoneTexte 16">
            <a:extLst>
              <a:ext uri="{FF2B5EF4-FFF2-40B4-BE49-F238E27FC236}">
                <a16:creationId xmlns:a16="http://schemas.microsoft.com/office/drawing/2014/main" id="{2177B817-3B21-040C-53FD-CD87F97CE532}"/>
              </a:ext>
            </a:extLst>
          </p:cNvPr>
          <p:cNvSpPr txBox="1"/>
          <p:nvPr/>
        </p:nvSpPr>
        <p:spPr>
          <a:xfrm>
            <a:off x="360589" y="3570455"/>
            <a:ext cx="3124200" cy="369332"/>
          </a:xfrm>
          <a:prstGeom prst="rect">
            <a:avLst/>
          </a:prstGeom>
          <a:noFill/>
        </p:spPr>
        <p:txBody>
          <a:bodyPr wrap="square" rtlCol="0">
            <a:spAutoFit/>
          </a:bodyPr>
          <a:lstStyle/>
          <a:p>
            <a:r>
              <a:rPr lang="fr-FR" dirty="0"/>
              <a:t>Données du problème :</a:t>
            </a:r>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6EEDB463-4774-1752-A254-993DCC49C18C}"/>
                  </a:ext>
                </a:extLst>
              </p:cNvPr>
              <p:cNvSpPr txBox="1"/>
              <p:nvPr/>
            </p:nvSpPr>
            <p:spPr>
              <a:xfrm>
                <a:off x="360589" y="4214155"/>
                <a:ext cx="5735411" cy="657552"/>
              </a:xfrm>
              <a:prstGeom prst="rect">
                <a:avLst/>
              </a:prstGeom>
              <a:noFill/>
            </p:spPr>
            <p:txBody>
              <a:bodyPr wrap="square" rtlCol="0">
                <a:spAutoFit/>
              </a:bodyPr>
              <a:lstStyle/>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𝜋</m:t>
                        </m:r>
                      </m:e>
                      <m:sub>
                        <m:r>
                          <a:rPr lang="fr-FR" b="0" i="1" smtClean="0">
                            <a:latin typeface="Cambria Math" panose="02040503050406030204" pitchFamily="18" charset="0"/>
                          </a:rPr>
                          <m:t>𝑖</m:t>
                        </m:r>
                      </m:sub>
                    </m:sSub>
                    <m:r>
                      <a:rPr lang="fr-FR" b="0" i="0" smtClean="0">
                        <a:latin typeface="Cambria Math" panose="02040503050406030204" pitchFamily="18" charset="0"/>
                      </a:rPr>
                      <m:t>:</m:t>
                    </m:r>
                  </m:oMath>
                </a14:m>
                <a:r>
                  <a:rPr lang="fr-FR" dirty="0"/>
                  <a:t> Variable duale associée à la </a:t>
                </a: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𝑖</m:t>
                        </m:r>
                      </m:e>
                      <m:sup>
                        <m:r>
                          <a:rPr lang="fr-FR" b="0" i="1" smtClean="0">
                            <a:latin typeface="Cambria Math" panose="02040503050406030204" pitchFamily="18" charset="0"/>
                          </a:rPr>
                          <m:t>è</m:t>
                        </m:r>
                        <m:r>
                          <a:rPr lang="fr-FR" b="0" i="1" smtClean="0">
                            <a:latin typeface="Cambria Math" panose="02040503050406030204" pitchFamily="18" charset="0"/>
                          </a:rPr>
                          <m:t>𝑚𝑒</m:t>
                        </m:r>
                      </m:sup>
                    </m:sSup>
                  </m:oMath>
                </a14:m>
                <a:r>
                  <a:rPr lang="fr-FR" dirty="0"/>
                  <a:t>contrainte</a:t>
                </a:r>
              </a:p>
              <a:p>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i="1">
                            <a:latin typeface="Cambria Math" panose="02040503050406030204" pitchFamily="18" charset="0"/>
                          </a:rPr>
                          <m:t>𝑖</m:t>
                        </m:r>
                      </m:sub>
                    </m:sSub>
                  </m:oMath>
                </a14:m>
                <a:r>
                  <a:rPr lang="fr-FR" dirty="0"/>
                  <a:t>: Taille du rouleau à couper pour la demande </a:t>
                </a:r>
                <a14:m>
                  <m:oMath xmlns:m="http://schemas.openxmlformats.org/officeDocument/2006/math">
                    <m:r>
                      <a:rPr lang="fr-FR" i="1">
                        <a:latin typeface="Cambria Math" panose="02040503050406030204" pitchFamily="18" charset="0"/>
                      </a:rPr>
                      <m:t>𝑖</m:t>
                    </m:r>
                  </m:oMath>
                </a14:m>
                <a:endParaRPr lang="fr-FR" dirty="0"/>
              </a:p>
            </p:txBody>
          </p:sp>
        </mc:Choice>
        <mc:Fallback>
          <p:sp>
            <p:nvSpPr>
              <p:cNvPr id="18" name="ZoneTexte 17">
                <a:extLst>
                  <a:ext uri="{FF2B5EF4-FFF2-40B4-BE49-F238E27FC236}">
                    <a16:creationId xmlns:a16="http://schemas.microsoft.com/office/drawing/2014/main" id="{6EEDB463-4774-1752-A254-993DCC49C18C}"/>
                  </a:ext>
                </a:extLst>
              </p:cNvPr>
              <p:cNvSpPr txBox="1">
                <a:spLocks noRot="1" noChangeAspect="1" noMove="1" noResize="1" noEditPoints="1" noAdjustHandles="1" noChangeArrowheads="1" noChangeShapeType="1" noTextEdit="1"/>
              </p:cNvSpPr>
              <p:nvPr/>
            </p:nvSpPr>
            <p:spPr>
              <a:xfrm>
                <a:off x="360589" y="4214155"/>
                <a:ext cx="5735411" cy="657552"/>
              </a:xfrm>
              <a:prstGeom prst="rect">
                <a:avLst/>
              </a:prstGeom>
              <a:blipFill>
                <a:blip r:embed="rId5"/>
                <a:stretch>
                  <a:fillRect t="-1852" b="-14815"/>
                </a:stretch>
              </a:blipFill>
            </p:spPr>
            <p:txBody>
              <a:bodyPr/>
              <a:lstStyle/>
              <a:p>
                <a:r>
                  <a:rPr lang="fr-FR">
                    <a:noFill/>
                  </a:rPr>
                  <a:t> </a:t>
                </a:r>
              </a:p>
            </p:txBody>
          </p:sp>
        </mc:Fallback>
      </mc:AlternateContent>
      <p:sp>
        <p:nvSpPr>
          <p:cNvPr id="19" name="ZoneTexte 18">
            <a:extLst>
              <a:ext uri="{FF2B5EF4-FFF2-40B4-BE49-F238E27FC236}">
                <a16:creationId xmlns:a16="http://schemas.microsoft.com/office/drawing/2014/main" id="{A72BB8B7-FDB2-E3C5-714D-89F6BFBC9A5D}"/>
              </a:ext>
            </a:extLst>
          </p:cNvPr>
          <p:cNvSpPr txBox="1"/>
          <p:nvPr/>
        </p:nvSpPr>
        <p:spPr>
          <a:xfrm>
            <a:off x="360589" y="5146075"/>
            <a:ext cx="3124200" cy="369332"/>
          </a:xfrm>
          <a:prstGeom prst="rect">
            <a:avLst/>
          </a:prstGeom>
          <a:noFill/>
        </p:spPr>
        <p:txBody>
          <a:bodyPr wrap="square" rtlCol="0">
            <a:spAutoFit/>
          </a:bodyPr>
          <a:lstStyle/>
          <a:p>
            <a:r>
              <a:rPr lang="fr-FR" dirty="0"/>
              <a:t>Variables du problème :</a:t>
            </a:r>
          </a:p>
        </p:txBody>
      </p:sp>
      <mc:AlternateContent xmlns:mc="http://schemas.openxmlformats.org/markup-compatibility/2006">
        <mc:Choice xmlns:a14="http://schemas.microsoft.com/office/drawing/2010/main" Requires="a14">
          <p:sp>
            <p:nvSpPr>
              <p:cNvPr id="20" name="ZoneTexte 19">
                <a:extLst>
                  <a:ext uri="{FF2B5EF4-FFF2-40B4-BE49-F238E27FC236}">
                    <a16:creationId xmlns:a16="http://schemas.microsoft.com/office/drawing/2014/main" id="{B2F2311D-DFB1-ABD6-FF7D-8AE86240C2E1}"/>
                  </a:ext>
                </a:extLst>
              </p:cNvPr>
              <p:cNvSpPr txBox="1"/>
              <p:nvPr/>
            </p:nvSpPr>
            <p:spPr>
              <a:xfrm>
                <a:off x="360589" y="5614763"/>
                <a:ext cx="5735411" cy="369332"/>
              </a:xfrm>
              <a:prstGeom prst="rect">
                <a:avLst/>
              </a:prstGeom>
              <a:noFill/>
            </p:spPr>
            <p:txBody>
              <a:bodyPr wrap="square" rtlCol="0">
                <a:spAutoFit/>
              </a:bodyPr>
              <a:lstStyle/>
              <a:p>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r>
                      <a:rPr lang="fr-FR" b="0" i="0" smtClean="0">
                        <a:latin typeface="Cambria Math" panose="02040503050406030204" pitchFamily="18" charset="0"/>
                      </a:rPr>
                      <m:t>:</m:t>
                    </m:r>
                  </m:oMath>
                </a14:m>
                <a:r>
                  <a:rPr lang="fr-FR" dirty="0"/>
                  <a:t> Coefficient de la colonne </a:t>
                </a:r>
                <a14:m>
                  <m:oMath xmlns:m="http://schemas.openxmlformats.org/officeDocument/2006/math">
                    <m:r>
                      <a:rPr lang="fr-FR" b="0" i="1" smtClean="0">
                        <a:latin typeface="Cambria Math" panose="02040503050406030204" pitchFamily="18" charset="0"/>
                      </a:rPr>
                      <m:t>𝑖</m:t>
                    </m:r>
                  </m:oMath>
                </a14:m>
                <a:r>
                  <a:rPr lang="fr-FR" dirty="0"/>
                  <a:t> de la matrice A </a:t>
                </a:r>
              </a:p>
            </p:txBody>
          </p:sp>
        </mc:Choice>
        <mc:Fallback>
          <p:sp>
            <p:nvSpPr>
              <p:cNvPr id="20" name="ZoneTexte 19">
                <a:extLst>
                  <a:ext uri="{FF2B5EF4-FFF2-40B4-BE49-F238E27FC236}">
                    <a16:creationId xmlns:a16="http://schemas.microsoft.com/office/drawing/2014/main" id="{B2F2311D-DFB1-ABD6-FF7D-8AE86240C2E1}"/>
                  </a:ext>
                </a:extLst>
              </p:cNvPr>
              <p:cNvSpPr txBox="1">
                <a:spLocks noRot="1" noChangeAspect="1" noMove="1" noResize="1" noEditPoints="1" noAdjustHandles="1" noChangeArrowheads="1" noChangeShapeType="1" noTextEdit="1"/>
              </p:cNvSpPr>
              <p:nvPr/>
            </p:nvSpPr>
            <p:spPr>
              <a:xfrm>
                <a:off x="360589" y="5614763"/>
                <a:ext cx="5735411" cy="369332"/>
              </a:xfrm>
              <a:prstGeom prst="rect">
                <a:avLst/>
              </a:prstGeom>
              <a:blipFill>
                <a:blip r:embed="rId6"/>
                <a:stretch>
                  <a:fillRect t="-6557" b="-26230"/>
                </a:stretch>
              </a:blipFill>
            </p:spPr>
            <p:txBody>
              <a:bodyPr/>
              <a:lstStyle/>
              <a:p>
                <a:r>
                  <a:rPr lang="fr-FR">
                    <a:noFill/>
                  </a:rPr>
                  <a:t> </a:t>
                </a:r>
              </a:p>
            </p:txBody>
          </p:sp>
        </mc:Fallback>
      </mc:AlternateContent>
    </p:spTree>
    <p:extLst>
      <p:ext uri="{BB962C8B-B14F-4D97-AF65-F5344CB8AC3E}">
        <p14:creationId xmlns:p14="http://schemas.microsoft.com/office/powerpoint/2010/main" val="234776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Approche</a:t>
            </a:r>
            <a:r>
              <a:rPr lang="en-US" sz="3600" dirty="0">
                <a:solidFill>
                  <a:schemeClr val="tx1">
                    <a:lumMod val="85000"/>
                    <a:lumOff val="15000"/>
                  </a:schemeClr>
                </a:solidFill>
                <a:latin typeface="+mj-lt"/>
                <a:ea typeface="+mj-ea"/>
                <a:cs typeface="+mj-cs"/>
              </a:rPr>
              <a:t> avec generation de </a:t>
            </a:r>
            <a:r>
              <a:rPr lang="en-US" sz="3600" dirty="0" err="1">
                <a:solidFill>
                  <a:schemeClr val="tx1">
                    <a:lumMod val="85000"/>
                    <a:lumOff val="15000"/>
                  </a:schemeClr>
                </a:solidFill>
                <a:latin typeface="+mj-lt"/>
                <a:ea typeface="+mj-ea"/>
                <a:cs typeface="+mj-cs"/>
              </a:rPr>
              <a:t>colonnes</a:t>
            </a:r>
            <a:endParaRPr lang="en-US" sz="3600" dirty="0">
              <a:solidFill>
                <a:schemeClr val="tx1">
                  <a:lumMod val="85000"/>
                  <a:lumOff val="15000"/>
                </a:schemeClr>
              </a:solidFill>
              <a:latin typeface="+mj-lt"/>
              <a:ea typeface="+mj-ea"/>
              <a:cs typeface="+mj-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284389" y="1404477"/>
            <a:ext cx="1155791" cy="369332"/>
          </a:xfrm>
          <a:prstGeom prst="rect">
            <a:avLst/>
          </a:prstGeom>
          <a:noFill/>
        </p:spPr>
        <p:txBody>
          <a:bodyPr wrap="square" rtlCol="0">
            <a:spAutoFit/>
          </a:bodyPr>
          <a:lstStyle/>
          <a:p>
            <a:r>
              <a:rPr lang="fr-FR" dirty="0"/>
              <a:t>Limites :</a:t>
            </a:r>
          </a:p>
        </p:txBody>
      </p:sp>
      <p:sp>
        <p:nvSpPr>
          <p:cNvPr id="2" name="ZoneTexte 1">
            <a:extLst>
              <a:ext uri="{FF2B5EF4-FFF2-40B4-BE49-F238E27FC236}">
                <a16:creationId xmlns:a16="http://schemas.microsoft.com/office/drawing/2014/main" id="{69C7B14A-28E1-F55F-2644-159C6DA7A82E}"/>
              </a:ext>
            </a:extLst>
          </p:cNvPr>
          <p:cNvSpPr txBox="1"/>
          <p:nvPr/>
        </p:nvSpPr>
        <p:spPr>
          <a:xfrm>
            <a:off x="213360" y="2149313"/>
            <a:ext cx="11871960"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On a besoin d’une solution initiale dans la plupart des cas (possibilité de ne pas en utiliser avec une variable –</a:t>
            </a:r>
            <a:r>
              <a:rPr lang="fr-FR" dirty="0" err="1"/>
              <a:t>BigM</a:t>
            </a:r>
            <a:r>
              <a:rPr lang="fr-FR" dirty="0"/>
              <a:t> dans la fonction objectif au début).</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Pour pouvoir utiliser la dualité on résout un problème linéaire et donc la solution obtenue n’est pas entière, il faut donc retravailler la sortie de l’algorithme pour avoir une solution entière. Plusieurs méthodes sont possibles :</a:t>
            </a:r>
          </a:p>
          <a:p>
            <a:pPr marL="285750" indent="-285750">
              <a:buFont typeface="Wingdings" panose="05000000000000000000" pitchFamily="2" charset="2"/>
              <a:buChar char="Ø"/>
            </a:pPr>
            <a:endParaRPr lang="fr-FR" dirty="0"/>
          </a:p>
          <a:p>
            <a:pPr marL="1200150" lvl="2" indent="-285750">
              <a:buFont typeface="Wingdings" panose="05000000000000000000" pitchFamily="2" charset="2"/>
              <a:buChar char="§"/>
            </a:pPr>
            <a:r>
              <a:rPr lang="fr-FR" dirty="0"/>
              <a:t>Branch and Price : équivalent du </a:t>
            </a:r>
            <a:r>
              <a:rPr lang="fr-FR" dirty="0" err="1"/>
              <a:t>branch</a:t>
            </a:r>
            <a:r>
              <a:rPr lang="fr-FR" dirty="0"/>
              <a:t> and </a:t>
            </a:r>
            <a:r>
              <a:rPr lang="fr-FR" dirty="0" err="1"/>
              <a:t>bound</a:t>
            </a:r>
            <a:r>
              <a:rPr lang="fr-FR" dirty="0"/>
              <a:t> mais pour la génération de colonne, permet d’avoir une solution optimale pour un problème en nombre entier</a:t>
            </a:r>
          </a:p>
          <a:p>
            <a:pPr marL="1200150" lvl="2" indent="-285750">
              <a:buFont typeface="Wingdings" panose="05000000000000000000" pitchFamily="2" charset="2"/>
              <a:buChar char="§"/>
            </a:pPr>
            <a:r>
              <a:rPr lang="fr-FR" dirty="0"/>
              <a:t>Résoudre une nouvelle fois le master </a:t>
            </a:r>
            <a:r>
              <a:rPr lang="fr-FR" dirty="0" err="1"/>
              <a:t>problem</a:t>
            </a:r>
            <a:r>
              <a:rPr lang="fr-FR" dirty="0"/>
              <a:t> avec une contrainte sur les variables de décisions pour les forcer à être entières. </a:t>
            </a:r>
            <a:r>
              <a:rPr lang="fr-FR" dirty="0">
                <a:sym typeface="Wingdings" panose="05000000000000000000" pitchFamily="2" charset="2"/>
              </a:rPr>
              <a:t> ne donne pas de solutions optimales, c’est une sorte d’heuristique.</a:t>
            </a:r>
            <a:endParaRPr lang="fr-FR" dirty="0"/>
          </a:p>
        </p:txBody>
      </p:sp>
    </p:spTree>
    <p:extLst>
      <p:ext uri="{BB962C8B-B14F-4D97-AF65-F5344CB8AC3E}">
        <p14:creationId xmlns:p14="http://schemas.microsoft.com/office/powerpoint/2010/main" val="301241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err="1">
                <a:solidFill>
                  <a:schemeClr val="tx1">
                    <a:lumMod val="85000"/>
                    <a:lumOff val="15000"/>
                  </a:schemeClr>
                </a:solidFill>
                <a:latin typeface="+mj-lt"/>
                <a:ea typeface="+mj-ea"/>
                <a:cs typeface="+mj-cs"/>
              </a:rPr>
              <a:t>Présentation</a:t>
            </a:r>
            <a:r>
              <a:rPr lang="en-US" sz="3600" dirty="0">
                <a:solidFill>
                  <a:schemeClr val="tx1">
                    <a:lumMod val="85000"/>
                    <a:lumOff val="15000"/>
                  </a:schemeClr>
                </a:solidFill>
                <a:latin typeface="+mj-lt"/>
                <a:ea typeface="+mj-ea"/>
                <a:cs typeface="+mj-cs"/>
              </a:rPr>
              <a:t> du </a:t>
            </a:r>
            <a:r>
              <a:rPr lang="en-US" sz="3600" dirty="0" err="1">
                <a:solidFill>
                  <a:schemeClr val="tx1">
                    <a:lumMod val="85000"/>
                    <a:lumOff val="15000"/>
                  </a:schemeClr>
                </a:solidFill>
                <a:latin typeface="+mj-lt"/>
                <a:ea typeface="+mj-ea"/>
                <a:cs typeface="+mj-cs"/>
              </a:rPr>
              <a:t>modèle</a:t>
            </a:r>
            <a:endParaRPr lang="en-US" sz="3600" dirty="0">
              <a:solidFill>
                <a:schemeClr val="tx1">
                  <a:lumMod val="85000"/>
                  <a:lumOff val="15000"/>
                </a:schemeClr>
              </a:solidFill>
              <a:latin typeface="+mj-lt"/>
              <a:ea typeface="+mj-ea"/>
              <a:cs typeface="+mj-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47801"/>
            <a:ext cx="11559268" cy="646331"/>
          </a:xfrm>
          <a:prstGeom prst="rect">
            <a:avLst/>
          </a:prstGeom>
          <a:noFill/>
        </p:spPr>
        <p:txBody>
          <a:bodyPr wrap="square" rtlCol="0">
            <a:spAutoFit/>
          </a:bodyPr>
          <a:lstStyle/>
          <a:p>
            <a:r>
              <a:rPr lang="fr-FR" dirty="0"/>
              <a:t>Implémentation : </a:t>
            </a:r>
            <a:br>
              <a:rPr lang="fr-FR" dirty="0"/>
            </a:br>
            <a:endParaRPr lang="fr-FR" dirty="0"/>
          </a:p>
        </p:txBody>
      </p:sp>
      <p:pic>
        <p:nvPicPr>
          <p:cNvPr id="3" name="Image 2">
            <a:extLst>
              <a:ext uri="{FF2B5EF4-FFF2-40B4-BE49-F238E27FC236}">
                <a16:creationId xmlns:a16="http://schemas.microsoft.com/office/drawing/2014/main" id="{258FC74F-D95A-809B-99F0-CC79E5336129}"/>
              </a:ext>
            </a:extLst>
          </p:cNvPr>
          <p:cNvPicPr>
            <a:picLocks noChangeAspect="1"/>
          </p:cNvPicPr>
          <p:nvPr/>
        </p:nvPicPr>
        <p:blipFill>
          <a:blip r:embed="rId3"/>
          <a:stretch>
            <a:fillRect/>
          </a:stretch>
        </p:blipFill>
        <p:spPr>
          <a:xfrm>
            <a:off x="5938838" y="2159149"/>
            <a:ext cx="5795962" cy="3799034"/>
          </a:xfrm>
          <a:prstGeom prst="rect">
            <a:avLst/>
          </a:prstGeom>
        </p:spPr>
      </p:pic>
      <p:pic>
        <p:nvPicPr>
          <p:cNvPr id="12" name="Image 11">
            <a:extLst>
              <a:ext uri="{FF2B5EF4-FFF2-40B4-BE49-F238E27FC236}">
                <a16:creationId xmlns:a16="http://schemas.microsoft.com/office/drawing/2014/main" id="{0B7C9DE3-1639-56D2-1274-46E4D09328BE}"/>
              </a:ext>
            </a:extLst>
          </p:cNvPr>
          <p:cNvPicPr>
            <a:picLocks noChangeAspect="1"/>
          </p:cNvPicPr>
          <p:nvPr/>
        </p:nvPicPr>
        <p:blipFill>
          <a:blip r:embed="rId4"/>
          <a:stretch>
            <a:fillRect/>
          </a:stretch>
        </p:blipFill>
        <p:spPr>
          <a:xfrm>
            <a:off x="794929" y="2552600"/>
            <a:ext cx="3817137" cy="2398523"/>
          </a:xfrm>
          <a:prstGeom prst="rect">
            <a:avLst/>
          </a:prstGeom>
        </p:spPr>
      </p:pic>
      <p:sp>
        <p:nvSpPr>
          <p:cNvPr id="2" name="ZoneTexte 1">
            <a:extLst>
              <a:ext uri="{FF2B5EF4-FFF2-40B4-BE49-F238E27FC236}">
                <a16:creationId xmlns:a16="http://schemas.microsoft.com/office/drawing/2014/main" id="{C6CC7AFA-F7D2-5901-1D8C-AB55DA38A355}"/>
              </a:ext>
            </a:extLst>
          </p:cNvPr>
          <p:cNvSpPr txBox="1"/>
          <p:nvPr/>
        </p:nvSpPr>
        <p:spPr>
          <a:xfrm>
            <a:off x="457200" y="5189220"/>
            <a:ext cx="4015740" cy="646331"/>
          </a:xfrm>
          <a:prstGeom prst="rect">
            <a:avLst/>
          </a:prstGeom>
          <a:noFill/>
        </p:spPr>
        <p:txBody>
          <a:bodyPr wrap="square" rtlCol="0">
            <a:spAutoFit/>
          </a:bodyPr>
          <a:lstStyle/>
          <a:p>
            <a:r>
              <a:rPr lang="fr-FR" sz="1200" dirty="0"/>
              <a:t>Génération d’une solution initiale comme la capacité maximale possible pour chaque rouleau avec un unique type de coupe</a:t>
            </a:r>
          </a:p>
        </p:txBody>
      </p:sp>
    </p:spTree>
    <p:extLst>
      <p:ext uri="{BB962C8B-B14F-4D97-AF65-F5344CB8AC3E}">
        <p14:creationId xmlns:p14="http://schemas.microsoft.com/office/powerpoint/2010/main" val="19872525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Grand écran</PresentationFormat>
  <Paragraphs>97</Paragraphs>
  <Slides>9</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Aptos</vt:lpstr>
      <vt:lpstr>Aptos Display</vt:lpstr>
      <vt:lpstr>Arial</vt:lpstr>
      <vt:lpstr>Cambria Math</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BAYLE</dc:creator>
  <cp:lastModifiedBy>Simon BAYLE</cp:lastModifiedBy>
  <cp:revision>10</cp:revision>
  <dcterms:created xsi:type="dcterms:W3CDTF">2024-08-15T13:21:46Z</dcterms:created>
  <dcterms:modified xsi:type="dcterms:W3CDTF">2024-08-26T16:18:14Z</dcterms:modified>
</cp:coreProperties>
</file>