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89" r:id="rId3"/>
    <p:sldId id="292" r:id="rId4"/>
    <p:sldId id="257" r:id="rId5"/>
    <p:sldId id="291" r:id="rId6"/>
    <p:sldId id="294" r:id="rId7"/>
    <p:sldId id="265" r:id="rId8"/>
    <p:sldId id="298" r:id="rId9"/>
    <p:sldId id="297" r:id="rId10"/>
    <p:sldId id="305" r:id="rId11"/>
    <p:sldId id="306" r:id="rId12"/>
    <p:sldId id="293" r:id="rId13"/>
    <p:sldId id="295" r:id="rId14"/>
    <p:sldId id="299" r:id="rId15"/>
    <p:sldId id="300" r:id="rId16"/>
    <p:sldId id="301" r:id="rId17"/>
    <p:sldId id="302" r:id="rId18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Fira Sans Black" panose="020F0502020204030204" pitchFamily="34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 Akarsu" initials="EA" lastIdx="1" clrIdx="0">
    <p:extLst>
      <p:ext uri="{19B8F6BF-5375-455C-9EA6-DF929625EA0E}">
        <p15:presenceInfo xmlns:p15="http://schemas.microsoft.com/office/powerpoint/2012/main" userId="S::emre.akarsu@stud.hs-bochum.de::2bedb5c6-9f0d-4d70-81cb-7c725036f3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73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0AB188-B37B-4395-96D7-B39230E72EA3}">
  <a:tblStyle styleId="{270AB188-B37B-4395-96D7-B39230E72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94710"/>
  </p:normalViewPr>
  <p:slideViewPr>
    <p:cSldViewPr snapToGrid="0">
      <p:cViewPr varScale="1">
        <p:scale>
          <a:sx n="147" d="100"/>
          <a:sy n="147" d="100"/>
        </p:scale>
        <p:origin x="208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64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09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1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11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20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20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7035CC80-0A75-7A8E-81E6-858D11E3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5031044" y="211716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IT-Sicherheit</a:t>
            </a:r>
            <a:br>
              <a:rPr lang="en" dirty="0"/>
            </a:br>
            <a:endParaRPr dirty="0"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931950" y="333229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 2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DFF774F-105D-9DD8-27AD-989101977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58" y="1012260"/>
            <a:ext cx="3369240" cy="33692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EB70A23D-9919-3064-7240-1A8A4056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03066"/>
              </p:ext>
            </p:extLst>
          </p:nvPr>
        </p:nvGraphicFramePr>
        <p:xfrm>
          <a:off x="1371599" y="770275"/>
          <a:ext cx="5303514" cy="3602950"/>
        </p:xfrm>
        <a:graphic>
          <a:graphicData uri="http://schemas.openxmlformats.org/drawingml/2006/table">
            <a:tbl>
              <a:tblPr firstRow="1" bandRow="1">
                <a:tableStyleId>{270AB188-B37B-4395-96D7-B39230E72EA3}</a:tableStyleId>
              </a:tblPr>
              <a:tblGrid>
                <a:gridCol w="5303514">
                  <a:extLst>
                    <a:ext uri="{9D8B030D-6E8A-4147-A177-3AD203B41FA5}">
                      <a16:colId xmlns:a16="http://schemas.microsoft.com/office/drawing/2014/main" val="3114108476"/>
                    </a:ext>
                  </a:extLst>
                </a:gridCol>
              </a:tblGrid>
              <a:tr h="360295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gradFill flip="none" rotWithShape="1">
                      <a:gsLst>
                        <a:gs pos="9000">
                          <a:srgbClr val="92D050">
                            <a:lumMod val="89000"/>
                            <a:lumOff val="11000"/>
                          </a:srgbClr>
                        </a:gs>
                        <a:gs pos="59000">
                          <a:srgbClr val="FFFF00"/>
                        </a:gs>
                        <a:gs pos="44000">
                          <a:srgbClr val="FFFF00">
                            <a:shade val="67500"/>
                            <a:satMod val="115000"/>
                            <a:lumMod val="72000"/>
                            <a:lumOff val="28000"/>
                          </a:srgbClr>
                        </a:gs>
                        <a:gs pos="100000">
                          <a:srgbClr val="FF0000">
                            <a:lumMod val="78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1894029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3293EE1-262B-285E-4E11-BE6CD388FC9C}"/>
              </a:ext>
            </a:extLst>
          </p:cNvPr>
          <p:cNvSpPr txBox="1"/>
          <p:nvPr/>
        </p:nvSpPr>
        <p:spPr>
          <a:xfrm>
            <a:off x="2605087" y="0"/>
            <a:ext cx="3933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 dirty="0"/>
              <a:t>Risikomatrix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38C88CC-A46A-62AC-E182-3E5176023222}"/>
              </a:ext>
            </a:extLst>
          </p:cNvPr>
          <p:cNvCxnSpPr/>
          <p:nvPr/>
        </p:nvCxnSpPr>
        <p:spPr>
          <a:xfrm flipV="1">
            <a:off x="855345" y="764193"/>
            <a:ext cx="0" cy="38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CB83B5B-E3DA-A15D-5FE6-EA829A38AD1B}"/>
              </a:ext>
            </a:extLst>
          </p:cNvPr>
          <p:cNvCxnSpPr/>
          <p:nvPr/>
        </p:nvCxnSpPr>
        <p:spPr>
          <a:xfrm>
            <a:off x="1188713" y="4792980"/>
            <a:ext cx="548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25920DC-801C-D551-6068-BD57980DA37D}"/>
              </a:ext>
            </a:extLst>
          </p:cNvPr>
          <p:cNvSpPr txBox="1"/>
          <p:nvPr/>
        </p:nvSpPr>
        <p:spPr>
          <a:xfrm rot="16200000">
            <a:off x="-1304359" y="2371693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Auswirkungen / Schadenshöhe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A7387E3-B352-CB28-44DA-D8FE2CA1AC95}"/>
              </a:ext>
            </a:extLst>
          </p:cNvPr>
          <p:cNvSpPr txBox="1"/>
          <p:nvPr/>
        </p:nvSpPr>
        <p:spPr>
          <a:xfrm>
            <a:off x="1264919" y="4812626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Eintrittswahrscheinlichkeit</a:t>
            </a:r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C9A6D70B-CE0F-0A7C-CF89-99E088C8C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36884"/>
              </p:ext>
            </p:extLst>
          </p:nvPr>
        </p:nvGraphicFramePr>
        <p:xfrm>
          <a:off x="1371599" y="770274"/>
          <a:ext cx="5303515" cy="3602950"/>
        </p:xfrm>
        <a:graphic>
          <a:graphicData uri="http://schemas.openxmlformats.org/drawingml/2006/table">
            <a:tbl>
              <a:tblPr firstRow="1" bandRow="1">
                <a:tableStyleId>{270AB188-B37B-4395-96D7-B39230E72EA3}</a:tableStyleId>
              </a:tblPr>
              <a:tblGrid>
                <a:gridCol w="1060703">
                  <a:extLst>
                    <a:ext uri="{9D8B030D-6E8A-4147-A177-3AD203B41FA5}">
                      <a16:colId xmlns:a16="http://schemas.microsoft.com/office/drawing/2014/main" val="386821999"/>
                    </a:ext>
                  </a:extLst>
                </a:gridCol>
                <a:gridCol w="1060703">
                  <a:extLst>
                    <a:ext uri="{9D8B030D-6E8A-4147-A177-3AD203B41FA5}">
                      <a16:colId xmlns:a16="http://schemas.microsoft.com/office/drawing/2014/main" val="721953994"/>
                    </a:ext>
                  </a:extLst>
                </a:gridCol>
                <a:gridCol w="1060703">
                  <a:extLst>
                    <a:ext uri="{9D8B030D-6E8A-4147-A177-3AD203B41FA5}">
                      <a16:colId xmlns:a16="http://schemas.microsoft.com/office/drawing/2014/main" val="2093858813"/>
                    </a:ext>
                  </a:extLst>
                </a:gridCol>
                <a:gridCol w="1060703">
                  <a:extLst>
                    <a:ext uri="{9D8B030D-6E8A-4147-A177-3AD203B41FA5}">
                      <a16:colId xmlns:a16="http://schemas.microsoft.com/office/drawing/2014/main" val="35450921"/>
                    </a:ext>
                  </a:extLst>
                </a:gridCol>
                <a:gridCol w="1060703">
                  <a:extLst>
                    <a:ext uri="{9D8B030D-6E8A-4147-A177-3AD203B41FA5}">
                      <a16:colId xmlns:a16="http://schemas.microsoft.com/office/drawing/2014/main" val="3835092237"/>
                    </a:ext>
                  </a:extLst>
                </a:gridCol>
              </a:tblGrid>
              <a:tr h="72059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32465"/>
                  </a:ext>
                </a:extLst>
              </a:tr>
              <a:tr h="7205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241474"/>
                  </a:ext>
                </a:extLst>
              </a:tr>
              <a:tr h="72059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72109"/>
                  </a:ext>
                </a:extLst>
              </a:tr>
              <a:tr h="7205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69180"/>
                  </a:ext>
                </a:extLst>
              </a:tr>
              <a:tr h="72059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598008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1F25A9C4-A0EC-1A4A-8D97-1A16ADE9F6E1}"/>
              </a:ext>
            </a:extLst>
          </p:cNvPr>
          <p:cNvSpPr txBox="1"/>
          <p:nvPr/>
        </p:nvSpPr>
        <p:spPr>
          <a:xfrm rot="16200000">
            <a:off x="911536" y="391316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niedrig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64AB50F-13C2-C3B9-1C74-847EFB65B463}"/>
              </a:ext>
            </a:extLst>
          </p:cNvPr>
          <p:cNvSpPr txBox="1"/>
          <p:nvPr/>
        </p:nvSpPr>
        <p:spPr>
          <a:xfrm rot="16200000">
            <a:off x="931503" y="317184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mittel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F9B1D0-640B-671B-0297-3EF880CD8D27}"/>
              </a:ext>
            </a:extLst>
          </p:cNvPr>
          <p:cNvSpPr txBox="1"/>
          <p:nvPr/>
        </p:nvSpPr>
        <p:spPr>
          <a:xfrm rot="16200000">
            <a:off x="900052" y="2433249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hoch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DCA590F-6EEB-75F4-8884-0106BE92E8F2}"/>
              </a:ext>
            </a:extLst>
          </p:cNvPr>
          <p:cNvSpPr txBox="1"/>
          <p:nvPr/>
        </p:nvSpPr>
        <p:spPr>
          <a:xfrm rot="16200000">
            <a:off x="761280" y="1716386"/>
            <a:ext cx="8548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sehr hoch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84A1633-3284-5060-AA84-EE072CA980F3}"/>
              </a:ext>
            </a:extLst>
          </p:cNvPr>
          <p:cNvSpPr txBox="1"/>
          <p:nvPr/>
        </p:nvSpPr>
        <p:spPr>
          <a:xfrm rot="16200000">
            <a:off x="857531" y="956875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kritisch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ABAFD11-C290-46B9-7AFC-D66A4C0E2BA1}"/>
              </a:ext>
            </a:extLst>
          </p:cNvPr>
          <p:cNvSpPr txBox="1"/>
          <p:nvPr/>
        </p:nvSpPr>
        <p:spPr>
          <a:xfrm>
            <a:off x="1532261" y="4367659"/>
            <a:ext cx="86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 – 20%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4A93231-610D-EC97-04D6-C8CC99B22B27}"/>
              </a:ext>
            </a:extLst>
          </p:cNvPr>
          <p:cNvSpPr txBox="1"/>
          <p:nvPr/>
        </p:nvSpPr>
        <p:spPr>
          <a:xfrm>
            <a:off x="2554822" y="4367659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21 – 40%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16D0D80-F853-2E45-472D-F3C7AA39623A}"/>
              </a:ext>
            </a:extLst>
          </p:cNvPr>
          <p:cNvSpPr txBox="1"/>
          <p:nvPr/>
        </p:nvSpPr>
        <p:spPr>
          <a:xfrm>
            <a:off x="3623777" y="4375365"/>
            <a:ext cx="938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41 – 60%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50EE4C1-057C-6ED8-9CEC-70368982DE6E}"/>
              </a:ext>
            </a:extLst>
          </p:cNvPr>
          <p:cNvSpPr txBox="1"/>
          <p:nvPr/>
        </p:nvSpPr>
        <p:spPr>
          <a:xfrm>
            <a:off x="4689463" y="4383046"/>
            <a:ext cx="832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61 – 80%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56984A-B81B-35A5-8D6C-F6C24A5EF8F5}"/>
              </a:ext>
            </a:extLst>
          </p:cNvPr>
          <p:cNvSpPr txBox="1"/>
          <p:nvPr/>
        </p:nvSpPr>
        <p:spPr>
          <a:xfrm>
            <a:off x="5686425" y="4383046"/>
            <a:ext cx="90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81 – 100%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357887-EB8B-F974-BD22-F718410C7D88}"/>
              </a:ext>
            </a:extLst>
          </p:cNvPr>
          <p:cNvSpPr txBox="1"/>
          <p:nvPr/>
        </p:nvSpPr>
        <p:spPr>
          <a:xfrm>
            <a:off x="6626191" y="818173"/>
            <a:ext cx="247003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+mj-lt"/>
              </a:rPr>
              <a:t>	</a:t>
            </a:r>
            <a:r>
              <a:rPr lang="de-DE" sz="1050" b="1" i="0" u="none" strike="noStrike" baseline="0" dirty="0">
                <a:solidFill>
                  <a:srgbClr val="000000"/>
                </a:solidFill>
                <a:latin typeface="+mj-lt"/>
              </a:rPr>
              <a:t>Private Key</a:t>
            </a:r>
          </a:p>
          <a:p>
            <a:endParaRPr lang="de-DE" sz="105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050" b="0" i="0" u="none" strike="noStrike" baseline="0" dirty="0">
                <a:solidFill>
                  <a:srgbClr val="000000"/>
                </a:solidFill>
                <a:latin typeface="+mj-lt"/>
              </a:rPr>
              <a:t>Software</a:t>
            </a:r>
            <a:r>
              <a:rPr lang="de-DE" sz="1050" dirty="0">
                <a:latin typeface="+mj-lt"/>
              </a:rPr>
              <a:t>- Schachstellen oder –Fehler                                              </a:t>
            </a:r>
            <a:r>
              <a:rPr lang="de-DE" sz="1050" b="0" i="0" u="none" strike="noStrike" baseline="0" dirty="0">
                <a:solidFill>
                  <a:srgbClr val="000000"/>
                </a:solidFill>
                <a:latin typeface="+mj-lt"/>
              </a:rPr>
              <a:t>(C, I, A)	</a:t>
            </a:r>
          </a:p>
          <a:p>
            <a:pPr marL="228600" indent="-228600">
              <a:buAutoNum type="arabicPeriod"/>
            </a:pPr>
            <a:endParaRPr lang="de-DE" sz="105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050" b="0" i="0" u="none" strike="noStrike" baseline="0" dirty="0">
                <a:solidFill>
                  <a:srgbClr val="000000"/>
                </a:solidFill>
                <a:latin typeface="+mj-lt"/>
              </a:rPr>
              <a:t>Datenverlus</a:t>
            </a:r>
            <a:r>
              <a:rPr lang="de-DE" sz="1050" dirty="0">
                <a:latin typeface="+mj-lt"/>
              </a:rPr>
              <a:t>t 	             (C, A)</a:t>
            </a:r>
          </a:p>
          <a:p>
            <a:pPr marL="228600" indent="-228600">
              <a:buAutoNum type="arabicPeriod"/>
            </a:pPr>
            <a:endParaRPr lang="de-DE" sz="105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050" dirty="0">
                <a:latin typeface="+mj-lt"/>
              </a:rPr>
              <a:t>Missbrauch von Berechtigung </a:t>
            </a:r>
            <a:br>
              <a:rPr lang="de-DE" sz="1050" dirty="0">
                <a:latin typeface="+mj-lt"/>
              </a:rPr>
            </a:br>
            <a:r>
              <a:rPr lang="de-DE" sz="1050" dirty="0">
                <a:latin typeface="+mj-lt"/>
              </a:rPr>
              <a:t>(C, I, A)</a:t>
            </a:r>
          </a:p>
          <a:p>
            <a:pPr marL="228600" indent="-228600">
              <a:buAutoNum type="arabicPeriod"/>
            </a:pPr>
            <a:endParaRPr lang="de-DE" sz="105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050" dirty="0">
                <a:latin typeface="+mj-lt"/>
              </a:rPr>
              <a:t>Schadprogramme                            (C, I, A)</a:t>
            </a:r>
          </a:p>
          <a:p>
            <a:pPr marL="228600" indent="-228600">
              <a:buAutoNum type="arabicPeriod"/>
            </a:pPr>
            <a:endParaRPr lang="de-DE" sz="1050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0F3AF3-1C7A-1140-53F0-C054DE879C73}"/>
              </a:ext>
            </a:extLst>
          </p:cNvPr>
          <p:cNvSpPr txBox="1"/>
          <p:nvPr/>
        </p:nvSpPr>
        <p:spPr>
          <a:xfrm>
            <a:off x="6749094" y="0"/>
            <a:ext cx="2394906" cy="71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de-DE" sz="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de-DE" sz="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Vertraulichkeit	        </a:t>
            </a:r>
            <a:r>
              <a:rPr lang="de-DE" sz="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r>
              <a:rPr lang="de-DE" sz="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Risikoreduktion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de-DE" sz="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de-DE" sz="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Integrität	        </a:t>
            </a:r>
            <a:r>
              <a:rPr lang="de-DE" sz="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de-DE" sz="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Risikoakzeptanz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de-DE" sz="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de-DE" sz="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Verfügbarkeit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1C2956-68BD-3D91-AADC-948BFCAAF3A9}"/>
              </a:ext>
            </a:extLst>
          </p:cNvPr>
          <p:cNvSpPr txBox="1"/>
          <p:nvPr/>
        </p:nvSpPr>
        <p:spPr>
          <a:xfrm>
            <a:off x="6632871" y="3181411"/>
            <a:ext cx="246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+mj-lt"/>
              </a:rPr>
              <a:t>                       </a:t>
            </a:r>
            <a:r>
              <a:rPr lang="de-DE" sz="1050" b="1" dirty="0">
                <a:latin typeface="+mj-lt"/>
              </a:rPr>
              <a:t>Behandlung</a:t>
            </a:r>
          </a:p>
          <a:p>
            <a:endParaRPr lang="de-DE" sz="105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050" dirty="0">
                <a:latin typeface="+mj-lt"/>
              </a:rPr>
              <a:t>RR: Test schreiben, zeitnahe Sicherheitspatches</a:t>
            </a:r>
          </a:p>
          <a:p>
            <a:pPr marL="228600" indent="-228600">
              <a:buAutoNum type="arabicPeriod"/>
            </a:pPr>
            <a:endParaRPr lang="de-DE" sz="105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050" dirty="0">
                <a:latin typeface="+mj-lt"/>
              </a:rPr>
              <a:t>RR: Backup-Verfahren</a:t>
            </a:r>
          </a:p>
          <a:p>
            <a:pPr marL="228600" indent="-228600">
              <a:buAutoNum type="arabicPeriod"/>
            </a:pPr>
            <a:endParaRPr lang="de-DE" sz="105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050" dirty="0">
                <a:latin typeface="+mj-lt"/>
              </a:rPr>
              <a:t>RA: Restriktiv und den Administratoren wird vertraut</a:t>
            </a:r>
          </a:p>
          <a:p>
            <a:pPr marL="228600" indent="-228600">
              <a:buAutoNum type="arabicPeriod"/>
            </a:pPr>
            <a:endParaRPr lang="de-DE" sz="105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de-DE" sz="1050" dirty="0">
                <a:latin typeface="+mj-lt"/>
              </a:rPr>
              <a:t>RA: Verfügt bereits hohe Sicherheitsmaßnahmen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9CCD9F-3ACF-5C86-CA3A-162800907F4D}"/>
              </a:ext>
            </a:extLst>
          </p:cNvPr>
          <p:cNvSpPr/>
          <p:nvPr/>
        </p:nvSpPr>
        <p:spPr>
          <a:xfrm>
            <a:off x="4292087" y="1041588"/>
            <a:ext cx="191605" cy="17210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56ED434-E635-F8F2-C03B-F237E3C2651C}"/>
              </a:ext>
            </a:extLst>
          </p:cNvPr>
          <p:cNvSpPr/>
          <p:nvPr/>
        </p:nvSpPr>
        <p:spPr>
          <a:xfrm>
            <a:off x="3903093" y="1041588"/>
            <a:ext cx="191605" cy="17210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BD0FF1-85E0-0F00-F01A-06598772A8BD}"/>
              </a:ext>
            </a:extLst>
          </p:cNvPr>
          <p:cNvSpPr/>
          <p:nvPr/>
        </p:nvSpPr>
        <p:spPr>
          <a:xfrm>
            <a:off x="1802424" y="3648671"/>
            <a:ext cx="191605" cy="17210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073B413-4675-6B0F-29D9-21A80A6AB595}"/>
              </a:ext>
            </a:extLst>
          </p:cNvPr>
          <p:cNvSpPr/>
          <p:nvPr/>
        </p:nvSpPr>
        <p:spPr>
          <a:xfrm>
            <a:off x="3429065" y="3034465"/>
            <a:ext cx="191605" cy="17210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8664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EB70A23D-9919-3064-7240-1A8A40560F7A}"/>
              </a:ext>
            </a:extLst>
          </p:cNvPr>
          <p:cNvGraphicFramePr>
            <a:graphicFrameLocks noGrp="1"/>
          </p:cNvGraphicFramePr>
          <p:nvPr/>
        </p:nvGraphicFramePr>
        <p:xfrm>
          <a:off x="1371599" y="770275"/>
          <a:ext cx="5303514" cy="3602950"/>
        </p:xfrm>
        <a:graphic>
          <a:graphicData uri="http://schemas.openxmlformats.org/drawingml/2006/table">
            <a:tbl>
              <a:tblPr firstRow="1" bandRow="1">
                <a:tableStyleId>{270AB188-B37B-4395-96D7-B39230E72EA3}</a:tableStyleId>
              </a:tblPr>
              <a:tblGrid>
                <a:gridCol w="5303514">
                  <a:extLst>
                    <a:ext uri="{9D8B030D-6E8A-4147-A177-3AD203B41FA5}">
                      <a16:colId xmlns:a16="http://schemas.microsoft.com/office/drawing/2014/main" val="3114108476"/>
                    </a:ext>
                  </a:extLst>
                </a:gridCol>
              </a:tblGrid>
              <a:tr h="360295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gradFill flip="none" rotWithShape="1">
                      <a:gsLst>
                        <a:gs pos="9000">
                          <a:srgbClr val="92D050">
                            <a:lumMod val="89000"/>
                            <a:lumOff val="11000"/>
                          </a:srgbClr>
                        </a:gs>
                        <a:gs pos="59000">
                          <a:srgbClr val="FFFF00"/>
                        </a:gs>
                        <a:gs pos="44000">
                          <a:srgbClr val="FFFF00">
                            <a:shade val="67500"/>
                            <a:satMod val="115000"/>
                            <a:lumMod val="72000"/>
                            <a:lumOff val="28000"/>
                          </a:srgbClr>
                        </a:gs>
                        <a:gs pos="100000">
                          <a:srgbClr val="FF0000">
                            <a:lumMod val="78000"/>
                          </a:srgbClr>
                        </a:gs>
                      </a:gsLst>
                      <a:lin ang="189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1894029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3293EE1-262B-285E-4E11-BE6CD388FC9C}"/>
              </a:ext>
            </a:extLst>
          </p:cNvPr>
          <p:cNvSpPr txBox="1"/>
          <p:nvPr/>
        </p:nvSpPr>
        <p:spPr>
          <a:xfrm>
            <a:off x="2605087" y="0"/>
            <a:ext cx="3933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 dirty="0"/>
              <a:t>Risikomatrix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38C88CC-A46A-62AC-E182-3E5176023222}"/>
              </a:ext>
            </a:extLst>
          </p:cNvPr>
          <p:cNvCxnSpPr/>
          <p:nvPr/>
        </p:nvCxnSpPr>
        <p:spPr>
          <a:xfrm flipV="1">
            <a:off x="855345" y="764193"/>
            <a:ext cx="0" cy="38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CB83B5B-E3DA-A15D-5FE6-EA829A38AD1B}"/>
              </a:ext>
            </a:extLst>
          </p:cNvPr>
          <p:cNvCxnSpPr/>
          <p:nvPr/>
        </p:nvCxnSpPr>
        <p:spPr>
          <a:xfrm>
            <a:off x="1188713" y="4792980"/>
            <a:ext cx="548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25920DC-801C-D551-6068-BD57980DA37D}"/>
              </a:ext>
            </a:extLst>
          </p:cNvPr>
          <p:cNvSpPr txBox="1"/>
          <p:nvPr/>
        </p:nvSpPr>
        <p:spPr>
          <a:xfrm rot="16200000">
            <a:off x="-1304359" y="2371693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Auswirkungen / Schadenshöhe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A7387E3-B352-CB28-44DA-D8FE2CA1AC95}"/>
              </a:ext>
            </a:extLst>
          </p:cNvPr>
          <p:cNvSpPr txBox="1"/>
          <p:nvPr/>
        </p:nvSpPr>
        <p:spPr>
          <a:xfrm>
            <a:off x="1264919" y="4812626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Eintrittswahrscheinlichkeit</a:t>
            </a:r>
          </a:p>
        </p:txBody>
      </p:sp>
      <p:graphicFrame>
        <p:nvGraphicFramePr>
          <p:cNvPr id="17" name="Tabelle 17">
            <a:extLst>
              <a:ext uri="{FF2B5EF4-FFF2-40B4-BE49-F238E27FC236}">
                <a16:creationId xmlns:a16="http://schemas.microsoft.com/office/drawing/2014/main" id="{C9A6D70B-CE0F-0A7C-CF89-99E088C8C3A8}"/>
              </a:ext>
            </a:extLst>
          </p:cNvPr>
          <p:cNvGraphicFramePr>
            <a:graphicFrameLocks noGrp="1"/>
          </p:cNvGraphicFramePr>
          <p:nvPr/>
        </p:nvGraphicFramePr>
        <p:xfrm>
          <a:off x="1371599" y="770274"/>
          <a:ext cx="5303515" cy="3602950"/>
        </p:xfrm>
        <a:graphic>
          <a:graphicData uri="http://schemas.openxmlformats.org/drawingml/2006/table">
            <a:tbl>
              <a:tblPr firstRow="1" bandRow="1">
                <a:tableStyleId>{270AB188-B37B-4395-96D7-B39230E72EA3}</a:tableStyleId>
              </a:tblPr>
              <a:tblGrid>
                <a:gridCol w="1060703">
                  <a:extLst>
                    <a:ext uri="{9D8B030D-6E8A-4147-A177-3AD203B41FA5}">
                      <a16:colId xmlns:a16="http://schemas.microsoft.com/office/drawing/2014/main" val="386821999"/>
                    </a:ext>
                  </a:extLst>
                </a:gridCol>
                <a:gridCol w="1060703">
                  <a:extLst>
                    <a:ext uri="{9D8B030D-6E8A-4147-A177-3AD203B41FA5}">
                      <a16:colId xmlns:a16="http://schemas.microsoft.com/office/drawing/2014/main" val="721953994"/>
                    </a:ext>
                  </a:extLst>
                </a:gridCol>
                <a:gridCol w="1060703">
                  <a:extLst>
                    <a:ext uri="{9D8B030D-6E8A-4147-A177-3AD203B41FA5}">
                      <a16:colId xmlns:a16="http://schemas.microsoft.com/office/drawing/2014/main" val="2093858813"/>
                    </a:ext>
                  </a:extLst>
                </a:gridCol>
                <a:gridCol w="1060703">
                  <a:extLst>
                    <a:ext uri="{9D8B030D-6E8A-4147-A177-3AD203B41FA5}">
                      <a16:colId xmlns:a16="http://schemas.microsoft.com/office/drawing/2014/main" val="35450921"/>
                    </a:ext>
                  </a:extLst>
                </a:gridCol>
                <a:gridCol w="1060703">
                  <a:extLst>
                    <a:ext uri="{9D8B030D-6E8A-4147-A177-3AD203B41FA5}">
                      <a16:colId xmlns:a16="http://schemas.microsoft.com/office/drawing/2014/main" val="3835092237"/>
                    </a:ext>
                  </a:extLst>
                </a:gridCol>
              </a:tblGrid>
              <a:tr h="72059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32465"/>
                  </a:ext>
                </a:extLst>
              </a:tr>
              <a:tr h="7205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241474"/>
                  </a:ext>
                </a:extLst>
              </a:tr>
              <a:tr h="7205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72109"/>
                  </a:ext>
                </a:extLst>
              </a:tr>
              <a:tr h="7205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69180"/>
                  </a:ext>
                </a:extLst>
              </a:tr>
              <a:tr h="72059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598008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1F25A9C4-A0EC-1A4A-8D97-1A16ADE9F6E1}"/>
              </a:ext>
            </a:extLst>
          </p:cNvPr>
          <p:cNvSpPr txBox="1"/>
          <p:nvPr/>
        </p:nvSpPr>
        <p:spPr>
          <a:xfrm rot="16200000">
            <a:off x="911536" y="391316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niedrig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64AB50F-13C2-C3B9-1C74-847EFB65B463}"/>
              </a:ext>
            </a:extLst>
          </p:cNvPr>
          <p:cNvSpPr txBox="1"/>
          <p:nvPr/>
        </p:nvSpPr>
        <p:spPr>
          <a:xfrm rot="16200000">
            <a:off x="931503" y="317184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mittel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F9B1D0-640B-671B-0297-3EF880CD8D27}"/>
              </a:ext>
            </a:extLst>
          </p:cNvPr>
          <p:cNvSpPr txBox="1"/>
          <p:nvPr/>
        </p:nvSpPr>
        <p:spPr>
          <a:xfrm rot="16200000">
            <a:off x="900052" y="2433249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hoch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DCA590F-6EEB-75F4-8884-0106BE92E8F2}"/>
              </a:ext>
            </a:extLst>
          </p:cNvPr>
          <p:cNvSpPr txBox="1"/>
          <p:nvPr/>
        </p:nvSpPr>
        <p:spPr>
          <a:xfrm rot="16200000">
            <a:off x="761280" y="1716386"/>
            <a:ext cx="8548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sehr hoch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84A1633-3284-5060-AA84-EE072CA980F3}"/>
              </a:ext>
            </a:extLst>
          </p:cNvPr>
          <p:cNvSpPr txBox="1"/>
          <p:nvPr/>
        </p:nvSpPr>
        <p:spPr>
          <a:xfrm rot="16200000">
            <a:off x="857531" y="956875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kritisch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ABAFD11-C290-46B9-7AFC-D66A4C0E2BA1}"/>
              </a:ext>
            </a:extLst>
          </p:cNvPr>
          <p:cNvSpPr txBox="1"/>
          <p:nvPr/>
        </p:nvSpPr>
        <p:spPr>
          <a:xfrm>
            <a:off x="1532261" y="4367659"/>
            <a:ext cx="862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 – 20%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4A93231-610D-EC97-04D6-C8CC99B22B27}"/>
              </a:ext>
            </a:extLst>
          </p:cNvPr>
          <p:cNvSpPr txBox="1"/>
          <p:nvPr/>
        </p:nvSpPr>
        <p:spPr>
          <a:xfrm>
            <a:off x="2554822" y="4367659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21 – 40%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16D0D80-F853-2E45-472D-F3C7AA39623A}"/>
              </a:ext>
            </a:extLst>
          </p:cNvPr>
          <p:cNvSpPr txBox="1"/>
          <p:nvPr/>
        </p:nvSpPr>
        <p:spPr>
          <a:xfrm>
            <a:off x="3623777" y="4375365"/>
            <a:ext cx="938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41 – 60%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50EE4C1-057C-6ED8-9CEC-70368982DE6E}"/>
              </a:ext>
            </a:extLst>
          </p:cNvPr>
          <p:cNvSpPr txBox="1"/>
          <p:nvPr/>
        </p:nvSpPr>
        <p:spPr>
          <a:xfrm>
            <a:off x="4689463" y="4383046"/>
            <a:ext cx="8322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61 – 80%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156984A-B81B-35A5-8D6C-F6C24A5EF8F5}"/>
              </a:ext>
            </a:extLst>
          </p:cNvPr>
          <p:cNvSpPr txBox="1"/>
          <p:nvPr/>
        </p:nvSpPr>
        <p:spPr>
          <a:xfrm>
            <a:off x="5686425" y="4383046"/>
            <a:ext cx="90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81 – 100%</a:t>
            </a:r>
          </a:p>
        </p:txBody>
      </p:sp>
    </p:spTree>
    <p:extLst>
      <p:ext uri="{BB962C8B-B14F-4D97-AF65-F5344CB8AC3E}">
        <p14:creationId xmlns:p14="http://schemas.microsoft.com/office/powerpoint/2010/main" val="2830585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BC41C0E-53A2-CF70-E291-7A05B7EE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E791C0-E559-AC48-84F9-2D748CB3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1859700"/>
            <a:ext cx="5772150" cy="1424100"/>
          </a:xfrm>
        </p:spPr>
        <p:txBody>
          <a:bodyPr/>
          <a:lstStyle/>
          <a:p>
            <a:r>
              <a:rPr lang="de-DE" sz="6000" dirty="0">
                <a:latin typeface="Arial Black" panose="020B0A04020102020204" pitchFamily="34" charset="0"/>
              </a:rPr>
              <a:t>4. </a:t>
            </a:r>
            <a:r>
              <a:rPr lang="de-DE" sz="6000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21998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BC41C0E-53A2-CF70-E291-7A05B7EE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E791C0-E559-AC48-84F9-2D748CB3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1859700"/>
            <a:ext cx="5772150" cy="1424100"/>
          </a:xfrm>
        </p:spPr>
        <p:txBody>
          <a:bodyPr/>
          <a:lstStyle/>
          <a:p>
            <a:r>
              <a:rPr lang="de-DE" sz="6000" dirty="0">
                <a:latin typeface="Arial Black" panose="020B0A04020102020204" pitchFamily="34" charset="0"/>
              </a:rPr>
              <a:t>5. </a:t>
            </a:r>
            <a:r>
              <a:rPr lang="de-DE" sz="6000" dirty="0"/>
              <a:t>Sicherheit</a:t>
            </a:r>
          </a:p>
        </p:txBody>
      </p:sp>
    </p:spTree>
    <p:extLst>
      <p:ext uri="{BB962C8B-B14F-4D97-AF65-F5344CB8AC3E}">
        <p14:creationId xmlns:p14="http://schemas.microsoft.com/office/powerpoint/2010/main" val="1893604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396688" y="1423107"/>
            <a:ext cx="8350624" cy="1517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i="1" dirty="0"/>
              <a:t>Es stellte sich noch die Frage</a:t>
            </a:r>
            <a:br>
              <a:rPr lang="de-DE" i="1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22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140604"/>
            <a:ext cx="8229600" cy="526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Welche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Sicherheit</a:t>
            </a:r>
            <a:r>
              <a:rPr lang="de-DE" dirty="0"/>
              <a:t> wird durch die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Blockchain</a:t>
            </a:r>
            <a:r>
              <a:rPr lang="de-DE" dirty="0"/>
              <a:t> gegeben und welche durch die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Wallet</a:t>
            </a:r>
            <a:r>
              <a:rPr lang="de-DE" dirty="0"/>
              <a:t> ?</a:t>
            </a:r>
            <a:endParaRPr lang="de-DE" sz="2800" dirty="0">
              <a:latin typeface="+mj-lt"/>
            </a:endParaRPr>
          </a:p>
        </p:txBody>
      </p:sp>
      <p:pic>
        <p:nvPicPr>
          <p:cNvPr id="3" name="Grafik 2" descr="Ein Bild, das Screenshot, Symbol, Logo, Kreis enthält.&#10;&#10;Automatisch generierte Beschreibung">
            <a:extLst>
              <a:ext uri="{FF2B5EF4-FFF2-40B4-BE49-F238E27FC236}">
                <a16:creationId xmlns:a16="http://schemas.microsoft.com/office/drawing/2014/main" id="{FC6A2C1A-502D-0211-13F3-BE39FD5A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024" y="1960879"/>
            <a:ext cx="1701798" cy="1701798"/>
          </a:xfrm>
          <a:prstGeom prst="rect">
            <a:avLst/>
          </a:prstGeom>
        </p:spPr>
      </p:pic>
      <p:pic>
        <p:nvPicPr>
          <p:cNvPr id="7" name="Grafik 6" descr="Ein Bild, das Farbigkeit, Muster, Symmetrie, Quadrat enthält.&#10;&#10;Automatisch generierte Beschreibung">
            <a:extLst>
              <a:ext uri="{FF2B5EF4-FFF2-40B4-BE49-F238E27FC236}">
                <a16:creationId xmlns:a16="http://schemas.microsoft.com/office/drawing/2014/main" id="{4791FA72-BEAF-085D-5EF5-D5A000879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683" y="1935631"/>
            <a:ext cx="1752295" cy="17522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E8887D8-036C-7E28-2BC1-9275628B8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933" y="3285570"/>
            <a:ext cx="2172134" cy="2172134"/>
          </a:xfrm>
          <a:prstGeom prst="rect">
            <a:avLst/>
          </a:prstGeom>
        </p:spPr>
      </p:pic>
      <p:sp>
        <p:nvSpPr>
          <p:cNvPr id="17" name="Pfeil: nach links, rechts und oben 16">
            <a:extLst>
              <a:ext uri="{FF2B5EF4-FFF2-40B4-BE49-F238E27FC236}">
                <a16:creationId xmlns:a16="http://schemas.microsoft.com/office/drawing/2014/main" id="{0C322C6E-DBB6-5AC8-4456-FF05BB42637E}"/>
              </a:ext>
            </a:extLst>
          </p:cNvPr>
          <p:cNvSpPr/>
          <p:nvPr/>
        </p:nvSpPr>
        <p:spPr>
          <a:xfrm flipV="1">
            <a:off x="3815603" y="2716306"/>
            <a:ext cx="1512794" cy="853888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Symbol, Kreis, Logo, Farbigkeit enthält.&#10;&#10;Automatisch generierte Beschreibung">
            <a:extLst>
              <a:ext uri="{FF2B5EF4-FFF2-40B4-BE49-F238E27FC236}">
                <a16:creationId xmlns:a16="http://schemas.microsoft.com/office/drawing/2014/main" id="{307BD3F4-D068-38F3-2318-45CDEEFDF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563" y="3540703"/>
            <a:ext cx="1661868" cy="16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8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140604"/>
            <a:ext cx="8229600" cy="526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Welche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Sicherheit</a:t>
            </a:r>
            <a:r>
              <a:rPr lang="de-DE" dirty="0"/>
              <a:t> wird durch die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Blockchain</a:t>
            </a:r>
            <a:r>
              <a:rPr lang="de-DE" dirty="0"/>
              <a:t> gegeben und welche durch die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Wallet</a:t>
            </a:r>
            <a:r>
              <a:rPr lang="de-DE" dirty="0"/>
              <a:t> ?</a:t>
            </a:r>
            <a:endParaRPr lang="de-DE" sz="2800" dirty="0">
              <a:latin typeface="+mj-lt"/>
            </a:endParaRPr>
          </a:p>
        </p:txBody>
      </p:sp>
      <p:sp>
        <p:nvSpPr>
          <p:cNvPr id="4" name="Google Shape;308;p18">
            <a:extLst>
              <a:ext uri="{FF2B5EF4-FFF2-40B4-BE49-F238E27FC236}">
                <a16:creationId xmlns:a16="http://schemas.microsoft.com/office/drawing/2014/main" id="{1A34F421-A355-6A26-5148-22B6BF824068}"/>
              </a:ext>
            </a:extLst>
          </p:cNvPr>
          <p:cNvSpPr txBox="1"/>
          <p:nvPr/>
        </p:nvSpPr>
        <p:spPr>
          <a:xfrm>
            <a:off x="6979180" y="2052432"/>
            <a:ext cx="1684911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Dezentralisierung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14;p18">
            <a:extLst>
              <a:ext uri="{FF2B5EF4-FFF2-40B4-BE49-F238E27FC236}">
                <a16:creationId xmlns:a16="http://schemas.microsoft.com/office/drawing/2014/main" id="{575425B1-8F41-2F97-156E-CCB9E16E887F}"/>
              </a:ext>
            </a:extLst>
          </p:cNvPr>
          <p:cNvSpPr txBox="1"/>
          <p:nvPr/>
        </p:nvSpPr>
        <p:spPr>
          <a:xfrm>
            <a:off x="3361240" y="4658329"/>
            <a:ext cx="1981929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Konsensmechanismen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" name="Google Shape;319;p18">
            <a:extLst>
              <a:ext uri="{FF2B5EF4-FFF2-40B4-BE49-F238E27FC236}">
                <a16:creationId xmlns:a16="http://schemas.microsoft.com/office/drawing/2014/main" id="{F224543A-3DD8-AB4C-E387-D58F5408DA7C}"/>
              </a:ext>
            </a:extLst>
          </p:cNvPr>
          <p:cNvGrpSpPr/>
          <p:nvPr/>
        </p:nvGrpSpPr>
        <p:grpSpPr>
          <a:xfrm>
            <a:off x="7203591" y="2631601"/>
            <a:ext cx="1296003" cy="666255"/>
            <a:chOff x="7405297" y="2651772"/>
            <a:chExt cx="1296003" cy="666255"/>
          </a:xfrm>
        </p:grpSpPr>
        <p:sp>
          <p:nvSpPr>
            <p:cNvPr id="12" name="Google Shape;320;p18">
              <a:extLst>
                <a:ext uri="{FF2B5EF4-FFF2-40B4-BE49-F238E27FC236}">
                  <a16:creationId xmlns:a16="http://schemas.microsoft.com/office/drawing/2014/main" id="{39CCE694-EADD-D9CC-1624-B9EF8C435163}"/>
                </a:ext>
              </a:extLst>
            </p:cNvPr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" name="Google Shape;321;p18">
              <a:extLst>
                <a:ext uri="{FF2B5EF4-FFF2-40B4-BE49-F238E27FC236}">
                  <a16:creationId xmlns:a16="http://schemas.microsoft.com/office/drawing/2014/main" id="{8ECD70D6-653C-3596-32F1-72B250DEF94F}"/>
                </a:ext>
              </a:extLst>
            </p:cNvPr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" name="Google Shape;322;p18">
            <a:extLst>
              <a:ext uri="{FF2B5EF4-FFF2-40B4-BE49-F238E27FC236}">
                <a16:creationId xmlns:a16="http://schemas.microsoft.com/office/drawing/2014/main" id="{6FA1F664-EB14-9F46-4BB1-8E39F2EAE7A5}"/>
              </a:ext>
            </a:extLst>
          </p:cNvPr>
          <p:cNvGrpSpPr/>
          <p:nvPr/>
        </p:nvGrpSpPr>
        <p:grpSpPr>
          <a:xfrm>
            <a:off x="5482946" y="1909652"/>
            <a:ext cx="1594238" cy="753150"/>
            <a:chOff x="5761500" y="1390650"/>
            <a:chExt cx="1594238" cy="753150"/>
          </a:xfrm>
        </p:grpSpPr>
        <p:grpSp>
          <p:nvGrpSpPr>
            <p:cNvPr id="15" name="Google Shape;323;p18">
              <a:extLst>
                <a:ext uri="{FF2B5EF4-FFF2-40B4-BE49-F238E27FC236}">
                  <a16:creationId xmlns:a16="http://schemas.microsoft.com/office/drawing/2014/main" id="{DD032CD1-42F5-278F-8D1D-34A5480B2784}"/>
                </a:ext>
              </a:extLst>
            </p:cNvPr>
            <p:cNvGrpSpPr/>
            <p:nvPr/>
          </p:nvGrpSpPr>
          <p:grpSpPr>
            <a:xfrm>
              <a:off x="6879773" y="1390650"/>
              <a:ext cx="475964" cy="475964"/>
              <a:chOff x="6574973" y="1390650"/>
              <a:chExt cx="475964" cy="475964"/>
            </a:xfrm>
          </p:grpSpPr>
          <p:sp>
            <p:nvSpPr>
              <p:cNvPr id="18" name="Google Shape;324;p18">
                <a:extLst>
                  <a:ext uri="{FF2B5EF4-FFF2-40B4-BE49-F238E27FC236}">
                    <a16:creationId xmlns:a16="http://schemas.microsoft.com/office/drawing/2014/main" id="{09BA9691-8998-E3E0-49BC-92577F8A0D85}"/>
                  </a:ext>
                </a:extLst>
              </p:cNvPr>
              <p:cNvSpPr/>
              <p:nvPr/>
            </p:nvSpPr>
            <p:spPr>
              <a:xfrm>
                <a:off x="6574973" y="1390650"/>
                <a:ext cx="475964" cy="47596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4467" extrusionOk="0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25;p18">
                <a:extLst>
                  <a:ext uri="{FF2B5EF4-FFF2-40B4-BE49-F238E27FC236}">
                    <a16:creationId xmlns:a16="http://schemas.microsoft.com/office/drawing/2014/main" id="{B53AFC52-2140-12AB-3BFB-209B95D6DA85}"/>
                  </a:ext>
                </a:extLst>
              </p:cNvPr>
              <p:cNvSpPr/>
              <p:nvPr/>
            </p:nvSpPr>
            <p:spPr>
              <a:xfrm>
                <a:off x="6614552" y="1513268"/>
                <a:ext cx="398781" cy="230728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7013" fill="none" extrusionOk="0">
                    <a:moveTo>
                      <a:pt x="5001" y="7013"/>
                    </a:moveTo>
                    <a:lnTo>
                      <a:pt x="2262" y="7013"/>
                    </a:lnTo>
                    <a:cubicBezTo>
                      <a:pt x="1119" y="7013"/>
                      <a:pt x="0" y="6060"/>
                      <a:pt x="0" y="4870"/>
                    </a:cubicBezTo>
                    <a:cubicBezTo>
                      <a:pt x="0" y="3774"/>
                      <a:pt x="810" y="2786"/>
                      <a:pt x="1941" y="2786"/>
                    </a:cubicBezTo>
                    <a:cubicBezTo>
                      <a:pt x="2262" y="2786"/>
                      <a:pt x="2572" y="2881"/>
                      <a:pt x="2858" y="3012"/>
                    </a:cubicBezTo>
                    <a:cubicBezTo>
                      <a:pt x="2858" y="2941"/>
                      <a:pt x="2846" y="2858"/>
                      <a:pt x="2846" y="2786"/>
                    </a:cubicBezTo>
                    <a:cubicBezTo>
                      <a:pt x="2846" y="1238"/>
                      <a:pt x="4096" y="0"/>
                      <a:pt x="5632" y="0"/>
                    </a:cubicBezTo>
                    <a:cubicBezTo>
                      <a:pt x="6941" y="0"/>
                      <a:pt x="8037" y="917"/>
                      <a:pt x="8334" y="2131"/>
                    </a:cubicBezTo>
                    <a:cubicBezTo>
                      <a:pt x="8704" y="1881"/>
                      <a:pt x="9168" y="1726"/>
                      <a:pt x="9644" y="1726"/>
                    </a:cubicBezTo>
                    <a:cubicBezTo>
                      <a:pt x="10359" y="1726"/>
                      <a:pt x="11049" y="2060"/>
                      <a:pt x="11490" y="2619"/>
                    </a:cubicBezTo>
                    <a:cubicBezTo>
                      <a:pt x="11823" y="3036"/>
                      <a:pt x="12002" y="3560"/>
                      <a:pt x="12025" y="4096"/>
                    </a:cubicBezTo>
                    <a:cubicBezTo>
                      <a:pt x="12121" y="5513"/>
                      <a:pt x="11252" y="7013"/>
                      <a:pt x="9739" y="7013"/>
                    </a:cubicBezTo>
                    <a:lnTo>
                      <a:pt x="7072" y="7013"/>
                    </a:lnTo>
                    <a:lnTo>
                      <a:pt x="7072" y="7013"/>
                    </a:lnTo>
                    <a:lnTo>
                      <a:pt x="7072" y="5060"/>
                    </a:lnTo>
                    <a:lnTo>
                      <a:pt x="7751" y="5060"/>
                    </a:lnTo>
                    <a:lnTo>
                      <a:pt x="6037" y="3155"/>
                    </a:lnTo>
                    <a:lnTo>
                      <a:pt x="4334" y="5060"/>
                    </a:lnTo>
                    <a:lnTo>
                      <a:pt x="5013" y="5060"/>
                    </a:lnTo>
                    <a:lnTo>
                      <a:pt x="5013" y="7013"/>
                    </a:lnTo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" name="Google Shape;326;p18">
              <a:extLst>
                <a:ext uri="{FF2B5EF4-FFF2-40B4-BE49-F238E27FC236}">
                  <a16:creationId xmlns:a16="http://schemas.microsoft.com/office/drawing/2014/main" id="{09BA3B27-1BA7-5088-46DA-6805A6CB7BEB}"/>
                </a:ext>
              </a:extLst>
            </p:cNvPr>
            <p:cNvCxnSpPr/>
            <p:nvPr/>
          </p:nvCxnSpPr>
          <p:spPr>
            <a:xfrm rot="10800000" flipH="1">
              <a:off x="5761500" y="1639500"/>
              <a:ext cx="980700" cy="50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" name="Google Shape;327;p18">
            <a:extLst>
              <a:ext uri="{FF2B5EF4-FFF2-40B4-BE49-F238E27FC236}">
                <a16:creationId xmlns:a16="http://schemas.microsoft.com/office/drawing/2014/main" id="{915941E2-EC7E-60CF-ED41-193202E8F1E1}"/>
              </a:ext>
            </a:extLst>
          </p:cNvPr>
          <p:cNvGrpSpPr/>
          <p:nvPr/>
        </p:nvGrpSpPr>
        <p:grpSpPr>
          <a:xfrm>
            <a:off x="1659666" y="1909652"/>
            <a:ext cx="1589955" cy="753150"/>
            <a:chOff x="1784020" y="1390650"/>
            <a:chExt cx="1589955" cy="753150"/>
          </a:xfrm>
        </p:grpSpPr>
        <p:grpSp>
          <p:nvGrpSpPr>
            <p:cNvPr id="22" name="Google Shape;328;p18">
              <a:extLst>
                <a:ext uri="{FF2B5EF4-FFF2-40B4-BE49-F238E27FC236}">
                  <a16:creationId xmlns:a16="http://schemas.microsoft.com/office/drawing/2014/main" id="{C536AF67-1039-45A0-823F-CE771DD75DE2}"/>
                </a:ext>
              </a:extLst>
            </p:cNvPr>
            <p:cNvGrpSpPr/>
            <p:nvPr/>
          </p:nvGrpSpPr>
          <p:grpSpPr>
            <a:xfrm>
              <a:off x="1784020" y="1390650"/>
              <a:ext cx="475964" cy="475964"/>
              <a:chOff x="2088820" y="1390650"/>
              <a:chExt cx="475964" cy="475964"/>
            </a:xfrm>
          </p:grpSpPr>
          <p:sp>
            <p:nvSpPr>
              <p:cNvPr id="24" name="Google Shape;329;p18">
                <a:extLst>
                  <a:ext uri="{FF2B5EF4-FFF2-40B4-BE49-F238E27FC236}">
                    <a16:creationId xmlns:a16="http://schemas.microsoft.com/office/drawing/2014/main" id="{03409C63-836B-4B6C-740E-FE4033F0D83D}"/>
                  </a:ext>
                </a:extLst>
              </p:cNvPr>
              <p:cNvSpPr/>
              <p:nvPr/>
            </p:nvSpPr>
            <p:spPr>
              <a:xfrm>
                <a:off x="2088820" y="1390650"/>
                <a:ext cx="475964" cy="47596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4467" extrusionOk="0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30;p18">
                <a:extLst>
                  <a:ext uri="{FF2B5EF4-FFF2-40B4-BE49-F238E27FC236}">
                    <a16:creationId xmlns:a16="http://schemas.microsoft.com/office/drawing/2014/main" id="{F2DF05C0-1CE6-877F-CF6C-78BC75CE2FBF}"/>
                  </a:ext>
                </a:extLst>
              </p:cNvPr>
              <p:cNvSpPr/>
              <p:nvPr/>
            </p:nvSpPr>
            <p:spPr>
              <a:xfrm>
                <a:off x="2202423" y="1609599"/>
                <a:ext cx="248395" cy="170060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5169" fill="none" extrusionOk="0">
                    <a:moveTo>
                      <a:pt x="7049" y="5168"/>
                    </a:moveTo>
                    <a:lnTo>
                      <a:pt x="489" y="5168"/>
                    </a:lnTo>
                    <a:cubicBezTo>
                      <a:pt x="215" y="5168"/>
                      <a:pt x="1" y="4954"/>
                      <a:pt x="1" y="4680"/>
                    </a:cubicBezTo>
                    <a:lnTo>
                      <a:pt x="1" y="501"/>
                    </a:lnTo>
                    <a:cubicBezTo>
                      <a:pt x="1" y="227"/>
                      <a:pt x="215" y="1"/>
                      <a:pt x="489" y="1"/>
                    </a:cubicBezTo>
                    <a:lnTo>
                      <a:pt x="7049" y="1"/>
                    </a:lnTo>
                    <a:cubicBezTo>
                      <a:pt x="7323" y="1"/>
                      <a:pt x="7549" y="227"/>
                      <a:pt x="7549" y="501"/>
                    </a:cubicBezTo>
                    <a:lnTo>
                      <a:pt x="7549" y="4680"/>
                    </a:lnTo>
                    <a:cubicBezTo>
                      <a:pt x="7549" y="4966"/>
                      <a:pt x="7323" y="5168"/>
                      <a:pt x="7049" y="5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31;p18">
                <a:extLst>
                  <a:ext uri="{FF2B5EF4-FFF2-40B4-BE49-F238E27FC236}">
                    <a16:creationId xmlns:a16="http://schemas.microsoft.com/office/drawing/2014/main" id="{7F2B5E3D-85BE-12D3-C26A-F02C3E8D461A}"/>
                  </a:ext>
                </a:extLst>
              </p:cNvPr>
              <p:cNvSpPr/>
              <p:nvPr/>
            </p:nvSpPr>
            <p:spPr>
              <a:xfrm>
                <a:off x="2243943" y="1477210"/>
                <a:ext cx="164566" cy="133212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4049" fill="none" extrusionOk="0">
                    <a:moveTo>
                      <a:pt x="5001" y="4049"/>
                    </a:moveTo>
                    <a:lnTo>
                      <a:pt x="5001" y="2501"/>
                    </a:lnTo>
                    <a:cubicBezTo>
                      <a:pt x="5001" y="1120"/>
                      <a:pt x="3882" y="1"/>
                      <a:pt x="2501" y="1"/>
                    </a:cubicBezTo>
                    <a:lnTo>
                      <a:pt x="2501" y="1"/>
                    </a:lnTo>
                    <a:cubicBezTo>
                      <a:pt x="1120" y="1"/>
                      <a:pt x="1" y="1120"/>
                      <a:pt x="1" y="2501"/>
                    </a:cubicBezTo>
                    <a:lnTo>
                      <a:pt x="1" y="4049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32;p18">
                <a:extLst>
                  <a:ext uri="{FF2B5EF4-FFF2-40B4-BE49-F238E27FC236}">
                    <a16:creationId xmlns:a16="http://schemas.microsoft.com/office/drawing/2014/main" id="{10C803B8-B643-9462-270C-3ECE868B4722}"/>
                  </a:ext>
                </a:extLst>
              </p:cNvPr>
              <p:cNvSpPr/>
              <p:nvPr/>
            </p:nvSpPr>
            <p:spPr>
              <a:xfrm>
                <a:off x="2303492" y="1655824"/>
                <a:ext cx="45468" cy="780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371" extrusionOk="0">
                    <a:moveTo>
                      <a:pt x="691" y="1"/>
                    </a:moveTo>
                    <a:cubicBezTo>
                      <a:pt x="298" y="1"/>
                      <a:pt x="0" y="299"/>
                      <a:pt x="0" y="680"/>
                    </a:cubicBezTo>
                    <a:cubicBezTo>
                      <a:pt x="0" y="953"/>
                      <a:pt x="155" y="1180"/>
                      <a:pt x="381" y="1299"/>
                    </a:cubicBezTo>
                    <a:lnTo>
                      <a:pt x="84" y="2370"/>
                    </a:lnTo>
                    <a:lnTo>
                      <a:pt x="1286" y="2370"/>
                    </a:lnTo>
                    <a:lnTo>
                      <a:pt x="1001" y="1299"/>
                    </a:lnTo>
                    <a:cubicBezTo>
                      <a:pt x="1227" y="1180"/>
                      <a:pt x="1382" y="953"/>
                      <a:pt x="1382" y="680"/>
                    </a:cubicBezTo>
                    <a:cubicBezTo>
                      <a:pt x="1382" y="31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" name="Google Shape;333;p18">
              <a:extLst>
                <a:ext uri="{FF2B5EF4-FFF2-40B4-BE49-F238E27FC236}">
                  <a16:creationId xmlns:a16="http://schemas.microsoft.com/office/drawing/2014/main" id="{69ADFAEA-5607-0EA0-92E7-828110EF2FF9}"/>
                </a:ext>
              </a:extLst>
            </p:cNvPr>
            <p:cNvCxnSpPr/>
            <p:nvPr/>
          </p:nvCxnSpPr>
          <p:spPr>
            <a:xfrm rot="10800000">
              <a:off x="2393275" y="1639500"/>
              <a:ext cx="980700" cy="50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" name="Google Shape;335;p18">
            <a:extLst>
              <a:ext uri="{FF2B5EF4-FFF2-40B4-BE49-F238E27FC236}">
                <a16:creationId xmlns:a16="http://schemas.microsoft.com/office/drawing/2014/main" id="{F537E681-7412-9648-5844-FFBB2B7CC6CF}"/>
              </a:ext>
            </a:extLst>
          </p:cNvPr>
          <p:cNvGrpSpPr/>
          <p:nvPr/>
        </p:nvGrpSpPr>
        <p:grpSpPr>
          <a:xfrm>
            <a:off x="4115878" y="4049239"/>
            <a:ext cx="2817736" cy="475964"/>
            <a:chOff x="4025997" y="4267996"/>
            <a:chExt cx="2817736" cy="475964"/>
          </a:xfrm>
        </p:grpSpPr>
        <p:sp>
          <p:nvSpPr>
            <p:cNvPr id="31" name="Google Shape;336;p18">
              <a:extLst>
                <a:ext uri="{FF2B5EF4-FFF2-40B4-BE49-F238E27FC236}">
                  <a16:creationId xmlns:a16="http://schemas.microsoft.com/office/drawing/2014/main" id="{B3C10636-424E-A292-CFEA-180F91553F56}"/>
                </a:ext>
              </a:extLst>
            </p:cNvPr>
            <p:cNvSpPr/>
            <p:nvPr/>
          </p:nvSpPr>
          <p:spPr>
            <a:xfrm>
              <a:off x="4025997" y="4267996"/>
              <a:ext cx="475964" cy="475964"/>
            </a:xfrm>
            <a:custGeom>
              <a:avLst/>
              <a:gdLst/>
              <a:ahLst/>
              <a:cxnLst/>
              <a:rect l="l" t="t" r="r" b="b"/>
              <a:pathLst>
                <a:path w="14467" h="14467" extrusionOk="0">
                  <a:moveTo>
                    <a:pt x="7228" y="0"/>
                  </a:moveTo>
                  <a:cubicBezTo>
                    <a:pt x="3239" y="0"/>
                    <a:pt x="1" y="3239"/>
                    <a:pt x="1" y="7239"/>
                  </a:cubicBezTo>
                  <a:cubicBezTo>
                    <a:pt x="1" y="11240"/>
                    <a:pt x="3239" y="14466"/>
                    <a:pt x="7228" y="14466"/>
                  </a:cubicBezTo>
                  <a:cubicBezTo>
                    <a:pt x="11228" y="14466"/>
                    <a:pt x="14467" y="11240"/>
                    <a:pt x="14467" y="7239"/>
                  </a:cubicBezTo>
                  <a:cubicBezTo>
                    <a:pt x="14467" y="3239"/>
                    <a:pt x="11228" y="0"/>
                    <a:pt x="7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37;p18">
              <a:extLst>
                <a:ext uri="{FF2B5EF4-FFF2-40B4-BE49-F238E27FC236}">
                  <a16:creationId xmlns:a16="http://schemas.microsoft.com/office/drawing/2014/main" id="{962D7D0D-5ECA-4421-75AB-64C54A04475B}"/>
                </a:ext>
              </a:extLst>
            </p:cNvPr>
            <p:cNvSpPr/>
            <p:nvPr/>
          </p:nvSpPr>
          <p:spPr>
            <a:xfrm>
              <a:off x="4164457" y="4352766"/>
              <a:ext cx="199802" cy="300871"/>
            </a:xfrm>
            <a:custGeom>
              <a:avLst/>
              <a:gdLst/>
              <a:ahLst/>
              <a:cxnLst/>
              <a:rect l="l" t="t" r="r" b="b"/>
              <a:pathLst>
                <a:path w="6073" h="9145" fill="none" extrusionOk="0">
                  <a:moveTo>
                    <a:pt x="0" y="0"/>
                  </a:moveTo>
                  <a:lnTo>
                    <a:pt x="6073" y="0"/>
                  </a:lnTo>
                  <a:lnTo>
                    <a:pt x="6073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8;p18">
              <a:extLst>
                <a:ext uri="{FF2B5EF4-FFF2-40B4-BE49-F238E27FC236}">
                  <a16:creationId xmlns:a16="http://schemas.microsoft.com/office/drawing/2014/main" id="{3236AD2F-F4FA-BD87-F6D3-D7C27A1F1F7C}"/>
                </a:ext>
              </a:extLst>
            </p:cNvPr>
            <p:cNvSpPr/>
            <p:nvPr/>
          </p:nvSpPr>
          <p:spPr>
            <a:xfrm>
              <a:off x="6782572" y="4472653"/>
              <a:ext cx="61161" cy="33"/>
            </a:xfrm>
            <a:custGeom>
              <a:avLst/>
              <a:gdLst/>
              <a:ahLst/>
              <a:cxnLst/>
              <a:rect l="l" t="t" r="r" b="b"/>
              <a:pathLst>
                <a:path w="1859" h="1" fill="none" extrusionOk="0">
                  <a:moveTo>
                    <a:pt x="1" y="1"/>
                  </a:moveTo>
                  <a:lnTo>
                    <a:pt x="1858" y="1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;p18">
              <a:extLst>
                <a:ext uri="{FF2B5EF4-FFF2-40B4-BE49-F238E27FC236}">
                  <a16:creationId xmlns:a16="http://schemas.microsoft.com/office/drawing/2014/main" id="{5E38AFF3-476A-FC52-A5E6-095B6913AE9E}"/>
                </a:ext>
              </a:extLst>
            </p:cNvPr>
            <p:cNvSpPr/>
            <p:nvPr/>
          </p:nvSpPr>
          <p:spPr>
            <a:xfrm>
              <a:off x="4209099" y="4453836"/>
              <a:ext cx="106450" cy="124572"/>
            </a:xfrm>
            <a:custGeom>
              <a:avLst/>
              <a:gdLst/>
              <a:ahLst/>
              <a:cxnLst/>
              <a:rect l="l" t="t" r="r" b="b"/>
              <a:pathLst>
                <a:path w="2549" h="3001" fill="none" extrusionOk="0">
                  <a:moveTo>
                    <a:pt x="1" y="2465"/>
                  </a:moveTo>
                  <a:lnTo>
                    <a:pt x="941" y="3001"/>
                  </a:lnTo>
                  <a:lnTo>
                    <a:pt x="2549" y="0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52" name="Google Shape;361;p18">
            <a:extLst>
              <a:ext uri="{FF2B5EF4-FFF2-40B4-BE49-F238E27FC236}">
                <a16:creationId xmlns:a16="http://schemas.microsoft.com/office/drawing/2014/main" id="{5EC33AF0-0A37-515E-3FE2-4BE60AE63752}"/>
              </a:ext>
            </a:extLst>
          </p:cNvPr>
          <p:cNvCxnSpPr/>
          <p:nvPr/>
        </p:nvCxnSpPr>
        <p:spPr>
          <a:xfrm rot="5400000">
            <a:off x="4128275" y="3692709"/>
            <a:ext cx="4704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6" name="Grafik 55" descr="Ein Bild, das Farbigkeit, Muster, Symmetrie, Quadrat enthält.&#10;&#10;Automatisch generierte Beschreibung">
            <a:extLst>
              <a:ext uri="{FF2B5EF4-FFF2-40B4-BE49-F238E27FC236}">
                <a16:creationId xmlns:a16="http://schemas.microsoft.com/office/drawing/2014/main" id="{ACD46417-D394-965A-5197-64A153F6A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36" y="1566549"/>
            <a:ext cx="1752295" cy="1752295"/>
          </a:xfrm>
          <a:prstGeom prst="rect">
            <a:avLst/>
          </a:prstGeom>
        </p:spPr>
      </p:pic>
      <p:sp>
        <p:nvSpPr>
          <p:cNvPr id="301" name="Google Shape;305;p18">
            <a:extLst>
              <a:ext uri="{FF2B5EF4-FFF2-40B4-BE49-F238E27FC236}">
                <a16:creationId xmlns:a16="http://schemas.microsoft.com/office/drawing/2014/main" id="{69931E65-0594-3822-D2B8-9751765064B9}"/>
              </a:ext>
            </a:extLst>
          </p:cNvPr>
          <p:cNvSpPr txBox="1"/>
          <p:nvPr/>
        </p:nvSpPr>
        <p:spPr>
          <a:xfrm>
            <a:off x="563241" y="205243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Transaktion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723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3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140604"/>
            <a:ext cx="8229600" cy="526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Welche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Sicherheit</a:t>
            </a:r>
            <a:r>
              <a:rPr lang="de-DE" dirty="0"/>
              <a:t> wird durch die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Blockchain</a:t>
            </a:r>
            <a:r>
              <a:rPr lang="de-DE" dirty="0"/>
              <a:t> gegeben und welche durch die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Wallet</a:t>
            </a:r>
            <a:r>
              <a:rPr lang="de-DE" dirty="0"/>
              <a:t> ?</a:t>
            </a:r>
            <a:endParaRPr lang="de-DE" sz="2800" dirty="0">
              <a:latin typeface="+mj-lt"/>
            </a:endParaRPr>
          </a:p>
        </p:txBody>
      </p:sp>
      <p:sp>
        <p:nvSpPr>
          <p:cNvPr id="4" name="Google Shape;308;p18">
            <a:extLst>
              <a:ext uri="{FF2B5EF4-FFF2-40B4-BE49-F238E27FC236}">
                <a16:creationId xmlns:a16="http://schemas.microsoft.com/office/drawing/2014/main" id="{1A34F421-A355-6A26-5148-22B6BF824068}"/>
              </a:ext>
            </a:extLst>
          </p:cNvPr>
          <p:cNvSpPr txBox="1"/>
          <p:nvPr/>
        </p:nvSpPr>
        <p:spPr>
          <a:xfrm>
            <a:off x="6979181" y="2052432"/>
            <a:ext cx="988202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Passwort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314;p18">
            <a:extLst>
              <a:ext uri="{FF2B5EF4-FFF2-40B4-BE49-F238E27FC236}">
                <a16:creationId xmlns:a16="http://schemas.microsoft.com/office/drawing/2014/main" id="{575425B1-8F41-2F97-156E-CCB9E16E887F}"/>
              </a:ext>
            </a:extLst>
          </p:cNvPr>
          <p:cNvSpPr txBox="1"/>
          <p:nvPr/>
        </p:nvSpPr>
        <p:spPr>
          <a:xfrm>
            <a:off x="3361240" y="4658329"/>
            <a:ext cx="1981929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Verschlüsselung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" name="Google Shape;319;p18">
            <a:extLst>
              <a:ext uri="{FF2B5EF4-FFF2-40B4-BE49-F238E27FC236}">
                <a16:creationId xmlns:a16="http://schemas.microsoft.com/office/drawing/2014/main" id="{F224543A-3DD8-AB4C-E387-D58F5408DA7C}"/>
              </a:ext>
            </a:extLst>
          </p:cNvPr>
          <p:cNvGrpSpPr/>
          <p:nvPr/>
        </p:nvGrpSpPr>
        <p:grpSpPr>
          <a:xfrm>
            <a:off x="7203591" y="2631601"/>
            <a:ext cx="1296003" cy="666255"/>
            <a:chOff x="7405297" y="2651772"/>
            <a:chExt cx="1296003" cy="666255"/>
          </a:xfrm>
        </p:grpSpPr>
        <p:sp>
          <p:nvSpPr>
            <p:cNvPr id="12" name="Google Shape;320;p18">
              <a:extLst>
                <a:ext uri="{FF2B5EF4-FFF2-40B4-BE49-F238E27FC236}">
                  <a16:creationId xmlns:a16="http://schemas.microsoft.com/office/drawing/2014/main" id="{39CCE694-EADD-D9CC-1624-B9EF8C435163}"/>
                </a:ext>
              </a:extLst>
            </p:cNvPr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" name="Google Shape;321;p18">
              <a:extLst>
                <a:ext uri="{FF2B5EF4-FFF2-40B4-BE49-F238E27FC236}">
                  <a16:creationId xmlns:a16="http://schemas.microsoft.com/office/drawing/2014/main" id="{8ECD70D6-653C-3596-32F1-72B250DEF94F}"/>
                </a:ext>
              </a:extLst>
            </p:cNvPr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" name="Google Shape;322;p18">
            <a:extLst>
              <a:ext uri="{FF2B5EF4-FFF2-40B4-BE49-F238E27FC236}">
                <a16:creationId xmlns:a16="http://schemas.microsoft.com/office/drawing/2014/main" id="{6FA1F664-EB14-9F46-4BB1-8E39F2EAE7A5}"/>
              </a:ext>
            </a:extLst>
          </p:cNvPr>
          <p:cNvGrpSpPr/>
          <p:nvPr/>
        </p:nvGrpSpPr>
        <p:grpSpPr>
          <a:xfrm>
            <a:off x="5482946" y="1909652"/>
            <a:ext cx="1594237" cy="753150"/>
            <a:chOff x="5761500" y="1390650"/>
            <a:chExt cx="1594237" cy="753150"/>
          </a:xfrm>
        </p:grpSpPr>
        <p:sp>
          <p:nvSpPr>
            <p:cNvPr id="18" name="Google Shape;324;p18">
              <a:extLst>
                <a:ext uri="{FF2B5EF4-FFF2-40B4-BE49-F238E27FC236}">
                  <a16:creationId xmlns:a16="http://schemas.microsoft.com/office/drawing/2014/main" id="{09BA9691-8998-E3E0-49BC-92577F8A0D85}"/>
                </a:ext>
              </a:extLst>
            </p:cNvPr>
            <p:cNvSpPr/>
            <p:nvPr/>
          </p:nvSpPr>
          <p:spPr>
            <a:xfrm>
              <a:off x="6879773" y="1390650"/>
              <a:ext cx="475964" cy="475964"/>
            </a:xfrm>
            <a:custGeom>
              <a:avLst/>
              <a:gdLst/>
              <a:ahLst/>
              <a:cxnLst/>
              <a:rect l="l" t="t" r="r" b="b"/>
              <a:pathLst>
                <a:path w="14467" h="14467" extrusionOk="0">
                  <a:moveTo>
                    <a:pt x="7228" y="0"/>
                  </a:moveTo>
                  <a:cubicBezTo>
                    <a:pt x="3239" y="0"/>
                    <a:pt x="1" y="3227"/>
                    <a:pt x="1" y="7227"/>
                  </a:cubicBezTo>
                  <a:cubicBezTo>
                    <a:pt x="1" y="11228"/>
                    <a:pt x="3239" y="14466"/>
                    <a:pt x="7228" y="14466"/>
                  </a:cubicBezTo>
                  <a:cubicBezTo>
                    <a:pt x="11228" y="14466"/>
                    <a:pt x="14467" y="11228"/>
                    <a:pt x="14467" y="7227"/>
                  </a:cubicBezTo>
                  <a:cubicBezTo>
                    <a:pt x="14467" y="3227"/>
                    <a:pt x="11228" y="0"/>
                    <a:pt x="7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6" name="Google Shape;326;p18">
              <a:extLst>
                <a:ext uri="{FF2B5EF4-FFF2-40B4-BE49-F238E27FC236}">
                  <a16:creationId xmlns:a16="http://schemas.microsoft.com/office/drawing/2014/main" id="{09BA3B27-1BA7-5088-46DA-6805A6CB7BEB}"/>
                </a:ext>
              </a:extLst>
            </p:cNvPr>
            <p:cNvCxnSpPr/>
            <p:nvPr/>
          </p:nvCxnSpPr>
          <p:spPr>
            <a:xfrm rot="10800000" flipH="1">
              <a:off x="5761500" y="1639500"/>
              <a:ext cx="980700" cy="50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" name="Google Shape;327;p18">
            <a:extLst>
              <a:ext uri="{FF2B5EF4-FFF2-40B4-BE49-F238E27FC236}">
                <a16:creationId xmlns:a16="http://schemas.microsoft.com/office/drawing/2014/main" id="{915941E2-EC7E-60CF-ED41-193202E8F1E1}"/>
              </a:ext>
            </a:extLst>
          </p:cNvPr>
          <p:cNvGrpSpPr/>
          <p:nvPr/>
        </p:nvGrpSpPr>
        <p:grpSpPr>
          <a:xfrm>
            <a:off x="81448" y="1909652"/>
            <a:ext cx="3168173" cy="2018282"/>
            <a:chOff x="205802" y="1390650"/>
            <a:chExt cx="3168173" cy="2018282"/>
          </a:xfrm>
        </p:grpSpPr>
        <p:grpSp>
          <p:nvGrpSpPr>
            <p:cNvPr id="22" name="Google Shape;328;p18">
              <a:extLst>
                <a:ext uri="{FF2B5EF4-FFF2-40B4-BE49-F238E27FC236}">
                  <a16:creationId xmlns:a16="http://schemas.microsoft.com/office/drawing/2014/main" id="{C536AF67-1039-45A0-823F-CE771DD75DE2}"/>
                </a:ext>
              </a:extLst>
            </p:cNvPr>
            <p:cNvGrpSpPr/>
            <p:nvPr/>
          </p:nvGrpSpPr>
          <p:grpSpPr>
            <a:xfrm>
              <a:off x="205802" y="1390650"/>
              <a:ext cx="2054182" cy="2018282"/>
              <a:chOff x="510602" y="1390650"/>
              <a:chExt cx="2054182" cy="2018282"/>
            </a:xfrm>
          </p:grpSpPr>
          <p:sp>
            <p:nvSpPr>
              <p:cNvPr id="24" name="Google Shape;329;p18">
                <a:extLst>
                  <a:ext uri="{FF2B5EF4-FFF2-40B4-BE49-F238E27FC236}">
                    <a16:creationId xmlns:a16="http://schemas.microsoft.com/office/drawing/2014/main" id="{03409C63-836B-4B6C-740E-FE4033F0D83D}"/>
                  </a:ext>
                </a:extLst>
              </p:cNvPr>
              <p:cNvSpPr/>
              <p:nvPr/>
            </p:nvSpPr>
            <p:spPr>
              <a:xfrm>
                <a:off x="2088820" y="1390650"/>
                <a:ext cx="475964" cy="47596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4467" extrusionOk="0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331;p18">
                <a:extLst>
                  <a:ext uri="{FF2B5EF4-FFF2-40B4-BE49-F238E27FC236}">
                    <a16:creationId xmlns:a16="http://schemas.microsoft.com/office/drawing/2014/main" id="{7F2B5E3D-85BE-12D3-C26A-F02C3E8D461A}"/>
                  </a:ext>
                </a:extLst>
              </p:cNvPr>
              <p:cNvSpPr/>
              <p:nvPr/>
            </p:nvSpPr>
            <p:spPr>
              <a:xfrm>
                <a:off x="510602" y="3275720"/>
                <a:ext cx="164566" cy="133212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4049" fill="none" extrusionOk="0">
                    <a:moveTo>
                      <a:pt x="5001" y="4049"/>
                    </a:moveTo>
                    <a:lnTo>
                      <a:pt x="5001" y="2501"/>
                    </a:lnTo>
                    <a:cubicBezTo>
                      <a:pt x="5001" y="1120"/>
                      <a:pt x="3882" y="1"/>
                      <a:pt x="2501" y="1"/>
                    </a:cubicBezTo>
                    <a:lnTo>
                      <a:pt x="2501" y="1"/>
                    </a:lnTo>
                    <a:cubicBezTo>
                      <a:pt x="1120" y="1"/>
                      <a:pt x="1" y="1120"/>
                      <a:pt x="1" y="2501"/>
                    </a:cubicBezTo>
                    <a:lnTo>
                      <a:pt x="1" y="4049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32;p18">
                <a:extLst>
                  <a:ext uri="{FF2B5EF4-FFF2-40B4-BE49-F238E27FC236}">
                    <a16:creationId xmlns:a16="http://schemas.microsoft.com/office/drawing/2014/main" id="{10C803B8-B643-9462-270C-3ECE868B4722}"/>
                  </a:ext>
                </a:extLst>
              </p:cNvPr>
              <p:cNvSpPr/>
              <p:nvPr/>
            </p:nvSpPr>
            <p:spPr>
              <a:xfrm>
                <a:off x="2303492" y="1655824"/>
                <a:ext cx="45468" cy="780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371" extrusionOk="0">
                    <a:moveTo>
                      <a:pt x="691" y="1"/>
                    </a:moveTo>
                    <a:cubicBezTo>
                      <a:pt x="298" y="1"/>
                      <a:pt x="0" y="299"/>
                      <a:pt x="0" y="680"/>
                    </a:cubicBezTo>
                    <a:cubicBezTo>
                      <a:pt x="0" y="953"/>
                      <a:pt x="155" y="1180"/>
                      <a:pt x="381" y="1299"/>
                    </a:cubicBezTo>
                    <a:lnTo>
                      <a:pt x="84" y="2370"/>
                    </a:lnTo>
                    <a:lnTo>
                      <a:pt x="1286" y="2370"/>
                    </a:lnTo>
                    <a:lnTo>
                      <a:pt x="1001" y="1299"/>
                    </a:lnTo>
                    <a:cubicBezTo>
                      <a:pt x="1227" y="1180"/>
                      <a:pt x="1382" y="953"/>
                      <a:pt x="1382" y="680"/>
                    </a:cubicBezTo>
                    <a:cubicBezTo>
                      <a:pt x="1382" y="31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" name="Google Shape;333;p18">
              <a:extLst>
                <a:ext uri="{FF2B5EF4-FFF2-40B4-BE49-F238E27FC236}">
                  <a16:creationId xmlns:a16="http://schemas.microsoft.com/office/drawing/2014/main" id="{69ADFAEA-5607-0EA0-92E7-828110EF2FF9}"/>
                </a:ext>
              </a:extLst>
            </p:cNvPr>
            <p:cNvCxnSpPr/>
            <p:nvPr/>
          </p:nvCxnSpPr>
          <p:spPr>
            <a:xfrm rot="10800000">
              <a:off x="2393275" y="1639500"/>
              <a:ext cx="980700" cy="50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" name="Google Shape;335;p18">
            <a:extLst>
              <a:ext uri="{FF2B5EF4-FFF2-40B4-BE49-F238E27FC236}">
                <a16:creationId xmlns:a16="http://schemas.microsoft.com/office/drawing/2014/main" id="{F537E681-7412-9648-5844-FFBB2B7CC6CF}"/>
              </a:ext>
            </a:extLst>
          </p:cNvPr>
          <p:cNvGrpSpPr/>
          <p:nvPr/>
        </p:nvGrpSpPr>
        <p:grpSpPr>
          <a:xfrm>
            <a:off x="4115878" y="4049239"/>
            <a:ext cx="2817736" cy="475964"/>
            <a:chOff x="4025997" y="4267996"/>
            <a:chExt cx="2817736" cy="475964"/>
          </a:xfrm>
        </p:grpSpPr>
        <p:sp>
          <p:nvSpPr>
            <p:cNvPr id="31" name="Google Shape;336;p18">
              <a:extLst>
                <a:ext uri="{FF2B5EF4-FFF2-40B4-BE49-F238E27FC236}">
                  <a16:creationId xmlns:a16="http://schemas.microsoft.com/office/drawing/2014/main" id="{B3C10636-424E-A292-CFEA-180F91553F56}"/>
                </a:ext>
              </a:extLst>
            </p:cNvPr>
            <p:cNvSpPr/>
            <p:nvPr/>
          </p:nvSpPr>
          <p:spPr>
            <a:xfrm>
              <a:off x="4025997" y="4267996"/>
              <a:ext cx="475964" cy="475964"/>
            </a:xfrm>
            <a:custGeom>
              <a:avLst/>
              <a:gdLst/>
              <a:ahLst/>
              <a:cxnLst/>
              <a:rect l="l" t="t" r="r" b="b"/>
              <a:pathLst>
                <a:path w="14467" h="14467" extrusionOk="0">
                  <a:moveTo>
                    <a:pt x="7228" y="0"/>
                  </a:moveTo>
                  <a:cubicBezTo>
                    <a:pt x="3239" y="0"/>
                    <a:pt x="1" y="3239"/>
                    <a:pt x="1" y="7239"/>
                  </a:cubicBezTo>
                  <a:cubicBezTo>
                    <a:pt x="1" y="11240"/>
                    <a:pt x="3239" y="14466"/>
                    <a:pt x="7228" y="14466"/>
                  </a:cubicBezTo>
                  <a:cubicBezTo>
                    <a:pt x="11228" y="14466"/>
                    <a:pt x="14467" y="11240"/>
                    <a:pt x="14467" y="7239"/>
                  </a:cubicBezTo>
                  <a:cubicBezTo>
                    <a:pt x="14467" y="3239"/>
                    <a:pt x="11228" y="0"/>
                    <a:pt x="7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8;p18">
              <a:extLst>
                <a:ext uri="{FF2B5EF4-FFF2-40B4-BE49-F238E27FC236}">
                  <a16:creationId xmlns:a16="http://schemas.microsoft.com/office/drawing/2014/main" id="{3236AD2F-F4FA-BD87-F6D3-D7C27A1F1F7C}"/>
                </a:ext>
              </a:extLst>
            </p:cNvPr>
            <p:cNvSpPr/>
            <p:nvPr/>
          </p:nvSpPr>
          <p:spPr>
            <a:xfrm>
              <a:off x="6782572" y="4472653"/>
              <a:ext cx="61161" cy="33"/>
            </a:xfrm>
            <a:custGeom>
              <a:avLst/>
              <a:gdLst/>
              <a:ahLst/>
              <a:cxnLst/>
              <a:rect l="l" t="t" r="r" b="b"/>
              <a:pathLst>
                <a:path w="1859" h="1" fill="none" extrusionOk="0">
                  <a:moveTo>
                    <a:pt x="1" y="1"/>
                  </a:moveTo>
                  <a:lnTo>
                    <a:pt x="1858" y="1"/>
                  </a:ln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" name="Google Shape;361;p18">
            <a:extLst>
              <a:ext uri="{FF2B5EF4-FFF2-40B4-BE49-F238E27FC236}">
                <a16:creationId xmlns:a16="http://schemas.microsoft.com/office/drawing/2014/main" id="{5EC33AF0-0A37-515E-3FE2-4BE60AE63752}"/>
              </a:ext>
            </a:extLst>
          </p:cNvPr>
          <p:cNvCxnSpPr/>
          <p:nvPr/>
        </p:nvCxnSpPr>
        <p:spPr>
          <a:xfrm rot="5400000">
            <a:off x="4128275" y="3692709"/>
            <a:ext cx="4704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1" name="Google Shape;305;p18">
            <a:extLst>
              <a:ext uri="{FF2B5EF4-FFF2-40B4-BE49-F238E27FC236}">
                <a16:creationId xmlns:a16="http://schemas.microsoft.com/office/drawing/2014/main" id="{69931E65-0594-3822-D2B8-9751765064B9}"/>
              </a:ext>
            </a:extLst>
          </p:cNvPr>
          <p:cNvSpPr txBox="1"/>
          <p:nvPr/>
        </p:nvSpPr>
        <p:spPr>
          <a:xfrm>
            <a:off x="769466" y="2047433"/>
            <a:ext cx="1330566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Privater Schlüssel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Grafik 1" descr="Ein Bild, das Screenshot, Symbol, Logo, Kreis enthält.&#10;&#10;Automatisch generierte Beschreibung">
            <a:extLst>
              <a:ext uri="{FF2B5EF4-FFF2-40B4-BE49-F238E27FC236}">
                <a16:creationId xmlns:a16="http://schemas.microsoft.com/office/drawing/2014/main" id="{13C77445-9493-9B59-47E0-16100211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06" y="1538927"/>
            <a:ext cx="1701798" cy="1701798"/>
          </a:xfrm>
          <a:prstGeom prst="rect">
            <a:avLst/>
          </a:prstGeom>
        </p:spPr>
      </p:pic>
      <p:sp>
        <p:nvSpPr>
          <p:cNvPr id="5" name="Google Shape;354;p18">
            <a:extLst>
              <a:ext uri="{FF2B5EF4-FFF2-40B4-BE49-F238E27FC236}">
                <a16:creationId xmlns:a16="http://schemas.microsoft.com/office/drawing/2014/main" id="{26957CFD-6C95-58E4-F3BE-3E6B5761D985}"/>
              </a:ext>
            </a:extLst>
          </p:cNvPr>
          <p:cNvSpPr/>
          <p:nvPr/>
        </p:nvSpPr>
        <p:spPr>
          <a:xfrm>
            <a:off x="4248902" y="4167135"/>
            <a:ext cx="240532" cy="240170"/>
          </a:xfrm>
          <a:custGeom>
            <a:avLst/>
            <a:gdLst/>
            <a:ahLst/>
            <a:cxnLst/>
            <a:rect l="l" t="t" r="r" b="b"/>
            <a:pathLst>
              <a:path w="7311" h="7300" fill="none" extrusionOk="0">
                <a:moveTo>
                  <a:pt x="7311" y="1"/>
                </a:moveTo>
                <a:lnTo>
                  <a:pt x="0" y="7299"/>
                </a:lnTo>
              </a:path>
            </a:pathLst>
          </a:custGeom>
          <a:solidFill>
            <a:schemeClr val="accent6"/>
          </a:solidFill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4;p18">
            <a:extLst>
              <a:ext uri="{FF2B5EF4-FFF2-40B4-BE49-F238E27FC236}">
                <a16:creationId xmlns:a16="http://schemas.microsoft.com/office/drawing/2014/main" id="{779656F5-569D-5AC2-0290-5E378958DA4A}"/>
              </a:ext>
            </a:extLst>
          </p:cNvPr>
          <p:cNvSpPr/>
          <p:nvPr/>
        </p:nvSpPr>
        <p:spPr>
          <a:xfrm>
            <a:off x="6990251" y="2868204"/>
            <a:ext cx="240532" cy="240170"/>
          </a:xfrm>
          <a:custGeom>
            <a:avLst/>
            <a:gdLst/>
            <a:ahLst/>
            <a:cxnLst/>
            <a:rect l="l" t="t" r="r" b="b"/>
            <a:pathLst>
              <a:path w="7311" h="7300" fill="none" extrusionOk="0">
                <a:moveTo>
                  <a:pt x="7311" y="1"/>
                </a:moveTo>
                <a:lnTo>
                  <a:pt x="0" y="7299"/>
                </a:lnTo>
              </a:path>
            </a:pathLst>
          </a:custGeom>
          <a:solidFill>
            <a:schemeClr val="accent6"/>
          </a:solidFill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53;p18">
            <a:extLst>
              <a:ext uri="{FF2B5EF4-FFF2-40B4-BE49-F238E27FC236}">
                <a16:creationId xmlns:a16="http://schemas.microsoft.com/office/drawing/2014/main" id="{D8951E77-A98D-5FFC-8ACD-069DF39A57DB}"/>
              </a:ext>
            </a:extLst>
          </p:cNvPr>
          <p:cNvSpPr/>
          <p:nvPr/>
        </p:nvSpPr>
        <p:spPr>
          <a:xfrm>
            <a:off x="4311583" y="4235304"/>
            <a:ext cx="103832" cy="103832"/>
          </a:xfrm>
          <a:custGeom>
            <a:avLst/>
            <a:gdLst/>
            <a:ahLst/>
            <a:cxnLst/>
            <a:rect l="l" t="t" r="r" b="b"/>
            <a:pathLst>
              <a:path w="3156" h="3156" fill="none" extrusionOk="0">
                <a:moveTo>
                  <a:pt x="3155" y="1572"/>
                </a:moveTo>
                <a:cubicBezTo>
                  <a:pt x="3155" y="2441"/>
                  <a:pt x="2441" y="3155"/>
                  <a:pt x="1572" y="3155"/>
                </a:cubicBezTo>
                <a:cubicBezTo>
                  <a:pt x="703" y="3155"/>
                  <a:pt x="0" y="2441"/>
                  <a:pt x="0" y="1572"/>
                </a:cubicBezTo>
                <a:cubicBezTo>
                  <a:pt x="0" y="703"/>
                  <a:pt x="703" y="0"/>
                  <a:pt x="1572" y="0"/>
                </a:cubicBezTo>
                <a:cubicBezTo>
                  <a:pt x="2441" y="0"/>
                  <a:pt x="3155" y="703"/>
                  <a:pt x="3155" y="1572"/>
                </a:cubicBezTo>
                <a:close/>
              </a:path>
            </a:pathLst>
          </a:custGeom>
          <a:solidFill>
            <a:schemeClr val="accent6"/>
          </a:solidFill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52;p18">
            <a:extLst>
              <a:ext uri="{FF2B5EF4-FFF2-40B4-BE49-F238E27FC236}">
                <a16:creationId xmlns:a16="http://schemas.microsoft.com/office/drawing/2014/main" id="{22DFF206-68FB-452B-901C-8C047622117F}"/>
              </a:ext>
            </a:extLst>
          </p:cNvPr>
          <p:cNvSpPr/>
          <p:nvPr/>
        </p:nvSpPr>
        <p:spPr>
          <a:xfrm>
            <a:off x="4192501" y="4088011"/>
            <a:ext cx="341996" cy="398419"/>
          </a:xfrm>
          <a:custGeom>
            <a:avLst/>
            <a:gdLst/>
            <a:ahLst/>
            <a:cxnLst/>
            <a:rect l="l" t="t" r="r" b="b"/>
            <a:pathLst>
              <a:path w="10395" h="12110" fill="none" extrusionOk="0">
                <a:moveTo>
                  <a:pt x="1" y="6049"/>
                </a:moveTo>
                <a:cubicBezTo>
                  <a:pt x="5894" y="12109"/>
                  <a:pt x="10395" y="6049"/>
                  <a:pt x="10395" y="6049"/>
                </a:cubicBezTo>
                <a:cubicBezTo>
                  <a:pt x="4513" y="0"/>
                  <a:pt x="1" y="6049"/>
                  <a:pt x="1" y="6049"/>
                </a:cubicBezTo>
                <a:close/>
              </a:path>
            </a:pathLst>
          </a:custGeom>
          <a:solidFill>
            <a:schemeClr val="accent6"/>
          </a:solidFill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A868D47-8722-DB55-9D4F-4B42D723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780" y="1979461"/>
            <a:ext cx="358079" cy="35807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1A97A53-0AED-6820-89F9-C986BDEF8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333" y="2003210"/>
            <a:ext cx="288847" cy="2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53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3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BABD5E5-4EFF-BACB-5AF8-7FCACD4C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22F28B-7BFC-1C1D-4926-8FC2FF78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816625"/>
            <a:ext cx="2710206" cy="57270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98829B-39DF-3954-9AD4-B55DF307F744}"/>
              </a:ext>
            </a:extLst>
          </p:cNvPr>
          <p:cNvSpPr txBox="1"/>
          <p:nvPr/>
        </p:nvSpPr>
        <p:spPr>
          <a:xfrm>
            <a:off x="457200" y="2442973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 Black" panose="020B0A04020102020204" pitchFamily="34" charset="0"/>
              </a:rPr>
              <a:t>1.  </a:t>
            </a:r>
            <a:r>
              <a:rPr lang="de-DE" sz="2400" dirty="0"/>
              <a:t>Software</a:t>
            </a:r>
          </a:p>
          <a:p>
            <a:r>
              <a:rPr lang="de-DE" sz="2400" dirty="0">
                <a:latin typeface="Arial Black" panose="020B0A04020102020204" pitchFamily="34" charset="0"/>
              </a:rPr>
              <a:t>2.  </a:t>
            </a:r>
            <a:r>
              <a:rPr lang="de-DE" sz="2400" dirty="0"/>
              <a:t>Schutzbedarfsfeststellung</a:t>
            </a:r>
          </a:p>
          <a:p>
            <a:r>
              <a:rPr lang="de-DE" sz="2400" dirty="0">
                <a:latin typeface="Arial Black" panose="020B0A04020102020204" pitchFamily="34" charset="0"/>
              </a:rPr>
              <a:t>3.  </a:t>
            </a:r>
            <a:r>
              <a:rPr lang="de-DE" sz="2400" dirty="0"/>
              <a:t>Risikoanalyse</a:t>
            </a:r>
          </a:p>
          <a:p>
            <a:r>
              <a:rPr lang="de-DE" sz="2400" dirty="0">
                <a:latin typeface="Arial Black" panose="020B0A04020102020204" pitchFamily="34" charset="0"/>
              </a:rPr>
              <a:t>4.  </a:t>
            </a:r>
            <a:r>
              <a:rPr lang="de-DE" sz="2400" dirty="0"/>
              <a:t>Live-Demo</a:t>
            </a:r>
          </a:p>
          <a:p>
            <a:r>
              <a:rPr lang="de-DE" sz="2400" dirty="0">
                <a:latin typeface="Arial Black" panose="020B0A04020102020204" pitchFamily="34" charset="0"/>
              </a:rPr>
              <a:t>5.  </a:t>
            </a:r>
            <a:r>
              <a:rPr lang="de-DE" sz="2400" dirty="0"/>
              <a:t>Sicherheit</a:t>
            </a:r>
          </a:p>
        </p:txBody>
      </p:sp>
    </p:spTree>
    <p:extLst>
      <p:ext uri="{BB962C8B-B14F-4D97-AF65-F5344CB8AC3E}">
        <p14:creationId xmlns:p14="http://schemas.microsoft.com/office/powerpoint/2010/main" val="1094534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BC41C0E-53A2-CF70-E291-7A05B7EE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E791C0-E559-AC48-84F9-2D748CB3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925" y="1859700"/>
            <a:ext cx="5772150" cy="1424100"/>
          </a:xfrm>
        </p:spPr>
        <p:txBody>
          <a:bodyPr/>
          <a:lstStyle/>
          <a:p>
            <a:r>
              <a:rPr lang="de-DE" sz="6000" dirty="0">
                <a:latin typeface="Arial Black" panose="020B0A04020102020204" pitchFamily="34" charset="0"/>
              </a:rPr>
              <a:t>1. </a:t>
            </a:r>
            <a:r>
              <a:rPr lang="de-DE" sz="60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719267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40151" y="15898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Startfenster</a:t>
            </a:r>
            <a:endParaRPr dirty="0"/>
          </a:p>
        </p:txBody>
      </p:sp>
      <p:grpSp>
        <p:nvGrpSpPr>
          <p:cNvPr id="70" name="Google Shape;70;p16"/>
          <p:cNvGrpSpPr/>
          <p:nvPr/>
        </p:nvGrpSpPr>
        <p:grpSpPr>
          <a:xfrm>
            <a:off x="1727066" y="925104"/>
            <a:ext cx="5646220" cy="3646882"/>
            <a:chOff x="1748890" y="1461440"/>
            <a:chExt cx="5646220" cy="3646882"/>
          </a:xfrm>
        </p:grpSpPr>
        <p:sp>
          <p:nvSpPr>
            <p:cNvPr id="72" name="Google Shape;72;p16"/>
            <p:cNvSpPr/>
            <p:nvPr/>
          </p:nvSpPr>
          <p:spPr>
            <a:xfrm>
              <a:off x="2471826" y="1860700"/>
              <a:ext cx="1295982" cy="825123"/>
            </a:xfrm>
            <a:custGeom>
              <a:avLst/>
              <a:gdLst/>
              <a:ahLst/>
              <a:cxnLst/>
              <a:rect l="l" t="t" r="r" b="b"/>
              <a:pathLst>
                <a:path w="36017" h="30302" fill="none" extrusionOk="0">
                  <a:moveTo>
                    <a:pt x="0" y="0"/>
                  </a:moveTo>
                  <a:lnTo>
                    <a:pt x="7406" y="0"/>
                  </a:lnTo>
                  <a:cubicBezTo>
                    <a:pt x="10859" y="0"/>
                    <a:pt x="13656" y="2798"/>
                    <a:pt x="13656" y="6251"/>
                  </a:cubicBezTo>
                  <a:lnTo>
                    <a:pt x="13656" y="24051"/>
                  </a:lnTo>
                  <a:cubicBezTo>
                    <a:pt x="13656" y="27504"/>
                    <a:pt x="16454" y="30302"/>
                    <a:pt x="19907" y="30302"/>
                  </a:cubicBezTo>
                  <a:lnTo>
                    <a:pt x="36016" y="303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4" name="Google Shape;84;p16"/>
            <p:cNvGrpSpPr/>
            <p:nvPr/>
          </p:nvGrpSpPr>
          <p:grpSpPr>
            <a:xfrm>
              <a:off x="3600095" y="3797049"/>
              <a:ext cx="795307" cy="1311273"/>
              <a:chOff x="3600095" y="3797049"/>
              <a:chExt cx="795307" cy="1311273"/>
            </a:xfrm>
          </p:grpSpPr>
          <p:sp>
            <p:nvSpPr>
              <p:cNvPr id="85" name="Google Shape;85;p16"/>
              <p:cNvSpPr/>
              <p:nvPr/>
            </p:nvSpPr>
            <p:spPr>
              <a:xfrm rot="5400000">
                <a:off x="3571728" y="3926700"/>
                <a:ext cx="558422" cy="299120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2" fill="none" extrusionOk="0">
                    <a:moveTo>
                      <a:pt x="36017" y="0"/>
                    </a:moveTo>
                    <a:lnTo>
                      <a:pt x="28623" y="0"/>
                    </a:lnTo>
                    <a:cubicBezTo>
                      <a:pt x="25170" y="0"/>
                      <a:pt x="22372" y="2798"/>
                      <a:pt x="22372" y="6251"/>
                    </a:cubicBezTo>
                    <a:lnTo>
                      <a:pt x="22372" y="24051"/>
                    </a:lnTo>
                    <a:cubicBezTo>
                      <a:pt x="22372" y="27504"/>
                      <a:pt x="19574" y="30302"/>
                      <a:pt x="16121" y="30302"/>
                    </a:cubicBezTo>
                    <a:lnTo>
                      <a:pt x="0" y="303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3600095" y="4313342"/>
                <a:ext cx="795307" cy="794980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29195" extrusionOk="0">
                    <a:moveTo>
                      <a:pt x="14598" y="0"/>
                    </a:moveTo>
                    <a:cubicBezTo>
                      <a:pt x="6537" y="0"/>
                      <a:pt x="1" y="6537"/>
                      <a:pt x="1" y="14597"/>
                    </a:cubicBezTo>
                    <a:cubicBezTo>
                      <a:pt x="1" y="22658"/>
                      <a:pt x="6537" y="29194"/>
                      <a:pt x="14598" y="29194"/>
                    </a:cubicBezTo>
                    <a:cubicBezTo>
                      <a:pt x="22658" y="29194"/>
                      <a:pt x="29207" y="22658"/>
                      <a:pt x="29207" y="14597"/>
                    </a:cubicBezTo>
                    <a:cubicBezTo>
                      <a:pt x="29207" y="6537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16"/>
            <p:cNvGrpSpPr/>
            <p:nvPr/>
          </p:nvGrpSpPr>
          <p:grpSpPr>
            <a:xfrm>
              <a:off x="1748890" y="1461440"/>
              <a:ext cx="4912916" cy="1621831"/>
              <a:chOff x="1748890" y="1461440"/>
              <a:chExt cx="4912916" cy="1621831"/>
            </a:xfrm>
          </p:grpSpPr>
          <p:sp>
            <p:nvSpPr>
              <p:cNvPr id="94" name="Google Shape;94;p16"/>
              <p:cNvSpPr/>
              <p:nvPr/>
            </p:nvSpPr>
            <p:spPr>
              <a:xfrm flipV="1">
                <a:off x="5186363" y="3029820"/>
                <a:ext cx="1475443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1" fill="none" extrusionOk="0">
                    <a:moveTo>
                      <a:pt x="36017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5" name="Google Shape;95;p16"/>
              <p:cNvGrpSpPr/>
              <p:nvPr/>
            </p:nvGrpSpPr>
            <p:grpSpPr>
              <a:xfrm>
                <a:off x="1748890" y="1461440"/>
                <a:ext cx="795307" cy="795307"/>
                <a:chOff x="1748890" y="1461440"/>
                <a:chExt cx="795307" cy="795307"/>
              </a:xfrm>
            </p:grpSpPr>
            <p:sp>
              <p:nvSpPr>
                <p:cNvPr id="96" name="Google Shape;96;p16"/>
                <p:cNvSpPr/>
                <p:nvPr/>
              </p:nvSpPr>
              <p:spPr>
                <a:xfrm>
                  <a:off x="1748890" y="1461440"/>
                  <a:ext cx="795307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207" extrusionOk="0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70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70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97" name="Google Shape;97;p16"/>
                <p:cNvGrpSpPr/>
                <p:nvPr/>
              </p:nvGrpSpPr>
              <p:grpSpPr>
                <a:xfrm>
                  <a:off x="1991953" y="1687616"/>
                  <a:ext cx="318400" cy="293825"/>
                  <a:chOff x="1991953" y="1687616"/>
                  <a:chExt cx="318400" cy="293825"/>
                </a:xfrm>
              </p:grpSpPr>
              <p:sp>
                <p:nvSpPr>
                  <p:cNvPr id="98" name="Google Shape;98;p16"/>
                  <p:cNvSpPr/>
                  <p:nvPr/>
                </p:nvSpPr>
                <p:spPr>
                  <a:xfrm>
                    <a:off x="1991953" y="1687616"/>
                    <a:ext cx="318400" cy="233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8562" extrusionOk="0">
                        <a:moveTo>
                          <a:pt x="5846" y="441"/>
                        </a:moveTo>
                        <a:cubicBezTo>
                          <a:pt x="8692" y="441"/>
                          <a:pt x="8978" y="3847"/>
                          <a:pt x="8978" y="3847"/>
                        </a:cubicBezTo>
                        <a:cubicBezTo>
                          <a:pt x="8978" y="3847"/>
                          <a:pt x="9061" y="3835"/>
                          <a:pt x="9216" y="3835"/>
                        </a:cubicBezTo>
                        <a:cubicBezTo>
                          <a:pt x="9787" y="3835"/>
                          <a:pt x="11252" y="4013"/>
                          <a:pt x="11252" y="5847"/>
                        </a:cubicBezTo>
                        <a:cubicBezTo>
                          <a:pt x="11252" y="8121"/>
                          <a:pt x="7835" y="8121"/>
                          <a:pt x="7835" y="8121"/>
                        </a:cubicBezTo>
                        <a:lnTo>
                          <a:pt x="3846" y="8121"/>
                        </a:lnTo>
                        <a:cubicBezTo>
                          <a:pt x="3846" y="8121"/>
                          <a:pt x="441" y="8121"/>
                          <a:pt x="441" y="5275"/>
                        </a:cubicBezTo>
                        <a:cubicBezTo>
                          <a:pt x="441" y="3001"/>
                          <a:pt x="3001" y="2716"/>
                          <a:pt x="3001" y="2716"/>
                        </a:cubicBezTo>
                        <a:cubicBezTo>
                          <a:pt x="3001" y="2716"/>
                          <a:pt x="3001" y="441"/>
                          <a:pt x="5846" y="441"/>
                        </a:cubicBezTo>
                        <a:close/>
                        <a:moveTo>
                          <a:pt x="5846" y="1"/>
                        </a:moveTo>
                        <a:cubicBezTo>
                          <a:pt x="3346" y="1"/>
                          <a:pt x="2751" y="1584"/>
                          <a:pt x="2608" y="2335"/>
                        </a:cubicBezTo>
                        <a:cubicBezTo>
                          <a:pt x="1548" y="2573"/>
                          <a:pt x="0" y="3394"/>
                          <a:pt x="0" y="5275"/>
                        </a:cubicBezTo>
                        <a:cubicBezTo>
                          <a:pt x="0" y="6633"/>
                          <a:pt x="679" y="7645"/>
                          <a:pt x="1977" y="8180"/>
                        </a:cubicBezTo>
                        <a:cubicBezTo>
                          <a:pt x="2906" y="8561"/>
                          <a:pt x="3822" y="8561"/>
                          <a:pt x="3858" y="8561"/>
                        </a:cubicBezTo>
                        <a:lnTo>
                          <a:pt x="7847" y="8561"/>
                        </a:lnTo>
                        <a:cubicBezTo>
                          <a:pt x="9180" y="8561"/>
                          <a:pt x="11692" y="8002"/>
                          <a:pt x="11692" y="5847"/>
                        </a:cubicBezTo>
                        <a:cubicBezTo>
                          <a:pt x="11692" y="4120"/>
                          <a:pt x="10526" y="3454"/>
                          <a:pt x="9359" y="3406"/>
                        </a:cubicBezTo>
                        <a:cubicBezTo>
                          <a:pt x="9287" y="3049"/>
                          <a:pt x="9156" y="2501"/>
                          <a:pt x="8883" y="1942"/>
                        </a:cubicBezTo>
                        <a:cubicBezTo>
                          <a:pt x="8228" y="680"/>
                          <a:pt x="7192" y="1"/>
                          <a:pt x="584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9" name="Google Shape;99;p16"/>
                  <p:cNvSpPr/>
                  <p:nvPr/>
                </p:nvSpPr>
                <p:spPr>
                  <a:xfrm>
                    <a:off x="2102274" y="1897279"/>
                    <a:ext cx="85312" cy="69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561" extrusionOk="0">
                        <a:moveTo>
                          <a:pt x="1" y="1"/>
                        </a:moveTo>
                        <a:lnTo>
                          <a:pt x="1" y="2560"/>
                        </a:lnTo>
                        <a:lnTo>
                          <a:pt x="3132" y="2560"/>
                        </a:lnTo>
                        <a:lnTo>
                          <a:pt x="31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100;p16"/>
                  <p:cNvSpPr/>
                  <p:nvPr/>
                </p:nvSpPr>
                <p:spPr>
                  <a:xfrm>
                    <a:off x="2093344" y="1789469"/>
                    <a:ext cx="50267" cy="191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6" h="7050" fill="none" extrusionOk="0">
                        <a:moveTo>
                          <a:pt x="0" y="1894"/>
                        </a:moveTo>
                        <a:lnTo>
                          <a:pt x="1846" y="1"/>
                        </a:lnTo>
                        <a:lnTo>
                          <a:pt x="1846" y="7049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101;p16"/>
                  <p:cNvSpPr/>
                  <p:nvPr/>
                </p:nvSpPr>
                <p:spPr>
                  <a:xfrm>
                    <a:off x="2148208" y="1790606"/>
                    <a:ext cx="46727" cy="502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1847" fill="none" extrusionOk="0">
                        <a:moveTo>
                          <a:pt x="1715" y="1846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w="11300" cap="rnd" cmpd="sng">
                    <a:solidFill>
                      <a:srgbClr val="01284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2" name="Google Shape;102;p16"/>
            <p:cNvGrpSpPr/>
            <p:nvPr/>
          </p:nvGrpSpPr>
          <p:grpSpPr>
            <a:xfrm>
              <a:off x="1748915" y="3226214"/>
              <a:ext cx="2018893" cy="1326724"/>
              <a:chOff x="1748915" y="3226214"/>
              <a:chExt cx="2018893" cy="1326724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2471826" y="3226214"/>
                <a:ext cx="1295982" cy="944164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0" y="30302"/>
                    </a:moveTo>
                    <a:lnTo>
                      <a:pt x="7406" y="30302"/>
                    </a:lnTo>
                    <a:cubicBezTo>
                      <a:pt x="10859" y="30302"/>
                      <a:pt x="13656" y="27504"/>
                      <a:pt x="13656" y="24052"/>
                    </a:cubicBezTo>
                    <a:lnTo>
                      <a:pt x="13656" y="6252"/>
                    </a:lnTo>
                    <a:cubicBezTo>
                      <a:pt x="13656" y="2787"/>
                      <a:pt x="16454" y="1"/>
                      <a:pt x="19907" y="1"/>
                    </a:cubicBezTo>
                    <a:lnTo>
                      <a:pt x="36016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1748915" y="3757631"/>
                <a:ext cx="794980" cy="795307"/>
              </a:xfrm>
              <a:custGeom>
                <a:avLst/>
                <a:gdLst/>
                <a:ahLst/>
                <a:cxnLst/>
                <a:rect l="l" t="t" r="r" b="b"/>
                <a:pathLst>
                  <a:path w="29195" h="29207" extrusionOk="0">
                    <a:moveTo>
                      <a:pt x="14597" y="1"/>
                    </a:moveTo>
                    <a:cubicBezTo>
                      <a:pt x="6537" y="1"/>
                      <a:pt x="0" y="6537"/>
                      <a:pt x="0" y="14598"/>
                    </a:cubicBezTo>
                    <a:cubicBezTo>
                      <a:pt x="0" y="22658"/>
                      <a:pt x="6537" y="29207"/>
                      <a:pt x="14597" y="29207"/>
                    </a:cubicBezTo>
                    <a:cubicBezTo>
                      <a:pt x="22658" y="29207"/>
                      <a:pt x="29194" y="22658"/>
                      <a:pt x="29194" y="14598"/>
                    </a:cubicBezTo>
                    <a:cubicBezTo>
                      <a:pt x="29194" y="6537"/>
                      <a:pt x="22658" y="1"/>
                      <a:pt x="14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9" name="Google Shape;109;p16"/>
            <p:cNvGrpSpPr/>
            <p:nvPr/>
          </p:nvGrpSpPr>
          <p:grpSpPr>
            <a:xfrm>
              <a:off x="5429955" y="3226213"/>
              <a:ext cx="1965155" cy="1326725"/>
              <a:chOff x="5429955" y="3226213"/>
              <a:chExt cx="1965155" cy="1326725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5429955" y="3226213"/>
                <a:ext cx="1295982" cy="8251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36017" y="30302"/>
                    </a:moveTo>
                    <a:lnTo>
                      <a:pt x="28623" y="30302"/>
                    </a:lnTo>
                    <a:cubicBezTo>
                      <a:pt x="25170" y="30302"/>
                      <a:pt x="22372" y="27504"/>
                      <a:pt x="22372" y="24052"/>
                    </a:cubicBezTo>
                    <a:lnTo>
                      <a:pt x="22372" y="6252"/>
                    </a:lnTo>
                    <a:cubicBezTo>
                      <a:pt x="22372" y="2787"/>
                      <a:pt x="19574" y="1"/>
                      <a:pt x="16121" y="1"/>
                    </a:cubicBez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16"/>
              <p:cNvGrpSpPr/>
              <p:nvPr/>
            </p:nvGrpSpPr>
            <p:grpSpPr>
              <a:xfrm>
                <a:off x="6599803" y="3757631"/>
                <a:ext cx="795307" cy="795307"/>
                <a:chOff x="6599803" y="3757631"/>
                <a:chExt cx="795307" cy="795307"/>
              </a:xfrm>
            </p:grpSpPr>
            <p:sp>
              <p:nvSpPr>
                <p:cNvPr id="112" name="Google Shape;112;p16"/>
                <p:cNvSpPr/>
                <p:nvPr/>
              </p:nvSpPr>
              <p:spPr>
                <a:xfrm>
                  <a:off x="6599803" y="3757631"/>
                  <a:ext cx="795307" cy="79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07" h="29207" extrusionOk="0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58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58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3" name="Google Shape;113;p16"/>
                <p:cNvGrpSpPr/>
                <p:nvPr/>
              </p:nvGrpSpPr>
              <p:grpSpPr>
                <a:xfrm>
                  <a:off x="6873766" y="4024132"/>
                  <a:ext cx="247385" cy="289210"/>
                  <a:chOff x="6873766" y="4024132"/>
                  <a:chExt cx="247385" cy="289210"/>
                </a:xfrm>
              </p:grpSpPr>
              <p:sp>
                <p:nvSpPr>
                  <p:cNvPr id="114" name="Google Shape;114;p16"/>
                  <p:cNvSpPr/>
                  <p:nvPr/>
                </p:nvSpPr>
                <p:spPr>
                  <a:xfrm>
                    <a:off x="6945082" y="4143127"/>
                    <a:ext cx="176069" cy="170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6" h="6251" fill="none" extrusionOk="0">
                        <a:moveTo>
                          <a:pt x="4525" y="1608"/>
                        </a:moveTo>
                        <a:lnTo>
                          <a:pt x="5716" y="2798"/>
                        </a:lnTo>
                        <a:cubicBezTo>
                          <a:pt x="6466" y="3536"/>
                          <a:pt x="6466" y="4763"/>
                          <a:pt x="5716" y="5501"/>
                        </a:cubicBezTo>
                        <a:lnTo>
                          <a:pt x="5716" y="5501"/>
                        </a:lnTo>
                        <a:cubicBezTo>
                          <a:pt x="4978" y="6251"/>
                          <a:pt x="3751" y="6251"/>
                          <a:pt x="3013" y="5501"/>
                        </a:cubicBezTo>
                        <a:lnTo>
                          <a:pt x="751" y="3239"/>
                        </a:lnTo>
                        <a:cubicBezTo>
                          <a:pt x="1" y="2501"/>
                          <a:pt x="1" y="1274"/>
                          <a:pt x="751" y="536"/>
                        </a:cubicBezTo>
                        <a:lnTo>
                          <a:pt x="751" y="536"/>
                        </a:lnTo>
                        <a:cubicBezTo>
                          <a:pt x="1049" y="238"/>
                          <a:pt x="1418" y="60"/>
                          <a:pt x="1799" y="0"/>
                        </a:cubicBez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16"/>
                  <p:cNvSpPr/>
                  <p:nvPr/>
                </p:nvSpPr>
                <p:spPr>
                  <a:xfrm>
                    <a:off x="6873766" y="4024132"/>
                    <a:ext cx="176069" cy="170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6" h="6264" fill="none" extrusionOk="0">
                        <a:moveTo>
                          <a:pt x="1941" y="4656"/>
                        </a:moveTo>
                        <a:lnTo>
                          <a:pt x="751" y="3465"/>
                        </a:lnTo>
                        <a:cubicBezTo>
                          <a:pt x="0" y="2715"/>
                          <a:pt x="0" y="1489"/>
                          <a:pt x="751" y="751"/>
                        </a:cubicBezTo>
                        <a:lnTo>
                          <a:pt x="751" y="751"/>
                        </a:lnTo>
                        <a:cubicBezTo>
                          <a:pt x="1489" y="1"/>
                          <a:pt x="2715" y="1"/>
                          <a:pt x="3453" y="751"/>
                        </a:cubicBezTo>
                        <a:lnTo>
                          <a:pt x="5715" y="3013"/>
                        </a:lnTo>
                        <a:cubicBezTo>
                          <a:pt x="6466" y="3763"/>
                          <a:pt x="6466" y="4977"/>
                          <a:pt x="5715" y="5728"/>
                        </a:cubicBezTo>
                        <a:lnTo>
                          <a:pt x="5715" y="5728"/>
                        </a:lnTo>
                        <a:cubicBezTo>
                          <a:pt x="5418" y="6025"/>
                          <a:pt x="5049" y="6204"/>
                          <a:pt x="4656" y="6263"/>
                        </a:cubicBezTo>
                      </a:path>
                    </a:pathLst>
                  </a:custGeom>
                  <a:noFill/>
                  <a:ln w="1130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6" name="Google Shape;116;p16"/>
            <p:cNvGrpSpPr/>
            <p:nvPr/>
          </p:nvGrpSpPr>
          <p:grpSpPr>
            <a:xfrm>
              <a:off x="1748915" y="2610265"/>
              <a:ext cx="2018893" cy="795307"/>
              <a:chOff x="1748915" y="2610265"/>
              <a:chExt cx="2018893" cy="795307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471826" y="3063471"/>
                <a:ext cx="129598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1" fill="none" extrusionOk="0">
                    <a:moveTo>
                      <a:pt x="0" y="0"/>
                    </a:moveTo>
                    <a:lnTo>
                      <a:pt x="3601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1748915" y="2610265"/>
                <a:ext cx="794980" cy="795307"/>
              </a:xfrm>
              <a:custGeom>
                <a:avLst/>
                <a:gdLst/>
                <a:ahLst/>
                <a:cxnLst/>
                <a:rect l="l" t="t" r="r" b="b"/>
                <a:pathLst>
                  <a:path w="29195" h="29207" extrusionOk="0">
                    <a:moveTo>
                      <a:pt x="14597" y="1"/>
                    </a:moveTo>
                    <a:cubicBezTo>
                      <a:pt x="6537" y="1"/>
                      <a:pt x="0" y="6537"/>
                      <a:pt x="0" y="14598"/>
                    </a:cubicBezTo>
                    <a:cubicBezTo>
                      <a:pt x="0" y="22670"/>
                      <a:pt x="6537" y="29207"/>
                      <a:pt x="14597" y="29207"/>
                    </a:cubicBezTo>
                    <a:cubicBezTo>
                      <a:pt x="22658" y="29207"/>
                      <a:pt x="29194" y="22670"/>
                      <a:pt x="29194" y="14598"/>
                    </a:cubicBezTo>
                    <a:cubicBezTo>
                      <a:pt x="29194" y="6537"/>
                      <a:pt x="22658" y="1"/>
                      <a:pt x="145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3" name="Google Shape;133;p16"/>
            <p:cNvGrpSpPr/>
            <p:nvPr/>
          </p:nvGrpSpPr>
          <p:grpSpPr>
            <a:xfrm>
              <a:off x="3365446" y="2435833"/>
              <a:ext cx="2400787" cy="1502088"/>
              <a:chOff x="3365446" y="2435833"/>
              <a:chExt cx="2400787" cy="1502088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3470179" y="2435833"/>
                <a:ext cx="2238360" cy="1344508"/>
              </a:xfrm>
              <a:custGeom>
                <a:avLst/>
                <a:gdLst/>
                <a:ahLst/>
                <a:cxnLst/>
                <a:rect l="l" t="t" r="r" b="b"/>
                <a:pathLst>
                  <a:path w="82202" h="49376" extrusionOk="0">
                    <a:moveTo>
                      <a:pt x="1012" y="0"/>
                    </a:moveTo>
                    <a:cubicBezTo>
                      <a:pt x="453" y="0"/>
                      <a:pt x="0" y="452"/>
                      <a:pt x="0" y="1012"/>
                    </a:cubicBezTo>
                    <a:lnTo>
                      <a:pt x="0" y="48363"/>
                    </a:lnTo>
                    <a:cubicBezTo>
                      <a:pt x="0" y="48935"/>
                      <a:pt x="465" y="49375"/>
                      <a:pt x="1012" y="49375"/>
                    </a:cubicBezTo>
                    <a:lnTo>
                      <a:pt x="81177" y="49375"/>
                    </a:lnTo>
                    <a:cubicBezTo>
                      <a:pt x="81737" y="49375"/>
                      <a:pt x="82177" y="48935"/>
                      <a:pt x="82201" y="48375"/>
                    </a:cubicBezTo>
                    <a:lnTo>
                      <a:pt x="82201" y="1012"/>
                    </a:lnTo>
                    <a:cubicBezTo>
                      <a:pt x="82201" y="441"/>
                      <a:pt x="81737" y="0"/>
                      <a:pt x="8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365446" y="3780341"/>
                <a:ext cx="2400787" cy="157580"/>
              </a:xfrm>
              <a:custGeom>
                <a:avLst/>
                <a:gdLst/>
                <a:ahLst/>
                <a:cxnLst/>
                <a:rect l="l" t="t" r="r" b="b"/>
                <a:pathLst>
                  <a:path w="88167" h="5787" extrusionOk="0">
                    <a:moveTo>
                      <a:pt x="906" y="0"/>
                    </a:moveTo>
                    <a:cubicBezTo>
                      <a:pt x="406" y="0"/>
                      <a:pt x="1" y="417"/>
                      <a:pt x="1" y="905"/>
                    </a:cubicBezTo>
                    <a:cubicBezTo>
                      <a:pt x="1" y="3596"/>
                      <a:pt x="2192" y="5787"/>
                      <a:pt x="4882" y="5787"/>
                    </a:cubicBezTo>
                    <a:lnTo>
                      <a:pt x="83261" y="5787"/>
                    </a:lnTo>
                    <a:cubicBezTo>
                      <a:pt x="85964" y="5787"/>
                      <a:pt x="88131" y="3608"/>
                      <a:pt x="88167" y="905"/>
                    </a:cubicBezTo>
                    <a:cubicBezTo>
                      <a:pt x="88167" y="405"/>
                      <a:pt x="87750" y="0"/>
                      <a:pt x="87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" name="Google Shape;140;p16"/>
          <p:cNvGrpSpPr/>
          <p:nvPr/>
        </p:nvGrpSpPr>
        <p:grpSpPr>
          <a:xfrm>
            <a:off x="185653" y="988937"/>
            <a:ext cx="1516505" cy="666258"/>
            <a:chOff x="537975" y="1525275"/>
            <a:chExt cx="1296049" cy="666258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538024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Mainnet &amp; Testnet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537975" y="17493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Gewünschte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Netzwerk</a:t>
              </a: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anwählen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4096919" y="3859956"/>
            <a:ext cx="1806460" cy="629080"/>
            <a:chOff x="3943156" y="4305169"/>
            <a:chExt cx="1848230" cy="629080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3943156" y="4305169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Werbung</a:t>
              </a: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4495386" y="449204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Hier könnte deine Werbung stehen!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185653" y="3289612"/>
            <a:ext cx="1516504" cy="666270"/>
            <a:chOff x="537975" y="3825950"/>
            <a:chExt cx="1296048" cy="666270"/>
          </a:xfrm>
        </p:grpSpPr>
        <p:sp>
          <p:nvSpPr>
            <p:cNvPr id="147" name="Google Shape;147;p16"/>
            <p:cNvSpPr txBox="1"/>
            <p:nvPr/>
          </p:nvSpPr>
          <p:spPr>
            <a:xfrm>
              <a:off x="538023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UI-Scaling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537975" y="4050020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Skallierung von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80 – 120%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7403041" y="3289613"/>
            <a:ext cx="1266722" cy="666273"/>
            <a:chOff x="7433648" y="3825950"/>
            <a:chExt cx="1296012" cy="666273"/>
          </a:xfrm>
        </p:grpSpPr>
        <p:sp>
          <p:nvSpPr>
            <p:cNvPr id="150" name="Google Shape;150;p16"/>
            <p:cNvSpPr txBox="1"/>
            <p:nvPr/>
          </p:nvSpPr>
          <p:spPr>
            <a:xfrm>
              <a:off x="7433648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Registration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7433660" y="405002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Zuerst legt man ein Konto an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4A24DF66-1D58-E414-2D6F-53A0430D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355" y="1899495"/>
            <a:ext cx="2247290" cy="1344509"/>
          </a:xfrm>
          <a:prstGeom prst="rect">
            <a:avLst/>
          </a:prstGeom>
        </p:spPr>
      </p:pic>
      <p:grpSp>
        <p:nvGrpSpPr>
          <p:cNvPr id="152" name="Google Shape;152;p16"/>
          <p:cNvGrpSpPr/>
          <p:nvPr/>
        </p:nvGrpSpPr>
        <p:grpSpPr>
          <a:xfrm>
            <a:off x="185653" y="2139287"/>
            <a:ext cx="1516505" cy="718547"/>
            <a:chOff x="537975" y="2675625"/>
            <a:chExt cx="1296049" cy="718547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538024" y="26756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Dark Mode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537975" y="2951972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de-DE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Für Leute, die ein dunkleres Design bevorzugen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975631" y="2161404"/>
            <a:ext cx="1400874" cy="642483"/>
            <a:chOff x="6996356" y="2697741"/>
            <a:chExt cx="1433266" cy="642483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6996356" y="2697741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Login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133622" y="289802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Username </a:t>
              </a:r>
              <a:b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Password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7FA26801-A318-71E1-8AE7-AE084B776342}"/>
              </a:ext>
            </a:extLst>
          </p:cNvPr>
          <p:cNvSpPr/>
          <p:nvPr/>
        </p:nvSpPr>
        <p:spPr>
          <a:xfrm>
            <a:off x="6578281" y="2162076"/>
            <a:ext cx="794980" cy="794980"/>
          </a:xfrm>
          <a:custGeom>
            <a:avLst/>
            <a:gdLst/>
            <a:ahLst/>
            <a:cxnLst/>
            <a:rect l="l" t="t" r="r" b="b"/>
            <a:pathLst>
              <a:path w="29195" h="29195" extrusionOk="0">
                <a:moveTo>
                  <a:pt x="14597" y="0"/>
                </a:moveTo>
                <a:cubicBezTo>
                  <a:pt x="6537" y="0"/>
                  <a:pt x="0" y="6537"/>
                  <a:pt x="0" y="14597"/>
                </a:cubicBezTo>
                <a:cubicBezTo>
                  <a:pt x="0" y="22658"/>
                  <a:pt x="6537" y="29194"/>
                  <a:pt x="14597" y="29194"/>
                </a:cubicBezTo>
                <a:cubicBezTo>
                  <a:pt x="22658" y="29194"/>
                  <a:pt x="29194" y="22658"/>
                  <a:pt x="29194" y="14597"/>
                </a:cubicBezTo>
                <a:cubicBezTo>
                  <a:pt x="29194" y="6537"/>
                  <a:pt x="22658" y="0"/>
                  <a:pt x="145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0B5B86D-44A0-746E-7EFA-76827E3ECAB8}"/>
              </a:ext>
            </a:extLst>
          </p:cNvPr>
          <p:cNvSpPr/>
          <p:nvPr/>
        </p:nvSpPr>
        <p:spPr>
          <a:xfrm>
            <a:off x="6913838" y="2327417"/>
            <a:ext cx="124196" cy="100860"/>
          </a:xfrm>
          <a:custGeom>
            <a:avLst/>
            <a:gdLst/>
            <a:ahLst/>
            <a:cxnLst/>
            <a:rect l="l" t="t" r="r" b="b"/>
            <a:pathLst>
              <a:path w="4561" h="3704" fill="none" extrusionOk="0">
                <a:moveTo>
                  <a:pt x="0" y="3703"/>
                </a:moveTo>
                <a:lnTo>
                  <a:pt x="0" y="2275"/>
                </a:lnTo>
                <a:cubicBezTo>
                  <a:pt x="0" y="1024"/>
                  <a:pt x="1012" y="1"/>
                  <a:pt x="2274" y="1"/>
                </a:cubicBezTo>
                <a:lnTo>
                  <a:pt x="2274" y="1"/>
                </a:lnTo>
                <a:cubicBezTo>
                  <a:pt x="3524" y="1"/>
                  <a:pt x="4560" y="1013"/>
                  <a:pt x="4560" y="2275"/>
                </a:cubicBezTo>
                <a:lnTo>
                  <a:pt x="4560" y="3703"/>
                </a:lnTo>
              </a:path>
            </a:pathLst>
          </a:custGeom>
          <a:solidFill>
            <a:schemeClr val="accent1"/>
          </a:solidFill>
          <a:ln w="11300" cap="rnd" cmpd="sng">
            <a:solidFill>
              <a:srgbClr val="012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27CBD33B-C1E1-686B-7226-C98AA501B4B4}"/>
              </a:ext>
            </a:extLst>
          </p:cNvPr>
          <p:cNvSpPr/>
          <p:nvPr/>
        </p:nvSpPr>
        <p:spPr>
          <a:xfrm>
            <a:off x="6855157" y="2431491"/>
            <a:ext cx="241231" cy="178983"/>
          </a:xfrm>
          <a:custGeom>
            <a:avLst/>
            <a:gdLst/>
            <a:ahLst/>
            <a:cxnLst/>
            <a:rect l="l" t="t" r="r" b="b"/>
            <a:pathLst>
              <a:path w="8859" h="6573" extrusionOk="0">
                <a:moveTo>
                  <a:pt x="8406" y="441"/>
                </a:moveTo>
                <a:lnTo>
                  <a:pt x="8406" y="6132"/>
                </a:lnTo>
                <a:lnTo>
                  <a:pt x="441" y="6132"/>
                </a:lnTo>
                <a:lnTo>
                  <a:pt x="441" y="441"/>
                </a:lnTo>
                <a:close/>
                <a:moveTo>
                  <a:pt x="441" y="0"/>
                </a:moveTo>
                <a:cubicBezTo>
                  <a:pt x="191" y="0"/>
                  <a:pt x="0" y="191"/>
                  <a:pt x="0" y="441"/>
                </a:cubicBezTo>
                <a:lnTo>
                  <a:pt x="0" y="6132"/>
                </a:lnTo>
                <a:cubicBezTo>
                  <a:pt x="0" y="6382"/>
                  <a:pt x="191" y="6573"/>
                  <a:pt x="441" y="6573"/>
                </a:cubicBezTo>
                <a:lnTo>
                  <a:pt x="8406" y="6573"/>
                </a:lnTo>
                <a:cubicBezTo>
                  <a:pt x="8656" y="6573"/>
                  <a:pt x="8858" y="6382"/>
                  <a:pt x="8858" y="6132"/>
                </a:cubicBezTo>
                <a:lnTo>
                  <a:pt x="8858" y="441"/>
                </a:lnTo>
                <a:cubicBezTo>
                  <a:pt x="8858" y="191"/>
                  <a:pt x="8656" y="0"/>
                  <a:pt x="8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25FF9AA1-D20C-189D-3E79-75782506422F}"/>
              </a:ext>
            </a:extLst>
          </p:cNvPr>
          <p:cNvSpPr/>
          <p:nvPr/>
        </p:nvSpPr>
        <p:spPr>
          <a:xfrm>
            <a:off x="6952069" y="2501200"/>
            <a:ext cx="47707" cy="47680"/>
          </a:xfrm>
          <a:custGeom>
            <a:avLst/>
            <a:gdLst/>
            <a:ahLst/>
            <a:cxnLst/>
            <a:rect l="l" t="t" r="r" b="b"/>
            <a:pathLst>
              <a:path w="1752" h="1751" extrusionOk="0">
                <a:moveTo>
                  <a:pt x="870" y="441"/>
                </a:moveTo>
                <a:cubicBezTo>
                  <a:pt x="1108" y="441"/>
                  <a:pt x="1311" y="643"/>
                  <a:pt x="1311" y="881"/>
                </a:cubicBezTo>
                <a:cubicBezTo>
                  <a:pt x="1311" y="1119"/>
                  <a:pt x="1108" y="1310"/>
                  <a:pt x="870" y="1310"/>
                </a:cubicBezTo>
                <a:cubicBezTo>
                  <a:pt x="632" y="1310"/>
                  <a:pt x="442" y="1119"/>
                  <a:pt x="442" y="881"/>
                </a:cubicBezTo>
                <a:cubicBezTo>
                  <a:pt x="442" y="643"/>
                  <a:pt x="632" y="441"/>
                  <a:pt x="870" y="441"/>
                </a:cubicBezTo>
                <a:close/>
                <a:moveTo>
                  <a:pt x="870" y="0"/>
                </a:moveTo>
                <a:cubicBezTo>
                  <a:pt x="394" y="0"/>
                  <a:pt x="1" y="381"/>
                  <a:pt x="1" y="881"/>
                </a:cubicBezTo>
                <a:cubicBezTo>
                  <a:pt x="1" y="1369"/>
                  <a:pt x="382" y="1750"/>
                  <a:pt x="870" y="1750"/>
                </a:cubicBezTo>
                <a:cubicBezTo>
                  <a:pt x="1346" y="1750"/>
                  <a:pt x="1751" y="1369"/>
                  <a:pt x="1751" y="881"/>
                </a:cubicBezTo>
                <a:cubicBezTo>
                  <a:pt x="1751" y="381"/>
                  <a:pt x="1346" y="0"/>
                  <a:pt x="8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984C649C-8351-C921-25E8-C043E579E2D2}"/>
              </a:ext>
            </a:extLst>
          </p:cNvPr>
          <p:cNvSpPr/>
          <p:nvPr/>
        </p:nvSpPr>
        <p:spPr>
          <a:xfrm>
            <a:off x="6735181" y="2689877"/>
            <a:ext cx="47680" cy="48006"/>
          </a:xfrm>
          <a:custGeom>
            <a:avLst/>
            <a:gdLst/>
            <a:ahLst/>
            <a:cxnLst/>
            <a:rect l="l" t="t" r="r" b="b"/>
            <a:pathLst>
              <a:path w="1751" h="1763" extrusionOk="0">
                <a:moveTo>
                  <a:pt x="882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2" y="1310"/>
                </a:cubicBezTo>
                <a:cubicBezTo>
                  <a:pt x="644" y="1310"/>
                  <a:pt x="441" y="1120"/>
                  <a:pt x="441" y="882"/>
                </a:cubicBezTo>
                <a:cubicBezTo>
                  <a:pt x="441" y="644"/>
                  <a:pt x="644" y="453"/>
                  <a:pt x="882" y="453"/>
                </a:cubicBezTo>
                <a:close/>
                <a:moveTo>
                  <a:pt x="882" y="1"/>
                </a:moveTo>
                <a:cubicBezTo>
                  <a:pt x="406" y="1"/>
                  <a:pt x="1" y="394"/>
                  <a:pt x="1" y="882"/>
                </a:cubicBezTo>
                <a:cubicBezTo>
                  <a:pt x="1" y="1370"/>
                  <a:pt x="382" y="1763"/>
                  <a:pt x="882" y="1763"/>
                </a:cubicBezTo>
                <a:cubicBezTo>
                  <a:pt x="1358" y="1763"/>
                  <a:pt x="1751" y="1370"/>
                  <a:pt x="1751" y="882"/>
                </a:cubicBezTo>
                <a:cubicBezTo>
                  <a:pt x="1751" y="394"/>
                  <a:pt x="1358" y="1"/>
                  <a:pt x="8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28FD4755-FC36-BB43-5A9E-8D41C7655DE3}"/>
              </a:ext>
            </a:extLst>
          </p:cNvPr>
          <p:cNvSpPr/>
          <p:nvPr/>
        </p:nvSpPr>
        <p:spPr>
          <a:xfrm>
            <a:off x="6843475" y="2689877"/>
            <a:ext cx="47680" cy="48006"/>
          </a:xfrm>
          <a:custGeom>
            <a:avLst/>
            <a:gdLst/>
            <a:ahLst/>
            <a:cxnLst/>
            <a:rect l="l" t="t" r="r" b="b"/>
            <a:pathLst>
              <a:path w="1751" h="1763" extrusionOk="0">
                <a:moveTo>
                  <a:pt x="870" y="453"/>
                </a:moveTo>
                <a:cubicBezTo>
                  <a:pt x="1108" y="453"/>
                  <a:pt x="1310" y="644"/>
                  <a:pt x="1310" y="882"/>
                </a:cubicBezTo>
                <a:cubicBezTo>
                  <a:pt x="1310" y="1120"/>
                  <a:pt x="1108" y="1310"/>
                  <a:pt x="870" y="1310"/>
                </a:cubicBezTo>
                <a:cubicBezTo>
                  <a:pt x="631" y="1310"/>
                  <a:pt x="441" y="1120"/>
                  <a:pt x="441" y="882"/>
                </a:cubicBezTo>
                <a:cubicBezTo>
                  <a:pt x="453" y="644"/>
                  <a:pt x="631" y="453"/>
                  <a:pt x="870" y="453"/>
                </a:cubicBezTo>
                <a:close/>
                <a:moveTo>
                  <a:pt x="870" y="1"/>
                </a:moveTo>
                <a:cubicBezTo>
                  <a:pt x="393" y="1"/>
                  <a:pt x="0" y="394"/>
                  <a:pt x="0" y="882"/>
                </a:cubicBezTo>
                <a:cubicBezTo>
                  <a:pt x="0" y="1370"/>
                  <a:pt x="381" y="1763"/>
                  <a:pt x="870" y="1763"/>
                </a:cubicBezTo>
                <a:cubicBezTo>
                  <a:pt x="1346" y="1763"/>
                  <a:pt x="1751" y="1370"/>
                  <a:pt x="1751" y="882"/>
                </a:cubicBezTo>
                <a:cubicBezTo>
                  <a:pt x="1751" y="394"/>
                  <a:pt x="1370" y="1"/>
                  <a:pt x="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11681B7A-863B-3FFF-100F-E2B9082AF1E8}"/>
              </a:ext>
            </a:extLst>
          </p:cNvPr>
          <p:cNvSpPr/>
          <p:nvPr/>
        </p:nvSpPr>
        <p:spPr>
          <a:xfrm>
            <a:off x="6952069" y="2689877"/>
            <a:ext cx="47707" cy="48006"/>
          </a:xfrm>
          <a:custGeom>
            <a:avLst/>
            <a:gdLst/>
            <a:ahLst/>
            <a:cxnLst/>
            <a:rect l="l" t="t" r="r" b="b"/>
            <a:pathLst>
              <a:path w="1752" h="1763" extrusionOk="0">
                <a:moveTo>
                  <a:pt x="870" y="453"/>
                </a:moveTo>
                <a:cubicBezTo>
                  <a:pt x="1108" y="453"/>
                  <a:pt x="1311" y="644"/>
                  <a:pt x="1311" y="882"/>
                </a:cubicBezTo>
                <a:cubicBezTo>
                  <a:pt x="1311" y="1120"/>
                  <a:pt x="1108" y="1310"/>
                  <a:pt x="870" y="1310"/>
                </a:cubicBezTo>
                <a:cubicBezTo>
                  <a:pt x="632" y="1310"/>
                  <a:pt x="442" y="1120"/>
                  <a:pt x="442" y="882"/>
                </a:cubicBezTo>
                <a:cubicBezTo>
                  <a:pt x="442" y="644"/>
                  <a:pt x="632" y="453"/>
                  <a:pt x="870" y="453"/>
                </a:cubicBezTo>
                <a:close/>
                <a:moveTo>
                  <a:pt x="870" y="1"/>
                </a:moveTo>
                <a:cubicBezTo>
                  <a:pt x="394" y="1"/>
                  <a:pt x="1" y="394"/>
                  <a:pt x="1" y="882"/>
                </a:cubicBezTo>
                <a:cubicBezTo>
                  <a:pt x="1" y="1370"/>
                  <a:pt x="382" y="1763"/>
                  <a:pt x="870" y="1763"/>
                </a:cubicBezTo>
                <a:cubicBezTo>
                  <a:pt x="1346" y="1763"/>
                  <a:pt x="1751" y="1370"/>
                  <a:pt x="1751" y="882"/>
                </a:cubicBezTo>
                <a:cubicBezTo>
                  <a:pt x="1751" y="394"/>
                  <a:pt x="1346" y="1"/>
                  <a:pt x="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ACB9D82B-7B21-C774-4DCA-121AF5233EF1}"/>
              </a:ext>
            </a:extLst>
          </p:cNvPr>
          <p:cNvSpPr/>
          <p:nvPr/>
        </p:nvSpPr>
        <p:spPr>
          <a:xfrm>
            <a:off x="7060037" y="2689877"/>
            <a:ext cx="48006" cy="48006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2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2" y="1310"/>
                </a:cubicBezTo>
                <a:cubicBezTo>
                  <a:pt x="644" y="1310"/>
                  <a:pt x="453" y="1120"/>
                  <a:pt x="453" y="882"/>
                </a:cubicBezTo>
                <a:cubicBezTo>
                  <a:pt x="465" y="644"/>
                  <a:pt x="644" y="453"/>
                  <a:pt x="882" y="453"/>
                </a:cubicBezTo>
                <a:close/>
                <a:moveTo>
                  <a:pt x="882" y="1"/>
                </a:moveTo>
                <a:cubicBezTo>
                  <a:pt x="406" y="1"/>
                  <a:pt x="1" y="394"/>
                  <a:pt x="1" y="882"/>
                </a:cubicBezTo>
                <a:cubicBezTo>
                  <a:pt x="1" y="1370"/>
                  <a:pt x="394" y="1763"/>
                  <a:pt x="882" y="1763"/>
                </a:cubicBezTo>
                <a:cubicBezTo>
                  <a:pt x="1358" y="1763"/>
                  <a:pt x="1763" y="1370"/>
                  <a:pt x="1763" y="882"/>
                </a:cubicBezTo>
                <a:cubicBezTo>
                  <a:pt x="1763" y="394"/>
                  <a:pt x="1370" y="1"/>
                  <a:pt x="8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E09D1418-5D2B-1CF6-128A-F741B405F2D6}"/>
              </a:ext>
            </a:extLst>
          </p:cNvPr>
          <p:cNvSpPr/>
          <p:nvPr/>
        </p:nvSpPr>
        <p:spPr>
          <a:xfrm>
            <a:off x="7168658" y="2689877"/>
            <a:ext cx="48006" cy="48006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1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1" y="1310"/>
                </a:cubicBezTo>
                <a:cubicBezTo>
                  <a:pt x="643" y="1310"/>
                  <a:pt x="453" y="1120"/>
                  <a:pt x="453" y="882"/>
                </a:cubicBezTo>
                <a:cubicBezTo>
                  <a:pt x="453" y="644"/>
                  <a:pt x="643" y="453"/>
                  <a:pt x="881" y="453"/>
                </a:cubicBezTo>
                <a:close/>
                <a:moveTo>
                  <a:pt x="881" y="1"/>
                </a:moveTo>
                <a:cubicBezTo>
                  <a:pt x="405" y="1"/>
                  <a:pt x="0" y="394"/>
                  <a:pt x="0" y="882"/>
                </a:cubicBezTo>
                <a:cubicBezTo>
                  <a:pt x="0" y="1370"/>
                  <a:pt x="393" y="1763"/>
                  <a:pt x="881" y="1763"/>
                </a:cubicBezTo>
                <a:cubicBezTo>
                  <a:pt x="1358" y="1763"/>
                  <a:pt x="1762" y="1370"/>
                  <a:pt x="1762" y="882"/>
                </a:cubicBezTo>
                <a:cubicBezTo>
                  <a:pt x="1762" y="394"/>
                  <a:pt x="1358" y="1"/>
                  <a:pt x="8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3152951-6D2F-4BA0-C490-BA302CAB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747" y="2287438"/>
            <a:ext cx="360000" cy="36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BA61F8F-4426-FE8C-B333-E244365B3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6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1243" y="3482482"/>
            <a:ext cx="275547" cy="275547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60E865-ECA4-4BC3-78BC-6190E1245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5269" y="3969232"/>
            <a:ext cx="381310" cy="3813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Registrierungsfenster</a:t>
            </a:r>
            <a:endParaRPr dirty="0"/>
          </a:p>
        </p:txBody>
      </p:sp>
      <p:grpSp>
        <p:nvGrpSpPr>
          <p:cNvPr id="70" name="Google Shape;70;p16"/>
          <p:cNvGrpSpPr/>
          <p:nvPr/>
        </p:nvGrpSpPr>
        <p:grpSpPr>
          <a:xfrm>
            <a:off x="5186363" y="2606878"/>
            <a:ext cx="2208747" cy="1946060"/>
            <a:chOff x="5186363" y="2606878"/>
            <a:chExt cx="2208747" cy="1946060"/>
          </a:xfrm>
        </p:grpSpPr>
        <p:sp>
          <p:nvSpPr>
            <p:cNvPr id="94" name="Google Shape;94;p16"/>
            <p:cNvSpPr/>
            <p:nvPr/>
          </p:nvSpPr>
          <p:spPr>
            <a:xfrm flipV="1">
              <a:off x="5186363" y="2606878"/>
              <a:ext cx="1475443" cy="53451"/>
            </a:xfrm>
            <a:custGeom>
              <a:avLst/>
              <a:gdLst/>
              <a:ahLst/>
              <a:cxnLst/>
              <a:rect l="l" t="t" r="r" b="b"/>
              <a:pathLst>
                <a:path w="36017" h="1" fill="none" extrusionOk="0">
                  <a:moveTo>
                    <a:pt x="36017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9" name="Google Shape;109;p16"/>
            <p:cNvGrpSpPr/>
            <p:nvPr/>
          </p:nvGrpSpPr>
          <p:grpSpPr>
            <a:xfrm>
              <a:off x="5452418" y="3365092"/>
              <a:ext cx="1942692" cy="1187846"/>
              <a:chOff x="5452418" y="3365092"/>
              <a:chExt cx="1942692" cy="1187846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5452418" y="3365092"/>
                <a:ext cx="1295982" cy="825151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0303" fill="none" extrusionOk="0">
                    <a:moveTo>
                      <a:pt x="36017" y="30302"/>
                    </a:moveTo>
                    <a:lnTo>
                      <a:pt x="28623" y="30302"/>
                    </a:lnTo>
                    <a:cubicBezTo>
                      <a:pt x="25170" y="30302"/>
                      <a:pt x="22372" y="27504"/>
                      <a:pt x="22372" y="24052"/>
                    </a:cubicBezTo>
                    <a:lnTo>
                      <a:pt x="22372" y="6252"/>
                    </a:lnTo>
                    <a:cubicBezTo>
                      <a:pt x="22372" y="2787"/>
                      <a:pt x="19574" y="1"/>
                      <a:pt x="16121" y="1"/>
                    </a:cubicBez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6599803" y="3757631"/>
                <a:ext cx="795307" cy="795307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29207" extrusionOk="0">
                    <a:moveTo>
                      <a:pt x="14598" y="1"/>
                    </a:moveTo>
                    <a:cubicBezTo>
                      <a:pt x="6537" y="1"/>
                      <a:pt x="1" y="6537"/>
                      <a:pt x="1" y="14598"/>
                    </a:cubicBezTo>
                    <a:cubicBezTo>
                      <a:pt x="1" y="22658"/>
                      <a:pt x="6537" y="29207"/>
                      <a:pt x="14598" y="29207"/>
                    </a:cubicBezTo>
                    <a:cubicBezTo>
                      <a:pt x="22658" y="29207"/>
                      <a:pt x="29207" y="22658"/>
                      <a:pt x="29207" y="14598"/>
                    </a:cubicBezTo>
                    <a:cubicBezTo>
                      <a:pt x="29207" y="6537"/>
                      <a:pt x="22658" y="1"/>
                      <a:pt x="14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6"/>
          <p:cNvGrpSpPr/>
          <p:nvPr/>
        </p:nvGrpSpPr>
        <p:grpSpPr>
          <a:xfrm>
            <a:off x="7424864" y="3825949"/>
            <a:ext cx="1471485" cy="666273"/>
            <a:chOff x="7433648" y="3825950"/>
            <a:chExt cx="1296012" cy="666273"/>
          </a:xfrm>
        </p:grpSpPr>
        <p:sp>
          <p:nvSpPr>
            <p:cNvPr id="150" name="Google Shape;150;p16"/>
            <p:cNvSpPr txBox="1"/>
            <p:nvPr/>
          </p:nvSpPr>
          <p:spPr>
            <a:xfrm>
              <a:off x="7433648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Privater Schlüssel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7433660" y="405002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Falls ein Private Schlüssel vorhanden ist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7038699" y="2587403"/>
            <a:ext cx="2105297" cy="1146557"/>
            <a:chOff x="7052700" y="2510794"/>
            <a:chExt cx="1580379" cy="597292"/>
          </a:xfrm>
        </p:grpSpPr>
        <p:sp>
          <p:nvSpPr>
            <p:cNvPr id="156" name="Google Shape;156;p16"/>
            <p:cNvSpPr txBox="1"/>
            <p:nvPr/>
          </p:nvSpPr>
          <p:spPr>
            <a:xfrm>
              <a:off x="7052700" y="2510794"/>
              <a:ext cx="894326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Passwort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252600" y="2665886"/>
              <a:ext cx="1380479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de-DE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Mindestens 8 Zeichen lang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de-DE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Mindestens 1 Groß-&amp; Kleinbuchstabe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de-DE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Mindestens 1 Sonderzeichen / Zahl</a:t>
              </a:r>
            </a:p>
          </p:txBody>
        </p:sp>
      </p:grpSp>
      <p:sp>
        <p:nvSpPr>
          <p:cNvPr id="8" name="Google Shape;74;p16">
            <a:extLst>
              <a:ext uri="{FF2B5EF4-FFF2-40B4-BE49-F238E27FC236}">
                <a16:creationId xmlns:a16="http://schemas.microsoft.com/office/drawing/2014/main" id="{7FA26801-A318-71E1-8AE7-AE084B776342}"/>
              </a:ext>
            </a:extLst>
          </p:cNvPr>
          <p:cNvSpPr/>
          <p:nvPr/>
        </p:nvSpPr>
        <p:spPr>
          <a:xfrm>
            <a:off x="6611828" y="2323455"/>
            <a:ext cx="794980" cy="794980"/>
          </a:xfrm>
          <a:custGeom>
            <a:avLst/>
            <a:gdLst/>
            <a:ahLst/>
            <a:cxnLst/>
            <a:rect l="l" t="t" r="r" b="b"/>
            <a:pathLst>
              <a:path w="29195" h="29195" extrusionOk="0">
                <a:moveTo>
                  <a:pt x="14597" y="0"/>
                </a:moveTo>
                <a:cubicBezTo>
                  <a:pt x="6537" y="0"/>
                  <a:pt x="0" y="6537"/>
                  <a:pt x="0" y="14597"/>
                </a:cubicBezTo>
                <a:cubicBezTo>
                  <a:pt x="0" y="22658"/>
                  <a:pt x="6537" y="29194"/>
                  <a:pt x="14597" y="29194"/>
                </a:cubicBezTo>
                <a:cubicBezTo>
                  <a:pt x="22658" y="29194"/>
                  <a:pt x="29194" y="22658"/>
                  <a:pt x="29194" y="14597"/>
                </a:cubicBezTo>
                <a:cubicBezTo>
                  <a:pt x="29194" y="6537"/>
                  <a:pt x="22658" y="0"/>
                  <a:pt x="145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0B5B86D-44A0-746E-7EFA-76827E3ECAB8}"/>
              </a:ext>
            </a:extLst>
          </p:cNvPr>
          <p:cNvSpPr/>
          <p:nvPr/>
        </p:nvSpPr>
        <p:spPr>
          <a:xfrm>
            <a:off x="6945082" y="2516164"/>
            <a:ext cx="124196" cy="100860"/>
          </a:xfrm>
          <a:custGeom>
            <a:avLst/>
            <a:gdLst/>
            <a:ahLst/>
            <a:cxnLst/>
            <a:rect l="l" t="t" r="r" b="b"/>
            <a:pathLst>
              <a:path w="4561" h="3704" fill="none" extrusionOk="0">
                <a:moveTo>
                  <a:pt x="0" y="3703"/>
                </a:moveTo>
                <a:lnTo>
                  <a:pt x="0" y="2275"/>
                </a:lnTo>
                <a:cubicBezTo>
                  <a:pt x="0" y="1024"/>
                  <a:pt x="1012" y="1"/>
                  <a:pt x="2274" y="1"/>
                </a:cubicBezTo>
                <a:lnTo>
                  <a:pt x="2274" y="1"/>
                </a:lnTo>
                <a:cubicBezTo>
                  <a:pt x="3524" y="1"/>
                  <a:pt x="4560" y="1013"/>
                  <a:pt x="4560" y="2275"/>
                </a:cubicBezTo>
                <a:lnTo>
                  <a:pt x="4560" y="3703"/>
                </a:lnTo>
              </a:path>
            </a:pathLst>
          </a:custGeom>
          <a:solidFill>
            <a:schemeClr val="accent1"/>
          </a:solidFill>
          <a:ln w="11300" cap="rnd" cmpd="sng">
            <a:solidFill>
              <a:srgbClr val="012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27CBD33B-C1E1-686B-7226-C98AA501B4B4}"/>
              </a:ext>
            </a:extLst>
          </p:cNvPr>
          <p:cNvSpPr/>
          <p:nvPr/>
        </p:nvSpPr>
        <p:spPr>
          <a:xfrm>
            <a:off x="6886401" y="2620238"/>
            <a:ext cx="241231" cy="178983"/>
          </a:xfrm>
          <a:custGeom>
            <a:avLst/>
            <a:gdLst/>
            <a:ahLst/>
            <a:cxnLst/>
            <a:rect l="l" t="t" r="r" b="b"/>
            <a:pathLst>
              <a:path w="8859" h="6573" extrusionOk="0">
                <a:moveTo>
                  <a:pt x="8406" y="441"/>
                </a:moveTo>
                <a:lnTo>
                  <a:pt x="8406" y="6132"/>
                </a:lnTo>
                <a:lnTo>
                  <a:pt x="441" y="6132"/>
                </a:lnTo>
                <a:lnTo>
                  <a:pt x="441" y="441"/>
                </a:lnTo>
                <a:close/>
                <a:moveTo>
                  <a:pt x="441" y="0"/>
                </a:moveTo>
                <a:cubicBezTo>
                  <a:pt x="191" y="0"/>
                  <a:pt x="0" y="191"/>
                  <a:pt x="0" y="441"/>
                </a:cubicBezTo>
                <a:lnTo>
                  <a:pt x="0" y="6132"/>
                </a:lnTo>
                <a:cubicBezTo>
                  <a:pt x="0" y="6382"/>
                  <a:pt x="191" y="6573"/>
                  <a:pt x="441" y="6573"/>
                </a:cubicBezTo>
                <a:lnTo>
                  <a:pt x="8406" y="6573"/>
                </a:lnTo>
                <a:cubicBezTo>
                  <a:pt x="8656" y="6573"/>
                  <a:pt x="8858" y="6382"/>
                  <a:pt x="8858" y="6132"/>
                </a:cubicBezTo>
                <a:lnTo>
                  <a:pt x="8858" y="441"/>
                </a:lnTo>
                <a:cubicBezTo>
                  <a:pt x="8858" y="191"/>
                  <a:pt x="8656" y="0"/>
                  <a:pt x="8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25FF9AA1-D20C-189D-3E79-75782506422F}"/>
              </a:ext>
            </a:extLst>
          </p:cNvPr>
          <p:cNvSpPr/>
          <p:nvPr/>
        </p:nvSpPr>
        <p:spPr>
          <a:xfrm>
            <a:off x="6983313" y="2687359"/>
            <a:ext cx="47707" cy="47680"/>
          </a:xfrm>
          <a:custGeom>
            <a:avLst/>
            <a:gdLst/>
            <a:ahLst/>
            <a:cxnLst/>
            <a:rect l="l" t="t" r="r" b="b"/>
            <a:pathLst>
              <a:path w="1752" h="1751" extrusionOk="0">
                <a:moveTo>
                  <a:pt x="870" y="441"/>
                </a:moveTo>
                <a:cubicBezTo>
                  <a:pt x="1108" y="441"/>
                  <a:pt x="1311" y="643"/>
                  <a:pt x="1311" y="881"/>
                </a:cubicBezTo>
                <a:cubicBezTo>
                  <a:pt x="1311" y="1119"/>
                  <a:pt x="1108" y="1310"/>
                  <a:pt x="870" y="1310"/>
                </a:cubicBezTo>
                <a:cubicBezTo>
                  <a:pt x="632" y="1310"/>
                  <a:pt x="442" y="1119"/>
                  <a:pt x="442" y="881"/>
                </a:cubicBezTo>
                <a:cubicBezTo>
                  <a:pt x="442" y="643"/>
                  <a:pt x="632" y="441"/>
                  <a:pt x="870" y="441"/>
                </a:cubicBezTo>
                <a:close/>
                <a:moveTo>
                  <a:pt x="870" y="0"/>
                </a:moveTo>
                <a:cubicBezTo>
                  <a:pt x="394" y="0"/>
                  <a:pt x="1" y="381"/>
                  <a:pt x="1" y="881"/>
                </a:cubicBezTo>
                <a:cubicBezTo>
                  <a:pt x="1" y="1369"/>
                  <a:pt x="382" y="1750"/>
                  <a:pt x="870" y="1750"/>
                </a:cubicBezTo>
                <a:cubicBezTo>
                  <a:pt x="1346" y="1750"/>
                  <a:pt x="1751" y="1369"/>
                  <a:pt x="1751" y="881"/>
                </a:cubicBezTo>
                <a:cubicBezTo>
                  <a:pt x="1751" y="381"/>
                  <a:pt x="1346" y="0"/>
                  <a:pt x="8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984C649C-8351-C921-25E8-C043E579E2D2}"/>
              </a:ext>
            </a:extLst>
          </p:cNvPr>
          <p:cNvSpPr/>
          <p:nvPr/>
        </p:nvSpPr>
        <p:spPr>
          <a:xfrm>
            <a:off x="6766425" y="2878624"/>
            <a:ext cx="47680" cy="48006"/>
          </a:xfrm>
          <a:custGeom>
            <a:avLst/>
            <a:gdLst/>
            <a:ahLst/>
            <a:cxnLst/>
            <a:rect l="l" t="t" r="r" b="b"/>
            <a:pathLst>
              <a:path w="1751" h="1763" extrusionOk="0">
                <a:moveTo>
                  <a:pt x="882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2" y="1310"/>
                </a:cubicBezTo>
                <a:cubicBezTo>
                  <a:pt x="644" y="1310"/>
                  <a:pt x="441" y="1120"/>
                  <a:pt x="441" y="882"/>
                </a:cubicBezTo>
                <a:cubicBezTo>
                  <a:pt x="441" y="644"/>
                  <a:pt x="644" y="453"/>
                  <a:pt x="882" y="453"/>
                </a:cubicBezTo>
                <a:close/>
                <a:moveTo>
                  <a:pt x="882" y="1"/>
                </a:moveTo>
                <a:cubicBezTo>
                  <a:pt x="406" y="1"/>
                  <a:pt x="1" y="394"/>
                  <a:pt x="1" y="882"/>
                </a:cubicBezTo>
                <a:cubicBezTo>
                  <a:pt x="1" y="1370"/>
                  <a:pt x="382" y="1763"/>
                  <a:pt x="882" y="1763"/>
                </a:cubicBezTo>
                <a:cubicBezTo>
                  <a:pt x="1358" y="1763"/>
                  <a:pt x="1751" y="1370"/>
                  <a:pt x="1751" y="882"/>
                </a:cubicBezTo>
                <a:cubicBezTo>
                  <a:pt x="1751" y="394"/>
                  <a:pt x="1358" y="1"/>
                  <a:pt x="8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28FD4755-FC36-BB43-5A9E-8D41C7655DE3}"/>
              </a:ext>
            </a:extLst>
          </p:cNvPr>
          <p:cNvSpPr/>
          <p:nvPr/>
        </p:nvSpPr>
        <p:spPr>
          <a:xfrm>
            <a:off x="6874719" y="2878624"/>
            <a:ext cx="47680" cy="48006"/>
          </a:xfrm>
          <a:custGeom>
            <a:avLst/>
            <a:gdLst/>
            <a:ahLst/>
            <a:cxnLst/>
            <a:rect l="l" t="t" r="r" b="b"/>
            <a:pathLst>
              <a:path w="1751" h="1763" extrusionOk="0">
                <a:moveTo>
                  <a:pt x="870" y="453"/>
                </a:moveTo>
                <a:cubicBezTo>
                  <a:pt x="1108" y="453"/>
                  <a:pt x="1310" y="644"/>
                  <a:pt x="1310" y="882"/>
                </a:cubicBezTo>
                <a:cubicBezTo>
                  <a:pt x="1310" y="1120"/>
                  <a:pt x="1108" y="1310"/>
                  <a:pt x="870" y="1310"/>
                </a:cubicBezTo>
                <a:cubicBezTo>
                  <a:pt x="631" y="1310"/>
                  <a:pt x="441" y="1120"/>
                  <a:pt x="441" y="882"/>
                </a:cubicBezTo>
                <a:cubicBezTo>
                  <a:pt x="453" y="644"/>
                  <a:pt x="631" y="453"/>
                  <a:pt x="870" y="453"/>
                </a:cubicBezTo>
                <a:close/>
                <a:moveTo>
                  <a:pt x="870" y="1"/>
                </a:moveTo>
                <a:cubicBezTo>
                  <a:pt x="393" y="1"/>
                  <a:pt x="0" y="394"/>
                  <a:pt x="0" y="882"/>
                </a:cubicBezTo>
                <a:cubicBezTo>
                  <a:pt x="0" y="1370"/>
                  <a:pt x="381" y="1763"/>
                  <a:pt x="870" y="1763"/>
                </a:cubicBezTo>
                <a:cubicBezTo>
                  <a:pt x="1346" y="1763"/>
                  <a:pt x="1751" y="1370"/>
                  <a:pt x="1751" y="882"/>
                </a:cubicBezTo>
                <a:cubicBezTo>
                  <a:pt x="1751" y="394"/>
                  <a:pt x="1370" y="1"/>
                  <a:pt x="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11681B7A-863B-3FFF-100F-E2B9082AF1E8}"/>
              </a:ext>
            </a:extLst>
          </p:cNvPr>
          <p:cNvSpPr/>
          <p:nvPr/>
        </p:nvSpPr>
        <p:spPr>
          <a:xfrm>
            <a:off x="6983313" y="2878624"/>
            <a:ext cx="47707" cy="48006"/>
          </a:xfrm>
          <a:custGeom>
            <a:avLst/>
            <a:gdLst/>
            <a:ahLst/>
            <a:cxnLst/>
            <a:rect l="l" t="t" r="r" b="b"/>
            <a:pathLst>
              <a:path w="1752" h="1763" extrusionOk="0">
                <a:moveTo>
                  <a:pt x="870" y="453"/>
                </a:moveTo>
                <a:cubicBezTo>
                  <a:pt x="1108" y="453"/>
                  <a:pt x="1311" y="644"/>
                  <a:pt x="1311" y="882"/>
                </a:cubicBezTo>
                <a:cubicBezTo>
                  <a:pt x="1311" y="1120"/>
                  <a:pt x="1108" y="1310"/>
                  <a:pt x="870" y="1310"/>
                </a:cubicBezTo>
                <a:cubicBezTo>
                  <a:pt x="632" y="1310"/>
                  <a:pt x="442" y="1120"/>
                  <a:pt x="442" y="882"/>
                </a:cubicBezTo>
                <a:cubicBezTo>
                  <a:pt x="442" y="644"/>
                  <a:pt x="632" y="453"/>
                  <a:pt x="870" y="453"/>
                </a:cubicBezTo>
                <a:close/>
                <a:moveTo>
                  <a:pt x="870" y="1"/>
                </a:moveTo>
                <a:cubicBezTo>
                  <a:pt x="394" y="1"/>
                  <a:pt x="1" y="394"/>
                  <a:pt x="1" y="882"/>
                </a:cubicBezTo>
                <a:cubicBezTo>
                  <a:pt x="1" y="1370"/>
                  <a:pt x="382" y="1763"/>
                  <a:pt x="870" y="1763"/>
                </a:cubicBezTo>
                <a:cubicBezTo>
                  <a:pt x="1346" y="1763"/>
                  <a:pt x="1751" y="1370"/>
                  <a:pt x="1751" y="882"/>
                </a:cubicBezTo>
                <a:cubicBezTo>
                  <a:pt x="1751" y="394"/>
                  <a:pt x="1346" y="1"/>
                  <a:pt x="8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ACB9D82B-7B21-C774-4DCA-121AF5233EF1}"/>
              </a:ext>
            </a:extLst>
          </p:cNvPr>
          <p:cNvSpPr/>
          <p:nvPr/>
        </p:nvSpPr>
        <p:spPr>
          <a:xfrm>
            <a:off x="7091281" y="2878624"/>
            <a:ext cx="48006" cy="48006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2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2" y="1310"/>
                </a:cubicBezTo>
                <a:cubicBezTo>
                  <a:pt x="644" y="1310"/>
                  <a:pt x="453" y="1120"/>
                  <a:pt x="453" y="882"/>
                </a:cubicBezTo>
                <a:cubicBezTo>
                  <a:pt x="465" y="644"/>
                  <a:pt x="644" y="453"/>
                  <a:pt x="882" y="453"/>
                </a:cubicBezTo>
                <a:close/>
                <a:moveTo>
                  <a:pt x="882" y="1"/>
                </a:moveTo>
                <a:cubicBezTo>
                  <a:pt x="406" y="1"/>
                  <a:pt x="1" y="394"/>
                  <a:pt x="1" y="882"/>
                </a:cubicBezTo>
                <a:cubicBezTo>
                  <a:pt x="1" y="1370"/>
                  <a:pt x="394" y="1763"/>
                  <a:pt x="882" y="1763"/>
                </a:cubicBezTo>
                <a:cubicBezTo>
                  <a:pt x="1358" y="1763"/>
                  <a:pt x="1763" y="1370"/>
                  <a:pt x="1763" y="882"/>
                </a:cubicBezTo>
                <a:cubicBezTo>
                  <a:pt x="1763" y="394"/>
                  <a:pt x="1370" y="1"/>
                  <a:pt x="8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E09D1418-5D2B-1CF6-128A-F741B405F2D6}"/>
              </a:ext>
            </a:extLst>
          </p:cNvPr>
          <p:cNvSpPr/>
          <p:nvPr/>
        </p:nvSpPr>
        <p:spPr>
          <a:xfrm>
            <a:off x="7199902" y="2878624"/>
            <a:ext cx="48006" cy="48006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1" y="453"/>
                </a:moveTo>
                <a:cubicBezTo>
                  <a:pt x="1120" y="453"/>
                  <a:pt x="1310" y="644"/>
                  <a:pt x="1310" y="882"/>
                </a:cubicBezTo>
                <a:cubicBezTo>
                  <a:pt x="1310" y="1120"/>
                  <a:pt x="1120" y="1310"/>
                  <a:pt x="881" y="1310"/>
                </a:cubicBezTo>
                <a:cubicBezTo>
                  <a:pt x="643" y="1310"/>
                  <a:pt x="453" y="1120"/>
                  <a:pt x="453" y="882"/>
                </a:cubicBezTo>
                <a:cubicBezTo>
                  <a:pt x="453" y="644"/>
                  <a:pt x="643" y="453"/>
                  <a:pt x="881" y="453"/>
                </a:cubicBezTo>
                <a:close/>
                <a:moveTo>
                  <a:pt x="881" y="1"/>
                </a:moveTo>
                <a:cubicBezTo>
                  <a:pt x="405" y="1"/>
                  <a:pt x="0" y="394"/>
                  <a:pt x="0" y="882"/>
                </a:cubicBezTo>
                <a:cubicBezTo>
                  <a:pt x="0" y="1370"/>
                  <a:pt x="393" y="1763"/>
                  <a:pt x="881" y="1763"/>
                </a:cubicBezTo>
                <a:cubicBezTo>
                  <a:pt x="1358" y="1763"/>
                  <a:pt x="1762" y="1370"/>
                  <a:pt x="1762" y="882"/>
                </a:cubicBezTo>
                <a:cubicBezTo>
                  <a:pt x="1762" y="394"/>
                  <a:pt x="1358" y="1"/>
                  <a:pt x="8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A32A96-7137-C4A4-78F6-98C3A14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17" y="1238616"/>
            <a:ext cx="3579042" cy="3466946"/>
          </a:xfrm>
          <a:prstGeom prst="rect">
            <a:avLst/>
          </a:prstGeom>
        </p:spPr>
      </p:pic>
      <p:sp>
        <p:nvSpPr>
          <p:cNvPr id="20" name="Google Shape;107;p16">
            <a:extLst>
              <a:ext uri="{FF2B5EF4-FFF2-40B4-BE49-F238E27FC236}">
                <a16:creationId xmlns:a16="http://schemas.microsoft.com/office/drawing/2014/main" id="{6DF41767-23BF-DA24-9EEA-9629D2E8F5FA}"/>
              </a:ext>
            </a:extLst>
          </p:cNvPr>
          <p:cNvSpPr/>
          <p:nvPr/>
        </p:nvSpPr>
        <p:spPr>
          <a:xfrm>
            <a:off x="6866606" y="3996475"/>
            <a:ext cx="272681" cy="342063"/>
          </a:xfrm>
          <a:custGeom>
            <a:avLst/>
            <a:gdLst/>
            <a:ahLst/>
            <a:cxnLst/>
            <a:rect l="l" t="t" r="r" b="b"/>
            <a:pathLst>
              <a:path w="10014" h="12562" extrusionOk="0">
                <a:moveTo>
                  <a:pt x="4989" y="453"/>
                </a:moveTo>
                <a:cubicBezTo>
                  <a:pt x="6573" y="2263"/>
                  <a:pt x="8347" y="2489"/>
                  <a:pt x="9133" y="2489"/>
                </a:cubicBezTo>
                <a:cubicBezTo>
                  <a:pt x="9383" y="2489"/>
                  <a:pt x="9549" y="2465"/>
                  <a:pt x="9549" y="2465"/>
                </a:cubicBezTo>
                <a:lnTo>
                  <a:pt x="9549" y="6239"/>
                </a:lnTo>
                <a:cubicBezTo>
                  <a:pt x="9549" y="8287"/>
                  <a:pt x="8442" y="10180"/>
                  <a:pt x="6644" y="11192"/>
                </a:cubicBezTo>
                <a:lnTo>
                  <a:pt x="4989" y="12121"/>
                </a:lnTo>
                <a:lnTo>
                  <a:pt x="3346" y="11192"/>
                </a:lnTo>
                <a:cubicBezTo>
                  <a:pt x="1560" y="10180"/>
                  <a:pt x="441" y="8287"/>
                  <a:pt x="441" y="6239"/>
                </a:cubicBezTo>
                <a:lnTo>
                  <a:pt x="441" y="2465"/>
                </a:lnTo>
                <a:cubicBezTo>
                  <a:pt x="441" y="2465"/>
                  <a:pt x="620" y="2489"/>
                  <a:pt x="917" y="2489"/>
                </a:cubicBezTo>
                <a:cubicBezTo>
                  <a:pt x="935" y="2489"/>
                  <a:pt x="953" y="2489"/>
                  <a:pt x="972" y="2489"/>
                </a:cubicBezTo>
                <a:cubicBezTo>
                  <a:pt x="1790" y="2489"/>
                  <a:pt x="3418" y="2222"/>
                  <a:pt x="4989" y="453"/>
                </a:cubicBezTo>
                <a:close/>
                <a:moveTo>
                  <a:pt x="4989" y="1"/>
                </a:moveTo>
                <a:cubicBezTo>
                  <a:pt x="4858" y="1"/>
                  <a:pt x="4739" y="60"/>
                  <a:pt x="4668" y="155"/>
                </a:cubicBezTo>
                <a:cubicBezTo>
                  <a:pt x="3203" y="1810"/>
                  <a:pt x="1691" y="2060"/>
                  <a:pt x="929" y="2060"/>
                </a:cubicBezTo>
                <a:cubicBezTo>
                  <a:pt x="691" y="2060"/>
                  <a:pt x="548" y="2025"/>
                  <a:pt x="548" y="2025"/>
                </a:cubicBezTo>
                <a:cubicBezTo>
                  <a:pt x="512" y="2025"/>
                  <a:pt x="489" y="2013"/>
                  <a:pt x="453" y="2013"/>
                </a:cubicBezTo>
                <a:cubicBezTo>
                  <a:pt x="346" y="2013"/>
                  <a:pt x="250" y="2037"/>
                  <a:pt x="167" y="2120"/>
                </a:cubicBezTo>
                <a:cubicBezTo>
                  <a:pt x="72" y="2203"/>
                  <a:pt x="0" y="2322"/>
                  <a:pt x="0" y="2453"/>
                </a:cubicBezTo>
                <a:lnTo>
                  <a:pt x="0" y="6239"/>
                </a:lnTo>
                <a:cubicBezTo>
                  <a:pt x="0" y="8454"/>
                  <a:pt x="1191" y="10490"/>
                  <a:pt x="3132" y="11585"/>
                </a:cubicBezTo>
                <a:lnTo>
                  <a:pt x="4787" y="12502"/>
                </a:lnTo>
                <a:cubicBezTo>
                  <a:pt x="4858" y="12550"/>
                  <a:pt x="4930" y="12562"/>
                  <a:pt x="5013" y="12562"/>
                </a:cubicBezTo>
                <a:cubicBezTo>
                  <a:pt x="5084" y="12562"/>
                  <a:pt x="5156" y="12550"/>
                  <a:pt x="5227" y="12502"/>
                </a:cubicBezTo>
                <a:lnTo>
                  <a:pt x="6882" y="11585"/>
                </a:lnTo>
                <a:cubicBezTo>
                  <a:pt x="8823" y="10490"/>
                  <a:pt x="10014" y="8442"/>
                  <a:pt x="10014" y="6239"/>
                </a:cubicBezTo>
                <a:lnTo>
                  <a:pt x="10014" y="2453"/>
                </a:lnTo>
                <a:cubicBezTo>
                  <a:pt x="10014" y="2322"/>
                  <a:pt x="9954" y="2203"/>
                  <a:pt x="9847" y="2120"/>
                </a:cubicBezTo>
                <a:cubicBezTo>
                  <a:pt x="9775" y="2037"/>
                  <a:pt x="9668" y="2013"/>
                  <a:pt x="9561" y="2013"/>
                </a:cubicBezTo>
                <a:lnTo>
                  <a:pt x="9490" y="2013"/>
                </a:lnTo>
                <a:cubicBezTo>
                  <a:pt x="9490" y="2013"/>
                  <a:pt x="9371" y="2025"/>
                  <a:pt x="9144" y="2025"/>
                </a:cubicBezTo>
                <a:cubicBezTo>
                  <a:pt x="8490" y="2025"/>
                  <a:pt x="6823" y="1846"/>
                  <a:pt x="5346" y="132"/>
                </a:cubicBezTo>
                <a:cubicBezTo>
                  <a:pt x="5251" y="60"/>
                  <a:pt x="5132" y="1"/>
                  <a:pt x="49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08;p16">
            <a:extLst>
              <a:ext uri="{FF2B5EF4-FFF2-40B4-BE49-F238E27FC236}">
                <a16:creationId xmlns:a16="http://schemas.microsoft.com/office/drawing/2014/main" id="{DBE2D36B-7156-5CD8-9570-738D0D278D34}"/>
              </a:ext>
            </a:extLst>
          </p:cNvPr>
          <p:cNvSpPr/>
          <p:nvPr/>
        </p:nvSpPr>
        <p:spPr>
          <a:xfrm>
            <a:off x="6999675" y="4009436"/>
            <a:ext cx="27" cy="329102"/>
          </a:xfrm>
          <a:custGeom>
            <a:avLst/>
            <a:gdLst/>
            <a:ahLst/>
            <a:cxnLst/>
            <a:rect l="l" t="t" r="r" b="b"/>
            <a:pathLst>
              <a:path w="1" h="12086" fill="none" extrusionOk="0">
                <a:moveTo>
                  <a:pt x="0" y="1"/>
                </a:moveTo>
                <a:lnTo>
                  <a:pt x="0" y="12086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268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BC41C0E-53A2-CF70-E291-7A05B7EE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E791C0-E559-AC48-84F9-2D748CB3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916" y="2206412"/>
            <a:ext cx="7682167" cy="730675"/>
          </a:xfrm>
        </p:spPr>
        <p:txBody>
          <a:bodyPr/>
          <a:lstStyle/>
          <a:p>
            <a:r>
              <a:rPr lang="de-DE" sz="4400" dirty="0">
                <a:latin typeface="Arial Black" panose="020B0A04020102020204" pitchFamily="34" charset="0"/>
              </a:rPr>
              <a:t>2. </a:t>
            </a:r>
            <a:r>
              <a:rPr lang="de-DE" sz="4400" dirty="0"/>
              <a:t>Schutzbedarfsfeststellung </a:t>
            </a:r>
          </a:p>
        </p:txBody>
      </p:sp>
    </p:spTree>
    <p:extLst>
      <p:ext uri="{BB962C8B-B14F-4D97-AF65-F5344CB8AC3E}">
        <p14:creationId xmlns:p14="http://schemas.microsoft.com/office/powerpoint/2010/main" val="1486981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Sicherheitsaspekte</a:t>
            </a:r>
            <a:endParaRPr dirty="0"/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1071" name="Google Shape;1071;p24"/>
            <p:cNvSpPr/>
            <p:nvPr/>
          </p:nvSpPr>
          <p:spPr>
            <a:xfrm>
              <a:off x="1370850" y="2734875"/>
              <a:ext cx="2200310" cy="294494"/>
            </a:xfrm>
            <a:custGeom>
              <a:avLst/>
              <a:gdLst/>
              <a:ahLst/>
              <a:cxnLst/>
              <a:rect l="l" t="t" r="r" b="b"/>
              <a:pathLst>
                <a:path w="47971" h="11479" fill="none" extrusionOk="0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542942" y="2712139"/>
              <a:ext cx="56374" cy="45061"/>
            </a:xfrm>
            <a:custGeom>
              <a:avLst/>
              <a:gdLst/>
              <a:ahLst/>
              <a:cxnLst/>
              <a:rect l="l" t="t" r="r" b="b"/>
              <a:pathLst>
                <a:path w="1500" h="1199" extrusionOk="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341530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1075" name="Google Shape;1075;p24"/>
            <p:cNvSpPr/>
            <p:nvPr/>
          </p:nvSpPr>
          <p:spPr>
            <a:xfrm>
              <a:off x="3013950" y="2734875"/>
              <a:ext cx="1156002" cy="294494"/>
            </a:xfrm>
            <a:custGeom>
              <a:avLst/>
              <a:gdLst/>
              <a:ahLst/>
              <a:cxnLst/>
              <a:rect l="l" t="t" r="r" b="b"/>
              <a:pathLst>
                <a:path w="24111" h="11479" fill="none" extrusionOk="0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984242" y="3018498"/>
              <a:ext cx="61072" cy="45174"/>
            </a:xfrm>
            <a:custGeom>
              <a:avLst/>
              <a:gdLst/>
              <a:ahLst/>
              <a:cxnLst/>
              <a:rect l="l" t="t" r="r" b="b"/>
              <a:pathLst>
                <a:path w="1625" h="1202" extrusionOk="0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142000" y="2712139"/>
              <a:ext cx="55923" cy="45061"/>
            </a:xfrm>
            <a:custGeom>
              <a:avLst/>
              <a:gdLst/>
              <a:ahLst/>
              <a:cxnLst/>
              <a:rect l="l" t="t" r="r" b="b"/>
              <a:pathLst>
                <a:path w="1488" h="1199" extrusionOk="0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1079" name="Google Shape;1079;p24"/>
            <p:cNvSpPr/>
            <p:nvPr/>
          </p:nvSpPr>
          <p:spPr>
            <a:xfrm>
              <a:off x="4575795" y="2734875"/>
              <a:ext cx="38" cy="294494"/>
            </a:xfrm>
            <a:custGeom>
              <a:avLst/>
              <a:gdLst/>
              <a:ahLst/>
              <a:cxnLst/>
              <a:rect l="l" t="t" r="r" b="b"/>
              <a:pathLst>
                <a:path w="1" h="11479" fill="none" extrusionOk="0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544192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545507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1083" name="Google Shape;1083;p24"/>
            <p:cNvSpPr/>
            <p:nvPr/>
          </p:nvSpPr>
          <p:spPr>
            <a:xfrm>
              <a:off x="5005825" y="2734875"/>
              <a:ext cx="1124429" cy="294494"/>
            </a:xfrm>
            <a:custGeom>
              <a:avLst/>
              <a:gdLst/>
              <a:ahLst/>
              <a:cxnLst/>
              <a:rect l="l" t="t" r="r" b="b"/>
              <a:pathLst>
                <a:path w="23766" h="11479" fill="none" extrusionOk="0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609962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4977138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4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1087" name="Google Shape;1087;p24"/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4"/>
          <p:cNvGrpSpPr/>
          <p:nvPr/>
        </p:nvGrpSpPr>
        <p:grpSpPr>
          <a:xfrm>
            <a:off x="4331024" y="3211248"/>
            <a:ext cx="482409" cy="568323"/>
            <a:chOff x="4331024" y="3137098"/>
            <a:chExt cx="482409" cy="568323"/>
          </a:xfrm>
        </p:grpSpPr>
        <p:sp>
          <p:nvSpPr>
            <p:cNvPr id="1091" name="Google Shape;1091;p24"/>
            <p:cNvSpPr/>
            <p:nvPr/>
          </p:nvSpPr>
          <p:spPr>
            <a:xfrm>
              <a:off x="4331024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358760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365036" y="318061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507323" y="3279047"/>
              <a:ext cx="129810" cy="12981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446477" y="3405700"/>
              <a:ext cx="251051" cy="100270"/>
            </a:xfrm>
            <a:custGeom>
              <a:avLst/>
              <a:gdLst/>
              <a:ahLst/>
              <a:cxnLst/>
              <a:rect l="l" t="t" r="r" b="b"/>
              <a:pathLst>
                <a:path w="6680" h="2668" extrusionOk="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2732240" y="3211248"/>
            <a:ext cx="481507" cy="566970"/>
            <a:chOff x="2774016" y="3137098"/>
            <a:chExt cx="481507" cy="566970"/>
          </a:xfrm>
        </p:grpSpPr>
        <p:sp>
          <p:nvSpPr>
            <p:cNvPr id="1097" name="Google Shape;1097;p24"/>
            <p:cNvSpPr/>
            <p:nvPr/>
          </p:nvSpPr>
          <p:spPr>
            <a:xfrm>
              <a:off x="2774016" y="3137098"/>
              <a:ext cx="481507" cy="566970"/>
            </a:xfrm>
            <a:custGeom>
              <a:avLst/>
              <a:gdLst/>
              <a:ahLst/>
              <a:cxnLst/>
              <a:rect l="l" t="t" r="r" b="b"/>
              <a:pathLst>
                <a:path w="12812" h="15086" extrusionOk="0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801751" y="3172539"/>
              <a:ext cx="426035" cy="499434"/>
            </a:xfrm>
            <a:custGeom>
              <a:avLst/>
              <a:gdLst/>
              <a:ahLst/>
              <a:cxnLst/>
              <a:rect l="l" t="t" r="r" b="b"/>
              <a:pathLst>
                <a:path w="11336" h="13289" extrusionOk="0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808479" y="3180168"/>
              <a:ext cx="412581" cy="484175"/>
            </a:xfrm>
            <a:custGeom>
              <a:avLst/>
              <a:gdLst/>
              <a:ahLst/>
              <a:cxnLst/>
              <a:rect l="l" t="t" r="r" b="b"/>
              <a:pathLst>
                <a:path w="10978" h="12883" extrusionOk="0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913184" y="3378829"/>
              <a:ext cx="203171" cy="135635"/>
            </a:xfrm>
            <a:custGeom>
              <a:avLst/>
              <a:gdLst/>
              <a:ahLst/>
              <a:cxnLst/>
              <a:rect l="l" t="t" r="r" b="b"/>
              <a:pathLst>
                <a:path w="5406" h="360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949000" y="3304115"/>
              <a:ext cx="131576" cy="74752"/>
            </a:xfrm>
            <a:custGeom>
              <a:avLst/>
              <a:gdLst/>
              <a:ahLst/>
              <a:cxnLst/>
              <a:rect l="l" t="t" r="r" b="b"/>
              <a:pathLst>
                <a:path w="3501" h="1989" extrusionOk="0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079185" y="3405249"/>
              <a:ext cx="51488" cy="109215"/>
            </a:xfrm>
            <a:custGeom>
              <a:avLst/>
              <a:gdLst/>
              <a:ahLst/>
              <a:cxnLst/>
              <a:rect l="l" t="t" r="r" b="b"/>
              <a:pathLst>
                <a:path w="1370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050999" y="3348425"/>
              <a:ext cx="107899" cy="69377"/>
            </a:xfrm>
            <a:custGeom>
              <a:avLst/>
              <a:gdLst/>
              <a:ahLst/>
              <a:cxnLst/>
              <a:rect l="l" t="t" r="r" b="b"/>
              <a:pathLst>
                <a:path w="2871" h="1846" extrusionOk="0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5930609" y="3211248"/>
            <a:ext cx="481094" cy="566970"/>
            <a:chOff x="5889348" y="3137098"/>
            <a:chExt cx="481094" cy="566970"/>
          </a:xfrm>
        </p:grpSpPr>
        <p:sp>
          <p:nvSpPr>
            <p:cNvPr id="1105" name="Google Shape;1105;p24"/>
            <p:cNvSpPr/>
            <p:nvPr/>
          </p:nvSpPr>
          <p:spPr>
            <a:xfrm>
              <a:off x="5889348" y="3137098"/>
              <a:ext cx="481094" cy="566970"/>
            </a:xfrm>
            <a:custGeom>
              <a:avLst/>
              <a:gdLst/>
              <a:ahLst/>
              <a:cxnLst/>
              <a:rect l="l" t="t" r="r" b="b"/>
              <a:pathLst>
                <a:path w="12801" h="15086" extrusionOk="0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917121" y="3172539"/>
              <a:ext cx="425547" cy="499434"/>
            </a:xfrm>
            <a:custGeom>
              <a:avLst/>
              <a:gdLst/>
              <a:ahLst/>
              <a:cxnLst/>
              <a:rect l="l" t="t" r="r" b="b"/>
              <a:pathLst>
                <a:path w="11323" h="13289" extrusionOk="0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923360" y="3180168"/>
              <a:ext cx="413069" cy="484175"/>
            </a:xfrm>
            <a:custGeom>
              <a:avLst/>
              <a:gdLst/>
              <a:ahLst/>
              <a:cxnLst/>
              <a:rect l="l" t="t" r="r" b="b"/>
              <a:pathLst>
                <a:path w="10991" h="12883" extrusionOk="0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983792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5983792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6205717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6062077" y="3366765"/>
              <a:ext cx="135184" cy="55058"/>
            </a:xfrm>
            <a:custGeom>
              <a:avLst/>
              <a:gdLst/>
              <a:ahLst/>
              <a:cxnLst/>
              <a:rect l="l" t="t" r="r" b="b"/>
              <a:pathLst>
                <a:path w="3597" h="1465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6135475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983792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6135475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6218683" y="3366765"/>
              <a:ext cx="88657" cy="123985"/>
            </a:xfrm>
            <a:custGeom>
              <a:avLst/>
              <a:gdLst/>
              <a:ahLst/>
              <a:cxnLst/>
              <a:rect l="l" t="t" r="r" b="b"/>
              <a:pathLst>
                <a:path w="2359" h="3299" extrusionOk="0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6236610" y="3415547"/>
              <a:ext cx="52803" cy="81441"/>
            </a:xfrm>
            <a:custGeom>
              <a:avLst/>
              <a:gdLst/>
              <a:ahLst/>
              <a:cxnLst/>
              <a:rect l="l" t="t" r="r" b="b"/>
              <a:pathLst>
                <a:path w="1405" h="2167" extrusionOk="0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6183806" y="3415547"/>
              <a:ext cx="52841" cy="74301"/>
            </a:xfrm>
            <a:custGeom>
              <a:avLst/>
              <a:gdLst/>
              <a:ahLst/>
              <a:cxnLst/>
              <a:rect l="l" t="t" r="r" b="b"/>
              <a:pathLst>
                <a:path w="1406" h="1977" extrusionOk="0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6196772" y="3452678"/>
              <a:ext cx="26420" cy="41641"/>
            </a:xfrm>
            <a:custGeom>
              <a:avLst/>
              <a:gdLst/>
              <a:ahLst/>
              <a:cxnLst/>
              <a:rect l="l" t="t" r="r" b="b"/>
              <a:pathLst>
                <a:path w="703" h="1108" extrusionOk="0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5953802" y="3394501"/>
              <a:ext cx="42092" cy="89071"/>
            </a:xfrm>
            <a:custGeom>
              <a:avLst/>
              <a:gdLst/>
              <a:ahLst/>
              <a:cxnLst/>
              <a:rect l="l" t="t" r="r" b="b"/>
              <a:pathLst>
                <a:path w="1120" h="2370" extrusionOk="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5930989" y="3347974"/>
              <a:ext cx="88169" cy="56411"/>
            </a:xfrm>
            <a:custGeom>
              <a:avLst/>
              <a:gdLst/>
              <a:ahLst/>
              <a:cxnLst/>
              <a:rect l="l" t="t" r="r" b="b"/>
              <a:pathLst>
                <a:path w="2346" h="1501" extrusionOk="0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7530045" y="3211248"/>
            <a:ext cx="482409" cy="568323"/>
            <a:chOff x="7447258" y="3137098"/>
            <a:chExt cx="482409" cy="568323"/>
          </a:xfrm>
        </p:grpSpPr>
        <p:sp>
          <p:nvSpPr>
            <p:cNvPr id="1122" name="Google Shape;1122;p24"/>
            <p:cNvSpPr/>
            <p:nvPr/>
          </p:nvSpPr>
          <p:spPr>
            <a:xfrm>
              <a:off x="7447258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7474994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7481721" y="3180619"/>
              <a:ext cx="413483" cy="484626"/>
            </a:xfrm>
            <a:custGeom>
              <a:avLst/>
              <a:gdLst/>
              <a:ahLst/>
              <a:cxnLst/>
              <a:rect l="l" t="t" r="r" b="b"/>
              <a:pathLst>
                <a:path w="11002" h="12895" extrusionOk="0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7659336" y="3449973"/>
              <a:ext cx="58666" cy="58215"/>
            </a:xfrm>
            <a:custGeom>
              <a:avLst/>
              <a:gdLst/>
              <a:ahLst/>
              <a:cxnLst/>
              <a:rect l="l" t="t" r="r" b="b"/>
              <a:pathLst>
                <a:path w="1561" h="1549" extrusionOk="0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7611907" y="3397056"/>
              <a:ext cx="153525" cy="51187"/>
            </a:xfrm>
            <a:custGeom>
              <a:avLst/>
              <a:gdLst/>
              <a:ahLst/>
              <a:cxnLst/>
              <a:rect l="l" t="t" r="r" b="b"/>
              <a:pathLst>
                <a:path w="4085" h="1362" extrusionOk="0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7579699" y="3345493"/>
              <a:ext cx="217941" cy="64266"/>
            </a:xfrm>
            <a:custGeom>
              <a:avLst/>
              <a:gdLst/>
              <a:ahLst/>
              <a:cxnLst/>
              <a:rect l="l" t="t" r="r" b="b"/>
              <a:pathLst>
                <a:path w="5799" h="1710" extrusionOk="0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7547941" y="3292126"/>
              <a:ext cx="281493" cy="77796"/>
            </a:xfrm>
            <a:custGeom>
              <a:avLst/>
              <a:gdLst/>
              <a:ahLst/>
              <a:cxnLst/>
              <a:rect l="l" t="t" r="r" b="b"/>
              <a:pathLst>
                <a:path w="7490" h="2070" extrusionOk="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7709020" y="3439675"/>
              <a:ext cx="103389" cy="68964"/>
            </a:xfrm>
            <a:custGeom>
              <a:avLst/>
              <a:gdLst/>
              <a:ahLst/>
              <a:cxnLst/>
              <a:rect l="l" t="t" r="r" b="b"/>
              <a:pathLst>
                <a:path w="2751" h="1835" extrusionOk="0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7727360" y="3401228"/>
              <a:ext cx="67160" cy="38484"/>
            </a:xfrm>
            <a:custGeom>
              <a:avLst/>
              <a:gdLst/>
              <a:ahLst/>
              <a:cxnLst/>
              <a:rect l="l" t="t" r="r" b="b"/>
              <a:pathLst>
                <a:path w="1787" h="1024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1132" name="Google Shape;1132;p24"/>
            <p:cNvSpPr/>
            <p:nvPr/>
          </p:nvSpPr>
          <p:spPr>
            <a:xfrm>
              <a:off x="3635672" y="1406673"/>
              <a:ext cx="1881605" cy="1219815"/>
            </a:xfrm>
            <a:custGeom>
              <a:avLst/>
              <a:gdLst/>
              <a:ahLst/>
              <a:cxnLst/>
              <a:rect l="l" t="t" r="r" b="b"/>
              <a:pathLst>
                <a:path w="50066" h="32457" extrusionOk="0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636086" y="1476463"/>
              <a:ext cx="1881192" cy="1150025"/>
            </a:xfrm>
            <a:custGeom>
              <a:avLst/>
              <a:gdLst/>
              <a:ahLst/>
              <a:cxnLst/>
              <a:rect l="l" t="t" r="r" b="b"/>
              <a:pathLst>
                <a:path w="50055" h="30600" extrusionOk="0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704110" y="1507807"/>
              <a:ext cx="1744730" cy="944185"/>
            </a:xfrm>
            <a:custGeom>
              <a:avLst/>
              <a:gdLst/>
              <a:ahLst/>
              <a:cxnLst/>
              <a:rect l="l" t="t" r="r" b="b"/>
              <a:pathLst>
                <a:path w="46424" h="25123" extrusionOk="0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420057" y="1911857"/>
              <a:ext cx="265859" cy="177239"/>
            </a:xfrm>
            <a:custGeom>
              <a:avLst/>
              <a:gdLst/>
              <a:ahLst/>
              <a:cxnLst/>
              <a:rect l="l" t="t" r="r" b="b"/>
              <a:pathLst>
                <a:path w="7074" h="4716" extrusionOk="0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467035" y="1814330"/>
              <a:ext cx="171865" cy="97564"/>
            </a:xfrm>
            <a:custGeom>
              <a:avLst/>
              <a:gdLst/>
              <a:ahLst/>
              <a:cxnLst/>
              <a:rect l="l" t="t" r="r" b="b"/>
              <a:pathLst>
                <a:path w="4573" h="2596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86263" y="1645622"/>
              <a:ext cx="532544" cy="665173"/>
            </a:xfrm>
            <a:custGeom>
              <a:avLst/>
              <a:gdLst/>
              <a:ahLst/>
              <a:cxnLst/>
              <a:rect l="l" t="t" r="r" b="b"/>
              <a:pathLst>
                <a:path w="14170" h="17699" extrusionOk="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394017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412808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412808" y="2522196"/>
              <a:ext cx="2102703" cy="137853"/>
            </a:xfrm>
            <a:custGeom>
              <a:avLst/>
              <a:gdLst/>
              <a:ahLst/>
              <a:cxnLst/>
              <a:rect l="l" t="t" r="r" b="b"/>
              <a:pathLst>
                <a:path w="55949" h="3668" extrusionOk="0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986575" y="1260364"/>
              <a:ext cx="673892" cy="673892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020550" y="1315385"/>
              <a:ext cx="584896" cy="584896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59267" y="1417872"/>
              <a:ext cx="287318" cy="245639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100676" y="1668886"/>
              <a:ext cx="445240" cy="209222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198653" y="1498411"/>
              <a:ext cx="248383" cy="84824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031750" y="1438881"/>
              <a:ext cx="448848" cy="449299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13957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342261" y="1290543"/>
              <a:ext cx="56036" cy="44911"/>
            </a:xfrm>
            <a:custGeom>
              <a:avLst/>
              <a:gdLst/>
              <a:ahLst/>
              <a:cxnLst/>
              <a:rect l="l" t="t" r="r" b="b"/>
              <a:pathLst>
                <a:path w="1491" h="1195" extrusionOk="0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544530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74679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169945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37262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574897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777579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97984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949068" y="1290543"/>
              <a:ext cx="56111" cy="44911"/>
            </a:xfrm>
            <a:custGeom>
              <a:avLst/>
              <a:gdLst/>
              <a:ahLst/>
              <a:cxnLst/>
              <a:rect l="l" t="t" r="r" b="b"/>
              <a:pathLst>
                <a:path w="1493" h="1195" extrusionOk="0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304533" y="2202707"/>
              <a:ext cx="75203" cy="75203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243687" y="2135247"/>
              <a:ext cx="196895" cy="65732"/>
            </a:xfrm>
            <a:custGeom>
              <a:avLst/>
              <a:gdLst/>
              <a:ahLst/>
              <a:cxnLst/>
              <a:rect l="l" t="t" r="r" b="b"/>
              <a:pathLst>
                <a:path w="5239" h="1749" extrusionOk="0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3202497" y="2068576"/>
              <a:ext cx="279727" cy="83170"/>
            </a:xfrm>
            <a:custGeom>
              <a:avLst/>
              <a:gdLst/>
              <a:ahLst/>
              <a:cxnLst/>
              <a:rect l="l" t="t" r="r" b="b"/>
              <a:pathLst>
                <a:path w="7443" h="2213" extrusionOk="0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3161344" y="1999912"/>
              <a:ext cx="361581" cy="99932"/>
            </a:xfrm>
            <a:custGeom>
              <a:avLst/>
              <a:gdLst/>
              <a:ahLst/>
              <a:cxnLst/>
              <a:rect l="l" t="t" r="r" b="b"/>
              <a:pathLst>
                <a:path w="9621" h="2659" extrusionOk="0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6208157" y="2302940"/>
              <a:ext cx="44310" cy="44347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6172341" y="2263103"/>
              <a:ext cx="116393" cy="38973"/>
            </a:xfrm>
            <a:custGeom>
              <a:avLst/>
              <a:gdLst/>
              <a:ahLst/>
              <a:cxnLst/>
              <a:rect l="l" t="t" r="r" b="b"/>
              <a:pathLst>
                <a:path w="3097" h="1037" extrusionOk="0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147724" y="2223979"/>
              <a:ext cx="165175" cy="49008"/>
            </a:xfrm>
            <a:custGeom>
              <a:avLst/>
              <a:gdLst/>
              <a:ahLst/>
              <a:cxnLst/>
              <a:rect l="l" t="t" r="r" b="b"/>
              <a:pathLst>
                <a:path w="4395" h="1304" extrusionOk="0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6123559" y="2183014"/>
              <a:ext cx="213920" cy="59117"/>
            </a:xfrm>
            <a:custGeom>
              <a:avLst/>
              <a:gdLst/>
              <a:ahLst/>
              <a:cxnLst/>
              <a:rect l="l" t="t" r="r" b="b"/>
              <a:pathLst>
                <a:path w="5692" h="1573" extrusionOk="0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03835" y="1748974"/>
              <a:ext cx="168745" cy="172316"/>
            </a:xfrm>
            <a:custGeom>
              <a:avLst/>
              <a:gdLst/>
              <a:ahLst/>
              <a:cxnLst/>
              <a:rect l="l" t="t" r="r" b="b"/>
              <a:pathLst>
                <a:path w="4490" h="4585" extrusionOk="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6058691" y="1739578"/>
              <a:ext cx="134282" cy="134282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995590" y="1870253"/>
              <a:ext cx="260484" cy="104291"/>
            </a:xfrm>
            <a:custGeom>
              <a:avLst/>
              <a:gdLst/>
              <a:ahLst/>
              <a:cxnLst/>
              <a:rect l="l" t="t" r="r" b="b"/>
              <a:pathLst>
                <a:path w="6931" h="2775" extrusionOk="0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32694" y="2076092"/>
              <a:ext cx="298969" cy="292392"/>
            </a:xfrm>
            <a:custGeom>
              <a:avLst/>
              <a:gdLst/>
              <a:ahLst/>
              <a:cxnLst/>
              <a:rect l="l" t="t" r="r" b="b"/>
              <a:pathLst>
                <a:path w="7955" h="7780" extrusionOk="0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861999" y="2126979"/>
              <a:ext cx="174984" cy="171000"/>
            </a:xfrm>
            <a:custGeom>
              <a:avLst/>
              <a:gdLst/>
              <a:ahLst/>
              <a:cxnLst/>
              <a:rect l="l" t="t" r="r" b="b"/>
              <a:pathLst>
                <a:path w="4656" h="4550" extrusionOk="0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964735" y="2430194"/>
              <a:ext cx="361581" cy="214220"/>
            </a:xfrm>
            <a:custGeom>
              <a:avLst/>
              <a:gdLst/>
              <a:ahLst/>
              <a:cxnLst/>
              <a:rect l="l" t="t" r="r" b="b"/>
              <a:pathLst>
                <a:path w="9621" h="5700" extrusionOk="0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196709" y="1544525"/>
              <a:ext cx="255974" cy="153938"/>
            </a:xfrm>
            <a:custGeom>
              <a:avLst/>
              <a:gdLst/>
              <a:ahLst/>
              <a:cxnLst/>
              <a:rect l="l" t="t" r="r" b="b"/>
              <a:pathLst>
                <a:path w="6811" h="4096" extrusionOk="0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917471" y="2500286"/>
              <a:ext cx="170963" cy="146008"/>
            </a:xfrm>
            <a:custGeom>
              <a:avLst/>
              <a:gdLst/>
              <a:ahLst/>
              <a:cxnLst/>
              <a:rect l="l" t="t" r="r" b="b"/>
              <a:pathLst>
                <a:path w="4549" h="3885" extrusionOk="0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058443" y="2550195"/>
              <a:ext cx="327118" cy="87943"/>
            </a:xfrm>
            <a:custGeom>
              <a:avLst/>
              <a:gdLst/>
              <a:ahLst/>
              <a:cxnLst/>
              <a:rect l="l" t="t" r="r" b="b"/>
              <a:pathLst>
                <a:path w="8704" h="2340" extrusionOk="0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476158" y="2493709"/>
              <a:ext cx="346849" cy="113274"/>
            </a:xfrm>
            <a:custGeom>
              <a:avLst/>
              <a:gdLst/>
              <a:ahLst/>
              <a:cxnLst/>
              <a:rect l="l" t="t" r="r" b="b"/>
              <a:pathLst>
                <a:path w="9229" h="3014" extrusionOk="0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478056" y="2335599"/>
              <a:ext cx="234515" cy="294496"/>
            </a:xfrm>
            <a:custGeom>
              <a:avLst/>
              <a:gdLst/>
              <a:ahLst/>
              <a:cxnLst/>
              <a:rect l="l" t="t" r="r" b="b"/>
              <a:pathLst>
                <a:path w="6240" h="7836" extrusionOk="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523268" y="2406104"/>
              <a:ext cx="144542" cy="142024"/>
            </a:xfrm>
            <a:custGeom>
              <a:avLst/>
              <a:gdLst/>
              <a:ahLst/>
              <a:cxnLst/>
              <a:rect l="l" t="t" r="r" b="b"/>
              <a:pathLst>
                <a:path w="3846" h="3779" extrusionOk="0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62917" y="1450982"/>
              <a:ext cx="219745" cy="276119"/>
            </a:xfrm>
            <a:custGeom>
              <a:avLst/>
              <a:gdLst/>
              <a:ahLst/>
              <a:cxnLst/>
              <a:rect l="l" t="t" r="r" b="b"/>
              <a:pathLst>
                <a:path w="5847" h="7347" extrusionOk="0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804972" y="1516977"/>
              <a:ext cx="136086" cy="133380"/>
            </a:xfrm>
            <a:custGeom>
              <a:avLst/>
              <a:gdLst/>
              <a:ahLst/>
              <a:cxnLst/>
              <a:rect l="l" t="t" r="r" b="b"/>
              <a:pathLst>
                <a:path w="3621" h="3549" extrusionOk="0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24"/>
          <p:cNvSpPr txBox="1"/>
          <p:nvPr/>
        </p:nvSpPr>
        <p:spPr>
          <a:xfrm>
            <a:off x="568022" y="3852900"/>
            <a:ext cx="1603425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Authentifizierung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3" name="Google Shape;1183;p24"/>
          <p:cNvSpPr txBox="1"/>
          <p:nvPr/>
        </p:nvSpPr>
        <p:spPr>
          <a:xfrm>
            <a:off x="2299575" y="3852925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-DE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Private Key</a:t>
            </a:r>
          </a:p>
        </p:txBody>
      </p:sp>
      <p:sp>
        <p:nvSpPr>
          <p:cNvPr id="1186" name="Google Shape;1186;p24"/>
          <p:cNvSpPr txBox="1"/>
          <p:nvPr/>
        </p:nvSpPr>
        <p:spPr>
          <a:xfrm>
            <a:off x="3875800" y="3852900"/>
            <a:ext cx="13494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Public Key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89" name="Google Shape;1189;p24"/>
          <p:cNvSpPr txBox="1"/>
          <p:nvPr/>
        </p:nvSpPr>
        <p:spPr>
          <a:xfrm>
            <a:off x="5355568" y="3855246"/>
            <a:ext cx="1610737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Verschlüsselung</a:t>
            </a:r>
          </a:p>
        </p:txBody>
      </p:sp>
      <p:sp>
        <p:nvSpPr>
          <p:cNvPr id="1192" name="Google Shape;1192;p24"/>
          <p:cNvSpPr txBox="1"/>
          <p:nvPr/>
        </p:nvSpPr>
        <p:spPr>
          <a:xfrm>
            <a:off x="7088400" y="3853000"/>
            <a:ext cx="1367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Transaktion</a:t>
            </a: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94" name="Google Shape;1194;p24"/>
          <p:cNvGrpSpPr/>
          <p:nvPr/>
        </p:nvGrpSpPr>
        <p:grpSpPr>
          <a:xfrm>
            <a:off x="1129639" y="3211248"/>
            <a:ext cx="482409" cy="568323"/>
            <a:chOff x="1214339" y="3211248"/>
            <a:chExt cx="482409" cy="568323"/>
          </a:xfrm>
        </p:grpSpPr>
        <p:sp>
          <p:nvSpPr>
            <p:cNvPr id="1195" name="Google Shape;1195;p24"/>
            <p:cNvSpPr/>
            <p:nvPr/>
          </p:nvSpPr>
          <p:spPr>
            <a:xfrm>
              <a:off x="1214339" y="321124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242075" y="3246689"/>
              <a:ext cx="426937" cy="500336"/>
            </a:xfrm>
            <a:custGeom>
              <a:avLst/>
              <a:gdLst/>
              <a:ahLst/>
              <a:cxnLst/>
              <a:rect l="l" t="t" r="r" b="b"/>
              <a:pathLst>
                <a:path w="11360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248351" y="325476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20848" y="3334406"/>
              <a:ext cx="267174" cy="261837"/>
            </a:xfrm>
            <a:custGeom>
              <a:avLst/>
              <a:gdLst/>
              <a:ahLst/>
              <a:cxnLst/>
              <a:rect l="l" t="t" r="r" b="b"/>
              <a:pathLst>
                <a:path w="7109" h="6967" extrusionOk="0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1318207-4199-7E82-E94E-35049027D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73165"/>
              </p:ext>
            </p:extLst>
          </p:nvPr>
        </p:nvGraphicFramePr>
        <p:xfrm>
          <a:off x="0" y="1"/>
          <a:ext cx="9144000" cy="304800"/>
        </p:xfrm>
        <a:graphic>
          <a:graphicData uri="http://schemas.openxmlformats.org/drawingml/2006/table">
            <a:tbl>
              <a:tblPr firstRow="1" bandRow="1">
                <a:tableStyleId>{270AB188-B37B-4395-96D7-B39230E72EA3}</a:tableStyleId>
              </a:tblPr>
              <a:tblGrid>
                <a:gridCol w="2712244">
                  <a:extLst>
                    <a:ext uri="{9D8B030D-6E8A-4147-A177-3AD203B41FA5}">
                      <a16:colId xmlns:a16="http://schemas.microsoft.com/office/drawing/2014/main" val="4148213859"/>
                    </a:ext>
                  </a:extLst>
                </a:gridCol>
                <a:gridCol w="6431756">
                  <a:extLst>
                    <a:ext uri="{9D8B030D-6E8A-4147-A177-3AD203B41FA5}">
                      <a16:colId xmlns:a16="http://schemas.microsoft.com/office/drawing/2014/main" val="2568751517"/>
                    </a:ext>
                  </a:extLst>
                </a:gridCol>
              </a:tblGrid>
              <a:tr h="234949">
                <a:tc>
                  <a:txBody>
                    <a:bodyPr/>
                    <a:lstStyle/>
                    <a:p>
                      <a:r>
                        <a:rPr lang="de-DE" b="1" dirty="0"/>
                        <a:t>Aspekt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Schutzbedarfsfeststellung</a:t>
                      </a:r>
                      <a:r>
                        <a:rPr lang="de-DE" sz="14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102666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3F0E2F17-F3D7-7A32-7EA4-2DDDCE03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5580"/>
              </p:ext>
            </p:extLst>
          </p:nvPr>
        </p:nvGraphicFramePr>
        <p:xfrm>
          <a:off x="0" y="304800"/>
          <a:ext cx="9144000" cy="4846703"/>
        </p:xfrm>
        <a:graphic>
          <a:graphicData uri="http://schemas.openxmlformats.org/drawingml/2006/table">
            <a:tbl>
              <a:tblPr firstRow="1" bandRow="1">
                <a:tableStyleId>{270AB188-B37B-4395-96D7-B39230E72EA3}</a:tableStyleId>
              </a:tblPr>
              <a:tblGrid>
                <a:gridCol w="645042">
                  <a:extLst>
                    <a:ext uri="{9D8B030D-6E8A-4147-A177-3AD203B41FA5}">
                      <a16:colId xmlns:a16="http://schemas.microsoft.com/office/drawing/2014/main" val="4232017165"/>
                    </a:ext>
                  </a:extLst>
                </a:gridCol>
                <a:gridCol w="2069805">
                  <a:extLst>
                    <a:ext uri="{9D8B030D-6E8A-4147-A177-3AD203B41FA5}">
                      <a16:colId xmlns:a16="http://schemas.microsoft.com/office/drawing/2014/main" val="3362445732"/>
                    </a:ext>
                  </a:extLst>
                </a:gridCol>
                <a:gridCol w="1980978">
                  <a:extLst>
                    <a:ext uri="{9D8B030D-6E8A-4147-A177-3AD203B41FA5}">
                      <a16:colId xmlns:a16="http://schemas.microsoft.com/office/drawing/2014/main" val="4239280418"/>
                    </a:ext>
                  </a:extLst>
                </a:gridCol>
                <a:gridCol w="4448175">
                  <a:extLst>
                    <a:ext uri="{9D8B030D-6E8A-4147-A177-3AD203B41FA5}">
                      <a16:colId xmlns:a16="http://schemas.microsoft.com/office/drawing/2014/main" val="256587784"/>
                    </a:ext>
                  </a:extLst>
                </a:gridCol>
              </a:tblGrid>
              <a:tr h="293734">
                <a:tc>
                  <a:txBody>
                    <a:bodyPr/>
                    <a:lstStyle/>
                    <a:p>
                      <a:r>
                        <a:rPr lang="de-DE" sz="1100" b="1" dirty="0">
                          <a:latin typeface="+mj-lt"/>
                        </a:rPr>
                        <a:t>Nr.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>
                          <a:latin typeface="+mj-lt"/>
                        </a:rPr>
                        <a:t>Bezeichnung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b="1" dirty="0">
                          <a:latin typeface="+mj-lt"/>
                        </a:rPr>
                        <a:t>Grundwert &amp; Schutzbedarf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dirty="0">
                          <a:latin typeface="+mj-lt"/>
                        </a:rPr>
                        <a:t>Begründung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665112"/>
                  </a:ext>
                </a:extLst>
              </a:tr>
              <a:tr h="863923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Authentifizierung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 dirty="0">
                          <a:latin typeface="+mj-lt"/>
                        </a:rPr>
                        <a:t>Vertraulichkeit: </a:t>
                      </a:r>
                      <a:r>
                        <a:rPr lang="de-DE" sz="1100" b="1" dirty="0">
                          <a:latin typeface="+mj-lt"/>
                        </a:rPr>
                        <a:t>sehr</a:t>
                      </a:r>
                      <a:r>
                        <a:rPr lang="de-DE" sz="1100" dirty="0">
                          <a:latin typeface="+mj-lt"/>
                        </a:rPr>
                        <a:t> </a:t>
                      </a:r>
                      <a:r>
                        <a:rPr lang="de-DE" sz="1100" b="1" dirty="0">
                          <a:latin typeface="+mj-lt"/>
                        </a:rPr>
                        <a:t>hoch</a:t>
                      </a:r>
                      <a:endParaRPr lang="de-DE" sz="1100" dirty="0">
                        <a:latin typeface="+mj-lt"/>
                      </a:endParaRPr>
                    </a:p>
                    <a:p>
                      <a:r>
                        <a:rPr lang="de-DE" sz="1100" dirty="0">
                          <a:latin typeface="+mj-lt"/>
                        </a:rPr>
                        <a:t>Integrität: </a:t>
                      </a:r>
                      <a:r>
                        <a:rPr lang="de-DE" sz="1100" b="1" dirty="0">
                          <a:latin typeface="+mj-lt"/>
                        </a:rPr>
                        <a:t>hoch</a:t>
                      </a:r>
                      <a:endParaRPr lang="de-DE" sz="1100" dirty="0">
                        <a:latin typeface="+mj-lt"/>
                      </a:endParaRPr>
                    </a:p>
                    <a:p>
                      <a:endParaRPr lang="de-DE" sz="1100" dirty="0">
                        <a:latin typeface="+mj-lt"/>
                      </a:endParaRPr>
                    </a:p>
                    <a:p>
                      <a:r>
                        <a:rPr lang="de-DE" sz="1100" dirty="0">
                          <a:latin typeface="+mj-lt"/>
                        </a:rPr>
                        <a:t>Verfügbarkeit: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Unbefugte können auf die Wallet </a:t>
                      </a:r>
                      <a:r>
                        <a:rPr lang="de-DE" sz="1100" b="1" dirty="0">
                          <a:latin typeface="+mj-lt"/>
                        </a:rPr>
                        <a:t>Zugreifen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Die hohe Mindestanforderung für ein </a:t>
                      </a:r>
                      <a:r>
                        <a:rPr lang="de-DE" sz="1100" b="1" dirty="0">
                          <a:latin typeface="+mj-lt"/>
                        </a:rPr>
                        <a:t>Passwort </a:t>
                      </a:r>
                      <a:r>
                        <a:rPr lang="de-DE" sz="1100" b="0" dirty="0">
                          <a:latin typeface="+mj-lt"/>
                        </a:rPr>
                        <a:t>stellt gegen einfache Brute-Force Attacken sicher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Der Zugang kann bei Anfrage sofort </a:t>
                      </a:r>
                      <a:r>
                        <a:rPr lang="de-DE" sz="1100" b="1" dirty="0">
                          <a:latin typeface="+mj-lt"/>
                        </a:rPr>
                        <a:t>wiederhergestellt</a:t>
                      </a:r>
                      <a:r>
                        <a:rPr lang="de-DE" sz="1100" dirty="0">
                          <a:latin typeface="+mj-lt"/>
                        </a:rPr>
                        <a:t>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83729"/>
                  </a:ext>
                </a:extLst>
              </a:tr>
              <a:tr h="673859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Private-Key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Vertraulichkeit: </a:t>
                      </a:r>
                      <a:r>
                        <a:rPr lang="de-DE" sz="1100" b="1" u="none" dirty="0">
                          <a:latin typeface="+mj-lt"/>
                        </a:rPr>
                        <a:t>sehr hoch</a:t>
                      </a:r>
                      <a:endParaRPr lang="de-DE" sz="1100" dirty="0">
                        <a:latin typeface="+mj-lt"/>
                      </a:endParaRPr>
                    </a:p>
                    <a:p>
                      <a:r>
                        <a:rPr lang="de-DE" sz="1100" dirty="0">
                          <a:latin typeface="+mj-lt"/>
                        </a:rPr>
                        <a:t>Integrität: </a:t>
                      </a:r>
                      <a:r>
                        <a:rPr lang="de-DE" sz="1100" b="1" dirty="0">
                          <a:latin typeface="+mj-lt"/>
                        </a:rPr>
                        <a:t>sehr hoch</a:t>
                      </a:r>
                      <a:endParaRPr lang="de-DE" sz="1100" dirty="0">
                        <a:latin typeface="+mj-lt"/>
                      </a:endParaRPr>
                    </a:p>
                    <a:p>
                      <a:r>
                        <a:rPr lang="de-DE" sz="1100" dirty="0">
                          <a:latin typeface="+mj-lt"/>
                        </a:rPr>
                        <a:t>Verfügbarkeit: </a:t>
                      </a:r>
                      <a:r>
                        <a:rPr lang="de-DE" sz="1100" b="1" dirty="0">
                          <a:latin typeface="+mj-lt"/>
                        </a:rPr>
                        <a:t>sehr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Unbefugte dürfen </a:t>
                      </a:r>
                      <a:r>
                        <a:rPr lang="de-DE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kein Zugang </a:t>
                      </a: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dazu habe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Sicherstellung von </a:t>
                      </a:r>
                      <a:r>
                        <a:rPr lang="de-DE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Manipulation</a:t>
                      </a: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oder </a:t>
                      </a:r>
                      <a:r>
                        <a:rPr lang="de-DE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Veränderung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Der </a:t>
                      </a:r>
                      <a:r>
                        <a:rPr lang="de-DE" sz="1100" b="1" dirty="0">
                          <a:latin typeface="+mj-lt"/>
                        </a:rPr>
                        <a:t>Zugriff</a:t>
                      </a:r>
                      <a:r>
                        <a:rPr lang="de-DE" sz="1100" dirty="0">
                          <a:latin typeface="+mj-lt"/>
                        </a:rPr>
                        <a:t> auf die Bitcoins sollten jederzeit möglich sein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55073"/>
                  </a:ext>
                </a:extLst>
              </a:tr>
              <a:tr h="673859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Public-Key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Vertraulichkeit: normal</a:t>
                      </a:r>
                    </a:p>
                    <a:p>
                      <a:r>
                        <a:rPr lang="de-DE" sz="1100" dirty="0">
                          <a:latin typeface="+mj-lt"/>
                        </a:rPr>
                        <a:t>Integrität: normal</a:t>
                      </a:r>
                    </a:p>
                    <a:p>
                      <a:r>
                        <a:rPr lang="de-DE" sz="1100" dirty="0">
                          <a:latin typeface="+mj-lt"/>
                        </a:rPr>
                        <a:t>Verfügbarkeit: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Der Public Key enthält keine vertrauliche Informationen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Jegliche </a:t>
                      </a:r>
                      <a:r>
                        <a:rPr lang="de-DE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Manipulation</a:t>
                      </a: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oder </a:t>
                      </a:r>
                      <a:r>
                        <a:rPr lang="de-DE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Veränderung </a:t>
                      </a: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stellt kein Risiko dar</a:t>
                      </a:r>
                      <a:endParaRPr lang="de-DE" sz="1100" dirty="0">
                        <a:latin typeface="+mj-lt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Kann sofort </a:t>
                      </a:r>
                      <a:r>
                        <a:rPr lang="de-DE" sz="1100" b="1" dirty="0">
                          <a:latin typeface="+mj-lt"/>
                        </a:rPr>
                        <a:t>wiederhergestellt</a:t>
                      </a:r>
                      <a:r>
                        <a:rPr lang="de-DE" sz="1100" dirty="0">
                          <a:latin typeface="+mj-lt"/>
                        </a:rPr>
                        <a:t>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03235"/>
                  </a:ext>
                </a:extLst>
              </a:tr>
              <a:tr h="1089277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Verschlüsselung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Vertraulichkeit: </a:t>
                      </a:r>
                      <a:r>
                        <a:rPr lang="de-DE" sz="1100" b="1" dirty="0">
                          <a:latin typeface="+mj-lt"/>
                        </a:rPr>
                        <a:t>hoch</a:t>
                      </a:r>
                    </a:p>
                    <a:p>
                      <a:endParaRPr lang="de-DE" sz="1100" dirty="0">
                        <a:latin typeface="+mj-lt"/>
                      </a:endParaRPr>
                    </a:p>
                    <a:p>
                      <a:r>
                        <a:rPr lang="de-DE" sz="1100" dirty="0">
                          <a:latin typeface="+mj-lt"/>
                        </a:rPr>
                        <a:t>Integrität: </a:t>
                      </a:r>
                      <a:r>
                        <a:rPr lang="de-DE" sz="1100" b="1" dirty="0">
                          <a:latin typeface="+mj-lt"/>
                        </a:rPr>
                        <a:t>hoch</a:t>
                      </a:r>
                    </a:p>
                    <a:p>
                      <a:endParaRPr lang="de-DE" sz="1100" dirty="0">
                        <a:latin typeface="+mj-lt"/>
                      </a:endParaRPr>
                    </a:p>
                    <a:p>
                      <a:r>
                        <a:rPr lang="de-DE" sz="1100" dirty="0">
                          <a:latin typeface="+mj-lt"/>
                        </a:rPr>
                        <a:t>Verfügbarkeit: </a:t>
                      </a:r>
                      <a:r>
                        <a:rPr lang="de-DE" sz="1100" b="1" dirty="0">
                          <a:latin typeface="+mj-lt"/>
                        </a:rPr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Mehrfach ausgereifte Verschlüsselungstechniken stellen gegen unbefugten </a:t>
                      </a:r>
                      <a:r>
                        <a:rPr lang="de-DE" sz="1100" b="1" dirty="0">
                          <a:latin typeface="+mj-lt"/>
                        </a:rPr>
                        <a:t>Zugriff</a:t>
                      </a:r>
                      <a:r>
                        <a:rPr lang="de-DE" sz="1100" dirty="0">
                          <a:latin typeface="+mj-lt"/>
                        </a:rPr>
                        <a:t> sicher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Es muss sichergestellt werden, dass diese </a:t>
                      </a:r>
                      <a:r>
                        <a:rPr lang="de-DE" sz="1100" b="1" dirty="0">
                          <a:latin typeface="+mj-lt"/>
                        </a:rPr>
                        <a:t>Vollständig funktionieren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Es muss jederzeit Gewährleistet sein und kann bei Ausfall das </a:t>
                      </a:r>
                      <a:r>
                        <a:rPr lang="de-DE" sz="1100" b="1" dirty="0">
                          <a:latin typeface="+mj-lt"/>
                        </a:rPr>
                        <a:t>Gesamte System aufhalten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4392"/>
                  </a:ext>
                </a:extLst>
              </a:tr>
              <a:tr h="1244048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Transaktion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+mj-lt"/>
                        </a:rPr>
                        <a:t>Vertraulichkeit: normal</a:t>
                      </a:r>
                    </a:p>
                    <a:p>
                      <a:r>
                        <a:rPr lang="de-DE" sz="1100" dirty="0">
                          <a:latin typeface="+mj-lt"/>
                        </a:rPr>
                        <a:t>Integrität: </a:t>
                      </a:r>
                      <a:r>
                        <a:rPr lang="de-DE" sz="1100" b="1" dirty="0">
                          <a:latin typeface="+mj-lt"/>
                        </a:rPr>
                        <a:t>hoch</a:t>
                      </a:r>
                    </a:p>
                    <a:p>
                      <a:endParaRPr lang="de-DE" sz="1100" dirty="0">
                        <a:latin typeface="+mj-lt"/>
                      </a:endParaRPr>
                    </a:p>
                    <a:p>
                      <a:r>
                        <a:rPr lang="de-DE" sz="1100" dirty="0">
                          <a:latin typeface="+mj-lt"/>
                        </a:rPr>
                        <a:t>Verfügbarkeit: </a:t>
                      </a:r>
                      <a:r>
                        <a:rPr lang="de-DE" sz="1100" b="1" dirty="0">
                          <a:latin typeface="+mj-lt"/>
                        </a:rPr>
                        <a:t>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Von jeden </a:t>
                      </a:r>
                      <a:r>
                        <a:rPr lang="de-DE" sz="1100" b="1" dirty="0">
                          <a:latin typeface="+mj-lt"/>
                        </a:rPr>
                        <a:t>öffentlich Sichtbar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dirty="0">
                          <a:latin typeface="+mj-lt"/>
                        </a:rPr>
                        <a:t>Es sollte sichergestellt werden das keine </a:t>
                      </a:r>
                      <a:r>
                        <a:rPr lang="de-DE" sz="1100" b="1" dirty="0">
                          <a:latin typeface="+mj-lt"/>
                        </a:rPr>
                        <a:t>Falsche</a:t>
                      </a:r>
                      <a:r>
                        <a:rPr lang="de-DE" sz="1100" dirty="0">
                          <a:latin typeface="+mj-lt"/>
                        </a:rPr>
                        <a:t> Transaktionen getätigt werden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Das Bitcoin-Netzwerk und die erforderlichen Ressourcen sollte jederzeit für die </a:t>
                      </a:r>
                      <a:r>
                        <a:rPr lang="de-DE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Durchführung</a:t>
                      </a: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und </a:t>
                      </a:r>
                      <a:r>
                        <a:rPr lang="de-DE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Bestätigung</a:t>
                      </a:r>
                      <a:r>
                        <a:rPr lang="de-D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von Transaktionen verfügbar sein</a:t>
                      </a:r>
                      <a:endParaRPr lang="de-DE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26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867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BC41C0E-53A2-CF70-E291-7A05B7EE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E791C0-E559-AC48-84F9-2D748CB3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937" y="1841075"/>
            <a:ext cx="6842125" cy="1461350"/>
          </a:xfrm>
        </p:spPr>
        <p:txBody>
          <a:bodyPr/>
          <a:lstStyle/>
          <a:p>
            <a:r>
              <a:rPr lang="de-DE" sz="6000" dirty="0">
                <a:latin typeface="Arial Black" panose="020B0A04020102020204" pitchFamily="34" charset="0"/>
              </a:rPr>
              <a:t>3. </a:t>
            </a:r>
            <a:r>
              <a:rPr lang="de-DE" sz="6000" dirty="0"/>
              <a:t>Risikoanalyse </a:t>
            </a:r>
          </a:p>
        </p:txBody>
      </p:sp>
    </p:spTree>
    <p:extLst>
      <p:ext uri="{BB962C8B-B14F-4D97-AF65-F5344CB8AC3E}">
        <p14:creationId xmlns:p14="http://schemas.microsoft.com/office/powerpoint/2010/main" val="3288291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Benutzerdefiniert 1">
      <a:majorFont>
        <a:latin typeface="Fira San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Macintosh PowerPoint</Application>
  <PresentationFormat>Bildschirmpräsentation (16:9)</PresentationFormat>
  <Paragraphs>152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Fira Sans</vt:lpstr>
      <vt:lpstr>Arial</vt:lpstr>
      <vt:lpstr>Arial Black</vt:lpstr>
      <vt:lpstr>Fira Sans Black</vt:lpstr>
      <vt:lpstr>Cybersecurity Infographics by Slidesgo</vt:lpstr>
      <vt:lpstr>IT-Sicherheit </vt:lpstr>
      <vt:lpstr>Gliederung</vt:lpstr>
      <vt:lpstr>1. Software</vt:lpstr>
      <vt:lpstr>Startfenster</vt:lpstr>
      <vt:lpstr>Registrierungsfenster</vt:lpstr>
      <vt:lpstr>2. Schutzbedarfsfeststellung </vt:lpstr>
      <vt:lpstr>Sicherheitsaspekte</vt:lpstr>
      <vt:lpstr>PowerPoint-Präsentation</vt:lpstr>
      <vt:lpstr>3. Risikoanalyse </vt:lpstr>
      <vt:lpstr>PowerPoint-Präsentation</vt:lpstr>
      <vt:lpstr>PowerPoint-Präsentation</vt:lpstr>
      <vt:lpstr>4. Live-Demo</vt:lpstr>
      <vt:lpstr>5. Sicherheit</vt:lpstr>
      <vt:lpstr>Es stellte sich noch die Frage    </vt:lpstr>
      <vt:lpstr>Welche Sicherheit wird durch die Blockchain gegeben und welche durch die Wallet ?</vt:lpstr>
      <vt:lpstr>Welche Sicherheit wird durch die Blockchain gegeben und welche durch die Wallet ?</vt:lpstr>
      <vt:lpstr>Welche Sicherheit wird durch die Blockchain gegeben und welche durch die Wallet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IT-Sicherheit </dc:title>
  <cp:lastModifiedBy>Keanu Pastuschka</cp:lastModifiedBy>
  <cp:revision>9</cp:revision>
  <dcterms:modified xsi:type="dcterms:W3CDTF">2023-05-22T20:12:40Z</dcterms:modified>
</cp:coreProperties>
</file>