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53" r:id="rId2"/>
    <p:sldId id="455" r:id="rId3"/>
    <p:sldId id="4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1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7FB38-01C4-4C56-9B74-0EDCEE70214F}" type="datetimeFigureOut">
              <a:rPr lang="en-GB" smtClean="0"/>
              <a:t>2024-05-01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95DEF-BC15-47DE-9ED3-B2B496A83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541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C058C-966D-4179-8412-A6C88C63EF3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679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C058C-966D-4179-8412-A6C88C63EF3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237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C058C-966D-4179-8412-A6C88C63EF3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435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4D870-81BC-0976-E8AF-EBCF2844F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B2412-9D81-A791-A14B-D4FF610AB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A5A41-396F-4B07-39DB-F4348EFFE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32ED-86D5-4169-B360-389D66E34F3F}" type="datetimeFigureOut">
              <a:rPr lang="en-GB" smtClean="0"/>
              <a:t>2024-05-01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156B7-0F98-7B07-5044-0C8E62C3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C8A3F-C8E1-1E42-6A2F-DCC3201B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4523-EE78-4DD5-BA2A-7EAB98D9F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2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B888C-2FB3-4F32-1CE8-28A5744D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2B5E4-CE71-7244-1D35-0507AEE40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EC63C-F3B2-2807-8615-BC1B10BC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32ED-86D5-4169-B360-389D66E34F3F}" type="datetimeFigureOut">
              <a:rPr lang="en-GB" smtClean="0"/>
              <a:t>2024-05-01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2B009-1226-3BF4-B8CA-915445600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6D57-2CD6-E0FC-70BD-D28EDA37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4523-EE78-4DD5-BA2A-7EAB98D9F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8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F995CB-7B43-479E-16E4-5D171E9BF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27DE8-C2C1-1765-59F5-D64C9E438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CC9F1-454D-B6B8-63C6-73EEC494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32ED-86D5-4169-B360-389D66E34F3F}" type="datetimeFigureOut">
              <a:rPr lang="en-GB" smtClean="0"/>
              <a:t>2024-05-01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85D6A-A209-0D9F-9558-F0352FF7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CFDF5-3296-091B-5AC7-A74E5F58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4523-EE78-4DD5-BA2A-7EAB98D9F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58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D87D-6EE9-3F92-DD00-B55DA908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DCD26-E611-39D1-63B6-83DD5E0C9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24093-C02B-7E04-A7B2-B3D5BEF7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32ED-86D5-4169-B360-389D66E34F3F}" type="datetimeFigureOut">
              <a:rPr lang="en-GB" smtClean="0"/>
              <a:t>2024-05-01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E3BD-77A7-17E9-E73D-16DD5F3A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FEBFE-7AF2-EC49-FE96-437A4C97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4523-EE78-4DD5-BA2A-7EAB98D9F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92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019D-544D-4D77-BBA5-A612FF6A9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A469D-92AA-2551-5D87-2ED82FBE6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CAE8A-774E-D7CD-88E3-4F9A3C57F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32ED-86D5-4169-B360-389D66E34F3F}" type="datetimeFigureOut">
              <a:rPr lang="en-GB" smtClean="0"/>
              <a:t>2024-05-01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48604-4C32-A74B-A63B-5BF00BA9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40359-9605-A08B-8824-05D3EFAA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4523-EE78-4DD5-BA2A-7EAB98D9F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23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3E5E-F0DD-59D8-9FB8-1D95512B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62A7-E6EE-ED45-B314-C80BB26B5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E3703-E0FD-8D31-5EBD-39A2F5EA3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60B9-249D-81C3-6518-1FC181C7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32ED-86D5-4169-B360-389D66E34F3F}" type="datetimeFigureOut">
              <a:rPr lang="en-GB" smtClean="0"/>
              <a:t>2024-05-01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EBFCE-2FEA-638F-D4CF-AAD252CF7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57681-DD38-A46B-62CA-87FAA8FC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4523-EE78-4DD5-BA2A-7EAB98D9F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93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DD3E-A090-0655-AA12-35FD7464B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34B0F-DBEB-85FA-D4EB-9A741D547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B1E3D-E0C6-32DD-EA6B-44C718287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62E7B-FB66-6B40-230A-9C0A50B62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F6822-2391-1BD3-84AD-F7E05CAA6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9F2868-6C49-A66B-CF38-2C2591AE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32ED-86D5-4169-B360-389D66E34F3F}" type="datetimeFigureOut">
              <a:rPr lang="en-GB" smtClean="0"/>
              <a:t>2024-05-01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F91680-5DA3-8451-88E0-12A383D1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27489-0AEC-B738-483B-CDFE7737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4523-EE78-4DD5-BA2A-7EAB98D9F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94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F098-A614-9982-4070-5252DD4C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55FB4-B4CB-DFCD-72CE-00EB502E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32ED-86D5-4169-B360-389D66E34F3F}" type="datetimeFigureOut">
              <a:rPr lang="en-GB" smtClean="0"/>
              <a:t>2024-05-01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AB842-5F39-947E-2E00-B445E274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85BC-DBC4-4EAE-CF9A-5EA65537A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4523-EE78-4DD5-BA2A-7EAB98D9F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19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E8A6E-D4FD-9958-3DBA-D1A111DD8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32ED-86D5-4169-B360-389D66E34F3F}" type="datetimeFigureOut">
              <a:rPr lang="en-GB" smtClean="0"/>
              <a:t>2024-05-01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5BA76-261A-5F0F-E2FA-1989D67C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AA515-ED29-5757-C4E1-86DF418A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4523-EE78-4DD5-BA2A-7EAB98D9F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49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FA11-4B0E-9425-9CDF-18E0FC388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33271-46A6-C1F7-291C-52FD6327F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2CAC9-C45D-AC08-25AB-F56B92037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34313-24F8-2BD7-A212-00413FF11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32ED-86D5-4169-B360-389D66E34F3F}" type="datetimeFigureOut">
              <a:rPr lang="en-GB" smtClean="0"/>
              <a:t>2024-05-01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8E951-6944-9989-08F3-9E592846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BAB18-F368-92D0-A45E-8AA388BE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4523-EE78-4DD5-BA2A-7EAB98D9F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95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FBA66-EC0C-D2FD-F865-182E7E5A6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F2D7AD-BCA1-55C3-4BC8-10045B709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9B940-B5FB-00A0-A009-BAC268168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B9948-411E-9201-1C43-36932C5E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32ED-86D5-4169-B360-389D66E34F3F}" type="datetimeFigureOut">
              <a:rPr lang="en-GB" smtClean="0"/>
              <a:t>2024-05-01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AFA68-FB0D-C16D-37DF-C7781371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A686E-6951-50B1-1CFB-F309309F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4523-EE78-4DD5-BA2A-7EAB98D9F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27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D1DC70-4AD4-F55E-0C2E-BD961970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AAE44-56CF-BAD5-C5FF-5463CFE5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B3580-62CA-7EAF-80B9-E37B964C4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C32ED-86D5-4169-B360-389D66E34F3F}" type="datetimeFigureOut">
              <a:rPr lang="en-GB" smtClean="0"/>
              <a:t>2024-05-01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53E30-D7FC-D739-3CD0-0EC4ED3EE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0CE42-3B0D-444F-A679-612BAED97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84523-EE78-4DD5-BA2A-7EAB98D9F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33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0E9D83-6921-BE5B-8AD7-507D7496D33F}"/>
              </a:ext>
            </a:extLst>
          </p:cNvPr>
          <p:cNvSpPr/>
          <p:nvPr/>
        </p:nvSpPr>
        <p:spPr>
          <a:xfrm>
            <a:off x="7587607" y="2720263"/>
            <a:ext cx="1483244" cy="1417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Deep Learning</a:t>
            </a:r>
          </a:p>
          <a:p>
            <a:pPr algn="ctr"/>
            <a:r>
              <a:rPr lang="en-GB" sz="2000" dirty="0"/>
              <a:t>Generative</a:t>
            </a:r>
          </a:p>
          <a:p>
            <a:pPr algn="ctr"/>
            <a:r>
              <a:rPr lang="en-GB" sz="2000" dirty="0"/>
              <a:t>Model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CC4412-2214-BA94-127F-71E3160074A9}"/>
              </a:ext>
            </a:extLst>
          </p:cNvPr>
          <p:cNvCxnSpPr>
            <a:cxnSpLocks/>
          </p:cNvCxnSpPr>
          <p:nvPr/>
        </p:nvCxnSpPr>
        <p:spPr>
          <a:xfrm>
            <a:off x="9128690" y="3428996"/>
            <a:ext cx="608738" cy="1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5D7F8B3-7775-8DDF-6EF3-A193E9178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268" y="935666"/>
            <a:ext cx="2364241" cy="4831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174184-BDCB-1AA0-955B-8C431886EB3E}"/>
              </a:ext>
            </a:extLst>
          </p:cNvPr>
          <p:cNvSpPr txBox="1"/>
          <p:nvPr/>
        </p:nvSpPr>
        <p:spPr>
          <a:xfrm>
            <a:off x="10283095" y="566334"/>
            <a:ext cx="138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Temperature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1D3723-56A8-5171-F8A1-A17D6FADBE9C}"/>
              </a:ext>
            </a:extLst>
          </p:cNvPr>
          <p:cNvSpPr txBox="1"/>
          <p:nvPr/>
        </p:nvSpPr>
        <p:spPr>
          <a:xfrm>
            <a:off x="10482509" y="2421801"/>
            <a:ext cx="98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Pressure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118B3E-ECF7-29BC-5D61-F7DEAE95783E}"/>
              </a:ext>
            </a:extLst>
          </p:cNvPr>
          <p:cNvSpPr txBox="1"/>
          <p:nvPr/>
        </p:nvSpPr>
        <p:spPr>
          <a:xfrm>
            <a:off x="10294315" y="4277268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Precipitation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2A344C3-ED6E-8A8A-8958-AB11F74C9BEE}"/>
              </a:ext>
            </a:extLst>
          </p:cNvPr>
          <p:cNvSpPr/>
          <p:nvPr/>
        </p:nvSpPr>
        <p:spPr>
          <a:xfrm>
            <a:off x="5134522" y="2957996"/>
            <a:ext cx="1922956" cy="95864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State Vector</a:t>
            </a:r>
          </a:p>
          <a:p>
            <a:pPr algn="ctr"/>
            <a:r>
              <a:rPr lang="en-GB" sz="2000" dirty="0"/>
              <a:t>(Embedding)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E5C00F-5AF8-E308-986E-1887C4A8CAFA}"/>
              </a:ext>
            </a:extLst>
          </p:cNvPr>
          <p:cNvCxnSpPr>
            <a:cxnSpLocks/>
          </p:cNvCxnSpPr>
          <p:nvPr/>
        </p:nvCxnSpPr>
        <p:spPr>
          <a:xfrm>
            <a:off x="7115317" y="3437318"/>
            <a:ext cx="414451" cy="1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8716B3-9019-69D5-FD88-9C3B471CAB4A}"/>
              </a:ext>
            </a:extLst>
          </p:cNvPr>
          <p:cNvCxnSpPr>
            <a:cxnSpLocks/>
          </p:cNvCxnSpPr>
          <p:nvPr/>
        </p:nvCxnSpPr>
        <p:spPr>
          <a:xfrm flipV="1">
            <a:off x="9153464" y="1616056"/>
            <a:ext cx="583964" cy="134194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8463959-B9AE-167D-5E74-711683389AE7}"/>
              </a:ext>
            </a:extLst>
          </p:cNvPr>
          <p:cNvCxnSpPr>
            <a:cxnSpLocks/>
          </p:cNvCxnSpPr>
          <p:nvPr/>
        </p:nvCxnSpPr>
        <p:spPr>
          <a:xfrm>
            <a:off x="9153464" y="3954953"/>
            <a:ext cx="569434" cy="1133113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66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0E9D83-6921-BE5B-8AD7-507D7496D33F}"/>
              </a:ext>
            </a:extLst>
          </p:cNvPr>
          <p:cNvSpPr/>
          <p:nvPr/>
        </p:nvSpPr>
        <p:spPr>
          <a:xfrm>
            <a:off x="7587607" y="2720263"/>
            <a:ext cx="1483244" cy="1417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Deep Learning</a:t>
            </a:r>
          </a:p>
          <a:p>
            <a:pPr algn="ctr"/>
            <a:r>
              <a:rPr lang="en-GB" sz="2000" dirty="0"/>
              <a:t>Generative</a:t>
            </a:r>
          </a:p>
          <a:p>
            <a:pPr algn="ctr"/>
            <a:r>
              <a:rPr lang="en-GB" sz="2000" dirty="0"/>
              <a:t>Model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CC4412-2214-BA94-127F-71E3160074A9}"/>
              </a:ext>
            </a:extLst>
          </p:cNvPr>
          <p:cNvCxnSpPr>
            <a:cxnSpLocks/>
          </p:cNvCxnSpPr>
          <p:nvPr/>
        </p:nvCxnSpPr>
        <p:spPr>
          <a:xfrm>
            <a:off x="9128690" y="3428996"/>
            <a:ext cx="608738" cy="1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5D7F8B3-7775-8DDF-6EF3-A193E9178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268" y="935666"/>
            <a:ext cx="2364241" cy="4831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174184-BDCB-1AA0-955B-8C431886EB3E}"/>
              </a:ext>
            </a:extLst>
          </p:cNvPr>
          <p:cNvSpPr txBox="1"/>
          <p:nvPr/>
        </p:nvSpPr>
        <p:spPr>
          <a:xfrm>
            <a:off x="10283095" y="566334"/>
            <a:ext cx="138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Temperature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1D3723-56A8-5171-F8A1-A17D6FADBE9C}"/>
              </a:ext>
            </a:extLst>
          </p:cNvPr>
          <p:cNvSpPr txBox="1"/>
          <p:nvPr/>
        </p:nvSpPr>
        <p:spPr>
          <a:xfrm>
            <a:off x="10482509" y="2421801"/>
            <a:ext cx="98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Pressure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118B3E-ECF7-29BC-5D61-F7DEAE95783E}"/>
              </a:ext>
            </a:extLst>
          </p:cNvPr>
          <p:cNvSpPr txBox="1"/>
          <p:nvPr/>
        </p:nvSpPr>
        <p:spPr>
          <a:xfrm>
            <a:off x="10294315" y="4277268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Precipitation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2A344C3-ED6E-8A8A-8958-AB11F74C9BEE}"/>
              </a:ext>
            </a:extLst>
          </p:cNvPr>
          <p:cNvSpPr/>
          <p:nvPr/>
        </p:nvSpPr>
        <p:spPr>
          <a:xfrm>
            <a:off x="5134522" y="2957996"/>
            <a:ext cx="1922956" cy="95864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State Vector</a:t>
            </a:r>
          </a:p>
          <a:p>
            <a:pPr algn="ctr"/>
            <a:r>
              <a:rPr lang="en-GB" sz="2000" dirty="0"/>
              <a:t>(Embedding)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E5C00F-5AF8-E308-986E-1887C4A8CAFA}"/>
              </a:ext>
            </a:extLst>
          </p:cNvPr>
          <p:cNvCxnSpPr>
            <a:cxnSpLocks/>
          </p:cNvCxnSpPr>
          <p:nvPr/>
        </p:nvCxnSpPr>
        <p:spPr>
          <a:xfrm>
            <a:off x="7115317" y="3437318"/>
            <a:ext cx="414451" cy="1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8716B3-9019-69D5-FD88-9C3B471CAB4A}"/>
              </a:ext>
            </a:extLst>
          </p:cNvPr>
          <p:cNvCxnSpPr>
            <a:cxnSpLocks/>
          </p:cNvCxnSpPr>
          <p:nvPr/>
        </p:nvCxnSpPr>
        <p:spPr>
          <a:xfrm flipV="1">
            <a:off x="9153464" y="1616056"/>
            <a:ext cx="583964" cy="134194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8463959-B9AE-167D-5E74-711683389AE7}"/>
              </a:ext>
            </a:extLst>
          </p:cNvPr>
          <p:cNvCxnSpPr>
            <a:cxnSpLocks/>
          </p:cNvCxnSpPr>
          <p:nvPr/>
        </p:nvCxnSpPr>
        <p:spPr>
          <a:xfrm>
            <a:off x="9153464" y="3954953"/>
            <a:ext cx="569434" cy="1133113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blue funnel with arrows and clouds&#10;&#10;Description automatically generated with medium confidence">
            <a:extLst>
              <a:ext uri="{FF2B5EF4-FFF2-40B4-BE49-F238E27FC236}">
                <a16:creationId xmlns:a16="http://schemas.microsoft.com/office/drawing/2014/main" id="{A51EDCBE-2049-32C8-D687-FC69557CB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13" y="2499920"/>
            <a:ext cx="3886876" cy="38868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B8AC01-33F0-B293-5EB0-C6F583B6E6AC}"/>
              </a:ext>
            </a:extLst>
          </p:cNvPr>
          <p:cNvSpPr txBox="1"/>
          <p:nvPr/>
        </p:nvSpPr>
        <p:spPr>
          <a:xfrm>
            <a:off x="377310" y="6386796"/>
            <a:ext cx="436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Deep Convolutional Variational Autoencoder</a:t>
            </a:r>
          </a:p>
        </p:txBody>
      </p:sp>
      <p:sp>
        <p:nvSpPr>
          <p:cNvPr id="12" name="Łącznik: zakrzywiony 11">
            <a:extLst>
              <a:ext uri="{FF2B5EF4-FFF2-40B4-BE49-F238E27FC236}">
                <a16:creationId xmlns:a16="http://schemas.microsoft.com/office/drawing/2014/main" id="{78541FCC-E579-4B9B-9693-D50B985EB4A7}"/>
              </a:ext>
            </a:extLst>
          </p:cNvPr>
          <p:cNvSpPr/>
          <p:nvPr/>
        </p:nvSpPr>
        <p:spPr>
          <a:xfrm rot="5400000">
            <a:off x="4802220" y="3921660"/>
            <a:ext cx="1097280" cy="1463040"/>
          </a:xfrm>
          <a:prstGeom prst="curvedConnector2">
            <a:avLst/>
          </a:prstGeom>
          <a:solidFill>
            <a:srgbClr val="000000">
              <a:alpha val="5000"/>
            </a:srgbClr>
          </a:solidFill>
          <a:ln w="50800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Łącznik: zakrzywiony 11">
            <a:extLst>
              <a:ext uri="{FF2B5EF4-FFF2-40B4-BE49-F238E27FC236}">
                <a16:creationId xmlns:a16="http://schemas.microsoft.com/office/drawing/2014/main" id="{A4F6E040-C90E-461A-AB33-7FC57922A14C}"/>
              </a:ext>
            </a:extLst>
          </p:cNvPr>
          <p:cNvSpPr/>
          <p:nvPr/>
        </p:nvSpPr>
        <p:spPr>
          <a:xfrm rot="5400000">
            <a:off x="5852208" y="3044399"/>
            <a:ext cx="1133100" cy="3598837"/>
          </a:xfrm>
          <a:prstGeom prst="curvedConnector2">
            <a:avLst/>
          </a:prstGeom>
          <a:solidFill>
            <a:srgbClr val="000000">
              <a:alpha val="5000"/>
            </a:srgbClr>
          </a:solidFill>
          <a:ln w="50800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19F010-486E-FBF0-68E8-D21353DF7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48327">
            <a:off x="618413" y="1028221"/>
            <a:ext cx="1180944" cy="5861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ED3BA7E-6DD8-55E3-5FD7-B59EA3494B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483276">
            <a:off x="1054863" y="1947257"/>
            <a:ext cx="1169394" cy="58614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2EFCEE3-8C51-71B1-8631-52E271A84A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319500">
            <a:off x="2229311" y="1773359"/>
            <a:ext cx="1250326" cy="63586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EBB3D26-BD96-78A5-DAEA-139E30032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563846">
            <a:off x="2184638" y="537373"/>
            <a:ext cx="1180944" cy="58614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200281A-108E-5BB5-3A94-D4FC124F99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3248445" y="1947256"/>
            <a:ext cx="1169394" cy="58614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BBD476C-58AF-55CB-8EF7-C6CCCB4232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319994">
            <a:off x="3396470" y="662124"/>
            <a:ext cx="1250326" cy="63586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B5130C0-7CDB-43B7-D132-39E0FF6129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7960357">
            <a:off x="1341764" y="219350"/>
            <a:ext cx="1192245" cy="67282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16A4F42-1116-CEAB-65E1-2940F11D2A36}"/>
              </a:ext>
            </a:extLst>
          </p:cNvPr>
          <p:cNvCxnSpPr>
            <a:cxnSpLocks/>
          </p:cNvCxnSpPr>
          <p:nvPr/>
        </p:nvCxnSpPr>
        <p:spPr>
          <a:xfrm>
            <a:off x="842114" y="1655629"/>
            <a:ext cx="0" cy="472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F5C7952-6F8D-5DE5-9B55-EABB9C96CF43}"/>
              </a:ext>
            </a:extLst>
          </p:cNvPr>
          <p:cNvCxnSpPr>
            <a:cxnSpLocks/>
          </p:cNvCxnSpPr>
          <p:nvPr/>
        </p:nvCxnSpPr>
        <p:spPr>
          <a:xfrm>
            <a:off x="2424245" y="1419165"/>
            <a:ext cx="0" cy="472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D81583-E525-8261-D5EE-CCA8698718B3}"/>
              </a:ext>
            </a:extLst>
          </p:cNvPr>
          <p:cNvCxnSpPr>
            <a:cxnSpLocks/>
          </p:cNvCxnSpPr>
          <p:nvPr/>
        </p:nvCxnSpPr>
        <p:spPr>
          <a:xfrm>
            <a:off x="1016601" y="268862"/>
            <a:ext cx="0" cy="472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A298E2-BDC4-BF94-77F4-F5AE4A92E280}"/>
              </a:ext>
            </a:extLst>
          </p:cNvPr>
          <p:cNvCxnSpPr>
            <a:cxnSpLocks/>
          </p:cNvCxnSpPr>
          <p:nvPr/>
        </p:nvCxnSpPr>
        <p:spPr>
          <a:xfrm>
            <a:off x="3323644" y="2231755"/>
            <a:ext cx="0" cy="472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DC70B8-516D-D3DE-7610-EFACC232C7E3}"/>
              </a:ext>
            </a:extLst>
          </p:cNvPr>
          <p:cNvCxnSpPr>
            <a:cxnSpLocks/>
          </p:cNvCxnSpPr>
          <p:nvPr/>
        </p:nvCxnSpPr>
        <p:spPr>
          <a:xfrm>
            <a:off x="3247652" y="924469"/>
            <a:ext cx="0" cy="472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33E6C8-CD2E-542D-691F-2B40C3A2E1B2}"/>
              </a:ext>
            </a:extLst>
          </p:cNvPr>
          <p:cNvCxnSpPr>
            <a:cxnSpLocks/>
          </p:cNvCxnSpPr>
          <p:nvPr/>
        </p:nvCxnSpPr>
        <p:spPr>
          <a:xfrm>
            <a:off x="3475348" y="176153"/>
            <a:ext cx="0" cy="472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3162D4-881A-13D1-82FA-4984FE713B94}"/>
              </a:ext>
            </a:extLst>
          </p:cNvPr>
          <p:cNvCxnSpPr>
            <a:cxnSpLocks/>
          </p:cNvCxnSpPr>
          <p:nvPr/>
        </p:nvCxnSpPr>
        <p:spPr>
          <a:xfrm>
            <a:off x="2089023" y="1182701"/>
            <a:ext cx="0" cy="472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13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4BA779-80FC-7384-C03C-3F88D47EB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9" y="935665"/>
            <a:ext cx="2364241" cy="483177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0E9D83-6921-BE5B-8AD7-507D7496D33F}"/>
              </a:ext>
            </a:extLst>
          </p:cNvPr>
          <p:cNvSpPr/>
          <p:nvPr/>
        </p:nvSpPr>
        <p:spPr>
          <a:xfrm>
            <a:off x="7587607" y="2720263"/>
            <a:ext cx="1483244" cy="1417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Deep Learning</a:t>
            </a:r>
          </a:p>
          <a:p>
            <a:pPr algn="ctr"/>
            <a:r>
              <a:rPr lang="en-GB" sz="2000" dirty="0"/>
              <a:t>Generative</a:t>
            </a:r>
          </a:p>
          <a:p>
            <a:pPr algn="ctr"/>
            <a:r>
              <a:rPr lang="en-GB" sz="2000" dirty="0"/>
              <a:t>Model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CC4412-2214-BA94-127F-71E3160074A9}"/>
              </a:ext>
            </a:extLst>
          </p:cNvPr>
          <p:cNvCxnSpPr>
            <a:cxnSpLocks/>
          </p:cNvCxnSpPr>
          <p:nvPr/>
        </p:nvCxnSpPr>
        <p:spPr>
          <a:xfrm>
            <a:off x="9128690" y="3428996"/>
            <a:ext cx="608738" cy="1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5D7F8B3-7775-8DDF-6EF3-A193E9178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268" y="935666"/>
            <a:ext cx="2364241" cy="4831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174184-BDCB-1AA0-955B-8C431886EB3E}"/>
              </a:ext>
            </a:extLst>
          </p:cNvPr>
          <p:cNvSpPr txBox="1"/>
          <p:nvPr/>
        </p:nvSpPr>
        <p:spPr>
          <a:xfrm>
            <a:off x="10283095" y="566334"/>
            <a:ext cx="138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Temperature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1D3723-56A8-5171-F8A1-A17D6FADBE9C}"/>
              </a:ext>
            </a:extLst>
          </p:cNvPr>
          <p:cNvSpPr txBox="1"/>
          <p:nvPr/>
        </p:nvSpPr>
        <p:spPr>
          <a:xfrm>
            <a:off x="10482509" y="2421801"/>
            <a:ext cx="98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Pressure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118B3E-ECF7-29BC-5D61-F7DEAE95783E}"/>
              </a:ext>
            </a:extLst>
          </p:cNvPr>
          <p:cNvSpPr txBox="1"/>
          <p:nvPr/>
        </p:nvSpPr>
        <p:spPr>
          <a:xfrm>
            <a:off x="10294315" y="4277268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Precipitation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2BC9D5D-84B0-1BCA-FE4C-DE4160DA8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116" y="590645"/>
            <a:ext cx="1499746" cy="4999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EC96033-9965-CBAC-6792-8B249CF88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253" y="2376330"/>
            <a:ext cx="1103472" cy="493819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2A344C3-ED6E-8A8A-8958-AB11F74C9BEE}"/>
              </a:ext>
            </a:extLst>
          </p:cNvPr>
          <p:cNvSpPr/>
          <p:nvPr/>
        </p:nvSpPr>
        <p:spPr>
          <a:xfrm>
            <a:off x="5134522" y="2957996"/>
            <a:ext cx="1922956" cy="95864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State Vector</a:t>
            </a:r>
          </a:p>
          <a:p>
            <a:pPr algn="ctr"/>
            <a:r>
              <a:rPr lang="en-GB" sz="2000" dirty="0"/>
              <a:t>(Embedding)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1E7E157-5DA9-D544-0F83-5FBF3F34BD24}"/>
              </a:ext>
            </a:extLst>
          </p:cNvPr>
          <p:cNvSpPr/>
          <p:nvPr/>
        </p:nvSpPr>
        <p:spPr>
          <a:xfrm>
            <a:off x="2964036" y="2728584"/>
            <a:ext cx="1483244" cy="14174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Deep Learning</a:t>
            </a:r>
          </a:p>
          <a:p>
            <a:pPr algn="ctr"/>
            <a:r>
              <a:rPr lang="en-GB" sz="2000" dirty="0"/>
              <a:t>Encoding</a:t>
            </a:r>
          </a:p>
          <a:p>
            <a:pPr algn="ctr"/>
            <a:r>
              <a:rPr lang="en-GB" sz="2000" dirty="0"/>
              <a:t>Model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E5C00F-5AF8-E308-986E-1887C4A8CAFA}"/>
              </a:ext>
            </a:extLst>
          </p:cNvPr>
          <p:cNvCxnSpPr>
            <a:cxnSpLocks/>
          </p:cNvCxnSpPr>
          <p:nvPr/>
        </p:nvCxnSpPr>
        <p:spPr>
          <a:xfrm>
            <a:off x="7115317" y="3437318"/>
            <a:ext cx="414451" cy="1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E0C5E4-68C1-E724-B73F-0DB0A89EB435}"/>
              </a:ext>
            </a:extLst>
          </p:cNvPr>
          <p:cNvCxnSpPr>
            <a:cxnSpLocks/>
          </p:cNvCxnSpPr>
          <p:nvPr/>
        </p:nvCxnSpPr>
        <p:spPr>
          <a:xfrm>
            <a:off x="4602263" y="3437318"/>
            <a:ext cx="414451" cy="1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10B6DA-5659-17FF-36A8-BC2191D420CB}"/>
              </a:ext>
            </a:extLst>
          </p:cNvPr>
          <p:cNvCxnSpPr>
            <a:cxnSpLocks/>
          </p:cNvCxnSpPr>
          <p:nvPr/>
        </p:nvCxnSpPr>
        <p:spPr>
          <a:xfrm>
            <a:off x="2504965" y="1616056"/>
            <a:ext cx="376458" cy="1520549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6840CC0-CF70-B2D7-0F22-CC699F636CC4}"/>
              </a:ext>
            </a:extLst>
          </p:cNvPr>
          <p:cNvCxnSpPr>
            <a:cxnSpLocks/>
          </p:cNvCxnSpPr>
          <p:nvPr/>
        </p:nvCxnSpPr>
        <p:spPr>
          <a:xfrm>
            <a:off x="2523628" y="3437318"/>
            <a:ext cx="357795" cy="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8716B3-9019-69D5-FD88-9C3B471CAB4A}"/>
              </a:ext>
            </a:extLst>
          </p:cNvPr>
          <p:cNvCxnSpPr>
            <a:cxnSpLocks/>
          </p:cNvCxnSpPr>
          <p:nvPr/>
        </p:nvCxnSpPr>
        <p:spPr>
          <a:xfrm flipV="1">
            <a:off x="9153464" y="1616056"/>
            <a:ext cx="583964" cy="134194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8463959-B9AE-167D-5E74-711683389AE7}"/>
              </a:ext>
            </a:extLst>
          </p:cNvPr>
          <p:cNvCxnSpPr>
            <a:cxnSpLocks/>
          </p:cNvCxnSpPr>
          <p:nvPr/>
        </p:nvCxnSpPr>
        <p:spPr>
          <a:xfrm>
            <a:off x="9153464" y="3954953"/>
            <a:ext cx="569434" cy="1133113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454204-11FB-2CD0-2738-3EDBB0853B09}"/>
              </a:ext>
            </a:extLst>
          </p:cNvPr>
          <p:cNvSpPr txBox="1"/>
          <p:nvPr/>
        </p:nvSpPr>
        <p:spPr>
          <a:xfrm>
            <a:off x="535016" y="4277268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Precipitation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35DA4F-22E0-0D92-CB66-52F523B41811}"/>
              </a:ext>
            </a:extLst>
          </p:cNvPr>
          <p:cNvCxnSpPr/>
          <p:nvPr/>
        </p:nvCxnSpPr>
        <p:spPr>
          <a:xfrm>
            <a:off x="2193119" y="4146053"/>
            <a:ext cx="817418" cy="81079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C5EE90F-6C78-B15E-30B7-B5194944F22B}"/>
              </a:ext>
            </a:extLst>
          </p:cNvPr>
          <p:cNvSpPr txBox="1"/>
          <p:nvPr/>
        </p:nvSpPr>
        <p:spPr>
          <a:xfrm>
            <a:off x="4395365" y="1361852"/>
            <a:ext cx="3410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Train the two models together  to</a:t>
            </a:r>
          </a:p>
          <a:p>
            <a:r>
              <a:rPr lang="en-GB" dirty="0"/>
              <a:t>Make the outputs match the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3C7D8-8CAD-E585-1A85-EA10A57039A1}"/>
              </a:ext>
            </a:extLst>
          </p:cNvPr>
          <p:cNvSpPr txBox="1"/>
          <p:nvPr/>
        </p:nvSpPr>
        <p:spPr>
          <a:xfrm>
            <a:off x="4557360" y="4679877"/>
            <a:ext cx="303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 the embedding space to be a unit normal distribution.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6AC4A-24A0-94E8-3CBD-E373E9A38ACD}"/>
              </a:ext>
            </a:extLst>
          </p:cNvPr>
          <p:cNvSpPr txBox="1"/>
          <p:nvPr/>
        </p:nvSpPr>
        <p:spPr>
          <a:xfrm>
            <a:off x="2086916" y="5860032"/>
            <a:ext cx="40655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Don’t show input precipitation to the encoder</a:t>
            </a:r>
          </a:p>
          <a:p>
            <a:r>
              <a:rPr lang="en-GB" sz="1400" dirty="0"/>
              <a:t>(forces the model to learn the T,MSLP -&gt; Precipitation relationship).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796CC1-5488-32CE-E22B-A61ADA895149}"/>
              </a:ext>
            </a:extLst>
          </p:cNvPr>
          <p:cNvCxnSpPr/>
          <p:nvPr/>
        </p:nvCxnSpPr>
        <p:spPr>
          <a:xfrm flipH="1">
            <a:off x="4067503" y="1960410"/>
            <a:ext cx="741985" cy="64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D1E0E3-30AD-3D1C-4363-4FEDBCC024F2}"/>
              </a:ext>
            </a:extLst>
          </p:cNvPr>
          <p:cNvCxnSpPr>
            <a:cxnSpLocks/>
          </p:cNvCxnSpPr>
          <p:nvPr/>
        </p:nvCxnSpPr>
        <p:spPr>
          <a:xfrm>
            <a:off x="7322542" y="2027399"/>
            <a:ext cx="786059" cy="59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A53E4F-8010-2738-1F9B-169375C29ED7}"/>
              </a:ext>
            </a:extLst>
          </p:cNvPr>
          <p:cNvCxnSpPr>
            <a:cxnSpLocks/>
          </p:cNvCxnSpPr>
          <p:nvPr/>
        </p:nvCxnSpPr>
        <p:spPr>
          <a:xfrm flipV="1">
            <a:off x="6096000" y="4091377"/>
            <a:ext cx="0" cy="55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C7E564-C14C-D99E-DDE8-632951C7280A}"/>
              </a:ext>
            </a:extLst>
          </p:cNvPr>
          <p:cNvCxnSpPr>
            <a:cxnSpLocks/>
          </p:cNvCxnSpPr>
          <p:nvPr/>
        </p:nvCxnSpPr>
        <p:spPr>
          <a:xfrm flipH="1" flipV="1">
            <a:off x="2691031" y="4782207"/>
            <a:ext cx="402030" cy="107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70CF8B6-3323-4164-1867-9845EAA4911B}"/>
              </a:ext>
            </a:extLst>
          </p:cNvPr>
          <p:cNvSpPr txBox="1"/>
          <p:nvPr/>
        </p:nvSpPr>
        <p:spPr>
          <a:xfrm>
            <a:off x="2536122" y="180939"/>
            <a:ext cx="3804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 the VAE on 80 years of monthly averages from ERA5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5CE3E45-B315-35E7-D095-2B0AC3D68E64}"/>
              </a:ext>
            </a:extLst>
          </p:cNvPr>
          <p:cNvCxnSpPr/>
          <p:nvPr/>
        </p:nvCxnSpPr>
        <p:spPr>
          <a:xfrm flipH="1">
            <a:off x="2759244" y="800362"/>
            <a:ext cx="741985" cy="64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983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103</Words>
  <Application>Microsoft Office PowerPoint</Application>
  <PresentationFormat>Widescreen</PresentationFormat>
  <Paragraphs>38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Met Office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Brohan</dc:creator>
  <cp:lastModifiedBy>Philip Brohan</cp:lastModifiedBy>
  <cp:revision>5</cp:revision>
  <dcterms:created xsi:type="dcterms:W3CDTF">2024-04-30T10:03:31Z</dcterms:created>
  <dcterms:modified xsi:type="dcterms:W3CDTF">2024-05-01T09:51:44Z</dcterms:modified>
</cp:coreProperties>
</file>