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Roboto"/>
      <p:bold r:id="rId19"/>
      <p:boldItalic r:id="rId20"/>
    </p:embeddedFont>
    <p:embeddedFont>
      <p:font typeface="Barlow"/>
      <p:regular r:id="rId21"/>
      <p:bold r:id="rId22"/>
      <p:italic r:id="rId23"/>
      <p:boldItalic r:id="rId24"/>
    </p:embeddedFont>
    <p:embeddedFont>
      <p:font typeface="Open Sans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sVwLtvAiiB14FONniAGJUKYIc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Barlow-bold.fntdata"/><Relationship Id="rId21" Type="http://schemas.openxmlformats.org/officeDocument/2006/relationships/font" Target="fonts/Barlow-regular.fntdata"/><Relationship Id="rId24" Type="http://schemas.openxmlformats.org/officeDocument/2006/relationships/font" Target="fonts/Barlow-boldItalic.fntdata"/><Relationship Id="rId23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bold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d2edd570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0d2edd5705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d2edd570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0d2edd5705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d2edd57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0d2edd570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d2edd570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0d2edd5705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d2edd57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0d2edd570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d2edd570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0d2edd5705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d2edd570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0d2edd5705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59" l="-5802" r="-1922" t="-275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1019175" y="3429002"/>
            <a:ext cx="11815650" cy="5866340"/>
            <a:chOff x="0" y="-6608"/>
            <a:chExt cx="15754200" cy="7821786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0" y="-6608"/>
              <a:ext cx="15754200" cy="3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824">
                  <a:solidFill>
                    <a:srgbClr val="FEFFFD"/>
                  </a:solidFill>
                  <a:latin typeface="Roboto"/>
                  <a:ea typeface="Roboto"/>
                  <a:cs typeface="Roboto"/>
                  <a:sym typeface="Roboto"/>
                </a:rPr>
                <a:t>Avance Del Proyecto </a:t>
              </a:r>
              <a:endParaRPr/>
            </a:p>
            <a:p>
              <a:pPr indent="0" lvl="0" marL="0" marR="0" rtl="0" algn="l">
                <a:lnSpc>
                  <a:spcPct val="10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825">
                  <a:solidFill>
                    <a:srgbClr val="FEFFFD"/>
                  </a:solidFill>
                  <a:latin typeface="Roboto"/>
                  <a:ea typeface="Roboto"/>
                  <a:cs typeface="Roboto"/>
                  <a:sym typeface="Roboto"/>
                </a:rPr>
                <a:t>“MI ALMACEN”</a:t>
              </a:r>
              <a:endParaRPr/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5309468"/>
              <a:ext cx="15754131" cy="2505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6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EFFFD"/>
                  </a:solidFill>
                  <a:latin typeface="Barlow"/>
                  <a:ea typeface="Barlow"/>
                  <a:cs typeface="Barlow"/>
                  <a:sym typeface="Barlow"/>
                </a:rPr>
                <a:t>Integrantes: </a:t>
              </a:r>
              <a:endParaRPr/>
            </a:p>
            <a:p>
              <a:pPr indent="0" lvl="0" marL="0" marR="0" rtl="0" algn="l">
                <a:lnSpc>
                  <a:spcPct val="13996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EFFFD"/>
                  </a:solidFill>
                  <a:latin typeface="Barlow"/>
                  <a:ea typeface="Barlow"/>
                  <a:cs typeface="Barlow"/>
                  <a:sym typeface="Barlow"/>
                </a:rPr>
                <a:t>Simon carrasco</a:t>
              </a:r>
              <a:endParaRPr/>
            </a:p>
            <a:p>
              <a:pPr indent="0" lvl="0" marL="0" marR="0" rtl="0" algn="l">
                <a:lnSpc>
                  <a:spcPct val="13996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EFFFD"/>
                  </a:solidFill>
                  <a:latin typeface="Barlow"/>
                  <a:ea typeface="Barlow"/>
                  <a:cs typeface="Barlow"/>
                  <a:sym typeface="Barlow"/>
                </a:rPr>
                <a:t>Almendra Pizarro </a:t>
              </a:r>
              <a:endParaRPr/>
            </a:p>
            <a:p>
              <a:pPr indent="0" lvl="0" marL="0" marR="0" rtl="0" algn="l">
                <a:lnSpc>
                  <a:spcPct val="13996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EFFFD"/>
                  </a:solidFill>
                  <a:latin typeface="Barlow"/>
                  <a:ea typeface="Barlow"/>
                  <a:cs typeface="Barlow"/>
                  <a:sym typeface="Barlow"/>
                </a:rPr>
                <a:t>Benjamin Muñoz</a:t>
              </a:r>
              <a:endParaRPr/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13752333" y="8410940"/>
            <a:ext cx="38991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EFFFD"/>
                </a:solidFill>
                <a:latin typeface="Barlow"/>
                <a:ea typeface="Barlow"/>
                <a:cs typeface="Barlow"/>
                <a:sym typeface="Barlow"/>
              </a:rPr>
              <a:t>Gestión de inventarios, ventas y pagos en línea para pequeños negocios.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d2edd5705_2_33"/>
          <p:cNvSpPr txBox="1"/>
          <p:nvPr/>
        </p:nvSpPr>
        <p:spPr>
          <a:xfrm>
            <a:off x="1028700" y="3310125"/>
            <a:ext cx="5673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Github </a:t>
            </a:r>
            <a:endParaRPr/>
          </a:p>
        </p:txBody>
      </p:sp>
      <p:sp>
        <p:nvSpPr>
          <p:cNvPr id="185" name="Google Shape;185;g30d2edd5705_2_33"/>
          <p:cNvSpPr txBox="1"/>
          <p:nvPr/>
        </p:nvSpPr>
        <p:spPr>
          <a:xfrm>
            <a:off x="1028700" y="7819390"/>
            <a:ext cx="473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¿Por qué es necesario?</a:t>
            </a:r>
            <a:endParaRPr/>
          </a:p>
        </p:txBody>
      </p:sp>
      <p:sp>
        <p:nvSpPr>
          <p:cNvPr id="186" name="Google Shape;186;g30d2edd5705_2_33"/>
          <p:cNvSpPr txBox="1"/>
          <p:nvPr/>
        </p:nvSpPr>
        <p:spPr>
          <a:xfrm>
            <a:off x="9560914" y="2316162"/>
            <a:ext cx="769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just">
              <a:lnSpc>
                <a:spcPct val="15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g30d2edd5705_2_33"/>
          <p:cNvCxnSpPr/>
          <p:nvPr/>
        </p:nvCxnSpPr>
        <p:spPr>
          <a:xfrm>
            <a:off x="9560914" y="1870371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g30d2edd5705_2_33"/>
          <p:cNvCxnSpPr/>
          <p:nvPr/>
        </p:nvCxnSpPr>
        <p:spPr>
          <a:xfrm>
            <a:off x="9560914" y="8407104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g30d2edd5705_2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925" y="2249875"/>
            <a:ext cx="7698301" cy="517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d2edd5705_2_20"/>
          <p:cNvSpPr txBox="1"/>
          <p:nvPr/>
        </p:nvSpPr>
        <p:spPr>
          <a:xfrm>
            <a:off x="697975" y="1870375"/>
            <a:ext cx="11618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Documentacion </a:t>
            </a:r>
            <a:endParaRPr/>
          </a:p>
        </p:txBody>
      </p:sp>
      <p:sp>
        <p:nvSpPr>
          <p:cNvPr id="195" name="Google Shape;195;g30d2edd5705_2_20"/>
          <p:cNvSpPr txBox="1"/>
          <p:nvPr/>
        </p:nvSpPr>
        <p:spPr>
          <a:xfrm>
            <a:off x="9560914" y="2316162"/>
            <a:ext cx="769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just">
              <a:lnSpc>
                <a:spcPct val="15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g30d2edd5705_2_20"/>
          <p:cNvCxnSpPr/>
          <p:nvPr/>
        </p:nvCxnSpPr>
        <p:spPr>
          <a:xfrm>
            <a:off x="905439" y="810946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g30d2edd5705_2_20"/>
          <p:cNvSpPr txBox="1"/>
          <p:nvPr/>
        </p:nvSpPr>
        <p:spPr>
          <a:xfrm>
            <a:off x="905450" y="3748750"/>
            <a:ext cx="142683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b="1" lang="en-US" sz="3600">
                <a:solidFill>
                  <a:schemeClr val="lt1"/>
                </a:solidFill>
              </a:rPr>
              <a:t>Documentación</a:t>
            </a:r>
            <a:r>
              <a:rPr lang="en-US" sz="3600">
                <a:solidFill>
                  <a:schemeClr val="lt1"/>
                </a:solidFill>
              </a:rPr>
              <a:t>: Historias de usuario, Product Backlog, plan de pruebas.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b="1" lang="en-US" sz="3600">
                <a:solidFill>
                  <a:schemeClr val="lt1"/>
                </a:solidFill>
              </a:rPr>
              <a:t>Datos</a:t>
            </a:r>
            <a:r>
              <a:rPr lang="en-US" sz="3600">
                <a:solidFill>
                  <a:schemeClr val="lt1"/>
                </a:solidFill>
              </a:rPr>
              <a:t>: Uso de MySQL para la base de datos de productos y ventas.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d2edd5705_0_10"/>
          <p:cNvSpPr txBox="1"/>
          <p:nvPr/>
        </p:nvSpPr>
        <p:spPr>
          <a:xfrm>
            <a:off x="697975" y="1870371"/>
            <a:ext cx="6909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Conclusiones </a:t>
            </a:r>
            <a:endParaRPr/>
          </a:p>
        </p:txBody>
      </p:sp>
      <p:sp>
        <p:nvSpPr>
          <p:cNvPr id="203" name="Google Shape;203;g30d2edd5705_0_10"/>
          <p:cNvSpPr txBox="1"/>
          <p:nvPr/>
        </p:nvSpPr>
        <p:spPr>
          <a:xfrm>
            <a:off x="9560914" y="2316162"/>
            <a:ext cx="769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just">
              <a:lnSpc>
                <a:spcPct val="15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g30d2edd5705_0_10"/>
          <p:cNvCxnSpPr/>
          <p:nvPr/>
        </p:nvCxnSpPr>
        <p:spPr>
          <a:xfrm>
            <a:off x="905439" y="810946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5" name="Google Shape;205;g30d2edd570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7575" y="3313746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/>
        </p:nvSpPr>
        <p:spPr>
          <a:xfrm>
            <a:off x="1028700" y="4709676"/>
            <a:ext cx="11011041" cy="1453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Muchas Gracias.</a:t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 rot="-3728054">
            <a:off x="12188614" y="-1989851"/>
            <a:ext cx="14944277" cy="14833373"/>
          </a:xfrm>
          <a:custGeom>
            <a:rect b="b" l="l" r="r" t="t"/>
            <a:pathLst>
              <a:path extrusionOk="0" h="14833373" w="14944277">
                <a:moveTo>
                  <a:pt x="0" y="0"/>
                </a:moveTo>
                <a:lnTo>
                  <a:pt x="14944277" y="0"/>
                </a:lnTo>
                <a:lnTo>
                  <a:pt x="14944277" y="14833373"/>
                </a:lnTo>
                <a:lnTo>
                  <a:pt x="0" y="14833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Storage Room" id="93" name="Google Shape;93;p2"/>
          <p:cNvSpPr/>
          <p:nvPr/>
        </p:nvSpPr>
        <p:spPr>
          <a:xfrm>
            <a:off x="16180194" y="554053"/>
            <a:ext cx="1846549" cy="1846549"/>
          </a:xfrm>
          <a:custGeom>
            <a:rect b="b" l="l" r="r" t="t"/>
            <a:pathLst>
              <a:path extrusionOk="0" h="1846549" w="1846549">
                <a:moveTo>
                  <a:pt x="0" y="0"/>
                </a:moveTo>
                <a:lnTo>
                  <a:pt x="1846549" y="0"/>
                </a:lnTo>
                <a:lnTo>
                  <a:pt x="1846549" y="1846549"/>
                </a:lnTo>
                <a:lnTo>
                  <a:pt x="0" y="18465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9707912" y="2400602"/>
            <a:ext cx="7201800" cy="1271894"/>
            <a:chOff x="0" y="0"/>
            <a:chExt cx="9602400" cy="1695859"/>
          </a:xfrm>
        </p:grpSpPr>
        <p:sp>
          <p:nvSpPr>
            <p:cNvPr id="95" name="Google Shape;95;p2"/>
            <p:cNvSpPr txBox="1"/>
            <p:nvPr/>
          </p:nvSpPr>
          <p:spPr>
            <a:xfrm>
              <a:off x="0" y="0"/>
              <a:ext cx="9602400" cy="10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18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Introduccion </a:t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0" y="1408459"/>
              <a:ext cx="96024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2"/>
          <p:cNvSpPr txBox="1"/>
          <p:nvPr/>
        </p:nvSpPr>
        <p:spPr>
          <a:xfrm>
            <a:off x="9707898" y="3672495"/>
            <a:ext cx="67776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esta presentación, expondremos los avances más recientes de nuestro proyecto "Mi Almacén" en tres áreas clave: diseño, funcionalidad y documentación. </a:t>
            </a:r>
            <a:endParaRPr sz="231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Nuestro objetivo es ofrecer una visión integral de las mejoras y desarrollos que hemos implementado, destacando cómo estas contribuyen a la eficiencia y usabilidad del sistema.</a:t>
            </a:r>
            <a:endParaRPr sz="231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541075" y="2240825"/>
            <a:ext cx="8370761" cy="5805355"/>
          </a:xfrm>
          <a:custGeom>
            <a:rect b="b" l="l" r="r" t="t"/>
            <a:pathLst>
              <a:path extrusionOk="0" h="6504599" w="8629650">
                <a:moveTo>
                  <a:pt x="0" y="0"/>
                </a:moveTo>
                <a:lnTo>
                  <a:pt x="8629650" y="0"/>
                </a:lnTo>
                <a:lnTo>
                  <a:pt x="8629650" y="6504599"/>
                </a:lnTo>
                <a:lnTo>
                  <a:pt x="0" y="6504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4"/>
          <p:cNvGrpSpPr/>
          <p:nvPr/>
        </p:nvGrpSpPr>
        <p:grpSpPr>
          <a:xfrm>
            <a:off x="-12700" y="3383457"/>
            <a:ext cx="18300823" cy="6903903"/>
            <a:chOff x="0" y="-57150"/>
            <a:chExt cx="4819938" cy="1818300"/>
          </a:xfrm>
        </p:grpSpPr>
        <p:sp>
          <p:nvSpPr>
            <p:cNvPr id="104" name="Google Shape;104;p4"/>
            <p:cNvSpPr/>
            <p:nvPr/>
          </p:nvSpPr>
          <p:spPr>
            <a:xfrm>
              <a:off x="0" y="0"/>
              <a:ext cx="4819938" cy="1761067"/>
            </a:xfrm>
            <a:custGeom>
              <a:rect b="b" l="l" r="r" t="t"/>
              <a:pathLst>
                <a:path extrusionOk="0" h="1761067" w="4819938">
                  <a:moveTo>
                    <a:pt x="0" y="0"/>
                  </a:moveTo>
                  <a:lnTo>
                    <a:pt x="4819938" y="0"/>
                  </a:lnTo>
                  <a:lnTo>
                    <a:pt x="4819938" y="1761067"/>
                  </a:lnTo>
                  <a:lnTo>
                    <a:pt x="0" y="17610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 txBox="1"/>
            <p:nvPr/>
          </p:nvSpPr>
          <p:spPr>
            <a:xfrm>
              <a:off x="0" y="-57150"/>
              <a:ext cx="4819800" cy="18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4"/>
          <p:cNvSpPr txBox="1"/>
          <p:nvPr/>
        </p:nvSpPr>
        <p:spPr>
          <a:xfrm>
            <a:off x="1549263" y="1443838"/>
            <a:ext cx="138441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7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Avances </a:t>
            </a:r>
            <a:r>
              <a:rPr b="1" lang="en-US" sz="667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"Mi Almacén"</a:t>
            </a:r>
            <a:endParaRPr/>
          </a:p>
        </p:txBody>
      </p:sp>
      <p:grpSp>
        <p:nvGrpSpPr>
          <p:cNvPr id="107" name="Google Shape;107;p4"/>
          <p:cNvGrpSpPr/>
          <p:nvPr/>
        </p:nvGrpSpPr>
        <p:grpSpPr>
          <a:xfrm>
            <a:off x="1014863" y="5474017"/>
            <a:ext cx="6013825" cy="1360169"/>
            <a:chOff x="-712533" y="848783"/>
            <a:chExt cx="8018433" cy="1813559"/>
          </a:xfrm>
        </p:grpSpPr>
        <p:sp>
          <p:nvSpPr>
            <p:cNvPr id="108" name="Google Shape;108;p4"/>
            <p:cNvSpPr txBox="1"/>
            <p:nvPr/>
          </p:nvSpPr>
          <p:spPr>
            <a:xfrm>
              <a:off x="-712533" y="2374942"/>
              <a:ext cx="73059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0" y="848783"/>
              <a:ext cx="73059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4"/>
          <p:cNvGrpSpPr/>
          <p:nvPr/>
        </p:nvGrpSpPr>
        <p:grpSpPr>
          <a:xfrm>
            <a:off x="9319849" y="4596923"/>
            <a:ext cx="8418600" cy="902143"/>
            <a:chOff x="0" y="-47625"/>
            <a:chExt cx="11224800" cy="1202858"/>
          </a:xfrm>
        </p:grpSpPr>
        <p:sp>
          <p:nvSpPr>
            <p:cNvPr id="111" name="Google Shape;111;p4"/>
            <p:cNvSpPr txBox="1"/>
            <p:nvPr/>
          </p:nvSpPr>
          <p:spPr>
            <a:xfrm>
              <a:off x="0" y="-47625"/>
              <a:ext cx="112248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0" y="867833"/>
              <a:ext cx="112248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914400" marR="0" rtl="0" algn="just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4"/>
          <p:cNvSpPr txBox="1"/>
          <p:nvPr/>
        </p:nvSpPr>
        <p:spPr>
          <a:xfrm>
            <a:off x="-12700" y="3572450"/>
            <a:ext cx="15563100" cy="68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fase, concluimos el Sprint 1 y dimos inicio al Sprint 2, centrando nuestros esfuerzos en comenzar la programación de la aplicación web para nuestro cliente.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principal objetivo de este Sprint ha sido avanzar en el desarrollo de la aplicación, implementando diversas vistas y artefactos, siguiendo el proceso establecido por la metodología Scrum.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continuación, presentaremos las vistas desarrolladas y sus respectivas funcionalidades.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2563" y="7697175"/>
            <a:ext cx="2589837" cy="258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10652193" y="0"/>
            <a:ext cx="76359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914610" y="962025"/>
            <a:ext cx="864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OBJETIVOS </a:t>
            </a:r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11547893" y="483741"/>
            <a:ext cx="5844375" cy="3360625"/>
            <a:chOff x="0" y="0"/>
            <a:chExt cx="7792500" cy="4480834"/>
          </a:xfrm>
        </p:grpSpPr>
        <p:sp>
          <p:nvSpPr>
            <p:cNvPr id="122" name="Google Shape;122;p5"/>
            <p:cNvSpPr/>
            <p:nvPr/>
          </p:nvSpPr>
          <p:spPr>
            <a:xfrm>
              <a:off x="0" y="0"/>
              <a:ext cx="1411500" cy="156600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"/>
            <p:cNvSpPr txBox="1"/>
            <p:nvPr/>
          </p:nvSpPr>
          <p:spPr>
            <a:xfrm>
              <a:off x="0" y="529834"/>
              <a:ext cx="7792500" cy="39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5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85" u="none">
                  <a:solidFill>
                    <a:srgbClr val="101010"/>
                  </a:solidFill>
                  <a:latin typeface="Open Sans"/>
                  <a:ea typeface="Open Sans"/>
                  <a:cs typeface="Open Sans"/>
                  <a:sym typeface="Open Sans"/>
                </a:rPr>
                <a:t>Pequeños Comerciantes: </a:t>
              </a:r>
              <a:endParaRPr/>
            </a:p>
            <a:p>
              <a:pPr indent="0" lvl="0" marL="0" marR="0" rtl="0" algn="just">
                <a:lnSpc>
                  <a:spcPct val="15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85" u="none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just">
                <a:lnSpc>
                  <a:spcPct val="15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85" u="none">
                  <a:solidFill>
                    <a:srgbClr val="101010"/>
                  </a:solidFill>
                  <a:latin typeface="Open Sans"/>
                  <a:ea typeface="Open Sans"/>
                  <a:cs typeface="Open Sans"/>
                  <a:sym typeface="Open Sans"/>
                </a:rPr>
                <a:t>Dueños de almacenes y tiendas de que buscan optimizar su gestión, tener mayor control de sus inventarios, y reducir el tiempo dedicado a tareas administrativas</a:t>
              </a:r>
              <a:endParaRPr/>
            </a:p>
          </p:txBody>
        </p:sp>
      </p:grpSp>
      <p:grpSp>
        <p:nvGrpSpPr>
          <p:cNvPr id="124" name="Google Shape;124;p5"/>
          <p:cNvGrpSpPr/>
          <p:nvPr/>
        </p:nvGrpSpPr>
        <p:grpSpPr>
          <a:xfrm>
            <a:off x="1027789" y="8289929"/>
            <a:ext cx="3379513" cy="968418"/>
            <a:chOff x="-1215" y="0"/>
            <a:chExt cx="4506017" cy="1291224"/>
          </a:xfrm>
        </p:grpSpPr>
        <p:sp>
          <p:nvSpPr>
            <p:cNvPr id="125" name="Google Shape;125;p5"/>
            <p:cNvSpPr/>
            <p:nvPr/>
          </p:nvSpPr>
          <p:spPr>
            <a:xfrm rot="5400000">
              <a:off x="1610821" y="5423"/>
              <a:ext cx="1288500" cy="128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 rot="5400000">
              <a:off x="-1215" y="0"/>
              <a:ext cx="1289653" cy="1289653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221811" y="5447"/>
              <a:ext cx="1282991" cy="1282991"/>
            </a:xfrm>
            <a:custGeom>
              <a:rect b="b" l="l" r="r" t="t"/>
              <a:pathLst>
                <a:path extrusionOk="0" h="1282991" w="1282991">
                  <a:moveTo>
                    <a:pt x="0" y="0"/>
                  </a:moveTo>
                  <a:lnTo>
                    <a:pt x="1282991" y="0"/>
                  </a:lnTo>
                  <a:lnTo>
                    <a:pt x="1282991" y="1282991"/>
                  </a:lnTo>
                  <a:lnTo>
                    <a:pt x="0" y="12829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5"/>
          <p:cNvSpPr txBox="1"/>
          <p:nvPr/>
        </p:nvSpPr>
        <p:spPr>
          <a:xfrm>
            <a:off x="11547893" y="4358381"/>
            <a:ext cx="5484900" cy="54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Beneficios: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9876" lvl="1" marL="53975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Automatización de procesos de ventas y control de stock.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9876" lvl="1" marL="53975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Facilidad de uso para quienes no tienen experiencia técnica.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9876" lvl="1" marL="53975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Pagos integrados con lo que facilita el uso de tarjetas de crédito y débito.</a:t>
            </a:r>
            <a:endParaRPr/>
          </a:p>
          <a:p>
            <a:pPr indent="0" lvl="0" marL="0" marR="0" rtl="0" algn="just">
              <a:lnSpc>
                <a:spcPct val="190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914610" y="3066702"/>
            <a:ext cx="74907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49">
                <a:solidFill>
                  <a:srgbClr val="FEFFFD"/>
                </a:solidFill>
                <a:latin typeface="Open Sans"/>
                <a:ea typeface="Open Sans"/>
                <a:cs typeface="Open Sans"/>
                <a:sym typeface="Open Sans"/>
              </a:rPr>
              <a:t>Al comenzar esta fase, nuestro cliente principal es el Almacén Don Goyo. Basándonos en su retroalimentación y solicitudes, hemos decidido implementar un diseño adaptado a sus necesidades específicas.</a:t>
            </a:r>
            <a:endParaRPr b="1" sz="2649">
              <a:solidFill>
                <a:srgbClr val="FEFFF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d2edd5705_2_10"/>
          <p:cNvSpPr txBox="1"/>
          <p:nvPr/>
        </p:nvSpPr>
        <p:spPr>
          <a:xfrm>
            <a:off x="1028700" y="3310121"/>
            <a:ext cx="69099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Inicio de</a:t>
            </a:r>
            <a:endParaRPr b="1" sz="8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sesion</a:t>
            </a:r>
            <a:endParaRPr b="1" sz="8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g30d2edd5705_2_10"/>
          <p:cNvSpPr txBox="1"/>
          <p:nvPr/>
        </p:nvSpPr>
        <p:spPr>
          <a:xfrm>
            <a:off x="1028700" y="7819390"/>
            <a:ext cx="473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¿Por qué es necesario?</a:t>
            </a:r>
            <a:endParaRPr/>
          </a:p>
        </p:txBody>
      </p:sp>
      <p:sp>
        <p:nvSpPr>
          <p:cNvPr id="136" name="Google Shape;136;g30d2edd5705_2_10"/>
          <p:cNvSpPr txBox="1"/>
          <p:nvPr/>
        </p:nvSpPr>
        <p:spPr>
          <a:xfrm>
            <a:off x="9560914" y="2316162"/>
            <a:ext cx="769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just">
              <a:lnSpc>
                <a:spcPct val="15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g30d2edd5705_2_10"/>
          <p:cNvCxnSpPr/>
          <p:nvPr/>
        </p:nvCxnSpPr>
        <p:spPr>
          <a:xfrm>
            <a:off x="9560914" y="1870371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g30d2edd5705_2_10"/>
          <p:cNvCxnSpPr/>
          <p:nvPr/>
        </p:nvCxnSpPr>
        <p:spPr>
          <a:xfrm>
            <a:off x="9560914" y="8407104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g30d2edd5705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675" y="1870387"/>
            <a:ext cx="10044601" cy="6812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d2edd5705_0_21"/>
          <p:cNvSpPr txBox="1"/>
          <p:nvPr/>
        </p:nvSpPr>
        <p:spPr>
          <a:xfrm>
            <a:off x="368100" y="686250"/>
            <a:ext cx="7003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Página Principal e </a:t>
            </a:r>
            <a:endParaRPr b="1" sz="6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Inventario</a:t>
            </a:r>
            <a:endParaRPr b="1" sz="6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g30d2edd5705_0_21"/>
          <p:cNvSpPr txBox="1"/>
          <p:nvPr/>
        </p:nvSpPr>
        <p:spPr>
          <a:xfrm>
            <a:off x="1028700" y="7819390"/>
            <a:ext cx="4735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0d2edd5705_0_21"/>
          <p:cNvSpPr txBox="1"/>
          <p:nvPr/>
        </p:nvSpPr>
        <p:spPr>
          <a:xfrm>
            <a:off x="9475289" y="686262"/>
            <a:ext cx="769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just">
              <a:lnSpc>
                <a:spcPct val="15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g30d2edd5705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00" y="686250"/>
            <a:ext cx="8191901" cy="49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0d2edd5705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00" y="6031059"/>
            <a:ext cx="16359302" cy="3733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/>
        </p:nvSpPr>
        <p:spPr>
          <a:xfrm>
            <a:off x="1028700" y="3310121"/>
            <a:ext cx="69099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Evidencias Fiado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1028700" y="7367165"/>
            <a:ext cx="473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¿Por qué es necesario?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9560914" y="2316162"/>
            <a:ext cx="769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just">
              <a:lnSpc>
                <a:spcPct val="15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6"/>
          <p:cNvCxnSpPr/>
          <p:nvPr/>
        </p:nvCxnSpPr>
        <p:spPr>
          <a:xfrm>
            <a:off x="9560914" y="1870371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6"/>
          <p:cNvCxnSpPr/>
          <p:nvPr/>
        </p:nvCxnSpPr>
        <p:spPr>
          <a:xfrm>
            <a:off x="9560914" y="8407104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825" y="2494813"/>
            <a:ext cx="8624774" cy="528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d2edd5705_2_1"/>
          <p:cNvSpPr txBox="1"/>
          <p:nvPr/>
        </p:nvSpPr>
        <p:spPr>
          <a:xfrm>
            <a:off x="360725" y="1870371"/>
            <a:ext cx="6909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Evidencias Agregar Producto</a:t>
            </a:r>
            <a:endParaRPr/>
          </a:p>
        </p:txBody>
      </p:sp>
      <p:sp>
        <p:nvSpPr>
          <p:cNvPr id="164" name="Google Shape;164;g30d2edd5705_2_1"/>
          <p:cNvSpPr txBox="1"/>
          <p:nvPr/>
        </p:nvSpPr>
        <p:spPr>
          <a:xfrm>
            <a:off x="1028700" y="7819390"/>
            <a:ext cx="473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¿Por qué es necesario?</a:t>
            </a:r>
            <a:endParaRPr/>
          </a:p>
        </p:txBody>
      </p:sp>
      <p:sp>
        <p:nvSpPr>
          <p:cNvPr id="165" name="Google Shape;165;g30d2edd5705_2_1"/>
          <p:cNvSpPr txBox="1"/>
          <p:nvPr/>
        </p:nvSpPr>
        <p:spPr>
          <a:xfrm>
            <a:off x="9560914" y="2316162"/>
            <a:ext cx="769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just">
              <a:lnSpc>
                <a:spcPct val="15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g30d2edd5705_2_1"/>
          <p:cNvCxnSpPr/>
          <p:nvPr/>
        </p:nvCxnSpPr>
        <p:spPr>
          <a:xfrm>
            <a:off x="9560914" y="1870371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g30d2edd5705_2_1"/>
          <p:cNvCxnSpPr/>
          <p:nvPr/>
        </p:nvCxnSpPr>
        <p:spPr>
          <a:xfrm>
            <a:off x="9560914" y="8407104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8" name="Google Shape;168;g30d2edd5705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625" y="1870387"/>
            <a:ext cx="10044600" cy="69197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g30d2edd5705_2_1"/>
          <p:cNvCxnSpPr/>
          <p:nvPr/>
        </p:nvCxnSpPr>
        <p:spPr>
          <a:xfrm>
            <a:off x="536814" y="891096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g30d2edd5705_2_1"/>
          <p:cNvCxnSpPr/>
          <p:nvPr/>
        </p:nvCxnSpPr>
        <p:spPr>
          <a:xfrm>
            <a:off x="536814" y="9393346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d2edd5705_0_41"/>
          <p:cNvSpPr txBox="1"/>
          <p:nvPr/>
        </p:nvSpPr>
        <p:spPr>
          <a:xfrm>
            <a:off x="427525" y="3050096"/>
            <a:ext cx="6909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Perfil</a:t>
            </a:r>
            <a:endParaRPr b="1" sz="8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</a:t>
            </a:r>
            <a:endParaRPr b="1" sz="8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endParaRPr b="1" sz="8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g30d2edd5705_0_41"/>
          <p:cNvSpPr txBox="1"/>
          <p:nvPr/>
        </p:nvSpPr>
        <p:spPr>
          <a:xfrm>
            <a:off x="9560914" y="2316162"/>
            <a:ext cx="769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just">
              <a:lnSpc>
                <a:spcPct val="15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g30d2edd5705_0_41"/>
          <p:cNvCxnSpPr/>
          <p:nvPr/>
        </p:nvCxnSpPr>
        <p:spPr>
          <a:xfrm>
            <a:off x="9560914" y="1870371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g30d2edd5705_0_41"/>
          <p:cNvCxnSpPr/>
          <p:nvPr/>
        </p:nvCxnSpPr>
        <p:spPr>
          <a:xfrm>
            <a:off x="9560914" y="8407104"/>
            <a:ext cx="76983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9" name="Google Shape;179;g30d2edd5705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800" y="2087526"/>
            <a:ext cx="12258724" cy="610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