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1"/>
  </p:notesMasterIdLst>
  <p:handoutMasterIdLst>
    <p:handoutMasterId r:id="rId22"/>
  </p:handoutMasterIdLst>
  <p:sldIdLst>
    <p:sldId id="4768" r:id="rId2"/>
    <p:sldId id="4769" r:id="rId3"/>
    <p:sldId id="4798" r:id="rId4"/>
    <p:sldId id="4799" r:id="rId5"/>
    <p:sldId id="4800" r:id="rId6"/>
    <p:sldId id="4807" r:id="rId7"/>
    <p:sldId id="4802" r:id="rId8"/>
    <p:sldId id="4801" r:id="rId9"/>
    <p:sldId id="4808" r:id="rId10"/>
    <p:sldId id="4792" r:id="rId11"/>
    <p:sldId id="4803" r:id="rId12"/>
    <p:sldId id="4806" r:id="rId13"/>
    <p:sldId id="4804" r:id="rId14"/>
    <p:sldId id="4809" r:id="rId15"/>
    <p:sldId id="4816" r:id="rId16"/>
    <p:sldId id="4810" r:id="rId17"/>
    <p:sldId id="4813" r:id="rId18"/>
    <p:sldId id="4814" r:id="rId19"/>
    <p:sldId id="4815" r:id="rId20"/>
  </p:sldIdLst>
  <p:sldSz cx="12858750" cy="723265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BA"/>
    <a:srgbClr val="1E6C7A"/>
    <a:srgbClr val="BF0000"/>
    <a:srgbClr val="166CA3"/>
    <a:srgbClr val="10517A"/>
    <a:srgbClr val="FFFFFF"/>
    <a:srgbClr val="19B7F4"/>
    <a:srgbClr val="4BC1DD"/>
    <a:srgbClr val="EE916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5274" autoAdjust="0"/>
  </p:normalViewPr>
  <p:slideViewPr>
    <p:cSldViewPr>
      <p:cViewPr varScale="1">
        <p:scale>
          <a:sx n="154" d="100"/>
          <a:sy n="154" d="100"/>
        </p:scale>
        <p:origin x="960" y="19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___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dirty="0"/>
              <a:t>摄影知识掌握情况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摄影知识掌握情况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不怎么了解</c:v>
                </c:pt>
                <c:pt idx="1">
                  <c:v>懂点基础</c:v>
                </c:pt>
                <c:pt idx="2">
                  <c:v>爱好者</c:v>
                </c:pt>
                <c:pt idx="3">
                  <c:v>发烧友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8.0</c:v>
                </c:pt>
                <c:pt idx="1">
                  <c:v>15.0</c:v>
                </c:pt>
                <c:pt idx="2">
                  <c:v>25.0</c:v>
                </c:pt>
                <c:pt idx="3">
                  <c:v>13.0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3B-4FED-86D8-179429F0E3F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000" dirty="0" smtClean="0"/>
              <a:t>摄影社交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关注点</a:t>
            </a:r>
            <a:endParaRPr lang="zh-CN" altLang="en-US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摄影社交App关注点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961-467D-A2E0-1BBB97EEFBEE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961-467D-A2E0-1BBB97EEFBEE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961-467D-A2E0-1BBB97EEFBEE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961-467D-A2E0-1BBB97EEFBE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好友互动</c:v>
                </c:pt>
                <c:pt idx="1">
                  <c:v>摄影作品分享</c:v>
                </c:pt>
                <c:pt idx="2">
                  <c:v>社区论坛交流</c:v>
                </c:pt>
                <c:pt idx="3">
                  <c:v>设备推荐测评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8.0</c:v>
                </c:pt>
                <c:pt idx="1">
                  <c:v>61.0</c:v>
                </c:pt>
                <c:pt idx="2">
                  <c:v>25.0</c:v>
                </c:pt>
                <c:pt idx="3">
                  <c:v>13.0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961-467D-A2E0-1BBB97EEFBE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专业摄影设备交流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摄影社区功能意向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423-4554-ACA6-4E4057AF3C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专业摄影技术交流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摄影社区功能意向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423-4554-ACA6-4E4057AF3C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手机摄影设备交流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摄影社区功能意向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423-4554-ACA6-4E4057AF3C9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手机摄影技术交流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摄影社区功能意向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423-4554-ACA6-4E4057AF3C9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摄影后期技术交流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摄影社区功能意向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36.0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423-4554-ACA6-4E4057AF3C9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二手摄影设备租赁/售卖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摄影社区功能意向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423-4554-ACA6-4E4057AF3C9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组团外出摄影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摄影社区功能意向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423-4554-ACA6-4E4057AF3C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913168864"/>
        <c:axId val="-1913166544"/>
      </c:barChart>
      <c:catAx>
        <c:axId val="-191316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3166544"/>
        <c:crosses val="autoZero"/>
        <c:auto val="1"/>
        <c:lblAlgn val="ctr"/>
        <c:lblOffset val="100"/>
        <c:noMultiLvlLbl val="0"/>
      </c:catAx>
      <c:valAx>
        <c:axId val="-191316654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91316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微博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使用的图片社交软件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56-4911-B76E-6387233381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Instagram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使用的图片社交软件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056-4911-B76E-6387233381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使用的图片社交软件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056-4911-B76E-63872333812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lofter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使用的图片社交软件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056-4911-B76E-63872333812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花瓣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使用的图片社交软件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9056-4911-B76E-63872333812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很少用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使用的图片社交软件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9056-4911-B76E-63872333812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使用的图片社交软件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056-4911-B76E-6387233381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913350656"/>
        <c:axId val="-1913346720"/>
      </c:barChart>
      <c:catAx>
        <c:axId val="-191335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3346720"/>
        <c:crosses val="autoZero"/>
        <c:auto val="1"/>
        <c:lblAlgn val="ctr"/>
        <c:lblOffset val="100"/>
        <c:noMultiLvlLbl val="0"/>
      </c:catAx>
      <c:valAx>
        <c:axId val="-191334672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91335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同事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摄影类社交途径偏好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752-48C0-8BF9-D2D754ADB0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朋友介绍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摄影类社交途径偏好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752-48C0-8BF9-D2D754ADB0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参加活动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摄影类社交途径偏好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752-48C0-8BF9-D2D754ADB0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App社交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摄影类社交途径偏好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29.0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752-48C0-8BF9-D2D754ADB08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摄影类社交途径偏好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752-48C0-8BF9-D2D754ADB08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919318368"/>
        <c:axId val="-1919316592"/>
      </c:barChart>
      <c:catAx>
        <c:axId val="-191931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9316592"/>
        <c:crosses val="autoZero"/>
        <c:auto val="1"/>
        <c:lblAlgn val="ctr"/>
        <c:lblOffset val="100"/>
        <c:noMultiLvlLbl val="0"/>
      </c:catAx>
      <c:valAx>
        <c:axId val="-191931659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91931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朋友或家庭聚会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使用摄影类型的场景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143-40CE-88F4-249B1266C2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旅游过程中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使用摄影类型的场景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143-40CE-88F4-249B1266C2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家中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使用摄影类型的场景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143-40CE-88F4-249B1266C24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户外运动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使用摄影类型的场景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143-40CE-88F4-249B1266C24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日常出行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使用摄影类型的场景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143-40CE-88F4-249B1266C24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随时随地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使用摄影类型的场景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F143-40CE-88F4-249B1266C24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1">
                <a:lumMod val="60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使用摄影类型的场景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F143-40CE-88F4-249B1266C24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919253008"/>
        <c:axId val="-1919249312"/>
      </c:barChart>
      <c:catAx>
        <c:axId val="-191925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919249312"/>
        <c:crosses val="autoZero"/>
        <c:auto val="1"/>
        <c:lblAlgn val="ctr"/>
        <c:lblOffset val="100"/>
        <c:noMultiLvlLbl val="0"/>
      </c:catAx>
      <c:valAx>
        <c:axId val="-19192493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91925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7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33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24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302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904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47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80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7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51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5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5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87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7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6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8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93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41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7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17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28062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326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CqChen/SIRD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CqChen/SIRDM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CqChen/SIRDM/blob/webserver-framework/API.md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jx.cn/jq/41878828.aspx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jx.cn/jq/41921987.aspx" TargetMode="Externa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353" y="4336405"/>
            <a:ext cx="12858044" cy="2936528"/>
          </a:xfrm>
          <a:custGeom>
            <a:avLst/>
            <a:gdLst>
              <a:gd name="connsiteX0" fmla="*/ 4572000 w 9144000"/>
              <a:gd name="connsiteY0" fmla="*/ 0 h 1958638"/>
              <a:gd name="connsiteX1" fmla="*/ 8808367 w 9144000"/>
              <a:gd name="connsiteY1" fmla="*/ 607417 h 1958638"/>
              <a:gd name="connsiteX2" fmla="*/ 9144000 w 9144000"/>
              <a:gd name="connsiteY2" fmla="*/ 735248 h 1958638"/>
              <a:gd name="connsiteX3" fmla="*/ 9144000 w 9144000"/>
              <a:gd name="connsiteY3" fmla="*/ 1958638 h 1958638"/>
              <a:gd name="connsiteX4" fmla="*/ 0 w 9144000"/>
              <a:gd name="connsiteY4" fmla="*/ 1958638 h 1958638"/>
              <a:gd name="connsiteX5" fmla="*/ 0 w 9144000"/>
              <a:gd name="connsiteY5" fmla="*/ 735248 h 1958638"/>
              <a:gd name="connsiteX6" fmla="*/ 335633 w 9144000"/>
              <a:gd name="connsiteY6" fmla="*/ 607417 h 1958638"/>
              <a:gd name="connsiteX7" fmla="*/ 4572000 w 9144000"/>
              <a:gd name="connsiteY7" fmla="*/ 0 h 19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58638">
                <a:moveTo>
                  <a:pt x="4572000" y="0"/>
                </a:moveTo>
                <a:cubicBezTo>
                  <a:pt x="6226405" y="0"/>
                  <a:pt x="7724187" y="232124"/>
                  <a:pt x="8808367" y="607417"/>
                </a:cubicBezTo>
                <a:lnTo>
                  <a:pt x="9144000" y="735248"/>
                </a:lnTo>
                <a:lnTo>
                  <a:pt x="9144000" y="1958638"/>
                </a:lnTo>
                <a:lnTo>
                  <a:pt x="0" y="1958638"/>
                </a:lnTo>
                <a:lnTo>
                  <a:pt x="0" y="735248"/>
                </a:lnTo>
                <a:lnTo>
                  <a:pt x="335633" y="607417"/>
                </a:lnTo>
                <a:cubicBezTo>
                  <a:pt x="1419814" y="232124"/>
                  <a:pt x="2917596" y="0"/>
                  <a:pt x="45720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566947" y="6064200"/>
            <a:ext cx="5939942" cy="66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96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118307910016  </a:t>
            </a:r>
            <a:r>
              <a:rPr lang="zh-CN" altLang="en-US" sz="196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陈春祺</a:t>
            </a:r>
            <a:endParaRPr lang="en-US" altLang="zh-CN" sz="196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en-US" altLang="zh-CN" sz="196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118307910031     </a:t>
            </a:r>
            <a:r>
              <a:rPr lang="zh-CN" altLang="en-US" sz="196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李舜</a:t>
            </a:r>
            <a:endParaRPr lang="en-US" altLang="zh-CN" sz="1969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2010127" y="4824971"/>
            <a:ext cx="9053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基于摄影的社交门户网站</a:t>
            </a: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平台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647211" y="1744117"/>
            <a:ext cx="1559710" cy="1559707"/>
            <a:chOff x="2487432" y="1552575"/>
            <a:chExt cx="971962" cy="971960"/>
          </a:xfrm>
        </p:grpSpPr>
        <p:sp>
          <p:nvSpPr>
            <p:cNvPr id="11" name="椭圆 10"/>
            <p:cNvSpPr/>
            <p:nvPr/>
          </p:nvSpPr>
          <p:spPr>
            <a:xfrm>
              <a:off x="2487432" y="1552575"/>
              <a:ext cx="971962" cy="971960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shade val="67500"/>
                    <a:satMod val="115000"/>
                  </a:schemeClr>
                </a:gs>
                <a:gs pos="62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57150">
              <a:solidFill>
                <a:schemeClr val="bg1"/>
              </a:solidFill>
            </a:ln>
            <a:effectLst>
              <a:outerShdw blurRad="254000" dist="1270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MH_Others_1"/>
            <p:cNvSpPr txBox="1"/>
            <p:nvPr>
              <p:custDataLst>
                <p:tags r:id="rId4"/>
              </p:custDataLst>
            </p:nvPr>
          </p:nvSpPr>
          <p:spPr>
            <a:xfrm>
              <a:off x="2624506" y="1714899"/>
              <a:ext cx="697814" cy="64731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675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</a:t>
              </a:r>
              <a:endParaRPr lang="zh-CN" altLang="en-US" sz="675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82084" y="1744117"/>
            <a:ext cx="1559710" cy="1559707"/>
            <a:chOff x="2487432" y="1552575"/>
            <a:chExt cx="971962" cy="971960"/>
          </a:xfrm>
        </p:grpSpPr>
        <p:sp>
          <p:nvSpPr>
            <p:cNvPr id="16" name="椭圆 15"/>
            <p:cNvSpPr/>
            <p:nvPr/>
          </p:nvSpPr>
          <p:spPr>
            <a:xfrm>
              <a:off x="2487432" y="1552575"/>
              <a:ext cx="971962" cy="971960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shade val="67500"/>
                    <a:satMod val="115000"/>
                  </a:schemeClr>
                </a:gs>
                <a:gs pos="62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57150">
              <a:solidFill>
                <a:schemeClr val="bg1"/>
              </a:solidFill>
            </a:ln>
            <a:effectLst>
              <a:outerShdw blurRad="254000" dist="1270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MH_Others_1"/>
            <p:cNvSpPr txBox="1"/>
            <p:nvPr>
              <p:custDataLst>
                <p:tags r:id="rId3"/>
              </p:custDataLst>
            </p:nvPr>
          </p:nvSpPr>
          <p:spPr>
            <a:xfrm>
              <a:off x="2624506" y="1714899"/>
              <a:ext cx="697814" cy="64731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6750" dirty="0">
                  <a:solidFill>
                    <a:schemeClr val="accent2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endParaRPr lang="zh-CN" altLang="en-US" sz="675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316956" y="1744117"/>
            <a:ext cx="1559710" cy="1559707"/>
            <a:chOff x="2487432" y="1552575"/>
            <a:chExt cx="971962" cy="971960"/>
          </a:xfrm>
        </p:grpSpPr>
        <p:sp>
          <p:nvSpPr>
            <p:cNvPr id="19" name="椭圆 18"/>
            <p:cNvSpPr/>
            <p:nvPr/>
          </p:nvSpPr>
          <p:spPr>
            <a:xfrm>
              <a:off x="2487432" y="1552575"/>
              <a:ext cx="971962" cy="971960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shade val="67500"/>
                    <a:satMod val="115000"/>
                  </a:schemeClr>
                </a:gs>
                <a:gs pos="62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57150">
              <a:solidFill>
                <a:schemeClr val="bg1"/>
              </a:solidFill>
            </a:ln>
            <a:effectLst>
              <a:outerShdw blurRad="254000" dist="1270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MH_Others_1"/>
            <p:cNvSpPr txBox="1"/>
            <p:nvPr>
              <p:custDataLst>
                <p:tags r:id="rId2"/>
              </p:custDataLst>
            </p:nvPr>
          </p:nvSpPr>
          <p:spPr>
            <a:xfrm>
              <a:off x="2624506" y="1714899"/>
              <a:ext cx="697814" cy="64731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6750" dirty="0">
                  <a:solidFill>
                    <a:schemeClr val="accent1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</a:t>
              </a:r>
              <a:endParaRPr lang="zh-CN" altLang="en-US" sz="675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51829" y="1744117"/>
            <a:ext cx="1559710" cy="1559707"/>
            <a:chOff x="2487432" y="1552575"/>
            <a:chExt cx="971962" cy="971960"/>
          </a:xfrm>
        </p:grpSpPr>
        <p:sp>
          <p:nvSpPr>
            <p:cNvPr id="22" name="椭圆 21"/>
            <p:cNvSpPr/>
            <p:nvPr/>
          </p:nvSpPr>
          <p:spPr>
            <a:xfrm>
              <a:off x="2487432" y="1552575"/>
              <a:ext cx="971962" cy="971960"/>
            </a:xfrm>
            <a:prstGeom prst="ellipse">
              <a:avLst/>
            </a:prstGeom>
            <a:gradFill flip="none" rotWithShape="1">
              <a:gsLst>
                <a:gs pos="25000">
                  <a:schemeClr val="bg1">
                    <a:shade val="67500"/>
                    <a:satMod val="115000"/>
                  </a:schemeClr>
                </a:gs>
                <a:gs pos="62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57150">
              <a:solidFill>
                <a:schemeClr val="bg1"/>
              </a:solidFill>
            </a:ln>
            <a:effectLst>
              <a:outerShdw blurRad="254000" dist="127000" dir="30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0" dirty="0">
                <a:solidFill>
                  <a:schemeClr val="accent4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MH_Others_1"/>
            <p:cNvSpPr txBox="1"/>
            <p:nvPr>
              <p:custDataLst>
                <p:tags r:id="rId1"/>
              </p:custDataLst>
            </p:nvPr>
          </p:nvSpPr>
          <p:spPr>
            <a:xfrm>
              <a:off x="2624506" y="1714900"/>
              <a:ext cx="697814" cy="647314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zh-CN" sz="6750" dirty="0">
                  <a:solidFill>
                    <a:schemeClr val="accent4"/>
                  </a:solidFill>
                  <a:latin typeface="Impact" panose="020B080603090205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9</a:t>
              </a:r>
              <a:endParaRPr lang="zh-CN" altLang="en-US" sz="6750" dirty="0">
                <a:solidFill>
                  <a:schemeClr val="accent4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353" y="4336405"/>
            <a:ext cx="12858044" cy="2936528"/>
          </a:xfrm>
          <a:custGeom>
            <a:avLst/>
            <a:gdLst>
              <a:gd name="connsiteX0" fmla="*/ 4572000 w 9144000"/>
              <a:gd name="connsiteY0" fmla="*/ 0 h 1958638"/>
              <a:gd name="connsiteX1" fmla="*/ 8808367 w 9144000"/>
              <a:gd name="connsiteY1" fmla="*/ 607417 h 1958638"/>
              <a:gd name="connsiteX2" fmla="*/ 9144000 w 9144000"/>
              <a:gd name="connsiteY2" fmla="*/ 735248 h 1958638"/>
              <a:gd name="connsiteX3" fmla="*/ 9144000 w 9144000"/>
              <a:gd name="connsiteY3" fmla="*/ 1958638 h 1958638"/>
              <a:gd name="connsiteX4" fmla="*/ 0 w 9144000"/>
              <a:gd name="connsiteY4" fmla="*/ 1958638 h 1958638"/>
              <a:gd name="connsiteX5" fmla="*/ 0 w 9144000"/>
              <a:gd name="connsiteY5" fmla="*/ 735248 h 1958638"/>
              <a:gd name="connsiteX6" fmla="*/ 335633 w 9144000"/>
              <a:gd name="connsiteY6" fmla="*/ 607417 h 1958638"/>
              <a:gd name="connsiteX7" fmla="*/ 4572000 w 9144000"/>
              <a:gd name="connsiteY7" fmla="*/ 0 h 19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58638">
                <a:moveTo>
                  <a:pt x="4572000" y="0"/>
                </a:moveTo>
                <a:cubicBezTo>
                  <a:pt x="6226405" y="0"/>
                  <a:pt x="7724187" y="232124"/>
                  <a:pt x="8808367" y="607417"/>
                </a:cubicBezTo>
                <a:lnTo>
                  <a:pt x="9144000" y="735248"/>
                </a:lnTo>
                <a:lnTo>
                  <a:pt x="9144000" y="1958638"/>
                </a:lnTo>
                <a:lnTo>
                  <a:pt x="0" y="1958638"/>
                </a:lnTo>
                <a:lnTo>
                  <a:pt x="0" y="735248"/>
                </a:lnTo>
                <a:lnTo>
                  <a:pt x="335633" y="607417"/>
                </a:lnTo>
                <a:cubicBezTo>
                  <a:pt x="1419814" y="232124"/>
                  <a:pt x="2917596" y="0"/>
                  <a:pt x="45720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717724" y="2572887"/>
            <a:ext cx="1423306" cy="1423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600981" y="4696445"/>
            <a:ext cx="3656787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465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513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 environments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 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repo&amp;workflow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https://github.com/SimonCqChen/SIRDM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55A90FB7-297F-45DE-91F1-AB2DFAC90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52" y="2170104"/>
            <a:ext cx="7351333" cy="3923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E5AC030-8B72-4BCD-B5C7-E234609ED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375" y="2204699"/>
            <a:ext cx="2768023" cy="38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2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624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 environments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GitHub 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repo&amp;workflow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https://github.com/SimonCqChen/SIRDM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CI/CD: 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Jenkins&amp;Github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源码管理：</a:t>
            </a:r>
            <a:r>
              <a:rPr lang="en-US" altLang="zh-CN" sz="20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构建触发器：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Build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periodically</a:t>
            </a: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构建：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Execute shell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BF2079C-C62C-4266-B330-F4DC1F5B8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75" y="3904357"/>
            <a:ext cx="5976665" cy="23822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535" y="3511305"/>
            <a:ext cx="397561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Infrastructure 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Kubernetes</a:t>
            </a: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Deploy</a:t>
            </a: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Config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server</a:t>
            </a: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Service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registration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discovery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with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Eureka</a:t>
            </a: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Microservices</a:t>
            </a:r>
            <a:r>
              <a:rPr lang="mr-IN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Load balance</a:t>
            </a: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Ribbon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Monitor</a:t>
            </a: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Prometheus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Kubernetes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Overview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1551"/>
              </p:ext>
            </p:extLst>
          </p:nvPr>
        </p:nvGraphicFramePr>
        <p:xfrm>
          <a:off x="2396927" y="1754829"/>
          <a:ext cx="85725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0"/>
                <a:gridCol w="2857500"/>
                <a:gridCol w="28575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IP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Floating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IP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10.0.0.74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192.168.2.38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10.0.0.140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10.0.0.134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7" y="3328293"/>
            <a:ext cx="10968552" cy="29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Kubernetes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Overview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56" y="1888133"/>
            <a:ext cx="9555435" cy="32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6808339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Prototype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list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github.com/SimonCqChen/SIRDM/blob/webserver-framework/API.md</a:t>
            </a:r>
            <a:endParaRPr lang="en-US" altLang="zh-CN" sz="2000" dirty="0" smtClean="0"/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Example</a:t>
            </a: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all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users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27" y="952029"/>
            <a:ext cx="4213386" cy="61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Service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registration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discovery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with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Eureka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Multiple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microservices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58" y="2104157"/>
            <a:ext cx="12003432" cy="40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Monitor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Prometheus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7" y="1802941"/>
            <a:ext cx="7992888" cy="54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17207" y="2752229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b="1" dirty="0" smtClean="0"/>
              <a:t>Thanks!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28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 rot="5400000">
            <a:off x="-943892" y="943890"/>
            <a:ext cx="7232652" cy="5344868"/>
          </a:xfrm>
          <a:custGeom>
            <a:avLst/>
            <a:gdLst>
              <a:gd name="connsiteX0" fmla="*/ 0 w 7232652"/>
              <a:gd name="connsiteY0" fmla="*/ 1651797 h 5344868"/>
              <a:gd name="connsiteX1" fmla="*/ 0 w 7232652"/>
              <a:gd name="connsiteY1" fmla="*/ 620064 h 5344868"/>
              <a:gd name="connsiteX2" fmla="*/ 265477 w 7232652"/>
              <a:gd name="connsiteY2" fmla="*/ 512259 h 5344868"/>
              <a:gd name="connsiteX3" fmla="*/ 3616326 w 7232652"/>
              <a:gd name="connsiteY3" fmla="*/ 0 h 5344868"/>
              <a:gd name="connsiteX4" fmla="*/ 6967176 w 7232652"/>
              <a:gd name="connsiteY4" fmla="*/ 512259 h 5344868"/>
              <a:gd name="connsiteX5" fmla="*/ 7232652 w 7232652"/>
              <a:gd name="connsiteY5" fmla="*/ 620064 h 5344868"/>
              <a:gd name="connsiteX6" fmla="*/ 7232652 w 7232652"/>
              <a:gd name="connsiteY6" fmla="*/ 1651797 h 5344868"/>
              <a:gd name="connsiteX7" fmla="*/ 7232652 w 7232652"/>
              <a:gd name="connsiteY7" fmla="*/ 1651797 h 5344868"/>
              <a:gd name="connsiteX8" fmla="*/ 7232652 w 7232652"/>
              <a:gd name="connsiteY8" fmla="*/ 5344868 h 5344868"/>
              <a:gd name="connsiteX9" fmla="*/ 2 w 7232652"/>
              <a:gd name="connsiteY9" fmla="*/ 5344868 h 5344868"/>
              <a:gd name="connsiteX10" fmla="*/ 2 w 7232652"/>
              <a:gd name="connsiteY10" fmla="*/ 1651797 h 53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32652" h="5344868">
                <a:moveTo>
                  <a:pt x="0" y="1651797"/>
                </a:moveTo>
                <a:lnTo>
                  <a:pt x="0" y="620064"/>
                </a:lnTo>
                <a:lnTo>
                  <a:pt x="265477" y="512259"/>
                </a:lnTo>
                <a:cubicBezTo>
                  <a:pt x="1123034" y="195760"/>
                  <a:pt x="2307738" y="0"/>
                  <a:pt x="3616326" y="0"/>
                </a:cubicBezTo>
                <a:cubicBezTo>
                  <a:pt x="4924915" y="0"/>
                  <a:pt x="6109619" y="195760"/>
                  <a:pt x="6967176" y="512259"/>
                </a:cubicBezTo>
                <a:lnTo>
                  <a:pt x="7232652" y="620064"/>
                </a:lnTo>
                <a:lnTo>
                  <a:pt x="7232652" y="1651797"/>
                </a:lnTo>
                <a:lnTo>
                  <a:pt x="7232652" y="1651797"/>
                </a:lnTo>
                <a:lnTo>
                  <a:pt x="7232652" y="5344868"/>
                </a:lnTo>
                <a:lnTo>
                  <a:pt x="2" y="5344868"/>
                </a:lnTo>
                <a:lnTo>
                  <a:pt x="2" y="165179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MH_Other_1"/>
          <p:cNvSpPr/>
          <p:nvPr>
            <p:custDataLst>
              <p:tags r:id="rId2"/>
            </p:custDataLst>
          </p:nvPr>
        </p:nvSpPr>
        <p:spPr>
          <a:xfrm>
            <a:off x="6861423" y="2536205"/>
            <a:ext cx="803628" cy="805301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4" name="MH_Other_2"/>
          <p:cNvSpPr/>
          <p:nvPr>
            <p:custDataLst>
              <p:tags r:id="rId3"/>
            </p:custDataLst>
          </p:nvPr>
        </p:nvSpPr>
        <p:spPr>
          <a:xfrm>
            <a:off x="6861423" y="3537391"/>
            <a:ext cx="803628" cy="805301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" name="MH_Others_1"/>
          <p:cNvSpPr txBox="1"/>
          <p:nvPr>
            <p:custDataLst>
              <p:tags r:id="rId4"/>
            </p:custDataLst>
          </p:nvPr>
        </p:nvSpPr>
        <p:spPr>
          <a:xfrm>
            <a:off x="1170185" y="2711537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5"/>
            </p:custDataLst>
          </p:nvPr>
        </p:nvSpPr>
        <p:spPr>
          <a:xfrm>
            <a:off x="1184699" y="3727198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Text_1"/>
          <p:cNvSpPr/>
          <p:nvPr>
            <p:custDataLst>
              <p:tags r:id="rId6"/>
            </p:custDataLst>
          </p:nvPr>
        </p:nvSpPr>
        <p:spPr>
          <a:xfrm>
            <a:off x="7953264" y="2656954"/>
            <a:ext cx="270607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MH_Text_2"/>
          <p:cNvSpPr/>
          <p:nvPr>
            <p:custDataLst>
              <p:tags r:id="rId7"/>
            </p:custDataLst>
          </p:nvPr>
        </p:nvSpPr>
        <p:spPr>
          <a:xfrm>
            <a:off x="7953264" y="3669572"/>
            <a:ext cx="3030962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5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353" y="4336405"/>
            <a:ext cx="12858044" cy="2936528"/>
          </a:xfrm>
          <a:custGeom>
            <a:avLst/>
            <a:gdLst>
              <a:gd name="connsiteX0" fmla="*/ 4572000 w 9144000"/>
              <a:gd name="connsiteY0" fmla="*/ 0 h 1958638"/>
              <a:gd name="connsiteX1" fmla="*/ 8808367 w 9144000"/>
              <a:gd name="connsiteY1" fmla="*/ 607417 h 1958638"/>
              <a:gd name="connsiteX2" fmla="*/ 9144000 w 9144000"/>
              <a:gd name="connsiteY2" fmla="*/ 735248 h 1958638"/>
              <a:gd name="connsiteX3" fmla="*/ 9144000 w 9144000"/>
              <a:gd name="connsiteY3" fmla="*/ 1958638 h 1958638"/>
              <a:gd name="connsiteX4" fmla="*/ 0 w 9144000"/>
              <a:gd name="connsiteY4" fmla="*/ 1958638 h 1958638"/>
              <a:gd name="connsiteX5" fmla="*/ 0 w 9144000"/>
              <a:gd name="connsiteY5" fmla="*/ 735248 h 1958638"/>
              <a:gd name="connsiteX6" fmla="*/ 335633 w 9144000"/>
              <a:gd name="connsiteY6" fmla="*/ 607417 h 1958638"/>
              <a:gd name="connsiteX7" fmla="*/ 4572000 w 9144000"/>
              <a:gd name="connsiteY7" fmla="*/ 0 h 195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58638">
                <a:moveTo>
                  <a:pt x="4572000" y="0"/>
                </a:moveTo>
                <a:cubicBezTo>
                  <a:pt x="6226405" y="0"/>
                  <a:pt x="7724187" y="232124"/>
                  <a:pt x="8808367" y="607417"/>
                </a:cubicBezTo>
                <a:lnTo>
                  <a:pt x="9144000" y="735248"/>
                </a:lnTo>
                <a:lnTo>
                  <a:pt x="9144000" y="1958638"/>
                </a:lnTo>
                <a:lnTo>
                  <a:pt x="0" y="1958638"/>
                </a:lnTo>
                <a:lnTo>
                  <a:pt x="0" y="735248"/>
                </a:lnTo>
                <a:lnTo>
                  <a:pt x="335633" y="607417"/>
                </a:lnTo>
                <a:cubicBezTo>
                  <a:pt x="1419814" y="232124"/>
                  <a:pt x="2917596" y="0"/>
                  <a:pt x="45720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717724" y="2572887"/>
            <a:ext cx="1423306" cy="1423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788812" y="4702637"/>
            <a:ext cx="3281132" cy="55399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34885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endParaRPr lang="zh-CN" altLang="en-US" sz="4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181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Hypothesis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start point</a:t>
            </a:r>
          </a:p>
          <a:p>
            <a:pPr lvl="1" indent="0"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	   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为从事与摄影的工作者或者是爱好摄影的用户，提供一个基于摄影的社交门户网站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软件，提供简洁的功能和用户体验，发现有共同爱好的人，加入不同的兴趣圈，促进摄影知识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资讯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爱好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心得的记录和分享。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4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endParaRPr lang="zh-CN" altLang="en-US" sz="4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Validation1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How to </a:t>
            </a: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从事摄影的工作者或是摄影爱好者，缺乏一个摄影社交门户，无法很好地交流摄影技巧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心得，获取摄影知识，了解摄影设备性能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制定问卷：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https://www.wjx.cn/jq/41878828.aspx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侧重内容：摄影（潜）用户对摄影类社交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兴趣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相关问题：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摄影目的、关注点、喜好类型、信息来源？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摄影了解程度、技术水平、学习方式？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是否拥有专业摄影设备？是否有购买专业设备意向？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摄影类社交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的看法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？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共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24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个问题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61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有效回答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DAE20A4-89E7-418D-896C-01865CFF66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855" y="2752229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5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endParaRPr lang="zh-CN" altLang="en-US" sz="4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Validation1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Feedback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analysis</a:t>
            </a: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大部分为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普通摄影爱好者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摄影知识了解程度较为基础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注重摄影社交平台的大众性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希望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使用手机作为摄影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工具，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交流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手机摄影的技巧和心得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部分为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资深摄影迷或摄影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工作者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注重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摄影社交平台的专业性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希望得到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更多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详尽的摄影设备测评信息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线下摄影讲座和论坛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专业摄影技术。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33037214"/>
              </p:ext>
            </p:extLst>
          </p:nvPr>
        </p:nvGraphicFramePr>
        <p:xfrm>
          <a:off x="8949655" y="90785"/>
          <a:ext cx="3600400" cy="220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4235596111"/>
              </p:ext>
            </p:extLst>
          </p:nvPr>
        </p:nvGraphicFramePr>
        <p:xfrm>
          <a:off x="8949655" y="2466433"/>
          <a:ext cx="3600400" cy="220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981231924"/>
              </p:ext>
            </p:extLst>
          </p:nvPr>
        </p:nvGraphicFramePr>
        <p:xfrm>
          <a:off x="8949655" y="4842082"/>
          <a:ext cx="3600400" cy="23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301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endParaRPr lang="zh-CN" altLang="en-US" sz="4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Scope of 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product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基本功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基于摄影的社交门户网站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发布摄影图片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文字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回复评论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加入兴趣圈子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添加好友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&amp;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私信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进一步功能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普及基础摄影知识、技术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提供专业设备测评、组织摄影讲座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论坛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 indent="0">
              <a:lnSpc>
                <a:spcPct val="120000"/>
              </a:lnSpc>
            </a:pP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endParaRPr lang="zh-CN" altLang="en-US" sz="4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Validation2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How to </a:t>
            </a: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摄影爱好者和潜在用户的调研，主要调查用户使用的摄影社交软件、摄影类型喜好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制定问卷：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https://www.wjx.cn/jq/41921987.aspx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侧重内容：用户使用的摄影社交软件、摄影类型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喜好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相关问题：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摄影类型喜好？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摄影的场景、摄影类社交的途径？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使用的摄影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图片社交软件？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对摄影社交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的看法？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共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个问题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34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有效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回答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 indent="0">
              <a:lnSpc>
                <a:spcPct val="120000"/>
              </a:lnSpc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 indent="0">
              <a:lnSpc>
                <a:spcPct val="120000"/>
              </a:lnSpc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19E83D7-FA29-480A-A323-3686A29029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855" y="2680381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8"/>
          <p:cNvSpPr txBox="1"/>
          <p:nvPr/>
        </p:nvSpPr>
        <p:spPr>
          <a:xfrm>
            <a:off x="4454798" y="233568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Idea</a:t>
            </a:r>
            <a:endParaRPr lang="zh-CN" altLang="en-US" sz="4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xmlns="" id="{7613A816-B4EF-41AA-9B21-E6EA513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4" y="1205193"/>
            <a:ext cx="11312421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Validation2</a:t>
            </a:r>
          </a:p>
          <a:p>
            <a:pPr marL="982663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Feedback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analysis</a:t>
            </a:r>
          </a:p>
          <a:p>
            <a:pPr marL="16256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大部分用户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偏爱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好通过摄影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认识热爱摄影的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人群，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注重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摄影作品的分享和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互动，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摄影产品集中于聚会、旅游和日常</a:t>
            </a: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出行，</a:t>
            </a:r>
            <a:endParaRPr lang="en-US" altLang="zh-CN" sz="2000" dirty="0" smtClean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268538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较多的图片社交工具为微博。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126795679"/>
              </p:ext>
            </p:extLst>
          </p:nvPr>
        </p:nvGraphicFramePr>
        <p:xfrm>
          <a:off x="8949655" y="4842082"/>
          <a:ext cx="3600400" cy="23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44618062"/>
              </p:ext>
            </p:extLst>
          </p:nvPr>
        </p:nvGraphicFramePr>
        <p:xfrm>
          <a:off x="8949655" y="2441425"/>
          <a:ext cx="3600400" cy="23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266996235"/>
              </p:ext>
            </p:extLst>
          </p:nvPr>
        </p:nvGraphicFramePr>
        <p:xfrm>
          <a:off x="8949655" y="40768"/>
          <a:ext cx="3600400" cy="232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408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9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自定义 1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6CA3"/>
      </a:accent1>
      <a:accent2>
        <a:srgbClr val="46B9D0"/>
      </a:accent2>
      <a:accent3>
        <a:srgbClr val="166CA3"/>
      </a:accent3>
      <a:accent4>
        <a:srgbClr val="46B9D0"/>
      </a:accent4>
      <a:accent5>
        <a:srgbClr val="166CA3"/>
      </a:accent5>
      <a:accent6>
        <a:srgbClr val="46B9D0"/>
      </a:accent6>
      <a:hlink>
        <a:srgbClr val="166CA3"/>
      </a:hlink>
      <a:folHlink>
        <a:srgbClr val="46B9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Macintosh PowerPoint</Application>
  <PresentationFormat>自定义</PresentationFormat>
  <Paragraphs>167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Calibri</vt:lpstr>
      <vt:lpstr>Calibri Light</vt:lpstr>
      <vt:lpstr>Impact</vt:lpstr>
      <vt:lpstr>Mangal</vt:lpstr>
      <vt:lpstr>宋体</vt:lpstr>
      <vt:lpstr>微软雅黑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/>
  <cp:keywords>www.1ppt.com</cp:keywords>
  <cp:lastModifiedBy/>
  <cp:revision>1</cp:revision>
  <dcterms:created xsi:type="dcterms:W3CDTF">2016-11-28T16:44:04Z</dcterms:created>
  <dcterms:modified xsi:type="dcterms:W3CDTF">2019-06-27T17:17:21Z</dcterms:modified>
</cp:coreProperties>
</file>