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9"/>
  </p:notesMasterIdLst>
  <p:sldIdLst>
    <p:sldId id="256" r:id="rId2"/>
    <p:sldId id="257" r:id="rId3"/>
    <p:sldId id="267" r:id="rId4"/>
    <p:sldId id="268" r:id="rId5"/>
    <p:sldId id="269" r:id="rId6"/>
    <p:sldId id="258" r:id="rId7"/>
    <p:sldId id="262" r:id="rId8"/>
    <p:sldId id="274" r:id="rId9"/>
    <p:sldId id="276" r:id="rId10"/>
    <p:sldId id="277" r:id="rId11"/>
    <p:sldId id="264" r:id="rId12"/>
    <p:sldId id="279" r:id="rId13"/>
    <p:sldId id="260" r:id="rId14"/>
    <p:sldId id="278" r:id="rId15"/>
    <p:sldId id="265" r:id="rId16"/>
    <p:sldId id="273" r:id="rId17"/>
    <p:sldId id="28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72" autoAdjust="0"/>
    <p:restoredTop sz="70309" autoAdjust="0"/>
  </p:normalViewPr>
  <p:slideViewPr>
    <p:cSldViewPr snapToGrid="0">
      <p:cViewPr>
        <p:scale>
          <a:sx n="100" d="100"/>
          <a:sy n="100" d="100"/>
        </p:scale>
        <p:origin x="4752" y="3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1" d="100"/>
          <a:sy n="71" d="100"/>
        </p:scale>
        <p:origin x="307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304F68-E611-4571-8B4F-E2C854526180}" type="datetimeFigureOut">
              <a:rPr lang="en-US" smtClean="0"/>
              <a:t>4/25/2022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2D0D84-18F6-486F-89F5-B0C3AC0160DE}" type="slidenum">
              <a:rPr lang="en-US" smtClean="0"/>
              <a:t>‹#›</a:t>
            </a:fld>
            <a:endParaRPr lang="en-US" dirty="0"/>
          </a:p>
        </p:txBody>
      </p:sp>
    </p:spTree>
    <p:extLst>
      <p:ext uri="{BB962C8B-B14F-4D97-AF65-F5344CB8AC3E}">
        <p14:creationId xmlns:p14="http://schemas.microsoft.com/office/powerpoint/2010/main" val="2817569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2D0D84-18F6-486F-89F5-B0C3AC0160DE}" type="slidenum">
              <a:rPr lang="en-US" smtClean="0"/>
              <a:t>1</a:t>
            </a:fld>
            <a:endParaRPr lang="en-US" dirty="0"/>
          </a:p>
        </p:txBody>
      </p:sp>
    </p:spTree>
    <p:extLst>
      <p:ext uri="{BB962C8B-B14F-4D97-AF65-F5344CB8AC3E}">
        <p14:creationId xmlns:p14="http://schemas.microsoft.com/office/powerpoint/2010/main" val="1934935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an example of predicting emergent properties …. It has been shown</a:t>
            </a:r>
          </a:p>
        </p:txBody>
      </p:sp>
      <p:sp>
        <p:nvSpPr>
          <p:cNvPr id="4" name="Slide Number Placeholder 3"/>
          <p:cNvSpPr>
            <a:spLocks noGrp="1"/>
          </p:cNvSpPr>
          <p:nvPr>
            <p:ph type="sldNum" sz="quarter" idx="5"/>
          </p:nvPr>
        </p:nvSpPr>
        <p:spPr/>
        <p:txBody>
          <a:bodyPr/>
          <a:lstStyle/>
          <a:p>
            <a:fld id="{332D0D84-18F6-486F-89F5-B0C3AC0160DE}" type="slidenum">
              <a:rPr lang="en-US" smtClean="0"/>
              <a:t>13</a:t>
            </a:fld>
            <a:endParaRPr lang="en-US" dirty="0"/>
          </a:p>
        </p:txBody>
      </p:sp>
    </p:spTree>
    <p:extLst>
      <p:ext uri="{BB962C8B-B14F-4D97-AF65-F5344CB8AC3E}">
        <p14:creationId xmlns:p14="http://schemas.microsoft.com/office/powerpoint/2010/main" val="2033282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return connectionist approaches now? The first perceptron was in the 1940’s. There has only been 80 years of development in this field. Before computers, the calculations were not feasible. Due to Moore’s Law, computational power has skyrocketed over the past. We can model more and more systems.</a:t>
            </a:r>
          </a:p>
          <a:p>
            <a:endParaRPr lang="en-US" dirty="0"/>
          </a:p>
          <a:p>
            <a:r>
              <a:rPr lang="en-US" dirty="0"/>
              <a:t>Symbolic models have their purpose. AI’s such as first order logic systems on computers can solve almost every symbolic problem. These types of models are simple and easy to understand. Easy to organize findings in a type of chart than as a network of seemingly meaningless data. Can only represent what they are defined to represent, while ANN can represent a swath of biological processes at once.</a:t>
            </a:r>
          </a:p>
          <a:p>
            <a:endParaRPr lang="en-US" dirty="0"/>
          </a:p>
          <a:p>
            <a:r>
              <a:rPr lang="en-US" dirty="0"/>
              <a:t>ANN’s are emergent, can't just add up all components and get the answer. Gestalt blah blah blah. However, some properties of neural networks are being decoded, such as predicting </a:t>
            </a:r>
          </a:p>
          <a:p>
            <a:endParaRPr lang="en-US" dirty="0"/>
          </a:p>
          <a:p>
            <a:endParaRPr lang="en-US" dirty="0"/>
          </a:p>
        </p:txBody>
      </p:sp>
      <p:sp>
        <p:nvSpPr>
          <p:cNvPr id="4" name="Slide Number Placeholder 3"/>
          <p:cNvSpPr>
            <a:spLocks noGrp="1"/>
          </p:cNvSpPr>
          <p:nvPr>
            <p:ph type="sldNum" sz="quarter" idx="5"/>
          </p:nvPr>
        </p:nvSpPr>
        <p:spPr/>
        <p:txBody>
          <a:bodyPr/>
          <a:lstStyle/>
          <a:p>
            <a:fld id="{332D0D84-18F6-486F-89F5-B0C3AC0160DE}" type="slidenum">
              <a:rPr lang="en-US" smtClean="0"/>
              <a:t>14</a:t>
            </a:fld>
            <a:endParaRPr lang="en-US" dirty="0"/>
          </a:p>
        </p:txBody>
      </p:sp>
    </p:spTree>
    <p:extLst>
      <p:ext uri="{BB962C8B-B14F-4D97-AF65-F5344CB8AC3E}">
        <p14:creationId xmlns:p14="http://schemas.microsoft.com/office/powerpoint/2010/main" val="3028508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2D0D84-18F6-486F-89F5-B0C3AC0160DE}" type="slidenum">
              <a:rPr lang="en-US" smtClean="0"/>
              <a:t>15</a:t>
            </a:fld>
            <a:endParaRPr lang="en-US" dirty="0"/>
          </a:p>
        </p:txBody>
      </p:sp>
    </p:spTree>
    <p:extLst>
      <p:ext uri="{BB962C8B-B14F-4D97-AF65-F5344CB8AC3E}">
        <p14:creationId xmlns:p14="http://schemas.microsoft.com/office/powerpoint/2010/main" val="3478270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2D0D84-18F6-486F-89F5-B0C3AC0160DE}" type="slidenum">
              <a:rPr lang="en-US" smtClean="0"/>
              <a:t>2</a:t>
            </a:fld>
            <a:endParaRPr lang="en-US" dirty="0"/>
          </a:p>
        </p:txBody>
      </p:sp>
    </p:spTree>
    <p:extLst>
      <p:ext uri="{BB962C8B-B14F-4D97-AF65-F5344CB8AC3E}">
        <p14:creationId xmlns:p14="http://schemas.microsoft.com/office/powerpoint/2010/main" val="2435167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2D0D84-18F6-486F-89F5-B0C3AC0160DE}" type="slidenum">
              <a:rPr lang="en-US" smtClean="0"/>
              <a:t>3</a:t>
            </a:fld>
            <a:endParaRPr lang="en-US" dirty="0"/>
          </a:p>
        </p:txBody>
      </p:sp>
    </p:spTree>
    <p:extLst>
      <p:ext uri="{BB962C8B-B14F-4D97-AF65-F5344CB8AC3E}">
        <p14:creationId xmlns:p14="http://schemas.microsoft.com/office/powerpoint/2010/main" val="3022899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touch upon memory/cognition models of current research and consensus, here is a review of the models presented in the course textbook and their strengths/weaknesses</a:t>
            </a:r>
          </a:p>
          <a:p>
            <a:endParaRPr lang="en-US" dirty="0"/>
          </a:p>
          <a:p>
            <a:r>
              <a:rPr lang="en-US" dirty="0"/>
              <a:t>Note – Graphic from Atkinson and Shiffrin 1968</a:t>
            </a:r>
          </a:p>
          <a:p>
            <a:endParaRPr lang="en-US" dirty="0"/>
          </a:p>
          <a:p>
            <a:r>
              <a:rPr lang="en-US" dirty="0"/>
              <a:t>Supported by Glanzer and Cunitz research which showed the serial position effect. The serial position effect strongly encourages a division in short-term and long-term memory.</a:t>
            </a:r>
          </a:p>
          <a:p>
            <a:r>
              <a:rPr lang="en-US" dirty="0"/>
              <a:t>Also Case study of KF – Motorcycle Crash. LTM unaffected but could only remember the last thing rehearsed from STM into LTM before crash. </a:t>
            </a:r>
          </a:p>
          <a:p>
            <a:endParaRPr lang="en-US" dirty="0"/>
          </a:p>
          <a:p>
            <a:r>
              <a:rPr lang="en-US" dirty="0"/>
              <a:t>Strengths – </a:t>
            </a:r>
          </a:p>
          <a:p>
            <a:r>
              <a:rPr lang="en-US" dirty="0"/>
              <a:t>Great basis for further expansion and research. Generated lots of interest into memory as a research field. </a:t>
            </a:r>
          </a:p>
          <a:p>
            <a:endParaRPr lang="en-US" dirty="0"/>
          </a:p>
          <a:p>
            <a:r>
              <a:rPr lang="en-US" dirty="0"/>
              <a:t>Weaknesses –</a:t>
            </a:r>
          </a:p>
          <a:p>
            <a:r>
              <a:rPr lang="en-US" dirty="0"/>
              <a:t>Assumes STM is static. Assumes LTM is a singular storage facility where all rehearsed information is stored</a:t>
            </a:r>
          </a:p>
          <a:p>
            <a:r>
              <a:rPr lang="en-US" dirty="0"/>
              <a:t>Rehearsal is too simple to describe transfer of STM into LTM. (recalling swimming without rehearsal, but not remembering notes for exam even with heavy rehearsal)</a:t>
            </a:r>
          </a:p>
        </p:txBody>
      </p:sp>
      <p:sp>
        <p:nvSpPr>
          <p:cNvPr id="4" name="Slide Number Placeholder 3"/>
          <p:cNvSpPr>
            <a:spLocks noGrp="1"/>
          </p:cNvSpPr>
          <p:nvPr>
            <p:ph type="sldNum" sz="quarter" idx="5"/>
          </p:nvPr>
        </p:nvSpPr>
        <p:spPr/>
        <p:txBody>
          <a:bodyPr/>
          <a:lstStyle/>
          <a:p>
            <a:fld id="{332D0D84-18F6-486F-89F5-B0C3AC0160DE}" type="slidenum">
              <a:rPr lang="en-US" smtClean="0"/>
              <a:t>7</a:t>
            </a:fld>
            <a:endParaRPr lang="en-US" dirty="0"/>
          </a:p>
        </p:txBody>
      </p:sp>
    </p:spTree>
    <p:extLst>
      <p:ext uri="{BB962C8B-B14F-4D97-AF65-F5344CB8AC3E}">
        <p14:creationId xmlns:p14="http://schemas.microsoft.com/office/powerpoint/2010/main" val="3504461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Covered in Textbook: Atkinson-Shiffrin, ACT* (Computational Approach), Working Memory Model (Short Term memory),</a:t>
            </a:r>
          </a:p>
          <a:p>
            <a:endParaRPr lang="en-US" dirty="0"/>
          </a:p>
          <a:p>
            <a:r>
              <a:rPr lang="en-US" dirty="0"/>
              <a:t>ACT-R allows for a compromise between fully symbolic and connectionist approaches</a:t>
            </a:r>
          </a:p>
          <a:p>
            <a:r>
              <a:rPr lang="en-US" dirty="0"/>
              <a:t>From Wikipedia, citing creators of ACT-R “</a:t>
            </a:r>
            <a:r>
              <a:rPr lang="en-US" b="0" i="0" dirty="0">
                <a:solidFill>
                  <a:srgbClr val="202122"/>
                </a:solidFill>
                <a:effectLst/>
                <a:latin typeface="Arial" panose="020B0604020202020204" pitchFamily="34" charset="0"/>
              </a:rPr>
              <a:t>Members of the ACT-R community, including its developers, prefer to think of ACT-R as a general framework that specifies how the brain is organized, and how its organization gives birth to what is perceived (and, in cognitive psychology, investigated) as mind, going beyond the traditional symbolic/connectionist debate.”</a:t>
            </a:r>
          </a:p>
          <a:p>
            <a:endParaRPr lang="en-US" b="0" i="0" dirty="0">
              <a:solidFill>
                <a:srgbClr val="202122"/>
              </a:solidFill>
              <a:effectLst/>
              <a:latin typeface="Arial" panose="020B0604020202020204" pitchFamily="34" charset="0"/>
            </a:endParaRPr>
          </a:p>
          <a:p>
            <a:r>
              <a:rPr lang="en-US" b="0" i="0" dirty="0">
                <a:solidFill>
                  <a:srgbClr val="202122"/>
                </a:solidFill>
                <a:effectLst/>
                <a:latin typeface="Arial" panose="020B0604020202020204" pitchFamily="34" charset="0"/>
              </a:rPr>
              <a:t>ADAPTIVE CONTROL OF THOUGHT!!</a:t>
            </a:r>
          </a:p>
          <a:p>
            <a:endParaRPr lang="en-US" b="0" i="0" dirty="0">
              <a:solidFill>
                <a:srgbClr val="202122"/>
              </a:solidFill>
              <a:effectLst/>
              <a:latin typeface="Arial" panose="020B0604020202020204" pitchFamily="34" charset="0"/>
            </a:endParaRPr>
          </a:p>
          <a:p>
            <a:r>
              <a:rPr lang="en-US" b="0" i="0" dirty="0">
                <a:solidFill>
                  <a:srgbClr val="202122"/>
                </a:solidFill>
                <a:effectLst/>
                <a:latin typeface="Arial" panose="020B0604020202020204" pitchFamily="34" charset="0"/>
              </a:rPr>
              <a:t>Declarative – Facts about things – Explicit</a:t>
            </a:r>
          </a:p>
          <a:p>
            <a:r>
              <a:rPr lang="en-US" b="0" i="0" dirty="0">
                <a:solidFill>
                  <a:srgbClr val="202122"/>
                </a:solidFill>
                <a:effectLst/>
                <a:latin typeface="Arial" panose="020B0604020202020204" pitchFamily="34" charset="0"/>
              </a:rPr>
              <a:t>Procedural – Knowledge of actions, such as driving home from work – Implicit</a:t>
            </a:r>
          </a:p>
          <a:p>
            <a:endParaRPr lang="en-US" b="0" i="0" dirty="0">
              <a:solidFill>
                <a:srgbClr val="202122"/>
              </a:solidFill>
              <a:effectLst/>
              <a:latin typeface="Arial" panose="020B0604020202020204" pitchFamily="34" charset="0"/>
            </a:endParaRPr>
          </a:p>
          <a:p>
            <a:r>
              <a:rPr lang="en-US" b="0" i="0" dirty="0">
                <a:solidFill>
                  <a:srgbClr val="202122"/>
                </a:solidFill>
                <a:effectLst/>
                <a:latin typeface="Arial" panose="020B0604020202020204" pitchFamily="34" charset="0"/>
              </a:rPr>
              <a:t>Explicit and Implicit memory are separate &lt;- Known because conscious awareness accompanies explicit, and not implicit memory</a:t>
            </a:r>
          </a:p>
        </p:txBody>
      </p:sp>
      <p:sp>
        <p:nvSpPr>
          <p:cNvPr id="4" name="Slide Number Placeholder 3"/>
          <p:cNvSpPr>
            <a:spLocks noGrp="1"/>
          </p:cNvSpPr>
          <p:nvPr>
            <p:ph type="sldNum" sz="quarter" idx="5"/>
          </p:nvPr>
        </p:nvSpPr>
        <p:spPr/>
        <p:txBody>
          <a:bodyPr/>
          <a:lstStyle/>
          <a:p>
            <a:fld id="{332D0D84-18F6-486F-89F5-B0C3AC0160DE}" type="slidenum">
              <a:rPr lang="en-US" smtClean="0"/>
              <a:t>8</a:t>
            </a:fld>
            <a:endParaRPr lang="en-US" dirty="0"/>
          </a:p>
        </p:txBody>
      </p:sp>
    </p:spTree>
    <p:extLst>
      <p:ext uri="{BB962C8B-B14F-4D97-AF65-F5344CB8AC3E}">
        <p14:creationId xmlns:p14="http://schemas.microsoft.com/office/powerpoint/2010/main" val="2260904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Covered in Textbook: Atkinson-Shiffrin, ACT* (Computational Approach), Working Memory Model (Short Term memory),</a:t>
            </a:r>
          </a:p>
          <a:p>
            <a:r>
              <a:rPr lang="en-US" dirty="0"/>
              <a:t>This model uproots the belief that working memory is rather static, instead has lots of work to do</a:t>
            </a:r>
          </a:p>
          <a:p>
            <a:endParaRPr lang="en-US" dirty="0"/>
          </a:p>
          <a:p>
            <a:r>
              <a:rPr lang="en-US" dirty="0"/>
              <a:t>Articulatory Loop – where speech and auditory information is rehearsed, held in limbo while executive system determines you should refresh the information</a:t>
            </a:r>
          </a:p>
          <a:p>
            <a:r>
              <a:rPr lang="en-US" dirty="0"/>
              <a:t>Visuospatial Sketchpad – Processing of visual information (e.g., tasks such as visual imagery or mental movement of an object)</a:t>
            </a:r>
          </a:p>
          <a:p>
            <a:endParaRPr lang="en-US" dirty="0"/>
          </a:p>
          <a:p>
            <a:r>
              <a:rPr lang="en-US" dirty="0"/>
              <a:t>Executive – Responsible for other processes such as reasoning and language </a:t>
            </a:r>
          </a:p>
          <a:p>
            <a:endParaRPr lang="en-US" dirty="0"/>
          </a:p>
          <a:p>
            <a:r>
              <a:rPr lang="en-US" dirty="0"/>
              <a:t>Each system has their own resources, but one failing causes a bottleneck. So, if AL has a lot of information to process, working memory suffers in its entirety</a:t>
            </a:r>
          </a:p>
          <a:p>
            <a:endParaRPr lang="en-US" dirty="0"/>
          </a:p>
          <a:p>
            <a:r>
              <a:rPr lang="en-US" dirty="0"/>
              <a:t>Note – Graphic from Baddeley and Hitch 1974 (4)</a:t>
            </a:r>
          </a:p>
          <a:p>
            <a:endParaRPr lang="en-US" dirty="0"/>
          </a:p>
          <a:p>
            <a:r>
              <a:rPr lang="en-US" dirty="0"/>
              <a:t>Strengths: Explains differences in short-term memory information processing areas (i.e., visual vs auditory information), allows connectionist descriptions in VS and AL  </a:t>
            </a:r>
          </a:p>
          <a:p>
            <a:r>
              <a:rPr lang="en-US" dirty="0"/>
              <a:t>Weaknesses</a:t>
            </a:r>
          </a:p>
        </p:txBody>
      </p:sp>
      <p:sp>
        <p:nvSpPr>
          <p:cNvPr id="4" name="Slide Number Placeholder 3"/>
          <p:cNvSpPr>
            <a:spLocks noGrp="1"/>
          </p:cNvSpPr>
          <p:nvPr>
            <p:ph type="sldNum" sz="quarter" idx="5"/>
          </p:nvPr>
        </p:nvSpPr>
        <p:spPr/>
        <p:txBody>
          <a:bodyPr/>
          <a:lstStyle/>
          <a:p>
            <a:fld id="{332D0D84-18F6-486F-89F5-B0C3AC0160DE}" type="slidenum">
              <a:rPr lang="en-US" smtClean="0"/>
              <a:t>9</a:t>
            </a:fld>
            <a:endParaRPr lang="en-US" dirty="0"/>
          </a:p>
        </p:txBody>
      </p:sp>
    </p:spTree>
    <p:extLst>
      <p:ext uri="{BB962C8B-B14F-4D97-AF65-F5344CB8AC3E}">
        <p14:creationId xmlns:p14="http://schemas.microsoft.com/office/powerpoint/2010/main" val="3245431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PDP Model – A</a:t>
            </a:r>
            <a:r>
              <a:rPr lang="en-US" baseline="0" dirty="0"/>
              <a:t> product of the worldwide rise in machine learning and neural networks, return of connectionism</a:t>
            </a:r>
          </a:p>
          <a:p>
            <a:r>
              <a:rPr lang="en-US" baseline="0" dirty="0"/>
              <a:t>Strengths: T</a:t>
            </a:r>
            <a:r>
              <a:rPr lang="en-US" sz="1200" b="0" i="0" kern="1200" dirty="0">
                <a:solidFill>
                  <a:schemeClr val="tx1"/>
                </a:solidFill>
                <a:effectLst/>
                <a:latin typeface="+mn-lt"/>
                <a:ea typeface="+mn-ea"/>
                <a:cs typeface="+mn-cs"/>
              </a:rPr>
              <a:t>he model provides a means of addressing some of the criticisms of these other theories. Specifically, it indicates how some properties of objects, including causal properties, come to be more important than other properties; why some groups of items seem to form natural or coherent categories; how domain-specific patterns of generalization and differentiation might arise</a:t>
            </a:r>
            <a:endParaRPr lang="en-US" sz="1200" b="0" i="0" kern="1200" baseline="0" dirty="0">
              <a:solidFill>
                <a:schemeClr val="tx1"/>
              </a:solidFill>
              <a:effectLst/>
              <a:latin typeface="+mn-lt"/>
              <a:ea typeface="+mn-ea"/>
              <a:cs typeface="+mn-cs"/>
            </a:endParaRPr>
          </a:p>
          <a:p>
            <a:endParaRPr lang="en-US" baseline="0" dirty="0"/>
          </a:p>
          <a:p>
            <a:r>
              <a:rPr lang="en-US" baseline="0" dirty="0"/>
              <a:t>Weaknesses: </a:t>
            </a:r>
            <a:r>
              <a:rPr lang="en-US" b="0" i="0" dirty="0">
                <a:solidFill>
                  <a:srgbClr val="222222"/>
                </a:solidFill>
                <a:effectLst/>
                <a:latin typeface="Harding"/>
              </a:rPr>
              <a:t>Some of the relevant phenomena have yet to be addressed by PDP models, leaving this as a task for the future.</a:t>
            </a:r>
            <a:endParaRPr lang="en-US" baseline="0" dirty="0"/>
          </a:p>
          <a:p>
            <a:endParaRPr lang="en-US" dirty="0"/>
          </a:p>
          <a:p>
            <a:r>
              <a:rPr lang="en-US" dirty="0"/>
              <a:t>Semantic dementia is used to give inspiration for this model</a:t>
            </a:r>
          </a:p>
          <a:p>
            <a:endParaRPr lang="en-US" dirty="0"/>
          </a:p>
          <a:p>
            <a:r>
              <a:rPr lang="en-US" dirty="0"/>
              <a:t>Neural networks are fuzzy by nature, there is no clear symbolic ruleset. Connectionism allows for mistakes in cognition and memory retrieval.</a:t>
            </a:r>
          </a:p>
          <a:p>
            <a:endParaRPr lang="en-US" dirty="0"/>
          </a:p>
          <a:p>
            <a:r>
              <a:rPr lang="en-US" dirty="0"/>
              <a:t>Pictured to the right is a comparison between traditional symbolic classifications versus a PDP classification network for the same objects (Quillian’s Hierarchy)</a:t>
            </a:r>
          </a:p>
        </p:txBody>
      </p:sp>
      <p:sp>
        <p:nvSpPr>
          <p:cNvPr id="4" name="Slide Number Placeholder 3"/>
          <p:cNvSpPr>
            <a:spLocks noGrp="1"/>
          </p:cNvSpPr>
          <p:nvPr>
            <p:ph type="sldNum" sz="quarter" idx="5"/>
          </p:nvPr>
        </p:nvSpPr>
        <p:spPr/>
        <p:txBody>
          <a:bodyPr/>
          <a:lstStyle/>
          <a:p>
            <a:fld id="{332D0D84-18F6-486F-89F5-B0C3AC0160DE}" type="slidenum">
              <a:rPr lang="en-US" smtClean="0"/>
              <a:t>10</a:t>
            </a:fld>
            <a:endParaRPr lang="en-US" dirty="0"/>
          </a:p>
        </p:txBody>
      </p:sp>
    </p:spTree>
    <p:extLst>
      <p:ext uri="{BB962C8B-B14F-4D97-AF65-F5344CB8AC3E}">
        <p14:creationId xmlns:p14="http://schemas.microsoft.com/office/powerpoint/2010/main" val="563303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 framework to model neural systems that holds much promise</a:t>
            </a:r>
          </a:p>
          <a:p>
            <a:endParaRPr lang="en-US" dirty="0"/>
          </a:p>
          <a:p>
            <a:r>
              <a:rPr lang="en-US" dirty="0"/>
              <a:t>Bullet 1: These networks are very novel; with corporate implementation such as google voice recognition using LSTM from the past 5 years</a:t>
            </a:r>
          </a:p>
          <a:p>
            <a:r>
              <a:rPr lang="en-US" dirty="0"/>
              <a:t>Bullet 2:  </a:t>
            </a:r>
          </a:p>
        </p:txBody>
      </p:sp>
      <p:sp>
        <p:nvSpPr>
          <p:cNvPr id="4" name="Slide Number Placeholder 3"/>
          <p:cNvSpPr>
            <a:spLocks noGrp="1"/>
          </p:cNvSpPr>
          <p:nvPr>
            <p:ph type="sldNum" sz="quarter" idx="5"/>
          </p:nvPr>
        </p:nvSpPr>
        <p:spPr/>
        <p:txBody>
          <a:bodyPr/>
          <a:lstStyle/>
          <a:p>
            <a:fld id="{332D0D84-18F6-486F-89F5-B0C3AC0160DE}" type="slidenum">
              <a:rPr lang="en-US" smtClean="0"/>
              <a:t>11</a:t>
            </a:fld>
            <a:endParaRPr lang="en-US" dirty="0"/>
          </a:p>
        </p:txBody>
      </p:sp>
    </p:spTree>
    <p:extLst>
      <p:ext uri="{BB962C8B-B14F-4D97-AF65-F5344CB8AC3E}">
        <p14:creationId xmlns:p14="http://schemas.microsoft.com/office/powerpoint/2010/main" val="2977076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 framework to model neural systems that holds much promise</a:t>
            </a:r>
          </a:p>
          <a:p>
            <a:endParaRPr lang="en-US" dirty="0"/>
          </a:p>
          <a:p>
            <a:endParaRPr lang="en-US" dirty="0"/>
          </a:p>
        </p:txBody>
      </p:sp>
      <p:sp>
        <p:nvSpPr>
          <p:cNvPr id="4" name="Slide Number Placeholder 3"/>
          <p:cNvSpPr>
            <a:spLocks noGrp="1"/>
          </p:cNvSpPr>
          <p:nvPr>
            <p:ph type="sldNum" sz="quarter" idx="5"/>
          </p:nvPr>
        </p:nvSpPr>
        <p:spPr/>
        <p:txBody>
          <a:bodyPr/>
          <a:lstStyle/>
          <a:p>
            <a:fld id="{332D0D84-18F6-486F-89F5-B0C3AC0160DE}" type="slidenum">
              <a:rPr lang="en-US" smtClean="0"/>
              <a:t>12</a:t>
            </a:fld>
            <a:endParaRPr lang="en-US" dirty="0"/>
          </a:p>
        </p:txBody>
      </p:sp>
    </p:spTree>
    <p:extLst>
      <p:ext uri="{BB962C8B-B14F-4D97-AF65-F5344CB8AC3E}">
        <p14:creationId xmlns:p14="http://schemas.microsoft.com/office/powerpoint/2010/main" val="3820884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4/24/2022</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4/24/2022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4/24/2022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4/24/2022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4/24/2022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slide" Target="slide17.xml"/></Relationships>
</file>

<file path=ppt/slides/_rels/slide11.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slide" Target="slide17.xml"/></Relationships>
</file>

<file path=ppt/slides/_rels/slide13.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5BDD2-2FE5-4271-AF21-E576D75DCD22}"/>
              </a:ext>
            </a:extLst>
          </p:cNvPr>
          <p:cNvSpPr>
            <a:spLocks noGrp="1"/>
          </p:cNvSpPr>
          <p:nvPr>
            <p:ph type="ctrTitle"/>
          </p:nvPr>
        </p:nvSpPr>
        <p:spPr/>
        <p:txBody>
          <a:bodyPr>
            <a:normAutofit/>
          </a:bodyPr>
          <a:lstStyle/>
          <a:p>
            <a:r>
              <a:rPr lang="en-US" sz="7000" dirty="0"/>
              <a:t>Modeling Memory: </a:t>
            </a:r>
            <a:br>
              <a:rPr lang="en-US" sz="7000" dirty="0"/>
            </a:br>
            <a:r>
              <a:rPr lang="en-US" sz="7000" dirty="0"/>
              <a:t>A Deep Dive</a:t>
            </a:r>
          </a:p>
        </p:txBody>
      </p:sp>
      <p:sp>
        <p:nvSpPr>
          <p:cNvPr id="3" name="Subtitle 2">
            <a:extLst>
              <a:ext uri="{FF2B5EF4-FFF2-40B4-BE49-F238E27FC236}">
                <a16:creationId xmlns:a16="http://schemas.microsoft.com/office/drawing/2014/main" id="{1B40F356-2688-429C-9997-0440333E519A}"/>
              </a:ext>
            </a:extLst>
          </p:cNvPr>
          <p:cNvSpPr>
            <a:spLocks noGrp="1"/>
          </p:cNvSpPr>
          <p:nvPr>
            <p:ph type="subTitle" idx="1"/>
          </p:nvPr>
        </p:nvSpPr>
        <p:spPr/>
        <p:txBody>
          <a:bodyPr/>
          <a:lstStyle/>
          <a:p>
            <a:r>
              <a:rPr lang="en-US" dirty="0"/>
              <a:t>Simon Gibson</a:t>
            </a:r>
          </a:p>
          <a:p>
            <a:endParaRPr lang="en-US" dirty="0"/>
          </a:p>
        </p:txBody>
      </p:sp>
    </p:spTree>
    <p:extLst>
      <p:ext uri="{BB962C8B-B14F-4D97-AF65-F5344CB8AC3E}">
        <p14:creationId xmlns:p14="http://schemas.microsoft.com/office/powerpoint/2010/main" val="3018094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CE4B3-BF7B-490A-B982-9ED128D844A4}"/>
              </a:ext>
            </a:extLst>
          </p:cNvPr>
          <p:cNvSpPr>
            <a:spLocks noGrp="1"/>
          </p:cNvSpPr>
          <p:nvPr>
            <p:ph type="title"/>
          </p:nvPr>
        </p:nvSpPr>
        <p:spPr>
          <a:xfrm>
            <a:off x="605731" y="640080"/>
            <a:ext cx="4423469" cy="1363344"/>
          </a:xfrm>
        </p:spPr>
        <p:txBody>
          <a:bodyPr>
            <a:normAutofit/>
          </a:bodyPr>
          <a:lstStyle/>
          <a:p>
            <a:r>
              <a:rPr lang="en-US" sz="3200" dirty="0"/>
              <a:t>Memory Models – </a:t>
            </a:r>
            <a:br>
              <a:rPr lang="en-US" sz="3200" dirty="0"/>
            </a:br>
            <a:r>
              <a:rPr lang="en-US" sz="3200" dirty="0"/>
              <a:t>PDP</a:t>
            </a:r>
          </a:p>
        </p:txBody>
      </p:sp>
      <p:sp>
        <p:nvSpPr>
          <p:cNvPr id="3" name="Content Placeholder 2">
            <a:extLst>
              <a:ext uri="{FF2B5EF4-FFF2-40B4-BE49-F238E27FC236}">
                <a16:creationId xmlns:a16="http://schemas.microsoft.com/office/drawing/2014/main" id="{48B9E63A-CE1F-4808-9287-9C4EA34B8598}"/>
              </a:ext>
            </a:extLst>
          </p:cNvPr>
          <p:cNvSpPr>
            <a:spLocks noGrp="1"/>
          </p:cNvSpPr>
          <p:nvPr>
            <p:ph idx="1"/>
          </p:nvPr>
        </p:nvSpPr>
        <p:spPr>
          <a:xfrm>
            <a:off x="643831" y="2325157"/>
            <a:ext cx="5237307" cy="4399493"/>
          </a:xfrm>
        </p:spPr>
        <p:txBody>
          <a:bodyPr>
            <a:normAutofit/>
          </a:bodyPr>
          <a:lstStyle/>
          <a:p>
            <a:pPr marL="274320" lvl="1" indent="0">
              <a:buNone/>
            </a:pPr>
            <a:r>
              <a:rPr lang="en-US" sz="1500" dirty="0"/>
              <a:t>McClelland, Rogers – Parallel Distributed Processing (2003) (</a:t>
            </a:r>
            <a:r>
              <a:rPr lang="en-US" sz="1500" dirty="0">
                <a:hlinkClick r:id="rId3" action="ppaction://hlinksldjump"/>
              </a:rPr>
              <a:t>5</a:t>
            </a:r>
            <a:r>
              <a:rPr lang="en-US" sz="1500" dirty="0"/>
              <a:t>)</a:t>
            </a:r>
          </a:p>
          <a:p>
            <a:pPr lvl="2"/>
            <a:r>
              <a:rPr lang="en-US" sz="1500" dirty="0"/>
              <a:t>First major approach to connectionist representations of memory and cognition (</a:t>
            </a:r>
            <a:r>
              <a:rPr lang="en-US" sz="1500" dirty="0">
                <a:hlinkClick r:id="rId4" action="ppaction://hlinksldjump"/>
              </a:rPr>
              <a:t>16</a:t>
            </a:r>
            <a:r>
              <a:rPr lang="en-US" sz="1500" dirty="0"/>
              <a:t>)</a:t>
            </a:r>
          </a:p>
          <a:p>
            <a:pPr lvl="2"/>
            <a:r>
              <a:rPr lang="en-US" sz="1500" dirty="0"/>
              <a:t>Memory emerges not from the elements in the network, but from the connections themselves</a:t>
            </a:r>
          </a:p>
          <a:p>
            <a:pPr lvl="2"/>
            <a:r>
              <a:rPr lang="en-US" sz="1500" dirty="0"/>
              <a:t>Similar to a multi-layer neural network. The weight of connections determine the output</a:t>
            </a:r>
          </a:p>
          <a:p>
            <a:pPr lvl="2"/>
            <a:r>
              <a:rPr lang="en-US" sz="1500" dirty="0"/>
              <a:t>Incredibly effective at representing abstract groupings</a:t>
            </a:r>
          </a:p>
          <a:p>
            <a:pPr lvl="3"/>
            <a:r>
              <a:rPr lang="en-US" sz="1500" dirty="0"/>
              <a:t>For example, PDP gives a possible explanation into why a spread of objects naturally groups in our memory</a:t>
            </a:r>
          </a:p>
          <a:p>
            <a:pPr lvl="2"/>
            <a:r>
              <a:rPr lang="en-US" sz="1500" dirty="0"/>
              <a:t>PDP is a feedforward network. No backpropagation is possible</a:t>
            </a:r>
          </a:p>
          <a:p>
            <a:pPr lvl="2"/>
            <a:r>
              <a:rPr lang="en-US" sz="1500" dirty="0"/>
              <a:t>Offers explanations for miss-retrieval of similar objects (i.e., saying pear instead of peach)</a:t>
            </a:r>
          </a:p>
          <a:p>
            <a:pPr lvl="2"/>
            <a:endParaRPr lang="en-US" sz="1500" dirty="0"/>
          </a:p>
          <a:p>
            <a:pPr lvl="1"/>
            <a:endParaRPr lang="en-US" sz="1500" dirty="0"/>
          </a:p>
        </p:txBody>
      </p:sp>
      <p:pic>
        <p:nvPicPr>
          <p:cNvPr id="4098" name="Picture 2" descr="figure 1">
            <a:extLst>
              <a:ext uri="{FF2B5EF4-FFF2-40B4-BE49-F238E27FC236}">
                <a16:creationId xmlns:a16="http://schemas.microsoft.com/office/drawing/2014/main" id="{CA06864F-CA2C-4138-8A5F-D756E9B2F3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2129" y="50116"/>
            <a:ext cx="4206079" cy="337888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igure 3">
            <a:extLst>
              <a:ext uri="{FF2B5EF4-FFF2-40B4-BE49-F238E27FC236}">
                <a16:creationId xmlns:a16="http://schemas.microsoft.com/office/drawing/2014/main" id="{A8389288-B690-47A4-9CA6-71B3078519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0864" y="3146536"/>
            <a:ext cx="4728611" cy="3711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232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CE4B3-BF7B-490A-B982-9ED128D844A4}"/>
              </a:ext>
            </a:extLst>
          </p:cNvPr>
          <p:cNvSpPr>
            <a:spLocks noGrp="1"/>
          </p:cNvSpPr>
          <p:nvPr>
            <p:ph type="title"/>
          </p:nvPr>
        </p:nvSpPr>
        <p:spPr/>
        <p:txBody>
          <a:bodyPr/>
          <a:lstStyle/>
          <a:p>
            <a:r>
              <a:rPr lang="en-US" dirty="0"/>
              <a:t>Recent Research </a:t>
            </a:r>
          </a:p>
        </p:txBody>
      </p:sp>
      <p:sp>
        <p:nvSpPr>
          <p:cNvPr id="3" name="Content Placeholder 2">
            <a:extLst>
              <a:ext uri="{FF2B5EF4-FFF2-40B4-BE49-F238E27FC236}">
                <a16:creationId xmlns:a16="http://schemas.microsoft.com/office/drawing/2014/main" id="{48B9E63A-CE1F-4808-9287-9C4EA34B8598}"/>
              </a:ext>
            </a:extLst>
          </p:cNvPr>
          <p:cNvSpPr>
            <a:spLocks noGrp="1"/>
          </p:cNvSpPr>
          <p:nvPr>
            <p:ph idx="1"/>
          </p:nvPr>
        </p:nvSpPr>
        <p:spPr/>
        <p:txBody>
          <a:bodyPr>
            <a:normAutofit/>
          </a:bodyPr>
          <a:lstStyle/>
          <a:p>
            <a:pPr marL="0" indent="0">
              <a:buNone/>
            </a:pPr>
            <a:r>
              <a:rPr lang="en-US" sz="1600" dirty="0"/>
              <a:t>Recurrent Neural Networks for Memory Modeling </a:t>
            </a:r>
          </a:p>
          <a:p>
            <a:r>
              <a:rPr lang="en-US" sz="1600" dirty="0"/>
              <a:t>An expansion on Parallel Distributed Processes. Recurrent Neural Networks better represent cognitive processes such as natural language processing, speech recognition, and language translation. (</a:t>
            </a:r>
            <a:r>
              <a:rPr lang="en-US" sz="1600" dirty="0">
                <a:hlinkClick r:id="rId3" action="ppaction://hlinksldjump"/>
              </a:rPr>
              <a:t>6</a:t>
            </a:r>
            <a:r>
              <a:rPr lang="en-US" sz="1600" dirty="0"/>
              <a:t>)</a:t>
            </a:r>
          </a:p>
          <a:p>
            <a:r>
              <a:rPr lang="en-US" sz="1600" dirty="0"/>
              <a:t>These networks have no clear propagation direction. Thus, “the activity of neurons in the network is affected not only by the current stimulus, but also by the current state of the network.” (</a:t>
            </a:r>
            <a:r>
              <a:rPr lang="en-US" sz="1600" dirty="0">
                <a:hlinkClick r:id="rId3" action="ppaction://hlinksldjump"/>
              </a:rPr>
              <a:t>7</a:t>
            </a:r>
            <a:r>
              <a:rPr lang="en-US" sz="1600" dirty="0"/>
              <a:t>)</a:t>
            </a:r>
          </a:p>
          <a:p>
            <a:pPr lvl="1"/>
            <a:r>
              <a:rPr lang="en-US" dirty="0"/>
              <a:t>Representative of mental states. Decision making is heavily influenced by your emotions and current mental state. The degree of effect that your emotions cause changes temporally with your emotions. (</a:t>
            </a:r>
            <a:r>
              <a:rPr lang="en-US" dirty="0">
                <a:hlinkClick r:id="rId3" action="ppaction://hlinksldjump"/>
              </a:rPr>
              <a:t>9</a:t>
            </a:r>
            <a:r>
              <a:rPr lang="en-US" dirty="0"/>
              <a:t>)</a:t>
            </a:r>
          </a:p>
          <a:p>
            <a:r>
              <a:rPr lang="en-US" sz="1600" dirty="0"/>
              <a:t>RNN’s are excellent at representing computations that are temporal in nature. This is ideal, as decision making and working memory are not static, but ever-changing processes. (</a:t>
            </a:r>
            <a:r>
              <a:rPr lang="en-US" sz="1600" dirty="0">
                <a:hlinkClick r:id="rId3" action="ppaction://hlinksldjump"/>
              </a:rPr>
              <a:t>3</a:t>
            </a:r>
            <a:r>
              <a:rPr lang="en-US" sz="1600" dirty="0"/>
              <a:t>)</a:t>
            </a:r>
          </a:p>
          <a:p>
            <a:pPr lvl="1"/>
            <a:endParaRPr lang="en-US" dirty="0"/>
          </a:p>
          <a:p>
            <a:endParaRPr lang="en-US" sz="1600" dirty="0"/>
          </a:p>
          <a:p>
            <a:endParaRPr lang="en-US" sz="1600" dirty="0"/>
          </a:p>
        </p:txBody>
      </p:sp>
    </p:spTree>
    <p:extLst>
      <p:ext uri="{BB962C8B-B14F-4D97-AF65-F5344CB8AC3E}">
        <p14:creationId xmlns:p14="http://schemas.microsoft.com/office/powerpoint/2010/main" val="4186993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CE4B3-BF7B-490A-B982-9ED128D844A4}"/>
              </a:ext>
            </a:extLst>
          </p:cNvPr>
          <p:cNvSpPr>
            <a:spLocks noGrp="1"/>
          </p:cNvSpPr>
          <p:nvPr>
            <p:ph type="title"/>
          </p:nvPr>
        </p:nvSpPr>
        <p:spPr/>
        <p:txBody>
          <a:bodyPr/>
          <a:lstStyle/>
          <a:p>
            <a:r>
              <a:rPr lang="en-US" dirty="0"/>
              <a:t>Recent Research </a:t>
            </a:r>
          </a:p>
        </p:txBody>
      </p:sp>
      <p:sp>
        <p:nvSpPr>
          <p:cNvPr id="3" name="Content Placeholder 2">
            <a:extLst>
              <a:ext uri="{FF2B5EF4-FFF2-40B4-BE49-F238E27FC236}">
                <a16:creationId xmlns:a16="http://schemas.microsoft.com/office/drawing/2014/main" id="{48B9E63A-CE1F-4808-9287-9C4EA34B8598}"/>
              </a:ext>
            </a:extLst>
          </p:cNvPr>
          <p:cNvSpPr>
            <a:spLocks noGrp="1"/>
          </p:cNvSpPr>
          <p:nvPr>
            <p:ph idx="1"/>
          </p:nvPr>
        </p:nvSpPr>
        <p:spPr>
          <a:xfrm>
            <a:off x="1261872" y="1828800"/>
            <a:ext cx="8595360" cy="4914899"/>
          </a:xfrm>
        </p:spPr>
        <p:txBody>
          <a:bodyPr>
            <a:noAutofit/>
          </a:bodyPr>
          <a:lstStyle/>
          <a:p>
            <a:pPr marL="0" indent="0">
              <a:buNone/>
            </a:pPr>
            <a:r>
              <a:rPr lang="en-US" sz="1600" dirty="0"/>
              <a:t>Recurrent Neural Networks for Memory Modeling (cont.)</a:t>
            </a:r>
          </a:p>
          <a:p>
            <a:r>
              <a:rPr lang="en-US" sz="1600" dirty="0"/>
              <a:t>RNN’s can describe proactive and retroactive interference. Recurrence in the network when a new memory is processed may “overwrite” or strengthen previous memories.</a:t>
            </a:r>
          </a:p>
          <a:p>
            <a:pPr lvl="1"/>
            <a:r>
              <a:rPr lang="en-US" dirty="0"/>
              <a:t>Memory loss can be the result of overwritten connections due to recurrence or relatively unused connections.</a:t>
            </a:r>
          </a:p>
          <a:p>
            <a:pPr lvl="1"/>
            <a:r>
              <a:rPr lang="en-US" dirty="0"/>
              <a:t>“The nature of an individual's past experience with an object strongly determines the brain circuitry involved in representing that object's multisensory features in memory.” (</a:t>
            </a:r>
            <a:r>
              <a:rPr lang="en-US" dirty="0">
                <a:hlinkClick r:id="rId3" action="ppaction://hlinksldjump"/>
              </a:rPr>
              <a:t>8</a:t>
            </a:r>
            <a:r>
              <a:rPr lang="en-US" dirty="0"/>
              <a:t>)</a:t>
            </a:r>
          </a:p>
          <a:p>
            <a:r>
              <a:rPr lang="en-US" sz="1600" dirty="0"/>
              <a:t> A difference between computational networks and neurons themselves arises in their connections. While RNN’s have a continuous domain, “neurons, however, communicate primarily through discontinuous spiking.” (</a:t>
            </a:r>
            <a:r>
              <a:rPr lang="en-US" sz="1600" dirty="0">
                <a:hlinkClick r:id="rId3" action="ppaction://hlinksldjump"/>
              </a:rPr>
              <a:t>10</a:t>
            </a:r>
            <a:r>
              <a:rPr lang="en-US" sz="1600" dirty="0"/>
              <a:t>)</a:t>
            </a:r>
          </a:p>
          <a:p>
            <a:pPr lvl="1"/>
            <a:r>
              <a:rPr lang="en-US" dirty="0"/>
              <a:t>RNN’s have taken mainstage in research; however, Spiking Neural Networks are receiving ever increasing attention as memory and cognitive models. </a:t>
            </a:r>
          </a:p>
          <a:p>
            <a:pPr lvl="1"/>
            <a:r>
              <a:rPr lang="en-US" dirty="0"/>
              <a:t>As of 2019 SNNs lag behind ANNs in terms of accuracy, but the gap is decreasing, and has vanished on some tasks. (</a:t>
            </a:r>
            <a:r>
              <a:rPr lang="en-US" dirty="0">
                <a:hlinkClick r:id="rId4" action="ppaction://hlinksldjump"/>
              </a:rPr>
              <a:t>11</a:t>
            </a:r>
            <a:r>
              <a:rPr lang="en-US" dirty="0"/>
              <a:t>)</a:t>
            </a:r>
          </a:p>
        </p:txBody>
      </p:sp>
    </p:spTree>
    <p:extLst>
      <p:ext uri="{BB962C8B-B14F-4D97-AF65-F5344CB8AC3E}">
        <p14:creationId xmlns:p14="http://schemas.microsoft.com/office/powerpoint/2010/main" val="1444385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D81A0-CA03-4FF9-9049-71978B4BF29E}"/>
              </a:ext>
            </a:extLst>
          </p:cNvPr>
          <p:cNvSpPr>
            <a:spLocks noGrp="1"/>
          </p:cNvSpPr>
          <p:nvPr>
            <p:ph type="title"/>
          </p:nvPr>
        </p:nvSpPr>
        <p:spPr/>
        <p:txBody>
          <a:bodyPr/>
          <a:lstStyle/>
          <a:p>
            <a:r>
              <a:rPr lang="en-US" dirty="0"/>
              <a:t>Recent Research</a:t>
            </a:r>
          </a:p>
        </p:txBody>
      </p:sp>
      <p:sp>
        <p:nvSpPr>
          <p:cNvPr id="3" name="Content Placeholder 2">
            <a:extLst>
              <a:ext uri="{FF2B5EF4-FFF2-40B4-BE49-F238E27FC236}">
                <a16:creationId xmlns:a16="http://schemas.microsoft.com/office/drawing/2014/main" id="{4CDF19CF-3719-4163-AE84-DB73B246CDCC}"/>
              </a:ext>
            </a:extLst>
          </p:cNvPr>
          <p:cNvSpPr>
            <a:spLocks noGrp="1"/>
          </p:cNvSpPr>
          <p:nvPr>
            <p:ph idx="1"/>
          </p:nvPr>
        </p:nvSpPr>
        <p:spPr/>
        <p:txBody>
          <a:bodyPr>
            <a:normAutofit/>
          </a:bodyPr>
          <a:lstStyle/>
          <a:p>
            <a:r>
              <a:rPr lang="en-US" sz="1600" dirty="0"/>
              <a:t>RNN’s are not the final answer.</a:t>
            </a:r>
          </a:p>
          <a:p>
            <a:pPr lvl="1"/>
            <a:r>
              <a:rPr lang="en-US" dirty="0"/>
              <a:t>They are not predesigned for a specified problem, making it difficult to train these networks.</a:t>
            </a:r>
          </a:p>
          <a:p>
            <a:pPr lvl="1"/>
            <a:r>
              <a:rPr lang="en-US" dirty="0"/>
              <a:t>SNN’s benefit from increased computational power per neuron, as well as less overall network complexity. (</a:t>
            </a:r>
            <a:r>
              <a:rPr lang="en-US" dirty="0">
                <a:hlinkClick r:id="rId3" action="ppaction://hlinksldjump"/>
              </a:rPr>
              <a:t>12</a:t>
            </a:r>
            <a:r>
              <a:rPr lang="en-US" dirty="0"/>
              <a:t>)</a:t>
            </a:r>
          </a:p>
          <a:p>
            <a:r>
              <a:rPr lang="en-US" sz="1600" dirty="0"/>
              <a:t>It has been shown that neural networks with “oscillating feedback inhibition in the presence of noise” create a change of state of memory representations. (</a:t>
            </a:r>
            <a:r>
              <a:rPr lang="en-US" sz="1600" dirty="0">
                <a:hlinkClick r:id="rId3" action="ppaction://hlinksldjump"/>
              </a:rPr>
              <a:t>13</a:t>
            </a:r>
            <a:r>
              <a:rPr lang="en-US" sz="1600" dirty="0"/>
              <a:t>)</a:t>
            </a:r>
          </a:p>
          <a:p>
            <a:pPr lvl="1"/>
            <a:r>
              <a:rPr lang="en-US" dirty="0"/>
              <a:t>This allows us to predict the time it takes to recall a memory with respect to the number of neural connections that represent the memory.</a:t>
            </a:r>
          </a:p>
          <a:p>
            <a:pPr lvl="1"/>
            <a:endParaRPr lang="en-US" dirty="0"/>
          </a:p>
          <a:p>
            <a:endParaRPr lang="en-US" sz="1600" dirty="0"/>
          </a:p>
        </p:txBody>
      </p:sp>
    </p:spTree>
    <p:extLst>
      <p:ext uri="{BB962C8B-B14F-4D97-AF65-F5344CB8AC3E}">
        <p14:creationId xmlns:p14="http://schemas.microsoft.com/office/powerpoint/2010/main" val="3354345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C14E9-230A-495F-8CCD-C39B664E8C2D}"/>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2B4B7DDA-7BF8-42B6-8FCE-72981FBE60A3}"/>
              </a:ext>
            </a:extLst>
          </p:cNvPr>
          <p:cNvSpPr>
            <a:spLocks noGrp="1"/>
          </p:cNvSpPr>
          <p:nvPr>
            <p:ph idx="1"/>
          </p:nvPr>
        </p:nvSpPr>
        <p:spPr>
          <a:xfrm>
            <a:off x="1261872" y="1828800"/>
            <a:ext cx="8595360" cy="4328160"/>
          </a:xfrm>
        </p:spPr>
        <p:txBody>
          <a:bodyPr>
            <a:normAutofit lnSpcReduction="10000"/>
          </a:bodyPr>
          <a:lstStyle/>
          <a:p>
            <a:r>
              <a:rPr lang="en-US" dirty="0"/>
              <a:t>Most modern research into cognitive modeling has forsaken symbolic and hierarchical structures in favor of connectionist approaches.</a:t>
            </a:r>
          </a:p>
          <a:p>
            <a:r>
              <a:rPr lang="en-US" dirty="0"/>
              <a:t>Symbolic models of memory unlock key insights and can represent findings better than a neural network.</a:t>
            </a:r>
          </a:p>
          <a:p>
            <a:r>
              <a:rPr lang="en-US" dirty="0"/>
              <a:t>However, they lack a wholistic view on memory; often failing to account for or explain various mental phenomena.</a:t>
            </a:r>
          </a:p>
          <a:p>
            <a:r>
              <a:rPr lang="en-US" dirty="0"/>
              <a:t>Artificial Neural Networks, which derive inspiration from the brain itself, succeed in capturing the emergent properties of memory.</a:t>
            </a:r>
          </a:p>
          <a:p>
            <a:r>
              <a:rPr lang="en-US" dirty="0"/>
              <a:t>By nature, ANN’s are hard to predict. Nevertheless, so is human behavior and decision making. Additionally, we cannot yet model some symbolic procedures with neural networks (such as addition).</a:t>
            </a:r>
          </a:p>
          <a:p>
            <a:r>
              <a:rPr lang="en-US" dirty="0"/>
              <a:t>Recent advancements in cognitive modeling are bringing us closer to accurately predicting emergent properties.</a:t>
            </a:r>
          </a:p>
        </p:txBody>
      </p:sp>
    </p:spTree>
    <p:extLst>
      <p:ext uri="{BB962C8B-B14F-4D97-AF65-F5344CB8AC3E}">
        <p14:creationId xmlns:p14="http://schemas.microsoft.com/office/powerpoint/2010/main" val="1873811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9611D-2B95-485C-AAE7-A3BCE229F0ED}"/>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9630376A-C494-4917-BB4F-3E5277FE5CB0}"/>
              </a:ext>
            </a:extLst>
          </p:cNvPr>
          <p:cNvSpPr>
            <a:spLocks noGrp="1"/>
          </p:cNvSpPr>
          <p:nvPr>
            <p:ph idx="1"/>
          </p:nvPr>
        </p:nvSpPr>
        <p:spPr/>
        <p:txBody>
          <a:bodyPr/>
          <a:lstStyle/>
          <a:p>
            <a:r>
              <a:rPr lang="en-US" dirty="0"/>
              <a:t>Cognitive modeling has numerous unique applications in industry. With the advent of smart devices, fields such as natural language processing (NLP), voice recognition, and image captioning have become the pinnacle of cognitive research.</a:t>
            </a:r>
          </a:p>
          <a:p>
            <a:r>
              <a:rPr lang="en-US" dirty="0"/>
              <a:t>While these systems are initially designed for industry use, research in this field is ripe with insights into mental processes and depictions of the mind.</a:t>
            </a:r>
          </a:p>
          <a:p>
            <a:r>
              <a:rPr lang="en-US" dirty="0"/>
              <a:t>Just as weapons development during the second World War spurred technological advancements in leaps and bounds, corporate investment into cognitive modeling may further understanding of the human mind at an explosive rate.</a:t>
            </a:r>
          </a:p>
        </p:txBody>
      </p:sp>
    </p:spTree>
    <p:extLst>
      <p:ext uri="{BB962C8B-B14F-4D97-AF65-F5344CB8AC3E}">
        <p14:creationId xmlns:p14="http://schemas.microsoft.com/office/powerpoint/2010/main" val="424458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5DCE6-6348-46C3-9CFD-D70A2DD2C3B0}"/>
              </a:ext>
            </a:extLst>
          </p:cNvPr>
          <p:cNvSpPr>
            <a:spLocks noGrp="1"/>
          </p:cNvSpPr>
          <p:nvPr>
            <p:ph type="title"/>
          </p:nvPr>
        </p:nvSpPr>
        <p:spPr/>
        <p:txBody>
          <a:bodyPr/>
          <a:lstStyle/>
          <a:p>
            <a:r>
              <a:rPr lang="en-US" dirty="0"/>
              <a:t>Sources Cited</a:t>
            </a:r>
          </a:p>
        </p:txBody>
      </p:sp>
      <p:sp>
        <p:nvSpPr>
          <p:cNvPr id="3" name="Content Placeholder 2">
            <a:extLst>
              <a:ext uri="{FF2B5EF4-FFF2-40B4-BE49-F238E27FC236}">
                <a16:creationId xmlns:a16="http://schemas.microsoft.com/office/drawing/2014/main" id="{0A0E8A06-90D1-4C7D-9EBD-D9B89912B345}"/>
              </a:ext>
            </a:extLst>
          </p:cNvPr>
          <p:cNvSpPr>
            <a:spLocks noGrp="1"/>
          </p:cNvSpPr>
          <p:nvPr>
            <p:ph idx="1"/>
          </p:nvPr>
        </p:nvSpPr>
        <p:spPr/>
        <p:txBody>
          <a:bodyPr>
            <a:normAutofit/>
          </a:bodyPr>
          <a:lstStyle/>
          <a:p>
            <a:pPr marL="502920" lvl="1" indent="-228600">
              <a:buAutoNum type="arabicPeriod"/>
            </a:pPr>
            <a:r>
              <a:rPr lang="en-US" sz="1100" dirty="0">
                <a:latin typeface="Georgia" panose="02040502050405020303" pitchFamily="18" charset="0"/>
              </a:rPr>
              <a:t>Modal - </a:t>
            </a:r>
            <a:r>
              <a:rPr lang="en-US" sz="1100" b="0" i="0" dirty="0">
                <a:solidFill>
                  <a:srgbClr val="000000"/>
                </a:solidFill>
                <a:effectLst/>
                <a:latin typeface="Georgia" panose="02040502050405020303" pitchFamily="18" charset="0"/>
              </a:rPr>
              <a:t>Atkinson, R. C., &amp; Shiffrin, R. M. (1968). Chapter: Human memory: A proposed system and its control processes. In Spence, K. W., &amp; Spence, J. T. </a:t>
            </a:r>
            <a:r>
              <a:rPr lang="en-US" sz="1100" b="0" i="1" dirty="0">
                <a:solidFill>
                  <a:srgbClr val="000000"/>
                </a:solidFill>
                <a:effectLst/>
                <a:latin typeface="Georgia" panose="02040502050405020303" pitchFamily="18" charset="0"/>
              </a:rPr>
              <a:t>The psychology of learning and motivation</a:t>
            </a:r>
            <a:r>
              <a:rPr lang="en-US" sz="1100" b="0" i="0" dirty="0">
                <a:solidFill>
                  <a:srgbClr val="000000"/>
                </a:solidFill>
                <a:effectLst/>
                <a:latin typeface="Georgia" panose="02040502050405020303" pitchFamily="18" charset="0"/>
              </a:rPr>
              <a:t> (Volume 2). New York: Academic Press. pp. 89–195.</a:t>
            </a:r>
          </a:p>
          <a:p>
            <a:pPr marL="502920" lvl="1" indent="-228600">
              <a:buAutoNum type="arabicPeriod"/>
            </a:pPr>
            <a:r>
              <a:rPr lang="en-US" sz="1100" dirty="0">
                <a:solidFill>
                  <a:srgbClr val="000000"/>
                </a:solidFill>
                <a:latin typeface="Georgia" panose="02040502050405020303" pitchFamily="18" charset="0"/>
              </a:rPr>
              <a:t>Anderson, J. R. (1983). The architecture of cognition. Cambridge, MA: Harvard University Press.</a:t>
            </a:r>
          </a:p>
          <a:p>
            <a:pPr marL="502920" lvl="1" indent="-228600">
              <a:buAutoNum type="arabicPeriod"/>
            </a:pPr>
            <a:r>
              <a:rPr lang="en-US" sz="1100" b="0" i="0" dirty="0">
                <a:solidFill>
                  <a:srgbClr val="000000"/>
                </a:solidFill>
                <a:effectLst/>
                <a:latin typeface="Georgia" panose="02040502050405020303" pitchFamily="18" charset="0"/>
              </a:rPr>
              <a:t>Baddeley, A. D. (1986). </a:t>
            </a:r>
            <a:r>
              <a:rPr lang="en-US" sz="1100" b="0" i="1" dirty="0">
                <a:solidFill>
                  <a:srgbClr val="000000"/>
                </a:solidFill>
                <a:effectLst/>
                <a:latin typeface="Georgia" panose="02040502050405020303" pitchFamily="18" charset="0"/>
              </a:rPr>
              <a:t>Working Memory</a:t>
            </a:r>
            <a:r>
              <a:rPr lang="en-US" sz="1100" b="0" i="0" dirty="0">
                <a:solidFill>
                  <a:srgbClr val="000000"/>
                </a:solidFill>
                <a:effectLst/>
                <a:latin typeface="Georgia" panose="02040502050405020303" pitchFamily="18" charset="0"/>
              </a:rPr>
              <a:t>. Oxford: Oxford University Press.</a:t>
            </a:r>
            <a:endParaRPr lang="en-US" sz="1100" dirty="0">
              <a:solidFill>
                <a:srgbClr val="000000"/>
              </a:solidFill>
              <a:latin typeface="Georgia" panose="02040502050405020303" pitchFamily="18" charset="0"/>
            </a:endParaRPr>
          </a:p>
          <a:p>
            <a:pPr marL="502920" lvl="1" indent="-228600">
              <a:buAutoNum type="arabicPeriod"/>
            </a:pPr>
            <a:r>
              <a:rPr lang="en-US" sz="1100" dirty="0">
                <a:solidFill>
                  <a:srgbClr val="000000"/>
                </a:solidFill>
                <a:latin typeface="Georgia" panose="02040502050405020303" pitchFamily="18" charset="0"/>
              </a:rPr>
              <a:t>Baddeley, A. D., &amp; Hitch, G. J. (1974). Working memory. In G. A. Bower (Ed.), The psychology of learning and motivation: Advances in research and theory. (Vol. 8, pp. 47-89). New York: Academic Press.</a:t>
            </a:r>
          </a:p>
          <a:p>
            <a:pPr marL="502920" lvl="1" indent="-228600">
              <a:buAutoNum type="arabicPeriod"/>
            </a:pPr>
            <a:r>
              <a:rPr lang="en-US" sz="1100" dirty="0">
                <a:solidFill>
                  <a:srgbClr val="000000"/>
                </a:solidFill>
                <a:latin typeface="Georgia" panose="02040502050405020303" pitchFamily="18" charset="0"/>
              </a:rPr>
              <a:t>McClelland, J., Rogers, T. The parallel distributed processing approach to semantic cognition. Nat Rev Neurosci 4, 310–322 (2003). https://doi.org/10.1038/nrn1076</a:t>
            </a:r>
          </a:p>
          <a:p>
            <a:pPr marL="502920" lvl="1" indent="-228600">
              <a:buAutoNum type="arabicPeriod"/>
            </a:pPr>
            <a:r>
              <a:rPr lang="en-US" sz="1100" dirty="0">
                <a:solidFill>
                  <a:srgbClr val="000000"/>
                </a:solidFill>
                <a:latin typeface="Georgia" panose="02040502050405020303" pitchFamily="18" charset="0"/>
              </a:rPr>
              <a:t>Li, Xiangang; Wu, Xihong (2014-10-15). "Constructing Long Short-Term Memory based Deep Recurrent Neural Networks for Large Vocabulary Speech Recognition". arXiv:1410.4281 [cs.CL].</a:t>
            </a:r>
          </a:p>
          <a:p>
            <a:pPr marL="502920" lvl="1" indent="-228600">
              <a:buAutoNum type="arabicPeriod"/>
            </a:pPr>
            <a:r>
              <a:rPr lang="en-US" sz="1100" dirty="0">
                <a:solidFill>
                  <a:srgbClr val="000000"/>
                </a:solidFill>
                <a:latin typeface="Georgia" panose="02040502050405020303" pitchFamily="18" charset="0"/>
              </a:rPr>
              <a:t>Barak, Omri. “Recurrent Neural Networks as Versatile Tools of Neuroscience Research.” Current Opinion in Neurobiology, Elsevier Current Trends, 29 June 2017, https://www.sciencedirect.com/science/article/pii/S0959438817300429#bib0615. </a:t>
            </a:r>
          </a:p>
          <a:p>
            <a:pPr marL="502920" lvl="1" indent="-228600">
              <a:buAutoNum type="arabicPeriod"/>
            </a:pPr>
            <a:r>
              <a:rPr lang="en-US" sz="1100" dirty="0">
                <a:solidFill>
                  <a:srgbClr val="000000"/>
                </a:solidFill>
                <a:latin typeface="Georgia" panose="02040502050405020303" pitchFamily="18" charset="0"/>
              </a:rPr>
              <a:t>Jacklin, Derek L., et al. “The Dynamic Multisensory Engram: Neural Circuitry Underlying Crossmodal Object Recognition in Rats Changes with the Nature of Object Experience.” Journal of Neuroscience, Society for Neuroscience, 27 Jan. 2016, https://www.jneurosci.org/content/36/4/1273. </a:t>
            </a:r>
          </a:p>
          <a:p>
            <a:pPr marL="502920" lvl="1" indent="-228600">
              <a:buAutoNum type="arabicPeriod"/>
            </a:pPr>
            <a:r>
              <a:rPr lang="en-US" sz="1100" dirty="0">
                <a:solidFill>
                  <a:srgbClr val="000000"/>
                </a:solidFill>
                <a:latin typeface="Georgia" panose="02040502050405020303" pitchFamily="18" charset="0"/>
              </a:rPr>
              <a:t>Lerner, Jennifer S. “Emotion and Decision Making.” Annual Reviews, Annual Review of Psychology, Jan. 2015, https://www.annualreviews.org/doi/10.1146/annurev-psych-010213-115043. </a:t>
            </a:r>
          </a:p>
          <a:p>
            <a:pPr marL="502920" lvl="1" indent="-228600">
              <a:buAutoNum type="arabicPeriod"/>
            </a:pPr>
            <a:r>
              <a:rPr lang="en-US" sz="1100" i="0" dirty="0">
                <a:solidFill>
                  <a:srgbClr val="222222"/>
                </a:solidFill>
                <a:effectLst/>
                <a:latin typeface="Georgia" panose="02040502050405020303" pitchFamily="18" charset="0"/>
              </a:rPr>
              <a:t>Abbott, L., DePasquale, B. &amp; Memmesheimer, RM. Building functional networks of spiking model neurons. </a:t>
            </a:r>
            <a:r>
              <a:rPr lang="en-US" sz="1100" i="1" dirty="0">
                <a:solidFill>
                  <a:srgbClr val="222222"/>
                </a:solidFill>
                <a:effectLst/>
                <a:latin typeface="Georgia" panose="02040502050405020303" pitchFamily="18" charset="0"/>
              </a:rPr>
              <a:t>Nat Neurosci</a:t>
            </a:r>
            <a:r>
              <a:rPr lang="en-US" sz="1100" i="0" dirty="0">
                <a:solidFill>
                  <a:srgbClr val="222222"/>
                </a:solidFill>
                <a:effectLst/>
                <a:latin typeface="Georgia" panose="02040502050405020303" pitchFamily="18" charset="0"/>
              </a:rPr>
              <a:t> 19, 350–355 (2016). https://doi.org/10.1038/nn.4241</a:t>
            </a:r>
            <a:endParaRPr lang="en-US" sz="1100" dirty="0">
              <a:solidFill>
                <a:srgbClr val="000000"/>
              </a:solidFill>
              <a:latin typeface="Georgia" panose="02040502050405020303" pitchFamily="18" charset="0"/>
            </a:endParaRPr>
          </a:p>
          <a:p>
            <a:pPr marL="502920" lvl="1" indent="-228600">
              <a:buAutoNum type="arabicPeriod"/>
            </a:pPr>
            <a:endParaRPr lang="en-US" sz="1100" dirty="0">
              <a:solidFill>
                <a:srgbClr val="000000"/>
              </a:solidFill>
              <a:latin typeface="Georgia" panose="02040502050405020303" pitchFamily="18" charset="0"/>
            </a:endParaRPr>
          </a:p>
        </p:txBody>
      </p:sp>
    </p:spTree>
    <p:extLst>
      <p:ext uri="{BB962C8B-B14F-4D97-AF65-F5344CB8AC3E}">
        <p14:creationId xmlns:p14="http://schemas.microsoft.com/office/powerpoint/2010/main" val="558714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F6D63-A6FE-4539-8A5D-B288D12C7D81}"/>
              </a:ext>
            </a:extLst>
          </p:cNvPr>
          <p:cNvSpPr>
            <a:spLocks noGrp="1"/>
          </p:cNvSpPr>
          <p:nvPr>
            <p:ph type="title"/>
          </p:nvPr>
        </p:nvSpPr>
        <p:spPr/>
        <p:txBody>
          <a:bodyPr/>
          <a:lstStyle/>
          <a:p>
            <a:r>
              <a:rPr lang="en-US" dirty="0"/>
              <a:t>Sources Cited</a:t>
            </a:r>
          </a:p>
        </p:txBody>
      </p:sp>
      <p:sp>
        <p:nvSpPr>
          <p:cNvPr id="3" name="Content Placeholder 2">
            <a:extLst>
              <a:ext uri="{FF2B5EF4-FFF2-40B4-BE49-F238E27FC236}">
                <a16:creationId xmlns:a16="http://schemas.microsoft.com/office/drawing/2014/main" id="{95526FB5-A4A8-4883-8B0A-EC71B001FA83}"/>
              </a:ext>
            </a:extLst>
          </p:cNvPr>
          <p:cNvSpPr>
            <a:spLocks noGrp="1"/>
          </p:cNvSpPr>
          <p:nvPr>
            <p:ph idx="1"/>
          </p:nvPr>
        </p:nvSpPr>
        <p:spPr/>
        <p:txBody>
          <a:bodyPr>
            <a:normAutofit/>
          </a:bodyPr>
          <a:lstStyle/>
          <a:p>
            <a:pPr marL="502920" marR="0" lvl="1" indent="-228600" algn="l" defTabSz="914400" rtl="0" eaLnBrk="1" fontAlgn="auto" latinLnBrk="0" hangingPunct="1">
              <a:lnSpc>
                <a:spcPct val="90000"/>
              </a:lnSpc>
              <a:spcBef>
                <a:spcPts val="300"/>
              </a:spcBef>
              <a:spcAft>
                <a:spcPts val="300"/>
              </a:spcAft>
              <a:buClr>
                <a:srgbClr val="6F6F74"/>
              </a:buClr>
              <a:buSzTx/>
              <a:buFont typeface="+mj-lt"/>
              <a:buAutoNum type="arabicPeriod" startAt="11"/>
              <a:tabLst/>
              <a:defRPr/>
            </a:pPr>
            <a:r>
              <a:rPr kumimoji="0" lang="en-US" sz="1100" b="0" i="0" u="none" strike="noStrike" kern="1200" cap="none" spc="0" normalizeH="0" baseline="0" noProof="0" dirty="0">
                <a:ln>
                  <a:noFill/>
                </a:ln>
                <a:solidFill>
                  <a:srgbClr val="222222"/>
                </a:solidFill>
                <a:effectLst/>
                <a:uLnTx/>
                <a:uFillTx/>
                <a:latin typeface="Georgia" panose="02040502050405020303" pitchFamily="18" charset="0"/>
              </a:rPr>
              <a:t>Tavanaei, Amirhossein; Ghodrati, Masoud; Kheradpisheh, Saeed Reza; Masquelier, Timothée; Maida, Anthony (March 2019). "Deep learning in spiking neural networks". Neural Networks. 111: 47–63. arXiv:1804.08150. doi:10.1016/j.neunet.2018.12.002. PMID 30682710. S2CID 5039751.</a:t>
            </a:r>
          </a:p>
          <a:p>
            <a:pPr marL="502920" marR="0" lvl="1" indent="-228600" algn="l" defTabSz="914400" rtl="0" eaLnBrk="1" fontAlgn="auto" latinLnBrk="0" hangingPunct="1">
              <a:lnSpc>
                <a:spcPct val="90000"/>
              </a:lnSpc>
              <a:spcBef>
                <a:spcPts val="300"/>
              </a:spcBef>
              <a:spcAft>
                <a:spcPts val="300"/>
              </a:spcAft>
              <a:buClr>
                <a:srgbClr val="6F6F74"/>
              </a:buClr>
              <a:buSzTx/>
              <a:buFont typeface="+mj-lt"/>
              <a:buAutoNum type="arabicPeriod" startAt="11"/>
              <a:tabLst/>
              <a:defRPr/>
            </a:pPr>
            <a:r>
              <a:rPr kumimoji="0" lang="en-US" sz="1100" b="0" i="0" u="none" strike="noStrike" kern="1200" cap="none" spc="0" normalizeH="0" baseline="0" noProof="0" dirty="0">
                <a:ln>
                  <a:noFill/>
                </a:ln>
                <a:solidFill>
                  <a:srgbClr val="000000"/>
                </a:solidFill>
                <a:effectLst/>
                <a:uLnTx/>
                <a:uFillTx/>
                <a:latin typeface="Georgia" panose="02040502050405020303" pitchFamily="18" charset="0"/>
              </a:rPr>
              <a:t>Maass, Wolfgang (1997). "Networks of spiking neurons: The third generation of neural network models". Neural Networks. 10 (9): 1659–1671. doi:10.1016/S0893-6080(97)00011-7.</a:t>
            </a:r>
          </a:p>
          <a:p>
            <a:pPr marL="502920" marR="0" lvl="1" indent="-228600" algn="l" defTabSz="914400" rtl="0" eaLnBrk="1" fontAlgn="auto" latinLnBrk="0" hangingPunct="1">
              <a:lnSpc>
                <a:spcPct val="90000"/>
              </a:lnSpc>
              <a:spcBef>
                <a:spcPts val="300"/>
              </a:spcBef>
              <a:spcAft>
                <a:spcPts val="300"/>
              </a:spcAft>
              <a:buClr>
                <a:srgbClr val="6F6F74"/>
              </a:buClr>
              <a:buSzTx/>
              <a:buFont typeface="+mj-lt"/>
              <a:buAutoNum type="arabicPeriod" startAt="11"/>
              <a:tabLst/>
              <a:defRPr/>
            </a:pPr>
            <a:r>
              <a:rPr kumimoji="0" lang="en-US" sz="1100" b="0" i="0" u="none" strike="noStrike" kern="1200" cap="none" spc="0" normalizeH="0" baseline="0" noProof="0" dirty="0">
                <a:ln>
                  <a:noFill/>
                </a:ln>
                <a:solidFill>
                  <a:srgbClr val="000000"/>
                </a:solidFill>
                <a:effectLst/>
                <a:uLnTx/>
                <a:uFillTx/>
                <a:latin typeface="Georgia" panose="02040502050405020303" pitchFamily="18" charset="0"/>
              </a:rPr>
              <a:t>Recanatesi, Stefano, et al. “Neural Network Model of Memory Retrieval.” Frontiers, Frontiers In Computational Neurosicence, 1 Jan. 1AD, https://www.frontiersin.org/articles/10.3389/fncom.2015.00149/full. </a:t>
            </a:r>
          </a:p>
          <a:p>
            <a:pPr marL="502920" marR="0" lvl="1" indent="-228600" algn="l" defTabSz="914400" rtl="0" eaLnBrk="1" fontAlgn="auto" latinLnBrk="0" hangingPunct="1">
              <a:lnSpc>
                <a:spcPct val="90000"/>
              </a:lnSpc>
              <a:spcBef>
                <a:spcPts val="300"/>
              </a:spcBef>
              <a:spcAft>
                <a:spcPts val="300"/>
              </a:spcAft>
              <a:buClr>
                <a:srgbClr val="6F6F74"/>
              </a:buClr>
              <a:buSzTx/>
              <a:buFont typeface="+mj-lt"/>
              <a:buAutoNum type="arabicPeriod" startAt="11"/>
              <a:tabLst/>
              <a:defRPr/>
            </a:pPr>
            <a:r>
              <a:rPr kumimoji="0" lang="en-US" sz="1100" b="0" i="0" u="none" strike="noStrike" kern="1200" cap="none" spc="0" normalizeH="0" baseline="0" noProof="0" dirty="0">
                <a:ln>
                  <a:noFill/>
                </a:ln>
                <a:solidFill>
                  <a:srgbClr val="000000"/>
                </a:solidFill>
                <a:effectLst/>
                <a:uLnTx/>
                <a:uFillTx/>
                <a:latin typeface="Georgia" panose="02040502050405020303" pitchFamily="18" charset="0"/>
              </a:rPr>
              <a:t>Sperling G. A Model for Visual Memory Tasks. Human Factors. 1963;5(1):19-31. doi:10.1177/001872086300500103</a:t>
            </a:r>
          </a:p>
          <a:p>
            <a:pPr marL="502920" marR="0" lvl="1" indent="-228600" algn="l" defTabSz="914400" rtl="0" eaLnBrk="1" fontAlgn="auto" latinLnBrk="0" hangingPunct="1">
              <a:lnSpc>
                <a:spcPct val="90000"/>
              </a:lnSpc>
              <a:spcBef>
                <a:spcPts val="300"/>
              </a:spcBef>
              <a:spcAft>
                <a:spcPts val="300"/>
              </a:spcAft>
              <a:buClr>
                <a:srgbClr val="6F6F74"/>
              </a:buClr>
              <a:buSzTx/>
              <a:buFont typeface="+mj-lt"/>
              <a:buAutoNum type="arabicPeriod" startAt="11"/>
              <a:tabLst/>
              <a:defRPr/>
            </a:pPr>
            <a:r>
              <a:rPr kumimoji="0" lang="en-US" sz="1100" b="0" i="0" u="none" strike="noStrike" kern="1200" cap="none" spc="0" normalizeH="0" baseline="0" noProof="0" dirty="0">
                <a:ln>
                  <a:noFill/>
                </a:ln>
                <a:solidFill>
                  <a:srgbClr val="000000"/>
                </a:solidFill>
                <a:effectLst/>
                <a:uLnTx/>
                <a:uFillTx/>
                <a:latin typeface="Georgia" panose="02040502050405020303" pitchFamily="18" charset="0"/>
              </a:rPr>
              <a:t>E. Bruce Goldstein. Cognitive Psychology: Connecting Mind, Research and Everyday Experience. Wadsworth Publishing, 2010</a:t>
            </a:r>
          </a:p>
          <a:p>
            <a:pPr marL="502920" marR="0" lvl="1" indent="-228600" algn="l" defTabSz="914400" rtl="0" eaLnBrk="1" fontAlgn="auto" latinLnBrk="0" hangingPunct="1">
              <a:lnSpc>
                <a:spcPct val="90000"/>
              </a:lnSpc>
              <a:spcBef>
                <a:spcPts val="300"/>
              </a:spcBef>
              <a:spcAft>
                <a:spcPts val="300"/>
              </a:spcAft>
              <a:buClr>
                <a:srgbClr val="6F6F74"/>
              </a:buClr>
              <a:buSzTx/>
              <a:buFont typeface="+mj-lt"/>
              <a:buAutoNum type="arabicPeriod" startAt="11"/>
              <a:tabLst/>
              <a:defRPr/>
            </a:pPr>
            <a:r>
              <a:rPr kumimoji="0" lang="en-US" sz="1100" b="0" i="0" u="none" strike="noStrike" kern="1200" cap="none" spc="0" normalizeH="0" baseline="0" noProof="0" dirty="0">
                <a:ln>
                  <a:noFill/>
                </a:ln>
                <a:solidFill>
                  <a:srgbClr val="000000"/>
                </a:solidFill>
                <a:effectLst/>
                <a:uLnTx/>
                <a:uFillTx/>
                <a:latin typeface="Georgia" panose="02040502050405020303" pitchFamily="18" charset="0"/>
              </a:rPr>
              <a:t>Mcclelland, James L. Parallel Distributed Processing: Explorations in the Microstructure of Cognition: Foundations. Mit Press, 1986. </a:t>
            </a:r>
          </a:p>
          <a:p>
            <a:pPr marL="502920" marR="0" lvl="1" indent="-228600" algn="l" defTabSz="914400" rtl="0" eaLnBrk="1" fontAlgn="auto" latinLnBrk="0" hangingPunct="1">
              <a:lnSpc>
                <a:spcPct val="90000"/>
              </a:lnSpc>
              <a:spcBef>
                <a:spcPts val="300"/>
              </a:spcBef>
              <a:spcAft>
                <a:spcPts val="300"/>
              </a:spcAft>
              <a:buClr>
                <a:srgbClr val="6F6F74"/>
              </a:buClr>
              <a:buSzTx/>
              <a:buFont typeface="+mj-lt"/>
              <a:buAutoNum type="arabicPeriod" startAt="11"/>
              <a:tabLst/>
              <a:defRPr/>
            </a:pPr>
            <a:r>
              <a:rPr kumimoji="0" lang="en-US" sz="1100" b="0" i="0" u="none" strike="noStrike" kern="1200" cap="none" spc="0" normalizeH="0" baseline="0" noProof="0" dirty="0">
                <a:ln>
                  <a:noFill/>
                </a:ln>
                <a:solidFill>
                  <a:srgbClr val="000000"/>
                </a:solidFill>
                <a:effectLst/>
                <a:uLnTx/>
                <a:uFillTx/>
                <a:latin typeface="Georgia" panose="02040502050405020303" pitchFamily="18" charset="0"/>
              </a:rPr>
              <a:t>Buckner, Randy L. “Memory and Executive Function in Aging and AD: Multiple Factors That Cause Decline and Reserve Factors That Compensate.” Neuron, Cell Press, 29 Sept. 2004, https://www.sciencedirect.com/science/article/pii/S0896627304005811. </a:t>
            </a:r>
          </a:p>
          <a:p>
            <a:pPr marL="502920" marR="0" lvl="1" indent="-228600" algn="l" defTabSz="914400" rtl="0" eaLnBrk="1" fontAlgn="auto" latinLnBrk="0" hangingPunct="1">
              <a:lnSpc>
                <a:spcPct val="90000"/>
              </a:lnSpc>
              <a:spcBef>
                <a:spcPts val="300"/>
              </a:spcBef>
              <a:spcAft>
                <a:spcPts val="300"/>
              </a:spcAft>
              <a:buClr>
                <a:srgbClr val="6F6F74"/>
              </a:buClr>
              <a:buSzTx/>
              <a:buFont typeface="+mj-lt"/>
              <a:buAutoNum type="arabicPeriod" startAt="11"/>
              <a:tabLst/>
              <a:defRPr/>
            </a:pPr>
            <a:r>
              <a:rPr kumimoji="0" lang="en-US" sz="1100" b="0" i="0" u="none" strike="noStrike" kern="1200" cap="none" spc="0" normalizeH="0" baseline="0" noProof="0" dirty="0">
                <a:ln>
                  <a:noFill/>
                </a:ln>
                <a:solidFill>
                  <a:srgbClr val="000000"/>
                </a:solidFill>
                <a:effectLst/>
                <a:uLnTx/>
                <a:uFillTx/>
                <a:latin typeface="Georgia" panose="02040502050405020303" pitchFamily="18" charset="0"/>
              </a:rPr>
              <a:t>Camina E, Güell F. The neuroanatomical, neurophysiological and psychological basis of memory: current models and their origins. Front Pharmacol. 2017;8:438. doi:10.3389/fphar.2017.00438</a:t>
            </a:r>
          </a:p>
        </p:txBody>
      </p:sp>
    </p:spTree>
    <p:extLst>
      <p:ext uri="{BB962C8B-B14F-4D97-AF65-F5344CB8AC3E}">
        <p14:creationId xmlns:p14="http://schemas.microsoft.com/office/powerpoint/2010/main" val="3527646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5E948-4092-4215-8564-A0AE34AC20F2}"/>
              </a:ext>
            </a:extLst>
          </p:cNvPr>
          <p:cNvSpPr>
            <a:spLocks noGrp="1"/>
          </p:cNvSpPr>
          <p:nvPr>
            <p:ph type="title"/>
          </p:nvPr>
        </p:nvSpPr>
        <p:spPr/>
        <p:txBody>
          <a:bodyPr/>
          <a:lstStyle/>
          <a:p>
            <a:r>
              <a:rPr lang="en-US" dirty="0"/>
              <a:t>What is Memory?</a:t>
            </a:r>
          </a:p>
        </p:txBody>
      </p:sp>
      <p:sp>
        <p:nvSpPr>
          <p:cNvPr id="3" name="Content Placeholder 2">
            <a:extLst>
              <a:ext uri="{FF2B5EF4-FFF2-40B4-BE49-F238E27FC236}">
                <a16:creationId xmlns:a16="http://schemas.microsoft.com/office/drawing/2014/main" id="{03B78D2D-22C4-47D9-AE03-DA5829E01FE0}"/>
              </a:ext>
            </a:extLst>
          </p:cNvPr>
          <p:cNvSpPr>
            <a:spLocks noGrp="1"/>
          </p:cNvSpPr>
          <p:nvPr>
            <p:ph idx="1"/>
          </p:nvPr>
        </p:nvSpPr>
        <p:spPr/>
        <p:txBody>
          <a:bodyPr>
            <a:normAutofit/>
          </a:bodyPr>
          <a:lstStyle/>
          <a:p>
            <a:r>
              <a:rPr lang="en-US" dirty="0"/>
              <a:t>Memory is the capacity to preserve and recover information over time.</a:t>
            </a:r>
          </a:p>
          <a:p>
            <a:r>
              <a:rPr lang="en-US" dirty="0"/>
              <a:t>Memory serves as the basis for our judgement, reasoning, learning, and problem solving.. </a:t>
            </a:r>
          </a:p>
          <a:p>
            <a:pPr lvl="1"/>
            <a:r>
              <a:rPr lang="en-US" sz="1800" dirty="0"/>
              <a:t>Memory is what prepares us for future experiences.</a:t>
            </a:r>
          </a:p>
          <a:p>
            <a:r>
              <a:rPr lang="en-US" dirty="0"/>
              <a:t>Our memories are in some aspect what makes us who we are (along with other factors).</a:t>
            </a:r>
          </a:p>
          <a:p>
            <a:r>
              <a:rPr lang="en-US" dirty="0"/>
              <a:t>There is no single type of memory. Instead, it is by consensus that there exist distinct memory systems.</a:t>
            </a:r>
          </a:p>
          <a:p>
            <a:pPr lvl="1"/>
            <a:r>
              <a:rPr lang="en-US" sz="1800" dirty="0"/>
              <a:t>At the highest level, they consist of Sensory, Short-Term or Working, and Long-Term memory.</a:t>
            </a:r>
          </a:p>
          <a:p>
            <a:endParaRPr lang="en-US" dirty="0"/>
          </a:p>
          <a:p>
            <a:pPr lvl="1"/>
            <a:endParaRPr lang="en-US" sz="1800" dirty="0"/>
          </a:p>
        </p:txBody>
      </p:sp>
    </p:spTree>
    <p:extLst>
      <p:ext uri="{BB962C8B-B14F-4D97-AF65-F5344CB8AC3E}">
        <p14:creationId xmlns:p14="http://schemas.microsoft.com/office/powerpoint/2010/main" val="608432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DB212-BD89-4727-8B62-9681854286B4}"/>
              </a:ext>
            </a:extLst>
          </p:cNvPr>
          <p:cNvSpPr>
            <a:spLocks noGrp="1"/>
          </p:cNvSpPr>
          <p:nvPr>
            <p:ph type="title"/>
          </p:nvPr>
        </p:nvSpPr>
        <p:spPr/>
        <p:txBody>
          <a:bodyPr/>
          <a:lstStyle/>
          <a:p>
            <a:r>
              <a:rPr lang="en-US" dirty="0"/>
              <a:t>Sensory Memory</a:t>
            </a:r>
          </a:p>
        </p:txBody>
      </p:sp>
      <p:sp>
        <p:nvSpPr>
          <p:cNvPr id="3" name="Content Placeholder 2">
            <a:extLst>
              <a:ext uri="{FF2B5EF4-FFF2-40B4-BE49-F238E27FC236}">
                <a16:creationId xmlns:a16="http://schemas.microsoft.com/office/drawing/2014/main" id="{386B9EDE-C23C-4FF2-9B2A-9880C5B05C7A}"/>
              </a:ext>
            </a:extLst>
          </p:cNvPr>
          <p:cNvSpPr>
            <a:spLocks noGrp="1"/>
          </p:cNvSpPr>
          <p:nvPr>
            <p:ph idx="1"/>
          </p:nvPr>
        </p:nvSpPr>
        <p:spPr/>
        <p:txBody>
          <a:bodyPr>
            <a:normAutofit/>
          </a:bodyPr>
          <a:lstStyle/>
          <a:p>
            <a:r>
              <a:rPr lang="en-US" dirty="0"/>
              <a:t>Sensory memory is a representation of direct stimulus interacting with our senses.</a:t>
            </a:r>
          </a:p>
          <a:p>
            <a:r>
              <a:rPr lang="en-US" dirty="0"/>
              <a:t>Gone in the blink of an eye, sensory memory has a duration of under a second.</a:t>
            </a:r>
          </a:p>
          <a:p>
            <a:r>
              <a:rPr lang="en-US" dirty="0"/>
              <a:t>Conversely, sensory memory has a nearly unlimited capacity. </a:t>
            </a:r>
          </a:p>
          <a:p>
            <a:pPr lvl="1"/>
            <a:r>
              <a:rPr lang="en-US" sz="1800" dirty="0"/>
              <a:t>While not all sensory memory in translated into other forms of memory, the amount of information processed is incredible. </a:t>
            </a:r>
          </a:p>
          <a:p>
            <a:pPr lvl="1"/>
            <a:r>
              <a:rPr lang="en-US" sz="1800" dirty="0"/>
              <a:t>Memory that does not get attention resources decays.</a:t>
            </a:r>
          </a:p>
          <a:p>
            <a:r>
              <a:rPr lang="en-US" dirty="0"/>
              <a:t>You can remember only 5-6 letters in a 4x3 array usually, but with cueing to report after seeing array, participants easily reported all 12 letters. (</a:t>
            </a:r>
            <a:r>
              <a:rPr lang="en-US" dirty="0">
                <a:hlinkClick r:id="rId3" action="ppaction://hlinksldjump"/>
              </a:rPr>
              <a:t>14</a:t>
            </a:r>
            <a:r>
              <a:rPr lang="en-US" dirty="0"/>
              <a:t>)</a:t>
            </a:r>
          </a:p>
        </p:txBody>
      </p:sp>
    </p:spTree>
    <p:extLst>
      <p:ext uri="{BB962C8B-B14F-4D97-AF65-F5344CB8AC3E}">
        <p14:creationId xmlns:p14="http://schemas.microsoft.com/office/powerpoint/2010/main" val="3431073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8FED9-CB60-44E8-8E8E-DA86F8FE4267}"/>
              </a:ext>
            </a:extLst>
          </p:cNvPr>
          <p:cNvSpPr>
            <a:spLocks noGrp="1"/>
          </p:cNvSpPr>
          <p:nvPr>
            <p:ph type="title"/>
          </p:nvPr>
        </p:nvSpPr>
        <p:spPr/>
        <p:txBody>
          <a:bodyPr/>
          <a:lstStyle/>
          <a:p>
            <a:r>
              <a:rPr lang="en-US" dirty="0"/>
              <a:t>Working Memory</a:t>
            </a:r>
          </a:p>
        </p:txBody>
      </p:sp>
      <p:sp>
        <p:nvSpPr>
          <p:cNvPr id="3" name="Content Placeholder 2">
            <a:extLst>
              <a:ext uri="{FF2B5EF4-FFF2-40B4-BE49-F238E27FC236}">
                <a16:creationId xmlns:a16="http://schemas.microsoft.com/office/drawing/2014/main" id="{EEDC30E1-2B22-4300-AAE6-1CE810A39196}"/>
              </a:ext>
            </a:extLst>
          </p:cNvPr>
          <p:cNvSpPr>
            <a:spLocks noGrp="1"/>
          </p:cNvSpPr>
          <p:nvPr>
            <p:ph idx="1"/>
          </p:nvPr>
        </p:nvSpPr>
        <p:spPr/>
        <p:txBody>
          <a:bodyPr>
            <a:normAutofit lnSpcReduction="10000"/>
          </a:bodyPr>
          <a:lstStyle/>
          <a:p>
            <a:r>
              <a:rPr lang="en-US" dirty="0"/>
              <a:t>Working memory is a limited capacity system that can hold information temporarily.</a:t>
            </a:r>
          </a:p>
          <a:p>
            <a:pPr lvl="1"/>
            <a:r>
              <a:rPr lang="en-US" sz="1800" dirty="0"/>
              <a:t>Agreed upon capacity is 7 ± 2 objects. </a:t>
            </a:r>
          </a:p>
          <a:p>
            <a:pPr lvl="1"/>
            <a:r>
              <a:rPr lang="en-US" sz="1800" dirty="0"/>
              <a:t>Each object can be a meaningful group of other objects. This is referred to as a chunk.</a:t>
            </a:r>
          </a:p>
          <a:p>
            <a:r>
              <a:rPr lang="en-US" dirty="0"/>
              <a:t>Information can be stored in different formats (such as auditorily, visually, and spatially), where it eithers decays or enters a rehearsal loop.</a:t>
            </a:r>
          </a:p>
          <a:p>
            <a:pPr lvl="1"/>
            <a:r>
              <a:rPr lang="en-US" sz="1800" dirty="0"/>
              <a:t>During this loop, information that is given attention resources is constantly refreshed to prevent decay.</a:t>
            </a:r>
          </a:p>
          <a:p>
            <a:r>
              <a:rPr lang="en-US" dirty="0"/>
              <a:t>Working memory performs a serial search that is exhaustive. Recall time is related to the size of the set of objects memorized.</a:t>
            </a:r>
          </a:p>
          <a:p>
            <a:r>
              <a:rPr lang="en-US" dirty="0"/>
              <a:t>Short duration. Complete information decay in around 15 seconds. (</a:t>
            </a:r>
            <a:r>
              <a:rPr lang="en-US" dirty="0">
                <a:hlinkClick r:id="rId2" action="ppaction://hlinksldjump"/>
              </a:rPr>
              <a:t>15</a:t>
            </a:r>
            <a:r>
              <a:rPr lang="en-US" dirty="0"/>
              <a:t>)</a:t>
            </a:r>
          </a:p>
          <a:p>
            <a:r>
              <a:rPr lang="en-US" dirty="0"/>
              <a:t>Capacity deteriorates quickly in early 20’s and then stagnates until 70’s where it quickly deteriorates again (</a:t>
            </a:r>
            <a:r>
              <a:rPr lang="en-US" dirty="0">
                <a:hlinkClick r:id="rId2" action="ppaction://hlinksldjump"/>
              </a:rPr>
              <a:t>17</a:t>
            </a:r>
            <a:r>
              <a:rPr lang="en-US" dirty="0"/>
              <a:t>)</a:t>
            </a:r>
          </a:p>
        </p:txBody>
      </p:sp>
    </p:spTree>
    <p:extLst>
      <p:ext uri="{BB962C8B-B14F-4D97-AF65-F5344CB8AC3E}">
        <p14:creationId xmlns:p14="http://schemas.microsoft.com/office/powerpoint/2010/main" val="3005148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864F4-78D8-4A6F-9CE6-6DDA0DCB1700}"/>
              </a:ext>
            </a:extLst>
          </p:cNvPr>
          <p:cNvSpPr>
            <a:spLocks noGrp="1"/>
          </p:cNvSpPr>
          <p:nvPr>
            <p:ph type="title"/>
          </p:nvPr>
        </p:nvSpPr>
        <p:spPr/>
        <p:txBody>
          <a:bodyPr/>
          <a:lstStyle/>
          <a:p>
            <a:r>
              <a:rPr lang="en-US" dirty="0"/>
              <a:t>Long-Term Memory</a:t>
            </a:r>
          </a:p>
        </p:txBody>
      </p:sp>
      <p:sp>
        <p:nvSpPr>
          <p:cNvPr id="3" name="Content Placeholder 2">
            <a:extLst>
              <a:ext uri="{FF2B5EF4-FFF2-40B4-BE49-F238E27FC236}">
                <a16:creationId xmlns:a16="http://schemas.microsoft.com/office/drawing/2014/main" id="{1F264D27-8BD9-4654-932F-05A6C2F2DD30}"/>
              </a:ext>
            </a:extLst>
          </p:cNvPr>
          <p:cNvSpPr>
            <a:spLocks noGrp="1"/>
          </p:cNvSpPr>
          <p:nvPr>
            <p:ph idx="1"/>
          </p:nvPr>
        </p:nvSpPr>
        <p:spPr/>
        <p:txBody>
          <a:bodyPr>
            <a:noAutofit/>
          </a:bodyPr>
          <a:lstStyle/>
          <a:p>
            <a:r>
              <a:rPr lang="en-US" dirty="0"/>
              <a:t>Long-Term memory is self descriptive. It refers to the storage and retrieval of information along an extended period of time.</a:t>
            </a:r>
          </a:p>
          <a:p>
            <a:r>
              <a:rPr lang="en-US" dirty="0"/>
              <a:t>Long-Term memory tends to be stable.</a:t>
            </a:r>
          </a:p>
          <a:p>
            <a:pPr lvl="1"/>
            <a:r>
              <a:rPr lang="en-US" sz="1800" dirty="0"/>
              <a:t>Most long-term related memory loss occurs in the late 70’s. (</a:t>
            </a:r>
            <a:r>
              <a:rPr lang="en-US" sz="1800" dirty="0">
                <a:hlinkClick r:id="rId2" action="ppaction://hlinksldjump"/>
              </a:rPr>
              <a:t>17</a:t>
            </a:r>
            <a:r>
              <a:rPr lang="en-US" sz="1800" dirty="0"/>
              <a:t>)</a:t>
            </a:r>
          </a:p>
          <a:p>
            <a:r>
              <a:rPr lang="en-US" dirty="0"/>
              <a:t>Divided into two groups: Procedural and Declarative memory.</a:t>
            </a:r>
          </a:p>
          <a:p>
            <a:r>
              <a:rPr lang="en-US" dirty="0"/>
              <a:t>Procedural memory covers all information that is procedural (such as skills, procedures, and conditioning).</a:t>
            </a:r>
          </a:p>
          <a:p>
            <a:r>
              <a:rPr lang="en-US" dirty="0"/>
              <a:t>Declarative is further split into two more groups: Semantic and Episodic memory</a:t>
            </a:r>
          </a:p>
          <a:p>
            <a:pPr lvl="1"/>
            <a:r>
              <a:rPr lang="en-US" sz="1800" dirty="0"/>
              <a:t>Semantic memory covers all knowledge related to facts or information.</a:t>
            </a:r>
          </a:p>
          <a:p>
            <a:pPr lvl="1"/>
            <a:r>
              <a:rPr lang="en-US" sz="1800" dirty="0"/>
              <a:t>Episodic memory covers the individuals' experiences</a:t>
            </a:r>
          </a:p>
          <a:p>
            <a:r>
              <a:rPr lang="en-US" dirty="0"/>
              <a:t>Long-Term memory is modified every time a memory is accessed (</a:t>
            </a:r>
            <a:r>
              <a:rPr lang="en-US" dirty="0">
                <a:hlinkClick r:id="rId2" action="ppaction://hlinksldjump"/>
              </a:rPr>
              <a:t>18</a:t>
            </a:r>
            <a:r>
              <a:rPr lang="en-US" dirty="0"/>
              <a:t>)</a:t>
            </a:r>
          </a:p>
        </p:txBody>
      </p:sp>
    </p:spTree>
    <p:extLst>
      <p:ext uri="{BB962C8B-B14F-4D97-AF65-F5344CB8AC3E}">
        <p14:creationId xmlns:p14="http://schemas.microsoft.com/office/powerpoint/2010/main" val="55017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CF08E-76BC-4D35-BC2A-F8B195B8EDCE}"/>
              </a:ext>
            </a:extLst>
          </p:cNvPr>
          <p:cNvSpPr>
            <a:spLocks noGrp="1"/>
          </p:cNvSpPr>
          <p:nvPr>
            <p:ph type="title"/>
          </p:nvPr>
        </p:nvSpPr>
        <p:spPr/>
        <p:txBody>
          <a:bodyPr/>
          <a:lstStyle/>
          <a:p>
            <a:r>
              <a:rPr lang="en-US" dirty="0"/>
              <a:t>Unanswered Questions</a:t>
            </a:r>
          </a:p>
        </p:txBody>
      </p:sp>
      <p:sp>
        <p:nvSpPr>
          <p:cNvPr id="3" name="Content Placeholder 2">
            <a:extLst>
              <a:ext uri="{FF2B5EF4-FFF2-40B4-BE49-F238E27FC236}">
                <a16:creationId xmlns:a16="http://schemas.microsoft.com/office/drawing/2014/main" id="{B890CFB8-0F85-4A43-883A-D885AC75C869}"/>
              </a:ext>
            </a:extLst>
          </p:cNvPr>
          <p:cNvSpPr>
            <a:spLocks noGrp="1"/>
          </p:cNvSpPr>
          <p:nvPr>
            <p:ph idx="1"/>
          </p:nvPr>
        </p:nvSpPr>
        <p:spPr/>
        <p:txBody>
          <a:bodyPr>
            <a:noAutofit/>
          </a:bodyPr>
          <a:lstStyle/>
          <a:p>
            <a:r>
              <a:rPr lang="en-US" sz="1700" dirty="0"/>
              <a:t>What is the relationship between types of memory? </a:t>
            </a:r>
          </a:p>
          <a:p>
            <a:pPr lvl="1"/>
            <a:r>
              <a:rPr lang="en-US" sz="1700" dirty="0"/>
              <a:t>How do they interrelate? </a:t>
            </a:r>
          </a:p>
          <a:p>
            <a:pPr lvl="1"/>
            <a:r>
              <a:rPr lang="en-US" sz="1700" dirty="0"/>
              <a:t>How can we model this relationship?</a:t>
            </a:r>
          </a:p>
          <a:p>
            <a:r>
              <a:rPr lang="en-US" sz="1700" dirty="0"/>
              <a:t>What causes memory loss?</a:t>
            </a:r>
          </a:p>
          <a:p>
            <a:pPr lvl="1"/>
            <a:r>
              <a:rPr lang="en-US" sz="1700" dirty="0"/>
              <a:t>Is it the same underlying processes for all types? Might a process such as consolidation have a different mode of memory loss than retrieval?</a:t>
            </a:r>
          </a:p>
          <a:p>
            <a:r>
              <a:rPr lang="en-US" sz="1700" dirty="0"/>
              <a:t>How is memory translated between STM, Working, and LTM?</a:t>
            </a:r>
          </a:p>
          <a:p>
            <a:pPr lvl="1"/>
            <a:r>
              <a:rPr lang="en-US" sz="1700" dirty="0"/>
              <a:t>Do individual processes for these types of memory even exist? Or is it all just one complex network?</a:t>
            </a:r>
          </a:p>
          <a:p>
            <a:r>
              <a:rPr lang="en-US" sz="1700" dirty="0"/>
              <a:t>What are the practical applications of these cognitive models and architectures? </a:t>
            </a:r>
          </a:p>
          <a:p>
            <a:r>
              <a:rPr lang="en-US" sz="1700" dirty="0"/>
              <a:t>How do we model symbolic procedures if our brain is purely connectionist?</a:t>
            </a:r>
          </a:p>
          <a:p>
            <a:pPr lvl="1"/>
            <a:r>
              <a:rPr lang="en-US" sz="1700" dirty="0"/>
              <a:t>How do we know how long it would take to perform mental addition? Can we predict emergent properties of neural networks?</a:t>
            </a:r>
            <a:br>
              <a:rPr lang="en-US" sz="1700" dirty="0"/>
            </a:br>
            <a:endParaRPr lang="en-US" sz="1700" dirty="0"/>
          </a:p>
        </p:txBody>
      </p:sp>
    </p:spTree>
    <p:extLst>
      <p:ext uri="{BB962C8B-B14F-4D97-AF65-F5344CB8AC3E}">
        <p14:creationId xmlns:p14="http://schemas.microsoft.com/office/powerpoint/2010/main" val="2535187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CE4B3-BF7B-490A-B982-9ED128D844A4}"/>
              </a:ext>
            </a:extLst>
          </p:cNvPr>
          <p:cNvSpPr>
            <a:spLocks noGrp="1"/>
          </p:cNvSpPr>
          <p:nvPr>
            <p:ph type="title"/>
          </p:nvPr>
        </p:nvSpPr>
        <p:spPr>
          <a:xfrm>
            <a:off x="604574" y="677863"/>
            <a:ext cx="4910401" cy="1325562"/>
          </a:xfrm>
        </p:spPr>
        <p:txBody>
          <a:bodyPr>
            <a:normAutofit/>
          </a:bodyPr>
          <a:lstStyle/>
          <a:p>
            <a:r>
              <a:rPr lang="en-US" sz="3200" dirty="0"/>
              <a:t>Memory Models – A review</a:t>
            </a:r>
          </a:p>
        </p:txBody>
      </p:sp>
      <p:sp>
        <p:nvSpPr>
          <p:cNvPr id="3" name="Content Placeholder 2">
            <a:extLst>
              <a:ext uri="{FF2B5EF4-FFF2-40B4-BE49-F238E27FC236}">
                <a16:creationId xmlns:a16="http://schemas.microsoft.com/office/drawing/2014/main" id="{48B9E63A-CE1F-4808-9287-9C4EA34B8598}"/>
              </a:ext>
            </a:extLst>
          </p:cNvPr>
          <p:cNvSpPr>
            <a:spLocks noGrp="1"/>
          </p:cNvSpPr>
          <p:nvPr>
            <p:ph idx="1"/>
          </p:nvPr>
        </p:nvSpPr>
        <p:spPr>
          <a:xfrm>
            <a:off x="718873" y="2325158"/>
            <a:ext cx="4729427" cy="4180417"/>
          </a:xfrm>
        </p:spPr>
        <p:txBody>
          <a:bodyPr>
            <a:normAutofit/>
          </a:bodyPr>
          <a:lstStyle/>
          <a:p>
            <a:pPr marL="0" indent="0">
              <a:buNone/>
            </a:pPr>
            <a:r>
              <a:rPr lang="en-US" sz="1500" dirty="0"/>
              <a:t>Atkinson-Shiffrin – Multi-Store Model (</a:t>
            </a:r>
            <a:r>
              <a:rPr lang="en-US" sz="1500" dirty="0">
                <a:hlinkClick r:id="rId3" action="ppaction://hlinksldjump"/>
              </a:rPr>
              <a:t>1</a:t>
            </a:r>
            <a:r>
              <a:rPr lang="en-US" sz="1500" dirty="0"/>
              <a:t>)</a:t>
            </a:r>
          </a:p>
          <a:p>
            <a:pPr lvl="1"/>
            <a:r>
              <a:rPr lang="en-US" sz="1500" dirty="0"/>
              <a:t>Three main stores of memory – Sensory, Short-Term, and Long-Term</a:t>
            </a:r>
          </a:p>
          <a:p>
            <a:pPr lvl="1"/>
            <a:r>
              <a:rPr lang="en-US" sz="1500" dirty="0"/>
              <a:t>An information processing model, with clear input, processing and output</a:t>
            </a:r>
          </a:p>
          <a:p>
            <a:pPr lvl="1"/>
            <a:r>
              <a:rPr lang="en-US" sz="1500" dirty="0"/>
              <a:t>Information enters sensory memory and if given attention passes to short-term memory</a:t>
            </a:r>
          </a:p>
          <a:p>
            <a:pPr lvl="1"/>
            <a:r>
              <a:rPr lang="en-US" sz="1500" dirty="0"/>
              <a:t>Once in STM, information undergoes a rehearsal loop until it is rehearsed into LTM or is lost</a:t>
            </a:r>
          </a:p>
          <a:p>
            <a:pPr lvl="1"/>
            <a:r>
              <a:rPr lang="en-US" sz="1500" dirty="0"/>
              <a:t>Memory is retrieved from LTM into STM and then recalled </a:t>
            </a:r>
          </a:p>
          <a:p>
            <a:pPr lvl="1"/>
            <a:r>
              <a:rPr lang="en-US" sz="1500" dirty="0"/>
              <a:t>Each memory store has differing capacity and duration</a:t>
            </a:r>
          </a:p>
          <a:p>
            <a:pPr lvl="1"/>
            <a:r>
              <a:rPr lang="en-US" sz="1500" dirty="0"/>
              <a:t>Too simple to explain many aspects of memory</a:t>
            </a:r>
          </a:p>
        </p:txBody>
      </p:sp>
      <p:pic>
        <p:nvPicPr>
          <p:cNvPr id="1028" name="Picture 4" descr="multi store model of memory diagram">
            <a:extLst>
              <a:ext uri="{FF2B5EF4-FFF2-40B4-BE49-F238E27FC236}">
                <a16:creationId xmlns:a16="http://schemas.microsoft.com/office/drawing/2014/main" id="{77041021-168C-4398-9F3F-F3F766DA31A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686425" y="2680064"/>
            <a:ext cx="5209989" cy="149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097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CE4B3-BF7B-490A-B982-9ED128D844A4}"/>
              </a:ext>
            </a:extLst>
          </p:cNvPr>
          <p:cNvSpPr>
            <a:spLocks noGrp="1"/>
          </p:cNvSpPr>
          <p:nvPr>
            <p:ph type="title"/>
          </p:nvPr>
        </p:nvSpPr>
        <p:spPr>
          <a:xfrm>
            <a:off x="605731" y="640080"/>
            <a:ext cx="3871019" cy="1363344"/>
          </a:xfrm>
        </p:spPr>
        <p:txBody>
          <a:bodyPr>
            <a:normAutofit/>
          </a:bodyPr>
          <a:lstStyle/>
          <a:p>
            <a:r>
              <a:rPr lang="en-US" sz="3200" dirty="0"/>
              <a:t>Memory Models – A review</a:t>
            </a:r>
          </a:p>
        </p:txBody>
      </p:sp>
      <p:sp>
        <p:nvSpPr>
          <p:cNvPr id="3" name="Content Placeholder 2">
            <a:extLst>
              <a:ext uri="{FF2B5EF4-FFF2-40B4-BE49-F238E27FC236}">
                <a16:creationId xmlns:a16="http://schemas.microsoft.com/office/drawing/2014/main" id="{48B9E63A-CE1F-4808-9287-9C4EA34B8598}"/>
              </a:ext>
            </a:extLst>
          </p:cNvPr>
          <p:cNvSpPr>
            <a:spLocks noGrp="1"/>
          </p:cNvSpPr>
          <p:nvPr>
            <p:ph idx="1"/>
          </p:nvPr>
        </p:nvSpPr>
        <p:spPr>
          <a:xfrm>
            <a:off x="643831" y="2325157"/>
            <a:ext cx="4842569" cy="4399493"/>
          </a:xfrm>
        </p:spPr>
        <p:txBody>
          <a:bodyPr>
            <a:normAutofit/>
          </a:bodyPr>
          <a:lstStyle/>
          <a:p>
            <a:pPr marL="0" indent="0">
              <a:buNone/>
            </a:pPr>
            <a:r>
              <a:rPr lang="en-US" sz="1500" dirty="0"/>
              <a:t>Anderson – ACT* Model (1983, 1990) (</a:t>
            </a:r>
            <a:r>
              <a:rPr lang="en-US" sz="1500" dirty="0">
                <a:hlinkClick r:id="rId3" action="ppaction://hlinksldjump"/>
              </a:rPr>
              <a:t>2</a:t>
            </a:r>
            <a:r>
              <a:rPr lang="en-US" sz="1500" dirty="0"/>
              <a:t>)</a:t>
            </a:r>
          </a:p>
          <a:p>
            <a:pPr lvl="1"/>
            <a:r>
              <a:rPr lang="en-US" sz="1500" dirty="0"/>
              <a:t>Expansion to Atkinson-Shiffrin model.</a:t>
            </a:r>
          </a:p>
          <a:p>
            <a:pPr lvl="1"/>
            <a:r>
              <a:rPr lang="en-US" sz="1500" dirty="0"/>
              <a:t>A cognitive architecture – A theory about the structure of the human mind, and a computational application to AI and neural networks</a:t>
            </a:r>
          </a:p>
          <a:p>
            <a:pPr lvl="1"/>
            <a:r>
              <a:rPr lang="en-US" sz="1500" dirty="0"/>
              <a:t>Three component system</a:t>
            </a:r>
          </a:p>
          <a:p>
            <a:pPr lvl="2"/>
            <a:r>
              <a:rPr lang="en-US" sz="1500" dirty="0"/>
              <a:t>working, declarative, and procedural memory</a:t>
            </a:r>
          </a:p>
          <a:p>
            <a:pPr lvl="1"/>
            <a:r>
              <a:rPr lang="en-US" sz="1500" dirty="0"/>
              <a:t>Separate processing loops for declarative and production memory.</a:t>
            </a:r>
          </a:p>
          <a:p>
            <a:pPr lvl="1"/>
            <a:r>
              <a:rPr lang="en-US" sz="1500"/>
              <a:t>Can </a:t>
            </a:r>
            <a:r>
              <a:rPr lang="en-US" sz="1500" dirty="0"/>
              <a:t>be used in tandem with Baddeley’s Working Memory model</a:t>
            </a:r>
          </a:p>
          <a:p>
            <a:pPr lvl="1"/>
            <a:r>
              <a:rPr lang="en-US" sz="1500" dirty="0"/>
              <a:t>Re-envisioned as ACT-R in recent years</a:t>
            </a:r>
          </a:p>
          <a:p>
            <a:pPr lvl="1"/>
            <a:endParaRPr lang="en-US" sz="1500" dirty="0"/>
          </a:p>
        </p:txBody>
      </p:sp>
      <p:pic>
        <p:nvPicPr>
          <p:cNvPr id="2050" name="Picture 2" descr="Adaptive Control of Thought">
            <a:extLst>
              <a:ext uri="{FF2B5EF4-FFF2-40B4-BE49-F238E27FC236}">
                <a16:creationId xmlns:a16="http://schemas.microsoft.com/office/drawing/2014/main" id="{2E8045B7-9346-45F9-A28C-811BE76A8BD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203052" y="1865224"/>
            <a:ext cx="4483197" cy="3449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713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CE4B3-BF7B-490A-B982-9ED128D844A4}"/>
              </a:ext>
            </a:extLst>
          </p:cNvPr>
          <p:cNvSpPr>
            <a:spLocks noGrp="1"/>
          </p:cNvSpPr>
          <p:nvPr>
            <p:ph type="title"/>
          </p:nvPr>
        </p:nvSpPr>
        <p:spPr>
          <a:xfrm>
            <a:off x="605731" y="640080"/>
            <a:ext cx="3871019" cy="1363344"/>
          </a:xfrm>
        </p:spPr>
        <p:txBody>
          <a:bodyPr>
            <a:normAutofit/>
          </a:bodyPr>
          <a:lstStyle/>
          <a:p>
            <a:r>
              <a:rPr lang="en-US" sz="3200" dirty="0"/>
              <a:t>Memory Models – A review</a:t>
            </a:r>
          </a:p>
        </p:txBody>
      </p:sp>
      <p:sp>
        <p:nvSpPr>
          <p:cNvPr id="3" name="Content Placeholder 2">
            <a:extLst>
              <a:ext uri="{FF2B5EF4-FFF2-40B4-BE49-F238E27FC236}">
                <a16:creationId xmlns:a16="http://schemas.microsoft.com/office/drawing/2014/main" id="{48B9E63A-CE1F-4808-9287-9C4EA34B8598}"/>
              </a:ext>
            </a:extLst>
          </p:cNvPr>
          <p:cNvSpPr>
            <a:spLocks noGrp="1"/>
          </p:cNvSpPr>
          <p:nvPr>
            <p:ph idx="1"/>
          </p:nvPr>
        </p:nvSpPr>
        <p:spPr>
          <a:xfrm>
            <a:off x="643831" y="2325157"/>
            <a:ext cx="4842569" cy="4399493"/>
          </a:xfrm>
        </p:spPr>
        <p:txBody>
          <a:bodyPr>
            <a:normAutofit/>
          </a:bodyPr>
          <a:lstStyle/>
          <a:p>
            <a:pPr marL="0" indent="0">
              <a:buNone/>
            </a:pPr>
            <a:r>
              <a:rPr lang="en-US" sz="1500" dirty="0"/>
              <a:t>Baddeley – Working Memory Model (1986) (</a:t>
            </a:r>
            <a:r>
              <a:rPr lang="en-US" sz="1500" dirty="0">
                <a:hlinkClick r:id="rId3" action="ppaction://hlinksldjump"/>
              </a:rPr>
              <a:t>3</a:t>
            </a:r>
            <a:r>
              <a:rPr lang="en-US" sz="1500" dirty="0"/>
              <a:t>)</a:t>
            </a:r>
          </a:p>
          <a:p>
            <a:pPr lvl="1"/>
            <a:r>
              <a:rPr lang="en-US" sz="1500" dirty="0"/>
              <a:t>Executive control system that oversees Articulatory Loop and Visuospatial Sketchpad</a:t>
            </a:r>
          </a:p>
          <a:p>
            <a:pPr lvl="1"/>
            <a:r>
              <a:rPr lang="en-US" sz="1500" dirty="0"/>
              <a:t>Articulatory Loop and Visuospatial Sketchpad are slave systems. They are domain specific.</a:t>
            </a:r>
          </a:p>
          <a:p>
            <a:pPr lvl="1"/>
            <a:r>
              <a:rPr lang="en-US" sz="1500" dirty="0"/>
              <a:t>Each system has clearly defined roles and independent attention resources</a:t>
            </a:r>
          </a:p>
          <a:p>
            <a:pPr lvl="1"/>
            <a:r>
              <a:rPr lang="en-US" sz="1500" dirty="0"/>
              <a:t>Supported by regional analysis of brain during auditory versus visual functions</a:t>
            </a:r>
          </a:p>
          <a:p>
            <a:pPr lvl="1"/>
            <a:r>
              <a:rPr lang="en-US" sz="1500" dirty="0"/>
              <a:t>As opposed to the Multi-Store model, Working memory retains and processes information, as well as initiates different systems for types of information</a:t>
            </a:r>
          </a:p>
          <a:p>
            <a:pPr lvl="1"/>
            <a:endParaRPr lang="en-US" sz="1500" dirty="0"/>
          </a:p>
          <a:p>
            <a:pPr lvl="1"/>
            <a:endParaRPr lang="en-US" sz="1500" dirty="0"/>
          </a:p>
          <a:p>
            <a:pPr lvl="1"/>
            <a:endParaRPr lang="en-US" sz="1500" dirty="0"/>
          </a:p>
          <a:p>
            <a:pPr lvl="1"/>
            <a:endParaRPr lang="en-US" sz="1500" dirty="0"/>
          </a:p>
        </p:txBody>
      </p:sp>
      <p:pic>
        <p:nvPicPr>
          <p:cNvPr id="2050" name="Picture 2" descr="Adaptive Control of Thought">
            <a:extLst>
              <a:ext uri="{FF2B5EF4-FFF2-40B4-BE49-F238E27FC236}">
                <a16:creationId xmlns:a16="http://schemas.microsoft.com/office/drawing/2014/main" id="{2E8045B7-9346-45F9-A28C-811BE76A8BD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203052" y="1865224"/>
            <a:ext cx="4483197" cy="34497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working memory diagram">
            <a:hlinkClick r:id="rId3" action="ppaction://hlinksldjump"/>
            <a:extLst>
              <a:ext uri="{FF2B5EF4-FFF2-40B4-BE49-F238E27FC236}">
                <a16:creationId xmlns:a16="http://schemas.microsoft.com/office/drawing/2014/main" id="{6ECC1360-2759-40B0-80F0-68D07A615C98}"/>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097087" y="1933575"/>
            <a:ext cx="4805111" cy="3639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27293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1439</TotalTime>
  <Words>3197</Words>
  <Application>Microsoft Office PowerPoint</Application>
  <PresentationFormat>Widescreen</PresentationFormat>
  <Paragraphs>205</Paragraphs>
  <Slides>17</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Schoolbook</vt:lpstr>
      <vt:lpstr>Georgia</vt:lpstr>
      <vt:lpstr>Harding</vt:lpstr>
      <vt:lpstr>Wingdings 2</vt:lpstr>
      <vt:lpstr>View</vt:lpstr>
      <vt:lpstr>Modeling Memory:  A Deep Dive</vt:lpstr>
      <vt:lpstr>What is Memory?</vt:lpstr>
      <vt:lpstr>Sensory Memory</vt:lpstr>
      <vt:lpstr>Working Memory</vt:lpstr>
      <vt:lpstr>Long-Term Memory</vt:lpstr>
      <vt:lpstr>Unanswered Questions</vt:lpstr>
      <vt:lpstr>Memory Models – A review</vt:lpstr>
      <vt:lpstr>Memory Models – A review</vt:lpstr>
      <vt:lpstr>Memory Models – A review</vt:lpstr>
      <vt:lpstr>Memory Models –  PDP</vt:lpstr>
      <vt:lpstr>Recent Research </vt:lpstr>
      <vt:lpstr>Recent Research </vt:lpstr>
      <vt:lpstr>Recent Research</vt:lpstr>
      <vt:lpstr>Discussion</vt:lpstr>
      <vt:lpstr>Applications</vt:lpstr>
      <vt:lpstr>Sources Cited</vt:lpstr>
      <vt:lpstr>Sources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Memory:  A Deep Dive</dc:title>
  <dc:creator>Gibson, Simon</dc:creator>
  <cp:lastModifiedBy>Gibson, Simon</cp:lastModifiedBy>
  <cp:revision>2</cp:revision>
  <dcterms:created xsi:type="dcterms:W3CDTF">2022-04-25T03:51:36Z</dcterms:created>
  <dcterms:modified xsi:type="dcterms:W3CDTF">2022-04-26T03:50:59Z</dcterms:modified>
</cp:coreProperties>
</file>