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20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Tx </a:t>
            </a:r>
            <a:r>
              <a:rPr lang="en-US" dirty="0" err="1"/>
              <a:t>d'adoption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Tx d'adoption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Feuil1!$A$2:$A$6</c:f>
              <c:strCache>
                <c:ptCount val="5"/>
                <c:pt idx="0">
                  <c:v>Outil 1</c:v>
                </c:pt>
                <c:pt idx="1">
                  <c:v>Outil 2</c:v>
                </c:pt>
                <c:pt idx="2">
                  <c:v>Outil 3</c:v>
                </c:pt>
                <c:pt idx="3">
                  <c:v>Outil 4</c:v>
                </c:pt>
                <c:pt idx="4">
                  <c:v>Outil 5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69-48B7-B9A1-D1D44E03F4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666303"/>
        <c:axId val="31683583"/>
      </c:barChart>
      <c:catAx>
        <c:axId val="316663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683583"/>
        <c:crosses val="autoZero"/>
        <c:auto val="1"/>
        <c:lblAlgn val="ctr"/>
        <c:lblOffset val="100"/>
        <c:noMultiLvlLbl val="0"/>
      </c:catAx>
      <c:valAx>
        <c:axId val="3168358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666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Croissance</a:t>
            </a:r>
            <a:r>
              <a:rPr lang="en-US" dirty="0"/>
              <a:t> </a:t>
            </a:r>
            <a:r>
              <a:rPr lang="en-US" dirty="0" err="1"/>
              <a:t>annuelle</a:t>
            </a:r>
            <a:r>
              <a:rPr lang="en-US" dirty="0"/>
              <a:t> </a:t>
            </a:r>
            <a:r>
              <a:rPr lang="en-US" dirty="0" err="1"/>
              <a:t>estimée</a:t>
            </a:r>
            <a:r>
              <a:rPr lang="en-US" dirty="0"/>
              <a:t> (</a:t>
            </a:r>
            <a:r>
              <a:rPr lang="en-US" dirty="0" err="1"/>
              <a:t>en</a:t>
            </a:r>
            <a:r>
              <a:rPr lang="en-US" dirty="0"/>
              <a:t> 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Tx d'adoption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Feuil1!$A$2:$A$6</c:f>
              <c:strCache>
                <c:ptCount val="5"/>
                <c:pt idx="0">
                  <c:v>Outil 1</c:v>
                </c:pt>
                <c:pt idx="1">
                  <c:v>Outil 2</c:v>
                </c:pt>
                <c:pt idx="2">
                  <c:v>Outil 3</c:v>
                </c:pt>
                <c:pt idx="3">
                  <c:v>Outil 4</c:v>
                </c:pt>
                <c:pt idx="4">
                  <c:v>Outil 5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E5-4EBE-9315-60F8CD1A56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1666303"/>
        <c:axId val="31683583"/>
      </c:barChart>
      <c:catAx>
        <c:axId val="3166630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683583"/>
        <c:crosses val="autoZero"/>
        <c:auto val="1"/>
        <c:lblAlgn val="ctr"/>
        <c:lblOffset val="100"/>
        <c:noMultiLvlLbl val="0"/>
      </c:catAx>
      <c:valAx>
        <c:axId val="3168358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666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Nb</a:t>
            </a:r>
            <a:r>
              <a:rPr lang="en-US" baseline="0" dirty="0"/>
              <a:t> </a:t>
            </a:r>
            <a:r>
              <a:rPr lang="en-US" baseline="0" dirty="0" err="1"/>
              <a:t>utilisateurs</a:t>
            </a:r>
            <a:r>
              <a:rPr lang="en-US" baseline="0" dirty="0"/>
              <a:t> par </a:t>
            </a:r>
            <a:r>
              <a:rPr lang="en-US" baseline="0" dirty="0" err="1"/>
              <a:t>outil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Tx d'adoption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Feuil1!$A$2:$A$6</c:f>
              <c:strCache>
                <c:ptCount val="5"/>
                <c:pt idx="0">
                  <c:v>Outil 1</c:v>
                </c:pt>
                <c:pt idx="1">
                  <c:v>Outil 2</c:v>
                </c:pt>
                <c:pt idx="2">
                  <c:v>Outil 3</c:v>
                </c:pt>
                <c:pt idx="3">
                  <c:v>Outil 4</c:v>
                </c:pt>
                <c:pt idx="4">
                  <c:v>Outil 5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69-48B7-B9A1-D1D44E03F40C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1666303"/>
        <c:axId val="31683583"/>
      </c:barChart>
      <c:catAx>
        <c:axId val="3166630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683583"/>
        <c:crosses val="autoZero"/>
        <c:auto val="1"/>
        <c:lblAlgn val="ctr"/>
        <c:lblOffset val="100"/>
        <c:noMultiLvlLbl val="0"/>
      </c:catAx>
      <c:valAx>
        <c:axId val="316835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666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Projets</a:t>
            </a:r>
            <a:r>
              <a:rPr lang="en-US" dirty="0"/>
              <a:t> </a:t>
            </a:r>
            <a:r>
              <a:rPr lang="en-US" dirty="0" err="1"/>
              <a:t>actifs</a:t>
            </a:r>
            <a:r>
              <a:rPr lang="en-US" dirty="0"/>
              <a:t> par </a:t>
            </a:r>
            <a:r>
              <a:rPr lang="en-US" dirty="0" err="1"/>
              <a:t>outil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Tx d'adoption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Feuil1!$A$2:$A$6</c:f>
              <c:strCache>
                <c:ptCount val="5"/>
                <c:pt idx="0">
                  <c:v>Outil 1</c:v>
                </c:pt>
                <c:pt idx="1">
                  <c:v>Outil 2</c:v>
                </c:pt>
                <c:pt idx="2">
                  <c:v>Outil 3</c:v>
                </c:pt>
                <c:pt idx="3">
                  <c:v>Outil 4</c:v>
                </c:pt>
                <c:pt idx="4">
                  <c:v>Outil 5</c:v>
                </c:pt>
              </c:strCache>
            </c:strRef>
          </c:cat>
          <c:val>
            <c:numRef>
              <c:f>Feuil1!$B$2:$B$6</c:f>
              <c:numCache>
                <c:formatCode>General</c:formatCode>
                <c:ptCount val="5"/>
                <c:pt idx="0">
                  <c:v>40</c:v>
                </c:pt>
                <c:pt idx="1">
                  <c:v>25</c:v>
                </c:pt>
                <c:pt idx="2">
                  <c:v>35</c:v>
                </c:pt>
                <c:pt idx="3">
                  <c:v>45</c:v>
                </c:pt>
                <c:pt idx="4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E5-4EBE-9315-60F8CD1A56CA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31666303"/>
        <c:axId val="31683583"/>
      </c:barChart>
      <c:catAx>
        <c:axId val="3166630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683583"/>
        <c:crosses val="autoZero"/>
        <c:auto val="1"/>
        <c:lblAlgn val="ctr"/>
        <c:lblOffset val="100"/>
        <c:noMultiLvlLbl val="0"/>
      </c:catAx>
      <c:valAx>
        <c:axId val="31683583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3166630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err="1"/>
              <a:t>Répartition</a:t>
            </a:r>
            <a:r>
              <a:rPr lang="en-US" dirty="0"/>
              <a:t> des gains grâce à la data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Amélioration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11A-4949-8611-9A020ED9B9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11A-4949-8611-9A020ED9B942}"/>
              </c:ext>
            </c:extLst>
          </c:dPt>
          <c:cat>
            <c:strRef>
              <c:f>Feuil1!$A$2:$A$3</c:f>
              <c:strCache>
                <c:ptCount val="2"/>
                <c:pt idx="0">
                  <c:v>Maintenance</c:v>
                </c:pt>
                <c:pt idx="1">
                  <c:v>Productivité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1A-4949-8611-9A020ED9B9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Part des </a:t>
            </a:r>
            <a:r>
              <a:rPr lang="en-US" dirty="0" err="1"/>
              <a:t>projets</a:t>
            </a:r>
            <a:r>
              <a:rPr lang="en-US" dirty="0"/>
              <a:t> data-driven (</a:t>
            </a:r>
            <a:r>
              <a:rPr lang="en-US" dirty="0" err="1"/>
              <a:t>en</a:t>
            </a:r>
            <a:r>
              <a:rPr lang="en-US" dirty="0"/>
              <a:t> %)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Amélioration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7CB-4BC6-B337-E339159240D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7CB-4BC6-B337-E339159240DE}"/>
              </c:ext>
            </c:extLst>
          </c:dPt>
          <c:dLbls>
            <c:dLbl>
              <c:idx val="0"/>
              <c:layout>
                <c:manualLayout>
                  <c:x val="4.8781668233185506E-2"/>
                  <c:y val="-7.28258461378061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7CB-4BC6-B337-E339159240DE}"/>
                </c:ext>
              </c:extLst>
            </c:dLbl>
            <c:dLbl>
              <c:idx val="1"/>
              <c:layout>
                <c:manualLayout>
                  <c:x val="-7.5611585761437672E-2"/>
                  <c:y val="-6.62053146707328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E7CB-4BC6-B337-E339159240DE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Actuel</c:v>
                </c:pt>
                <c:pt idx="1">
                  <c:v>Objectif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35</c:v>
                </c:pt>
                <c:pt idx="1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7CB-4BC6-B337-E339159240DE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22927384069597229"/>
          <c:y val="0.44307098825767938"/>
          <c:w val="0.16417337509527175"/>
          <c:h val="0.270963235198290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% de données dans le data-hub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Feuil1!$B$1</c:f>
              <c:strCache>
                <c:ptCount val="1"/>
                <c:pt idx="0">
                  <c:v>Amélioration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F890-4392-8C26-5F913873D61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F890-4392-8C26-5F913873D610}"/>
              </c:ext>
            </c:extLst>
          </c:dPt>
          <c:dLbls>
            <c:dLbl>
              <c:idx val="0"/>
              <c:layout>
                <c:manualLayout>
                  <c:x val="4.8781668233185506E-2"/>
                  <c:y val="-7.282584613780612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F890-4392-8C26-5F913873D610}"/>
                </c:ext>
              </c:extLst>
            </c:dLbl>
            <c:dLbl>
              <c:idx val="1"/>
              <c:layout>
                <c:manualLayout>
                  <c:x val="-7.5611585761437672E-2"/>
                  <c:y val="-6.6205314670732818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890-4392-8C26-5F913873D61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Feuil1!$A$2:$A$3</c:f>
              <c:strCache>
                <c:ptCount val="2"/>
                <c:pt idx="0">
                  <c:v>Actuel</c:v>
                </c:pt>
                <c:pt idx="1">
                  <c:v>Objectif</c:v>
                </c:pt>
              </c:strCache>
            </c:strRef>
          </c:cat>
          <c:val>
            <c:numRef>
              <c:f>Feuil1!$B$2:$B$3</c:f>
              <c:numCache>
                <c:formatCode>General</c:formatCode>
                <c:ptCount val="2"/>
                <c:pt idx="0">
                  <c:v>40</c:v>
                </c:pt>
                <c:pt idx="1">
                  <c:v>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890-4392-8C26-5F913873D61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l"/>
      <c:layout>
        <c:manualLayout>
          <c:xMode val="edge"/>
          <c:yMode val="edge"/>
          <c:x val="0.22927384069597229"/>
          <c:y val="0.44307098825767938"/>
          <c:w val="0.27217932527280564"/>
          <c:h val="0.2709632351982900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Nb simulations de vols par mois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tx>
            <c:strRef>
              <c:f>Feuil1!$B$1</c:f>
              <c:strCache>
                <c:ptCount val="1"/>
                <c:pt idx="0">
                  <c:v>Nb simulations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Feuil1!$A$2:$A$13</c:f>
              <c:strCache>
                <c:ptCount val="12"/>
                <c:pt idx="0">
                  <c:v>Janvier</c:v>
                </c:pt>
                <c:pt idx="1">
                  <c:v>Février</c:v>
                </c:pt>
                <c:pt idx="2">
                  <c:v>Mars</c:v>
                </c:pt>
                <c:pt idx="3">
                  <c:v>Avril</c:v>
                </c:pt>
                <c:pt idx="4">
                  <c:v>Mai</c:v>
                </c:pt>
                <c:pt idx="5">
                  <c:v>Juin</c:v>
                </c:pt>
                <c:pt idx="6">
                  <c:v>Juillet</c:v>
                </c:pt>
                <c:pt idx="7">
                  <c:v>Aout</c:v>
                </c:pt>
                <c:pt idx="8">
                  <c:v>Septembre</c:v>
                </c:pt>
                <c:pt idx="9">
                  <c:v>Octobre</c:v>
                </c:pt>
                <c:pt idx="10">
                  <c:v>Novembre</c:v>
                </c:pt>
                <c:pt idx="11">
                  <c:v>Décembre</c:v>
                </c:pt>
              </c:strCache>
            </c:strRef>
          </c:cat>
          <c:val>
            <c:numRef>
              <c:f>Feuil1!$B$2:$B$13</c:f>
              <c:numCache>
                <c:formatCode>General</c:formatCode>
                <c:ptCount val="12"/>
                <c:pt idx="0">
                  <c:v>12340</c:v>
                </c:pt>
                <c:pt idx="1">
                  <c:v>12500</c:v>
                </c:pt>
                <c:pt idx="2">
                  <c:v>13500</c:v>
                </c:pt>
                <c:pt idx="3">
                  <c:v>14500</c:v>
                </c:pt>
                <c:pt idx="4">
                  <c:v>12800</c:v>
                </c:pt>
                <c:pt idx="5">
                  <c:v>13000</c:v>
                </c:pt>
                <c:pt idx="6">
                  <c:v>12340</c:v>
                </c:pt>
                <c:pt idx="7">
                  <c:v>12500</c:v>
                </c:pt>
                <c:pt idx="8">
                  <c:v>13500</c:v>
                </c:pt>
                <c:pt idx="9">
                  <c:v>14500</c:v>
                </c:pt>
                <c:pt idx="10">
                  <c:v>12800</c:v>
                </c:pt>
                <c:pt idx="11">
                  <c:v>13000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F60-4B0A-8542-C87E7FF9AD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4194495"/>
        <c:axId val="94206495"/>
      </c:lineChart>
      <c:catAx>
        <c:axId val="941944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4206495"/>
        <c:crosses val="autoZero"/>
        <c:auto val="1"/>
        <c:lblAlgn val="ctr"/>
        <c:lblOffset val="100"/>
        <c:noMultiLvlLbl val="0"/>
      </c:catAx>
      <c:valAx>
        <c:axId val="9420649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41944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0A0071-562D-9A6B-4385-8BBA72C9C5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2E1926B-A0A7-B3B0-F1AE-BA59C9899A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6FFD521-3EC4-0985-0FEB-7659E6DC2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F429-33AB-4A8B-999E-8C8288C6EBA4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CBFA47-62E2-5E9B-F795-150B86A5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AC2E0B2-50E5-5C09-A8D1-15738A427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9A7-DE1E-40F2-8A7A-F7F00198D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51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56377A-0C64-9711-EC3C-A30CB5AEF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0E93120-E81D-EBFC-1832-09F11A232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480FC9-BE56-2282-4C60-14F58DBC5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F429-33AB-4A8B-999E-8C8288C6EBA4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816ACF-3F38-CA16-6117-C3C8AB0CA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9C004B-E0DF-AC66-CA4D-111370F62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9A7-DE1E-40F2-8A7A-F7F00198D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5867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71D9ADB-A03E-EF54-BFC3-BEEBB390E6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350CA93-A7B6-C9EA-1065-89E7AE1A7B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1A0C-02EA-EA8E-56DD-7FA044699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F429-33AB-4A8B-999E-8C8288C6EBA4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65DEA31-6CC1-AD91-FB8D-4E462905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9A29E2-B0B9-5F86-6398-FF089146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9A7-DE1E-40F2-8A7A-F7F00198D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6161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FC9D23D-9029-AC3B-A48B-A23C75629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77816B-116A-0ACD-7473-C39825A04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C263EE4-2D16-2B33-00E4-47A35441B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F429-33AB-4A8B-999E-8C8288C6EBA4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09AD88B-9705-FDD0-566E-4D2952075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F88DF9F-FF93-FB10-76CB-ED9276EF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9A7-DE1E-40F2-8A7A-F7F00198D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591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F98CE2-D877-9450-ACFF-67F62CA34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AE37B39-F17D-342C-DF0F-FB0DCACD2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7033AB8-926F-D6A3-11E2-608F9650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F429-33AB-4A8B-999E-8C8288C6EBA4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2D1408-06F5-F088-88C5-EE43E5350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B896F4-080C-0C40-C812-C4FDCA44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9A7-DE1E-40F2-8A7A-F7F00198D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41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D09AAD-1986-9420-06FA-D5AED22DD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862A70-9801-2B6C-D68C-AFA9A042F1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51D7158-DD0D-E48D-81BE-B8A3AD1F0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7E23ACF-0FA7-CDDA-3F99-42B479668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F429-33AB-4A8B-999E-8C8288C6EBA4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F46BEF-7106-ED90-23E0-EDE7B2941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29354B6-01F8-1EC4-2B57-C405D1DB6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9A7-DE1E-40F2-8A7A-F7F00198D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99319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6660AA-4F2C-F26D-5B81-209FC5A25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08CF7B-57A5-4E22-34A8-7048ADB477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18766BF-F735-A63F-14B4-CB99065FCC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FE1C7C6-BFEC-2B44-692F-50BE8B269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EB17D22-9AAB-54C1-5512-3C22B2D520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1F2D939-8788-6AAA-BFD9-24985CCD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F429-33AB-4A8B-999E-8C8288C6EBA4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5923299-B57F-C88D-1EDD-9C396631F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2F01DD4-23AE-A910-7190-688D16515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9A7-DE1E-40F2-8A7A-F7F00198D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35432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55EBE2B-0CBA-139F-AF1D-5EB4257EE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C90816D-9778-F766-DC54-C599C9B3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F429-33AB-4A8B-999E-8C8288C6EBA4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DF8C1A8-6AC3-B808-AFED-570045251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BB459AB-38A2-7076-1B3A-777AD06B9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9A7-DE1E-40F2-8A7A-F7F00198D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762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FF6B91A-4E81-2913-7A68-8C6D74B7D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F429-33AB-4A8B-999E-8C8288C6EBA4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389C2895-9247-78CE-1B54-FF98F6FC7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8AD6C5B-A5B9-20AB-7DA3-6CA389235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9A7-DE1E-40F2-8A7A-F7F00198D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162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128252-7F26-FFD6-F3FB-AC8FA245E3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DC868D7-E233-6C38-5128-968AD1007F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988ECA-3CD8-9C7B-3A8D-C8B11A6C59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5A136BE-DE6F-6402-96A8-97865292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F429-33AB-4A8B-999E-8C8288C6EBA4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A44F1F5-78FB-791B-2499-F72C09D50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4B3475-4463-2875-8EDC-515BE45B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9A7-DE1E-40F2-8A7A-F7F00198D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3022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92E82A-99C3-8E03-8CB2-7EA715AE9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587B3C6-2C66-7C83-F349-B04972CB58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CE2B7AE-D335-1743-4513-0E6A92548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FCE4FC5-6FDC-C98B-CB39-4FC41F59C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DF429-33AB-4A8B-999E-8C8288C6EBA4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BB097B-3B74-126A-F08E-617FA3DB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8DDDCD9-C5EC-B4AA-B2F5-389FF26FC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8C69A7-DE1E-40F2-8A7A-F7F00198D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9889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77304CD-2B64-D537-AB88-433E66E3F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54B9C96-B89F-3D25-41DB-580B43C428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59AADB9-A593-629D-3340-4BE220A906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0DF429-33AB-4A8B-999E-8C8288C6EBA4}" type="datetimeFigureOut">
              <a:rPr lang="fr-FR" smtClean="0"/>
              <a:t>18/09/2025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5504DC-7FE1-AC58-35AF-FA7C34A0C3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76ED84D-1B6F-38C9-1D08-09D98A5901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C69A7-DE1E-40F2-8A7A-F7F00198D04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445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9020EF29-B3BE-4B00-9EFD-B1AF9E6E612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9384397"/>
              </p:ext>
            </p:extLst>
          </p:nvPr>
        </p:nvGraphicFramePr>
        <p:xfrm>
          <a:off x="1464310" y="1280160"/>
          <a:ext cx="3692144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602A3DC8-91FF-348A-CD30-74AB0073CF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85798924"/>
              </p:ext>
            </p:extLst>
          </p:nvPr>
        </p:nvGraphicFramePr>
        <p:xfrm>
          <a:off x="6536944" y="1280160"/>
          <a:ext cx="3692144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1" name="Tableau 10">
            <a:extLst>
              <a:ext uri="{FF2B5EF4-FFF2-40B4-BE49-F238E27FC236}">
                <a16:creationId xmlns:a16="http://schemas.microsoft.com/office/drawing/2014/main" id="{036F31EA-FCCA-94B3-41B0-746C8357C1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436968"/>
              </p:ext>
            </p:extLst>
          </p:nvPr>
        </p:nvGraphicFramePr>
        <p:xfrm>
          <a:off x="4067175" y="4276725"/>
          <a:ext cx="4457700" cy="160020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2228850">
                  <a:extLst>
                    <a:ext uri="{9D8B030D-6E8A-4147-A177-3AD203B41FA5}">
                      <a16:colId xmlns:a16="http://schemas.microsoft.com/office/drawing/2014/main" val="3406124183"/>
                    </a:ext>
                  </a:extLst>
                </a:gridCol>
                <a:gridCol w="2228850">
                  <a:extLst>
                    <a:ext uri="{9D8B030D-6E8A-4147-A177-3AD203B41FA5}">
                      <a16:colId xmlns:a16="http://schemas.microsoft.com/office/drawing/2014/main" val="514196547"/>
                    </a:ext>
                  </a:extLst>
                </a:gridCol>
              </a:tblGrid>
              <a:tr h="400050"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Outil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Usage principal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3576304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fr-FR" dirty="0"/>
                        <a:t>Outil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88142333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fr-FR" dirty="0"/>
                        <a:t>Outil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8800568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r>
                        <a:rPr lang="fr-FR" dirty="0"/>
                        <a:t>Outil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(…)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3116597"/>
                  </a:ext>
                </a:extLst>
              </a:tr>
            </a:tbl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2ADCAD8E-BC1D-C38E-9B37-F705AB421840}"/>
              </a:ext>
            </a:extLst>
          </p:cNvPr>
          <p:cNvSpPr txBox="1"/>
          <p:nvPr/>
        </p:nvSpPr>
        <p:spPr>
          <a:xfrm>
            <a:off x="0" y="0"/>
            <a:ext cx="4191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156082"/>
                </a:solidFill>
              </a:rPr>
              <a:t>Adoption et tendance</a:t>
            </a:r>
          </a:p>
        </p:txBody>
      </p:sp>
    </p:spTree>
    <p:extLst>
      <p:ext uri="{BB962C8B-B14F-4D97-AF65-F5344CB8AC3E}">
        <p14:creationId xmlns:p14="http://schemas.microsoft.com/office/powerpoint/2010/main" val="266655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B46E4-CF38-BD19-3D8C-C396F61F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raphique 8">
            <a:extLst>
              <a:ext uri="{FF2B5EF4-FFF2-40B4-BE49-F238E27FC236}">
                <a16:creationId xmlns:a16="http://schemas.microsoft.com/office/drawing/2014/main" id="{A91A7702-5BDF-AA70-3E5A-2E663A3B85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45320759"/>
              </p:ext>
            </p:extLst>
          </p:nvPr>
        </p:nvGraphicFramePr>
        <p:xfrm>
          <a:off x="1464310" y="3842385"/>
          <a:ext cx="3692144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Graphique 9">
            <a:extLst>
              <a:ext uri="{FF2B5EF4-FFF2-40B4-BE49-F238E27FC236}">
                <a16:creationId xmlns:a16="http://schemas.microsoft.com/office/drawing/2014/main" id="{CE4819F5-8133-54BB-E8E8-6A6C46A920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4149480"/>
              </p:ext>
            </p:extLst>
          </p:nvPr>
        </p:nvGraphicFramePr>
        <p:xfrm>
          <a:off x="6536944" y="3842385"/>
          <a:ext cx="3692144" cy="21488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3" name="ZoneTexte 12">
            <a:extLst>
              <a:ext uri="{FF2B5EF4-FFF2-40B4-BE49-F238E27FC236}">
                <a16:creationId xmlns:a16="http://schemas.microsoft.com/office/drawing/2014/main" id="{6E97B6C9-FF2C-BDEC-C9CF-5BB41EA5A8A6}"/>
              </a:ext>
            </a:extLst>
          </p:cNvPr>
          <p:cNvSpPr txBox="1"/>
          <p:nvPr/>
        </p:nvSpPr>
        <p:spPr>
          <a:xfrm>
            <a:off x="0" y="0"/>
            <a:ext cx="5664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156082"/>
                </a:solidFill>
              </a:rPr>
              <a:t>Performance par outil interne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3174A127-E207-13DA-7CEA-C73CC8716DCF}"/>
              </a:ext>
            </a:extLst>
          </p:cNvPr>
          <p:cNvSpPr/>
          <p:nvPr/>
        </p:nvSpPr>
        <p:spPr>
          <a:xfrm>
            <a:off x="4171950" y="1228725"/>
            <a:ext cx="3314700" cy="1314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Gain de temps moyen par outils</a:t>
            </a:r>
          </a:p>
          <a:p>
            <a:pPr algn="ctr"/>
            <a:r>
              <a:rPr lang="fr-FR" sz="3600" b="1" dirty="0"/>
              <a:t>25%</a:t>
            </a:r>
          </a:p>
        </p:txBody>
      </p:sp>
    </p:spTree>
    <p:extLst>
      <p:ext uri="{BB962C8B-B14F-4D97-AF65-F5344CB8AC3E}">
        <p14:creationId xmlns:p14="http://schemas.microsoft.com/office/powerpoint/2010/main" val="25485341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49A03E-11A2-60DF-5467-590DC2D8B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0C460B9E-3923-22EB-603D-7BB78DAC93D1}"/>
              </a:ext>
            </a:extLst>
          </p:cNvPr>
          <p:cNvSpPr txBox="1"/>
          <p:nvPr/>
        </p:nvSpPr>
        <p:spPr>
          <a:xfrm>
            <a:off x="0" y="0"/>
            <a:ext cx="4118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156082"/>
                </a:solidFill>
              </a:rPr>
              <a:t>Synthèse stratégique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23A8B2A-0832-4402-A27E-20094EAE7066}"/>
              </a:ext>
            </a:extLst>
          </p:cNvPr>
          <p:cNvSpPr/>
          <p:nvPr/>
        </p:nvSpPr>
        <p:spPr>
          <a:xfrm>
            <a:off x="533400" y="866775"/>
            <a:ext cx="3314700" cy="1314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Economie grâce à la data</a:t>
            </a:r>
          </a:p>
          <a:p>
            <a:pPr algn="ctr"/>
            <a:r>
              <a:rPr lang="fr-FR" sz="3600" b="1" dirty="0"/>
              <a:t>12M</a:t>
            </a:r>
          </a:p>
        </p:txBody>
      </p:sp>
      <p:sp>
        <p:nvSpPr>
          <p:cNvPr id="2" name="Rectangle : coins arrondis 1">
            <a:extLst>
              <a:ext uri="{FF2B5EF4-FFF2-40B4-BE49-F238E27FC236}">
                <a16:creationId xmlns:a16="http://schemas.microsoft.com/office/drawing/2014/main" id="{A14DF4E0-0275-D07A-FBD9-7364B9B965CA}"/>
              </a:ext>
            </a:extLst>
          </p:cNvPr>
          <p:cNvSpPr/>
          <p:nvPr/>
        </p:nvSpPr>
        <p:spPr>
          <a:xfrm>
            <a:off x="4438650" y="866775"/>
            <a:ext cx="3314700" cy="1314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Gain de productivité</a:t>
            </a:r>
          </a:p>
          <a:p>
            <a:pPr algn="ctr"/>
            <a:r>
              <a:rPr lang="fr-FR" sz="3600" b="1" dirty="0"/>
              <a:t>63%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D1A4910E-3DB1-9571-79A6-BA5C0A8333F8}"/>
              </a:ext>
            </a:extLst>
          </p:cNvPr>
          <p:cNvSpPr/>
          <p:nvPr/>
        </p:nvSpPr>
        <p:spPr>
          <a:xfrm>
            <a:off x="8343900" y="866775"/>
            <a:ext cx="3314700" cy="131445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Amélioration fiabilité maintenance (en %)</a:t>
            </a:r>
          </a:p>
          <a:p>
            <a:pPr algn="ctr"/>
            <a:r>
              <a:rPr lang="fr-FR" sz="3600" b="1" dirty="0"/>
              <a:t>25%</a:t>
            </a:r>
          </a:p>
        </p:txBody>
      </p:sp>
      <p:graphicFrame>
        <p:nvGraphicFramePr>
          <p:cNvPr id="5" name="Graphique 4">
            <a:extLst>
              <a:ext uri="{FF2B5EF4-FFF2-40B4-BE49-F238E27FC236}">
                <a16:creationId xmlns:a16="http://schemas.microsoft.com/office/drawing/2014/main" id="{B97B2552-3715-9499-8BD7-3E462017AA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87497268"/>
              </p:ext>
            </p:extLst>
          </p:nvPr>
        </p:nvGraphicFramePr>
        <p:xfrm>
          <a:off x="4578413" y="4143375"/>
          <a:ext cx="3035174" cy="25527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Graphique 5">
            <a:extLst>
              <a:ext uri="{FF2B5EF4-FFF2-40B4-BE49-F238E27FC236}">
                <a16:creationId xmlns:a16="http://schemas.microsoft.com/office/drawing/2014/main" id="{FE982E0B-0E43-95AB-984C-0550765E30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09430389"/>
              </p:ext>
            </p:extLst>
          </p:nvPr>
        </p:nvGraphicFramePr>
        <p:xfrm>
          <a:off x="612901" y="2329875"/>
          <a:ext cx="4673474" cy="191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Graphique 6">
            <a:extLst>
              <a:ext uri="{FF2B5EF4-FFF2-40B4-BE49-F238E27FC236}">
                <a16:creationId xmlns:a16="http://schemas.microsoft.com/office/drawing/2014/main" id="{A78F29ED-0872-806A-7A1A-8DD25B120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660682"/>
              </p:ext>
            </p:extLst>
          </p:nvPr>
        </p:nvGraphicFramePr>
        <p:xfrm>
          <a:off x="5708776" y="2329875"/>
          <a:ext cx="4673474" cy="1918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57712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3D9F5-D1D2-D5FE-5ABF-0858A379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ZoneTexte 12">
            <a:extLst>
              <a:ext uri="{FF2B5EF4-FFF2-40B4-BE49-F238E27FC236}">
                <a16:creationId xmlns:a16="http://schemas.microsoft.com/office/drawing/2014/main" id="{54980E33-8C51-B8BE-6F6F-87EF297AD990}"/>
              </a:ext>
            </a:extLst>
          </p:cNvPr>
          <p:cNvSpPr txBox="1"/>
          <p:nvPr/>
        </p:nvSpPr>
        <p:spPr>
          <a:xfrm>
            <a:off x="0" y="0"/>
            <a:ext cx="21226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b="1" dirty="0">
                <a:solidFill>
                  <a:srgbClr val="156082"/>
                </a:solidFill>
              </a:rPr>
              <a:t>KPI métier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CDFD246-1482-36BB-B4D4-BEE5ED6619C2}"/>
              </a:ext>
            </a:extLst>
          </p:cNvPr>
          <p:cNvSpPr/>
          <p:nvPr/>
        </p:nvSpPr>
        <p:spPr>
          <a:xfrm>
            <a:off x="76200" y="623887"/>
            <a:ext cx="3162300" cy="48577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Filtre période</a:t>
            </a:r>
          </a:p>
        </p:txBody>
      </p:sp>
      <p:grpSp>
        <p:nvGrpSpPr>
          <p:cNvPr id="10" name="Groupe 9">
            <a:extLst>
              <a:ext uri="{FF2B5EF4-FFF2-40B4-BE49-F238E27FC236}">
                <a16:creationId xmlns:a16="http://schemas.microsoft.com/office/drawing/2014/main" id="{B3CE91DD-EE16-337A-4515-4F10652B59D0}"/>
              </a:ext>
            </a:extLst>
          </p:cNvPr>
          <p:cNvGrpSpPr/>
          <p:nvPr/>
        </p:nvGrpSpPr>
        <p:grpSpPr>
          <a:xfrm>
            <a:off x="1933575" y="1314450"/>
            <a:ext cx="8324850" cy="923924"/>
            <a:chOff x="342900" y="1314450"/>
            <a:chExt cx="8324850" cy="923924"/>
          </a:xfrm>
        </p:grpSpPr>
        <p:sp>
          <p:nvSpPr>
            <p:cNvPr id="2" name="Rectangle : coins arrondis 1">
              <a:extLst>
                <a:ext uri="{FF2B5EF4-FFF2-40B4-BE49-F238E27FC236}">
                  <a16:creationId xmlns:a16="http://schemas.microsoft.com/office/drawing/2014/main" id="{F39DE87E-7B48-F8FD-18B2-01F12D2B993F}"/>
                </a:ext>
              </a:extLst>
            </p:cNvPr>
            <p:cNvSpPr/>
            <p:nvPr/>
          </p:nvSpPr>
          <p:spPr>
            <a:xfrm>
              <a:off x="342900" y="1314450"/>
              <a:ext cx="2533650" cy="9048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Tx</a:t>
              </a:r>
              <a:r>
                <a:rPr lang="fr-FR" dirty="0"/>
                <a:t> de rendements</a:t>
              </a:r>
            </a:p>
            <a:p>
              <a:pPr algn="ctr"/>
              <a:r>
                <a:rPr lang="fr-FR" sz="2400" b="1" dirty="0"/>
                <a:t>63%</a:t>
              </a:r>
            </a:p>
          </p:txBody>
        </p:sp>
        <p:sp>
          <p:nvSpPr>
            <p:cNvPr id="8" name="Rectangle : coins arrondis 7">
              <a:extLst>
                <a:ext uri="{FF2B5EF4-FFF2-40B4-BE49-F238E27FC236}">
                  <a16:creationId xmlns:a16="http://schemas.microsoft.com/office/drawing/2014/main" id="{6756A505-66A7-8238-F3DB-E93AA895E8AD}"/>
                </a:ext>
              </a:extLst>
            </p:cNvPr>
            <p:cNvSpPr/>
            <p:nvPr/>
          </p:nvSpPr>
          <p:spPr>
            <a:xfrm>
              <a:off x="3238500" y="1333499"/>
              <a:ext cx="2533650" cy="904875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Tx</a:t>
              </a:r>
              <a:r>
                <a:rPr lang="fr-FR" dirty="0"/>
                <a:t> d’immobilisation avion</a:t>
              </a:r>
            </a:p>
            <a:p>
              <a:pPr algn="ctr"/>
              <a:r>
                <a:rPr lang="fr-FR" sz="2400" b="1" dirty="0"/>
                <a:t>14,3%</a:t>
              </a:r>
            </a:p>
          </p:txBody>
        </p:sp>
        <p:sp>
          <p:nvSpPr>
            <p:cNvPr id="9" name="Rectangle : coins arrondis 8">
              <a:extLst>
                <a:ext uri="{FF2B5EF4-FFF2-40B4-BE49-F238E27FC236}">
                  <a16:creationId xmlns:a16="http://schemas.microsoft.com/office/drawing/2014/main" id="{C1D96755-97BA-020D-225B-8B8CD39A9CD5}"/>
                </a:ext>
              </a:extLst>
            </p:cNvPr>
            <p:cNvSpPr/>
            <p:nvPr/>
          </p:nvSpPr>
          <p:spPr>
            <a:xfrm>
              <a:off x="6134100" y="1333500"/>
              <a:ext cx="2533650" cy="904874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 err="1"/>
                <a:t>Tx</a:t>
              </a:r>
              <a:r>
                <a:rPr lang="fr-FR" dirty="0"/>
                <a:t> de satisfaction</a:t>
              </a:r>
            </a:p>
            <a:p>
              <a:pPr algn="ctr"/>
              <a:r>
                <a:rPr lang="fr-FR" sz="2400" b="1" dirty="0"/>
                <a:t>87%</a:t>
              </a:r>
            </a:p>
          </p:txBody>
        </p:sp>
      </p:grp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67FF70DD-E857-0E70-BA56-08EC63EE6E40}"/>
              </a:ext>
            </a:extLst>
          </p:cNvPr>
          <p:cNvSpPr/>
          <p:nvPr/>
        </p:nvSpPr>
        <p:spPr>
          <a:xfrm>
            <a:off x="3238501" y="2524126"/>
            <a:ext cx="5753100" cy="90487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Nb simulations de vols</a:t>
            </a:r>
          </a:p>
          <a:p>
            <a:pPr algn="ctr"/>
            <a:r>
              <a:rPr lang="fr-FR" sz="2400" b="1" dirty="0"/>
              <a:t>465 034</a:t>
            </a:r>
          </a:p>
        </p:txBody>
      </p:sp>
      <p:graphicFrame>
        <p:nvGraphicFramePr>
          <p:cNvPr id="15" name="Graphique 14">
            <a:extLst>
              <a:ext uri="{FF2B5EF4-FFF2-40B4-BE49-F238E27FC236}">
                <a16:creationId xmlns:a16="http://schemas.microsoft.com/office/drawing/2014/main" id="{CBF84E71-4940-91B4-C520-779D439834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3949909"/>
              </p:ext>
            </p:extLst>
          </p:nvPr>
        </p:nvGraphicFramePr>
        <p:xfrm>
          <a:off x="1411287" y="3714752"/>
          <a:ext cx="9369425" cy="29760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55817205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122</Words>
  <Application>Microsoft Office PowerPoint</Application>
  <PresentationFormat>Grand écran</PresentationFormat>
  <Paragraphs>41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Simon Doussin</dc:creator>
  <cp:lastModifiedBy>Simon Doussin</cp:lastModifiedBy>
  <cp:revision>1</cp:revision>
  <dcterms:created xsi:type="dcterms:W3CDTF">2025-09-18T16:08:51Z</dcterms:created>
  <dcterms:modified xsi:type="dcterms:W3CDTF">2025-09-18T16:31:26Z</dcterms:modified>
</cp:coreProperties>
</file>