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577" r:id="rId3"/>
    <p:sldId id="578" r:id="rId4"/>
    <p:sldId id="585" r:id="rId5"/>
    <p:sldId id="580" r:id="rId6"/>
    <p:sldId id="581" r:id="rId7"/>
    <p:sldId id="579" r:id="rId8"/>
    <p:sldId id="599" r:id="rId9"/>
    <p:sldId id="583" r:id="rId10"/>
    <p:sldId id="584" r:id="rId11"/>
    <p:sldId id="603" r:id="rId12"/>
    <p:sldId id="582" r:id="rId13"/>
    <p:sldId id="602" r:id="rId14"/>
    <p:sldId id="601" r:id="rId15"/>
    <p:sldId id="597" r:id="rId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mil Deen" initials="KD" lastIdx="3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4F2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80" autoAdjust="0"/>
    <p:restoredTop sz="66312" autoAdjust="0"/>
  </p:normalViewPr>
  <p:slideViewPr>
    <p:cSldViewPr>
      <p:cViewPr varScale="1">
        <p:scale>
          <a:sx n="62" d="100"/>
          <a:sy n="62" d="100"/>
        </p:scale>
        <p:origin x="480" y="60"/>
      </p:cViewPr>
      <p:guideLst>
        <p:guide orient="horz" pos="2115"/>
        <p:guide pos="2880"/>
      </p:guideLst>
    </p:cSldViewPr>
  </p:slideViewPr>
  <p:outlineViewPr>
    <p:cViewPr>
      <p:scale>
        <a:sx n="33" d="100"/>
        <a:sy n="33" d="100"/>
      </p:scale>
      <p:origin x="54" y="37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952"/>
    </p:cViewPr>
  </p:sorterViewPr>
  <p:notesViewPr>
    <p:cSldViewPr>
      <p:cViewPr>
        <p:scale>
          <a:sx n="100" d="100"/>
          <a:sy n="100" d="100"/>
        </p:scale>
        <p:origin x="-1884" y="46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A400EF-7E1E-403C-BFA1-2E0222DDB942}" type="datetimeFigureOut">
              <a:rPr lang="en-US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57D2AEA-2D95-4B61-A37D-D91D8B7F29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88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E63D9D9-6FC9-493D-A8FB-45CD42F8D156}" type="datetimeFigureOut">
              <a:rPr lang="en-US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45B1D33-F7FD-4BED-A7DC-2021746506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199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27" charset="-128"/>
        <a:cs typeface="ＭＳ Ｐゴシック" pitchFamily="127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2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2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2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27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DEED056-2A65-48E7-B814-6BE2FBBA44D1}" type="slidenum">
              <a:rPr lang="en-US">
                <a:ea typeface="ＭＳ Ｐゴシック" pitchFamily="127" charset="-128"/>
                <a:cs typeface="ＭＳ Ｐゴシック" pitchFamily="12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pitchFamily="127" charset="-128"/>
              <a:cs typeface="ＭＳ Ｐゴシック" pitchFamily="1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063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6612">
              <a:spcBef>
                <a:spcPct val="0"/>
              </a:spcBef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AABEB0-BE4E-4B8B-AD02-42B8C7A173B0}" type="slidenum">
              <a:rPr lang="en-US">
                <a:ea typeface="ＭＳ Ｐゴシック" pitchFamily="127" charset="-128"/>
                <a:cs typeface="ＭＳ Ｐゴシック" pitchFamily="12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ea typeface="ＭＳ Ｐゴシック" pitchFamily="127" charset="-128"/>
              <a:cs typeface="ＭＳ Ｐゴシック" pitchFamily="1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4805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6612">
              <a:spcBef>
                <a:spcPct val="0"/>
              </a:spcBef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AABEB0-BE4E-4B8B-AD02-42B8C7A173B0}" type="slidenum">
              <a:rPr lang="en-US">
                <a:ea typeface="ＭＳ Ｐゴシック" pitchFamily="127" charset="-128"/>
                <a:cs typeface="ＭＳ Ｐゴシック" pitchFamily="12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ea typeface="ＭＳ Ｐゴシック" pitchFamily="127" charset="-128"/>
              <a:cs typeface="ＭＳ Ｐゴシック" pitchFamily="1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727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6612">
              <a:spcBef>
                <a:spcPct val="0"/>
              </a:spcBef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AABEB0-BE4E-4B8B-AD02-42B8C7A173B0}" type="slidenum">
              <a:rPr lang="en-US">
                <a:ea typeface="ＭＳ Ｐゴシック" pitchFamily="127" charset="-128"/>
                <a:cs typeface="ＭＳ Ｐゴシック" pitchFamily="12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ea typeface="ＭＳ Ｐゴシック" pitchFamily="127" charset="-128"/>
              <a:cs typeface="ＭＳ Ｐゴシック" pitchFamily="1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4805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6612">
              <a:spcBef>
                <a:spcPct val="0"/>
              </a:spcBef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AABEB0-BE4E-4B8B-AD02-42B8C7A173B0}" type="slidenum">
              <a:rPr lang="en-US">
                <a:ea typeface="ＭＳ Ｐゴシック" pitchFamily="127" charset="-128"/>
                <a:cs typeface="ＭＳ Ｐゴシック" pitchFamily="12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ea typeface="ＭＳ Ｐゴシック" pitchFamily="127" charset="-128"/>
              <a:cs typeface="ＭＳ Ｐゴシック" pitchFamily="1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8131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6612">
              <a:spcBef>
                <a:spcPct val="0"/>
              </a:spcBef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AABEB0-BE4E-4B8B-AD02-42B8C7A173B0}" type="slidenum">
              <a:rPr lang="en-US">
                <a:ea typeface="ＭＳ Ｐゴシック" pitchFamily="127" charset="-128"/>
                <a:cs typeface="ＭＳ Ｐゴシック" pitchFamily="12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>
              <a:ea typeface="ＭＳ Ｐゴシック" pitchFamily="127" charset="-128"/>
              <a:cs typeface="ＭＳ Ｐゴシック" pitchFamily="1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8106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6612">
              <a:spcBef>
                <a:spcPct val="0"/>
              </a:spcBef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AABEB0-BE4E-4B8B-AD02-42B8C7A173B0}" type="slidenum">
              <a:rPr lang="en-US">
                <a:ea typeface="ＭＳ Ｐゴシック" pitchFamily="127" charset="-128"/>
                <a:cs typeface="ＭＳ Ｐゴシック" pitchFamily="12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>
              <a:ea typeface="ＭＳ Ｐゴシック" pitchFamily="127" charset="-128"/>
              <a:cs typeface="ＭＳ Ｐゴシック" pitchFamily="1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4805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6612">
              <a:spcBef>
                <a:spcPct val="0"/>
              </a:spcBef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AABEB0-BE4E-4B8B-AD02-42B8C7A173B0}" type="slidenum">
              <a:rPr lang="en-US">
                <a:ea typeface="ＭＳ Ｐゴシック" pitchFamily="127" charset="-128"/>
                <a:cs typeface="ＭＳ Ｐゴシック" pitchFamily="12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ea typeface="ＭＳ Ｐゴシック" pitchFamily="127" charset="-128"/>
              <a:cs typeface="ＭＳ Ｐゴシック" pitchFamily="1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4805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6612">
              <a:spcBef>
                <a:spcPct val="0"/>
              </a:spcBef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AABEB0-BE4E-4B8B-AD02-42B8C7A173B0}" type="slidenum">
              <a:rPr lang="en-US">
                <a:ea typeface="ＭＳ Ｐゴシック" pitchFamily="127" charset="-128"/>
                <a:cs typeface="ＭＳ Ｐゴシック" pitchFamily="12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ea typeface="ＭＳ Ｐゴシック" pitchFamily="127" charset="-128"/>
              <a:cs typeface="ＭＳ Ｐゴシック" pitchFamily="1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4805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6612">
              <a:spcBef>
                <a:spcPct val="0"/>
              </a:spcBef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AABEB0-BE4E-4B8B-AD02-42B8C7A173B0}" type="slidenum">
              <a:rPr lang="en-US">
                <a:ea typeface="ＭＳ Ｐゴシック" pitchFamily="127" charset="-128"/>
                <a:cs typeface="ＭＳ Ｐゴシック" pitchFamily="12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ea typeface="ＭＳ Ｐゴシック" pitchFamily="127" charset="-128"/>
              <a:cs typeface="ＭＳ Ｐゴシック" pitchFamily="1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4805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6612">
              <a:spcBef>
                <a:spcPct val="0"/>
              </a:spcBef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AABEB0-BE4E-4B8B-AD02-42B8C7A173B0}" type="slidenum">
              <a:rPr lang="en-US">
                <a:ea typeface="ＭＳ Ｐゴシック" pitchFamily="127" charset="-128"/>
                <a:cs typeface="ＭＳ Ｐゴシック" pitchFamily="12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ea typeface="ＭＳ Ｐゴシック" pitchFamily="127" charset="-128"/>
              <a:cs typeface="ＭＳ Ｐゴシック" pitchFamily="1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4805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6612">
              <a:spcBef>
                <a:spcPct val="0"/>
              </a:spcBef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AABEB0-BE4E-4B8B-AD02-42B8C7A173B0}" type="slidenum">
              <a:rPr lang="en-US">
                <a:ea typeface="ＭＳ Ｐゴシック" pitchFamily="127" charset="-128"/>
                <a:cs typeface="ＭＳ Ｐゴシック" pitchFamily="12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ea typeface="ＭＳ Ｐゴシック" pitchFamily="127" charset="-128"/>
              <a:cs typeface="ＭＳ Ｐゴシック" pitchFamily="1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4805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6612">
              <a:spcBef>
                <a:spcPct val="0"/>
              </a:spcBef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AABEB0-BE4E-4B8B-AD02-42B8C7A173B0}" type="slidenum">
              <a:rPr lang="en-US">
                <a:ea typeface="ＭＳ Ｐゴシック" pitchFamily="127" charset="-128"/>
                <a:cs typeface="ＭＳ Ｐゴシック" pitchFamily="12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ea typeface="ＭＳ Ｐゴシック" pitchFamily="127" charset="-128"/>
              <a:cs typeface="ＭＳ Ｐゴシック" pitchFamily="1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4805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6612">
              <a:spcBef>
                <a:spcPct val="0"/>
              </a:spcBef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AABEB0-BE4E-4B8B-AD02-42B8C7A173B0}" type="slidenum">
              <a:rPr lang="en-US">
                <a:ea typeface="ＭＳ Ｐゴシック" pitchFamily="127" charset="-128"/>
                <a:cs typeface="ＭＳ Ｐゴシック" pitchFamily="12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ea typeface="ＭＳ Ｐゴシック" pitchFamily="127" charset="-128"/>
              <a:cs typeface="ＭＳ Ｐゴシック" pitchFamily="1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9081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6612">
              <a:spcBef>
                <a:spcPct val="0"/>
              </a:spcBef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AABEB0-BE4E-4B8B-AD02-42B8C7A173B0}" type="slidenum">
              <a:rPr lang="en-US">
                <a:ea typeface="ＭＳ Ｐゴシック" pitchFamily="127" charset="-128"/>
                <a:cs typeface="ＭＳ Ｐゴシック" pitchFamily="12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ea typeface="ＭＳ Ｐゴシック" pitchFamily="127" charset="-128"/>
              <a:cs typeface="ＭＳ Ｐゴシック" pitchFamily="1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480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288" y="6354763"/>
            <a:ext cx="9144000" cy="495300"/>
          </a:xfrm>
          <a:prstGeom prst="rect">
            <a:avLst/>
          </a:prstGeom>
          <a:solidFill>
            <a:srgbClr val="004F2F"/>
          </a:solidFill>
          <a:ln>
            <a:solidFill>
              <a:srgbClr val="004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6" descr="http://www5.pbrc.hawaii.edu/logos/manoaseal_transparent.pn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4171950" y="1295400"/>
            <a:ext cx="451485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9144000" cy="493713"/>
          </a:xfrm>
          <a:prstGeom prst="rect">
            <a:avLst/>
          </a:prstGeom>
          <a:solidFill>
            <a:srgbClr val="004F2F"/>
          </a:solidFill>
          <a:ln>
            <a:solidFill>
              <a:srgbClr val="004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D431D0-82E2-4E03-AA12-EF81163757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DCBCA5-92DC-4B78-BA44-2B2DB92FBE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9C85FC-9248-4531-A3FA-3D69ED970B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362700"/>
            <a:ext cx="9144000" cy="495300"/>
          </a:xfrm>
          <a:prstGeom prst="rect">
            <a:avLst/>
          </a:prstGeom>
          <a:solidFill>
            <a:srgbClr val="004F2F"/>
          </a:solidFill>
          <a:ln>
            <a:solidFill>
              <a:srgbClr val="004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493713"/>
          </a:xfrm>
          <a:prstGeom prst="rect">
            <a:avLst/>
          </a:prstGeom>
          <a:solidFill>
            <a:srgbClr val="004F2F"/>
          </a:solidFill>
          <a:ln>
            <a:solidFill>
              <a:srgbClr val="004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>
            <a:lvl1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buClr>
                <a:schemeClr val="tx1">
                  <a:lumMod val="50000"/>
                  <a:lumOff val="50000"/>
                </a:schemeClr>
              </a:buClr>
              <a:buFont typeface="Courier New" panose="02070309020205020404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37C9C6-3915-4528-A0F6-672C3D0D87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288" y="6354763"/>
            <a:ext cx="9144000" cy="495300"/>
          </a:xfrm>
          <a:prstGeom prst="rect">
            <a:avLst/>
          </a:prstGeom>
          <a:solidFill>
            <a:srgbClr val="004F2F"/>
          </a:solidFill>
          <a:ln>
            <a:solidFill>
              <a:srgbClr val="004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493713"/>
          </a:xfrm>
          <a:prstGeom prst="rect">
            <a:avLst/>
          </a:prstGeom>
          <a:solidFill>
            <a:srgbClr val="004F2F"/>
          </a:solidFill>
          <a:ln>
            <a:solidFill>
              <a:srgbClr val="004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09234-1B4F-4870-ABA0-B43E61E0DB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493713"/>
          </a:xfrm>
          <a:prstGeom prst="rect">
            <a:avLst/>
          </a:prstGeom>
          <a:solidFill>
            <a:srgbClr val="004F2F"/>
          </a:solidFill>
          <a:ln>
            <a:solidFill>
              <a:srgbClr val="004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4288" y="6354763"/>
            <a:ext cx="9144000" cy="495300"/>
          </a:xfrm>
          <a:prstGeom prst="rect">
            <a:avLst/>
          </a:prstGeom>
          <a:solidFill>
            <a:srgbClr val="004F2F"/>
          </a:solidFill>
          <a:ln>
            <a:solidFill>
              <a:srgbClr val="004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D7E54-7943-41ED-B51E-E05B95F624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288" y="6354763"/>
            <a:ext cx="9144000" cy="495300"/>
          </a:xfrm>
          <a:prstGeom prst="rect">
            <a:avLst/>
          </a:prstGeom>
          <a:solidFill>
            <a:srgbClr val="004F2F"/>
          </a:solidFill>
          <a:ln>
            <a:solidFill>
              <a:srgbClr val="004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004F2F"/>
          </a:solidFill>
          <a:ln>
            <a:solidFill>
              <a:srgbClr val="004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5FF4CB-CA79-4070-A24C-095CCCA982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4288" y="6354763"/>
            <a:ext cx="9144000" cy="495300"/>
          </a:xfrm>
          <a:prstGeom prst="rect">
            <a:avLst/>
          </a:prstGeom>
          <a:solidFill>
            <a:srgbClr val="004F2F"/>
          </a:solidFill>
          <a:ln>
            <a:solidFill>
              <a:srgbClr val="004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grayscl/>
            <a:biLevel thresh="50000"/>
          </a:blip>
          <a:srcRect/>
          <a:stretch>
            <a:fillRect/>
          </a:stretch>
        </p:blipFill>
        <p:spPr bwMode="auto">
          <a:xfrm>
            <a:off x="8275638" y="77788"/>
            <a:ext cx="8318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493713"/>
          </a:xfrm>
          <a:prstGeom prst="rect">
            <a:avLst/>
          </a:prstGeom>
          <a:solidFill>
            <a:srgbClr val="004F2F"/>
          </a:solidFill>
          <a:ln>
            <a:solidFill>
              <a:srgbClr val="004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53E874-4DE0-4939-A3EC-5FF1C63986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C94A3268-F66B-4B6A-BACA-BD9B4AA7C9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815AE3-C5BA-446F-B58A-A63CE1D602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31E118-CECD-4578-BD5B-0C789B0D2B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032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9847AB44-E4A0-4F88-80FD-CAEC9E6A22E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59" r:id="rId8"/>
    <p:sldLayoutId id="2147483658" r:id="rId9"/>
    <p:sldLayoutId id="2147483657" r:id="rId10"/>
    <p:sldLayoutId id="2147483656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Segoe UI" panose="020B0502040204020203" pitchFamily="34" charset="0"/>
          <a:ea typeface="ＭＳ Ｐゴシック" pitchFamily="127" charset="-128"/>
          <a:cs typeface="ＭＳ Ｐゴシック" pitchFamily="127" charset="-128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pitchFamily="127" charset="-128"/>
          <a:cs typeface="ＭＳ Ｐゴシック" pitchFamily="127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pitchFamily="127" charset="-128"/>
          <a:cs typeface="ＭＳ Ｐゴシック" pitchFamily="127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pitchFamily="127" charset="-128"/>
          <a:cs typeface="ＭＳ Ｐゴシック" pitchFamily="127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pitchFamily="127" charset="-128"/>
          <a:cs typeface="ＭＳ Ｐゴシック" pitchFamily="12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pitchFamily="127" charset="-128"/>
          <a:cs typeface="ＭＳ Ｐゴシック" pitchFamily="127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pitchFamily="127" charset="-128"/>
          <a:cs typeface="ＭＳ Ｐゴシック" pitchFamily="127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pitchFamily="127" charset="-128"/>
          <a:cs typeface="ＭＳ Ｐゴシック" pitchFamily="127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127" charset="0"/>
        <a:buChar char="•"/>
        <a:defRPr sz="3200" kern="1200">
          <a:solidFill>
            <a:srgbClr val="404040"/>
          </a:solidFill>
          <a:latin typeface="Segoe UI" panose="020B0502040204020203" pitchFamily="34" charset="0"/>
          <a:ea typeface="ＭＳ Ｐゴシック" pitchFamily="127" charset="-128"/>
          <a:cs typeface="ＭＳ Ｐゴシック" pitchFamily="127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127" charset="0"/>
        <a:buChar char="–"/>
        <a:defRPr sz="2800" kern="1200">
          <a:solidFill>
            <a:srgbClr val="404040"/>
          </a:solidFill>
          <a:latin typeface="Segoe UI" panose="020B0502040204020203" pitchFamily="34" charset="0"/>
          <a:ea typeface="ＭＳ Ｐゴシック" pitchFamily="127" charset="-128"/>
          <a:cs typeface="ＭＳ Ｐゴシック" pitchFamily="127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127" charset="0"/>
        <a:buChar char="•"/>
        <a:defRPr sz="2400" kern="1200">
          <a:solidFill>
            <a:srgbClr val="404040"/>
          </a:solidFill>
          <a:latin typeface="Segoe UI" panose="020B0502040204020203" pitchFamily="34" charset="0"/>
          <a:ea typeface="ＭＳ Ｐゴシック" pitchFamily="127" charset="-128"/>
          <a:cs typeface="ＭＳ Ｐゴシック" pitchFamily="127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127" charset="0"/>
        <a:buChar char="–"/>
        <a:defRPr sz="2000" kern="1200">
          <a:solidFill>
            <a:srgbClr val="404040"/>
          </a:solidFill>
          <a:latin typeface="Segoe UI" panose="020B0502040204020203" pitchFamily="34" charset="0"/>
          <a:ea typeface="ＭＳ Ｐゴシック" pitchFamily="127" charset="-128"/>
          <a:cs typeface="ＭＳ Ｐゴシック" pitchFamily="127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127" charset="0"/>
        <a:buChar char="»"/>
        <a:defRPr sz="2000" kern="1200">
          <a:solidFill>
            <a:srgbClr val="404040"/>
          </a:solidFill>
          <a:latin typeface="Segoe UI" panose="020B0502040204020203" pitchFamily="34" charset="0"/>
          <a:ea typeface="ＭＳ Ｐゴシック" pitchFamily="127" charset="-128"/>
          <a:cs typeface="ＭＳ Ｐゴシック" pitchFamily="127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29817" y="1676400"/>
            <a:ext cx="9144000" cy="2209800"/>
          </a:xfrm>
        </p:spPr>
        <p:txBody>
          <a:bodyPr/>
          <a:lstStyle/>
          <a:p>
            <a:pPr algn="ctr"/>
            <a:r>
              <a:rPr lang="en-GB" b="1" dirty="0"/>
              <a:t>Mars Habitat Power Consumption Constraints, Prioritization, and Optimization</a:t>
            </a:r>
            <a:endParaRPr lang="en-US" sz="3600" b="1" dirty="0">
              <a:solidFill>
                <a:srgbClr val="404040"/>
              </a:solidFill>
              <a:latin typeface="Segoe UI" charset="0"/>
            </a:endParaRP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367748" y="4419600"/>
            <a:ext cx="8686800" cy="1295400"/>
          </a:xfrm>
        </p:spPr>
        <p:txBody>
          <a:bodyPr/>
          <a:lstStyle/>
          <a:p>
            <a:pPr algn="l"/>
            <a:r>
              <a:rPr lang="en-US" altLang="en-US" sz="2800" i="1" dirty="0"/>
              <a:t>Ansley Barnard, </a:t>
            </a:r>
            <a:r>
              <a:rPr lang="en-US" i="1" dirty="0" err="1"/>
              <a:t>Esteco</a:t>
            </a:r>
            <a:r>
              <a:rPr lang="en-US" i="1" dirty="0"/>
              <a:t> North America Inc.,</a:t>
            </a:r>
            <a:endParaRPr lang="en-US" altLang="en-US" sz="2800" i="1" dirty="0"/>
          </a:p>
          <a:p>
            <a:pPr algn="l"/>
            <a:r>
              <a:rPr lang="en-US" altLang="en-US" sz="2800" b="1" i="1" dirty="0"/>
              <a:t>Simon Engler </a:t>
            </a:r>
            <a:r>
              <a:rPr lang="en-US" altLang="en-US" sz="2800" i="1" dirty="0"/>
              <a:t>and Prof.  Kim Binsted, University of Hawaii</a:t>
            </a:r>
          </a:p>
          <a:p>
            <a:pPr algn="l"/>
            <a:br>
              <a:rPr lang="en-US" altLang="en-US" sz="2800" i="1" dirty="0"/>
            </a:br>
            <a:endParaRPr lang="en-US" sz="2000" i="1" dirty="0">
              <a:solidFill>
                <a:srgbClr val="404040"/>
              </a:solidFill>
              <a:latin typeface="Segoe U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0" y="584075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Contact me: simon.engler@hawaii.edu</a:t>
            </a:r>
            <a:endParaRPr lang="en-US" sz="1400" i="1" dirty="0">
              <a:solidFill>
                <a:srgbClr val="404040"/>
              </a:solidFill>
              <a:latin typeface="Segoe U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imon\Google Drive\UH\Conferences\IAC2017\Images\allPi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349" y="0"/>
            <a:ext cx="27096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14549" y="1997839"/>
            <a:ext cx="6019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M3, M4, M5 POWER USEAGE DISTRIBUTION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TAKE NOTE OF THE NEAR EQUAL DISTRIBUTION OF POWER USAGE ACROSS THREE MISSIONS</a:t>
            </a:r>
          </a:p>
          <a:p>
            <a:endParaRPr lang="en-US" b="1" dirty="0"/>
          </a:p>
          <a:p>
            <a:r>
              <a:rPr lang="en-US" b="1" dirty="0"/>
              <a:t>REPEATED AND COMPARABLE ENERGY DATA</a:t>
            </a:r>
          </a:p>
          <a:p>
            <a:endParaRPr lang="en-US" b="1" dirty="0"/>
          </a:p>
          <a:p>
            <a:r>
              <a:rPr lang="en-US" b="1" dirty="0"/>
              <a:t>PLEASE CONTACT US FOR DATA TO USE IN YOUR RESEACH</a:t>
            </a:r>
          </a:p>
        </p:txBody>
      </p:sp>
    </p:spTree>
    <p:extLst>
      <p:ext uri="{BB962C8B-B14F-4D97-AF65-F5344CB8AC3E}">
        <p14:creationId xmlns:p14="http://schemas.microsoft.com/office/powerpoint/2010/main" val="393533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D59A0F-6C1E-495D-87AD-6DC719ADD66D}"/>
              </a:ext>
            </a:extLst>
          </p:cNvPr>
          <p:cNvSpPr/>
          <p:nvPr/>
        </p:nvSpPr>
        <p:spPr>
          <a:xfrm>
            <a:off x="1367596" y="838200"/>
            <a:ext cx="6408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TimesNewRomanPSMT"/>
              </a:rPr>
              <a:t>Residual State of Charge (RSOC)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28D97-BF47-455C-B091-DBCB39563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19402"/>
            <a:ext cx="8686800" cy="413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09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635BA6-CECF-470C-9DB2-FD1D9AA43EC9}"/>
              </a:ext>
            </a:extLst>
          </p:cNvPr>
          <p:cNvSpPr/>
          <p:nvPr/>
        </p:nvSpPr>
        <p:spPr>
          <a:xfrm>
            <a:off x="1255226" y="609600"/>
            <a:ext cx="6633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Analytical Hierarchy Process (AHP)</a:t>
            </a:r>
            <a:endParaRPr lang="en-US" sz="3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17A6DF-9A92-4190-A5AC-5BF3CEFF2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" y="1447799"/>
            <a:ext cx="4592562" cy="36576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639576-9310-4D74-ACE2-F6E65BFE8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478" y="2286000"/>
            <a:ext cx="4378484" cy="176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92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098E79-78CE-4B5D-B9A2-D0E9537DE7FF}"/>
              </a:ext>
            </a:extLst>
          </p:cNvPr>
          <p:cNvSpPr/>
          <p:nvPr/>
        </p:nvSpPr>
        <p:spPr>
          <a:xfrm>
            <a:off x="1295400" y="848380"/>
            <a:ext cx="6934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Multi-Criteria Decision Making (MCDM)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D2A4B-98D6-450F-A815-AB34F7D8C6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329368"/>
            <a:ext cx="3595952" cy="2199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4BF37E-F090-40D6-9D4D-BC2FCD4EE0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828800"/>
            <a:ext cx="438060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42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768626"/>
            <a:ext cx="4912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LOW POWER PRODUCTION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6D900-1B6F-44F7-B6CF-632A7A45F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61" y="1524000"/>
            <a:ext cx="5598278" cy="423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73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71600" y="578296"/>
            <a:ext cx="590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CONCLUSIONS</a:t>
            </a:r>
          </a:p>
        </p:txBody>
      </p:sp>
      <p:pic>
        <p:nvPicPr>
          <p:cNvPr id="9" name="Picture 3" descr="C:\Users\Simon\Google Drive\UH\Thesis\presentation\HISEASM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671" y="1600200"/>
            <a:ext cx="4564514" cy="342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84A40715-1E90-4DC5-9A4E-AE2DA22886F4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62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8CBE4D8-65F4-425E-96F6-326862CA2D24}" type="slidenum">
              <a:rPr lang="en-US"/>
              <a:pPr/>
              <a:t>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90600" y="1066800"/>
            <a:ext cx="6553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Hawaii Space Exploration Analog and Simulation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NASA funded long term isolation experiment focusing on crew cohesion and crew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Five missions lasting 4-mon, 4-mon, 8-mon,1-yr,8-mon</a:t>
            </a:r>
          </a:p>
          <a:p>
            <a:endParaRPr lang="en-US" dirty="0"/>
          </a:p>
          <a:p>
            <a:r>
              <a:rPr lang="en-US" b="1" dirty="0"/>
              <a:t>PRIMARY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Team Processes and Team Effectiveness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Self-Guided Stress Management and Resilience Training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MENTALBLOCK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Effectiveness of a Shared Social Behavioral Task as a Team-Building Exercise in Isolated, Confined, and Extreme Environments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Crew Communication in Debriefs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Autonomous Behavioral Countermeasures for Spaceflight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Numerous </a:t>
            </a:r>
            <a:r>
              <a:rPr lang="en-US" b="1" dirty="0"/>
              <a:t>opportunistic research </a:t>
            </a:r>
            <a:r>
              <a:rPr lang="en-US" dirty="0"/>
              <a:t>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1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8CBE4D8-65F4-425E-96F6-326862CA2D24}" type="slidenum">
              <a:rPr lang="en-US"/>
              <a:pPr/>
              <a:t>3</a:t>
            </a:fld>
            <a:endParaRPr lang="en-US"/>
          </a:p>
        </p:txBody>
      </p:sp>
      <p:pic>
        <p:nvPicPr>
          <p:cNvPr id="5" name="Picture 3" descr="C:\Users\Simon\Pictures\HISEAS_hab_da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00200"/>
            <a:ext cx="4273146" cy="283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3" y="1600200"/>
            <a:ext cx="46699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32-foot Diameter Dome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6 Bedrooms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Upstairs/Downstairs Bathroom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Lab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Airlock/Sea container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Living area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Dining Room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Kitchen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Washing Area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52800" y="533400"/>
            <a:ext cx="2112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HI-SEAS HABITAT</a:t>
            </a:r>
          </a:p>
        </p:txBody>
      </p:sp>
    </p:spTree>
    <p:extLst>
      <p:ext uri="{BB962C8B-B14F-4D97-AF65-F5344CB8AC3E}">
        <p14:creationId xmlns:p14="http://schemas.microsoft.com/office/powerpoint/2010/main" val="53618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7000" y="791057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FLOOR HABITAT</a:t>
            </a:r>
          </a:p>
        </p:txBody>
      </p:sp>
      <p:pic>
        <p:nvPicPr>
          <p:cNvPr id="4" name="Picture 2" descr="C:\Users\Simon\Documents\HI-SEAS\YssPaper\IEEEtran5\IMAGES\2-1st-Floor-Plan-_-Layout_monta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5584348" cy="431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Simon\Documents\HI-SEAS\YssPaper\IEEEtran5\IMAGES\the-kitchen-Photo-by-Sia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343263"/>
            <a:ext cx="3048000" cy="201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Simon\Documents\HI-SEAS\YssPaper\IEEEtran5\IMAGES\food-inventor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325" y="3634925"/>
            <a:ext cx="3048000" cy="201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99519" y="1560415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33571" y="698334"/>
            <a:ext cx="396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FLOOR HABITAT</a:t>
            </a:r>
          </a:p>
        </p:txBody>
      </p:sp>
      <p:pic>
        <p:nvPicPr>
          <p:cNvPr id="18" name="Picture 2" descr="C:\Users\Simon\Documents\HI-SEAS\YssPaper\IEEEtran5\IMAGES\4-2nd-Floor-Plan-_-Layout_monta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" y="1522168"/>
            <a:ext cx="4511655" cy="348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Simon\Documents\HI-SEAS\YssPaper\IEEEtran5\IMAGES\The-Room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530" y="2863255"/>
            <a:ext cx="4394218" cy="282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902300" y="6478765"/>
            <a:ext cx="1905000" cy="457200"/>
          </a:xfrm>
        </p:spPr>
        <p:txBody>
          <a:bodyPr/>
          <a:lstStyle/>
          <a:p>
            <a:pPr>
              <a:defRPr/>
            </a:pPr>
            <a:fld id="{84A40715-1E90-4DC5-9A4E-AE2DA22886F4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01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95600" y="685800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HI-SEAS POWER SYSTEMS</a:t>
            </a:r>
          </a:p>
        </p:txBody>
      </p:sp>
      <p:pic>
        <p:nvPicPr>
          <p:cNvPr id="1026" name="Picture 2" descr="C:\Users\Simon\Google Drive\UH\Conferences\IAC2017\Images\HA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2" y="1625326"/>
            <a:ext cx="22383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imon\Google Drive\UH\Conferences\IAC2017\Images\BATTERI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34851"/>
            <a:ext cx="23145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imon\Google Drive\UH\Conferences\IAC2017\Images\GENERATO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687" y="4352029"/>
            <a:ext cx="22860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imon\Google Drive\UH\Conferences\IAC2017\Images\WA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7" y="4182236"/>
            <a:ext cx="23431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713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8CBE4D8-65F4-425E-96F6-326862CA2D24}" type="slidenum">
              <a:rPr lang="en-US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60958" y="609600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Sensor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1340768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504" y="1387379"/>
            <a:ext cx="3276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Water level sensor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CO2 /Humidity Sensors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3x Temperature Sensors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Power consumption Sensors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X320M Controllers updating data under 5 minute intervals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9609" y="4360345"/>
            <a:ext cx="411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Weather Station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Wind Direction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Humidity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Solar Radiation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Rain Water</a:t>
            </a:r>
          </a:p>
        </p:txBody>
      </p:sp>
      <p:pic>
        <p:nvPicPr>
          <p:cNvPr id="12" name="Picture 3" descr="C:\Users\Simon\Documents\HI-SEAS\YssPaper\Screen Shot 2013-04-29 at 2.17.47 P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99271"/>
            <a:ext cx="1905000" cy="224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Simon\Documents\HI-SEAS\YssPaper\CO2_INTERN_EXTERN_08_14_JUNE_201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054" y="1270729"/>
            <a:ext cx="3972250" cy="305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1"/>
          <p:cNvSpPr txBox="1">
            <a:spLocks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27" charset="0"/>
                <a:ea typeface="ＭＳ Ｐゴシック" pitchFamily="127" charset="-128"/>
                <a:cs typeface="ＭＳ Ｐゴシック" pitchFamily="127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27" charset="0"/>
                <a:ea typeface="ＭＳ Ｐゴシック" pitchFamily="127" charset="-128"/>
                <a:cs typeface="ＭＳ Ｐゴシック" pitchFamily="127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27" charset="0"/>
                <a:ea typeface="ＭＳ Ｐゴシック" pitchFamily="127" charset="-128"/>
                <a:cs typeface="ＭＳ Ｐゴシック" pitchFamily="127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27" charset="0"/>
                <a:ea typeface="ＭＳ Ｐゴシック" pitchFamily="127" charset="-128"/>
                <a:cs typeface="ＭＳ Ｐゴシック" pitchFamily="127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127" charset="0"/>
                <a:ea typeface="ＭＳ Ｐゴシック" pitchFamily="127" charset="-128"/>
                <a:cs typeface="ＭＳ Ｐゴシック" pitchFamily="127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127" charset="0"/>
                <a:ea typeface="ＭＳ Ｐゴシック" pitchFamily="127" charset="-128"/>
                <a:cs typeface="ＭＳ Ｐゴシック" pitchFamily="127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127" charset="0"/>
                <a:ea typeface="ＭＳ Ｐゴシック" pitchFamily="127" charset="-128"/>
                <a:cs typeface="ＭＳ Ｐゴシック" pitchFamily="127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127" charset="0"/>
                <a:ea typeface="ＭＳ Ｐゴシック" pitchFamily="127" charset="-128"/>
                <a:cs typeface="ＭＳ Ｐゴシック" pitchFamily="127" charset="-128"/>
              </a:defRPr>
            </a:lvl9pPr>
          </a:lstStyle>
          <a:p>
            <a:pPr>
              <a:defRPr/>
            </a:pPr>
            <a:fld id="{84A40715-1E90-4DC5-9A4E-AE2DA22886F4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38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768626"/>
            <a:ext cx="5327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MISSION POWER AND WATER CONSUMPTION</a:t>
            </a:r>
          </a:p>
        </p:txBody>
      </p:sp>
      <p:pic>
        <p:nvPicPr>
          <p:cNvPr id="2050" name="Picture 2" descr="C:\Users\Simon\Google Drive\UH\Conferences\IAC2017\Images\POW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327" y="1847850"/>
            <a:ext cx="4896844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imon\Google Drive\UH\Conferences\IAC2017\Images\WATERTAB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266" y="4038599"/>
            <a:ext cx="5644498" cy="183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184785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54765" y="4172783"/>
            <a:ext cx="992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WATER</a:t>
            </a:r>
          </a:p>
        </p:txBody>
      </p:sp>
    </p:spTree>
    <p:extLst>
      <p:ext uri="{BB962C8B-B14F-4D97-AF65-F5344CB8AC3E}">
        <p14:creationId xmlns:p14="http://schemas.microsoft.com/office/powerpoint/2010/main" val="1278504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685800"/>
            <a:ext cx="533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M1 AND M2 POWER USAGE DISTRIBUTION</a:t>
            </a:r>
          </a:p>
        </p:txBody>
      </p:sp>
      <p:pic>
        <p:nvPicPr>
          <p:cNvPr id="3074" name="Picture 2" descr="C:\Users\Simon\Google Drive\UH\Conferences\IAC2017\Images\120DayPi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944" y="1371600"/>
            <a:ext cx="2982271" cy="479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00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7910</TotalTime>
  <Words>274</Words>
  <Application>Microsoft Office PowerPoint</Application>
  <PresentationFormat>On-screen Show (4:3)</PresentationFormat>
  <Paragraphs>80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ＭＳ Ｐゴシック</vt:lpstr>
      <vt:lpstr>TimesNewRomanPSMT</vt:lpstr>
      <vt:lpstr>Arial</vt:lpstr>
      <vt:lpstr>Calibri</vt:lpstr>
      <vt:lpstr>Courier New</vt:lpstr>
      <vt:lpstr>Segoe UI</vt:lpstr>
      <vt:lpstr>Segoe UI Semibold</vt:lpstr>
      <vt:lpstr>Office Theme</vt:lpstr>
      <vt:lpstr>Mars Habitat Power Consumption Constraints, Prioritization, and Optimization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all relative Experimental approaches to Tagalog relative clauses</dc:title>
  <dc:creator>Nozomi Tanaka</dc:creator>
  <cp:lastModifiedBy>Simon Engler</cp:lastModifiedBy>
  <cp:revision>396</cp:revision>
  <cp:lastPrinted>2015-12-07T13:21:16Z</cp:lastPrinted>
  <dcterms:created xsi:type="dcterms:W3CDTF">2015-12-08T01:51:58Z</dcterms:created>
  <dcterms:modified xsi:type="dcterms:W3CDTF">2018-09-17T05:00:40Z</dcterms:modified>
</cp:coreProperties>
</file>