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9" r:id="rId4"/>
    <p:sldId id="257" r:id="rId5"/>
    <p:sldId id="258" r:id="rId6"/>
    <p:sldId id="260" r:id="rId7"/>
    <p:sldId id="261" r:id="rId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97"/>
    <p:restoredTop sz="96327"/>
  </p:normalViewPr>
  <p:slideViewPr>
    <p:cSldViewPr snapToGrid="0" snapToObjects="1">
      <p:cViewPr varScale="1">
        <p:scale>
          <a:sx n="65" d="100"/>
          <a:sy n="65" d="100"/>
        </p:scale>
        <p:origin x="21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DE94E-4EDC-4BB9-A206-AC6FC9C0300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DB1D084-F833-473D-B508-4B6E58338737}">
      <dgm:prSet/>
      <dgm:spPr/>
      <dgm:t>
        <a:bodyPr/>
        <a:lstStyle/>
        <a:p>
          <a:r>
            <a:rPr lang="da-DK"/>
            <a:t>Du skal skrive en individuelt udarbejdet analyse, fortolkning og perspektivering af romanuddraget ”</a:t>
          </a:r>
          <a:r>
            <a:rPr lang="da-DK" i="1"/>
            <a:t>True love</a:t>
          </a:r>
          <a:r>
            <a:rPr lang="da-DK"/>
            <a:t>” af Mette Thomsen.</a:t>
          </a:r>
          <a:endParaRPr lang="en-US"/>
        </a:p>
      </dgm:t>
    </dgm:pt>
    <dgm:pt modelId="{597EF473-4B19-47AF-A5AA-F5A73CBF399C}" type="parTrans" cxnId="{2C6A91A0-796B-4EB2-8B26-F0E9B276BCFE}">
      <dgm:prSet/>
      <dgm:spPr/>
      <dgm:t>
        <a:bodyPr/>
        <a:lstStyle/>
        <a:p>
          <a:endParaRPr lang="en-US"/>
        </a:p>
      </dgm:t>
    </dgm:pt>
    <dgm:pt modelId="{299C4A9A-8217-4C5C-AC46-564EC6955A59}" type="sibTrans" cxnId="{2C6A91A0-796B-4EB2-8B26-F0E9B276BCFE}">
      <dgm:prSet/>
      <dgm:spPr/>
      <dgm:t>
        <a:bodyPr/>
        <a:lstStyle/>
        <a:p>
          <a:endParaRPr lang="en-US"/>
        </a:p>
      </dgm:t>
    </dgm:pt>
    <dgm:pt modelId="{AD222D89-14E9-4F22-8398-43EB8963C224}">
      <dgm:prSet/>
      <dgm:spPr/>
      <dgm:t>
        <a:bodyPr/>
        <a:lstStyle/>
        <a:p>
          <a:r>
            <a:rPr lang="da-DK" dirty="0"/>
            <a:t>Din tekst skal indeholde relevante tekstanalytiske aspekter. Brug gerne analysemodellen for SKØNLITTERATUR og denne PP.</a:t>
          </a:r>
          <a:endParaRPr lang="en-US" dirty="0"/>
        </a:p>
      </dgm:t>
    </dgm:pt>
    <dgm:pt modelId="{6043BA04-CAAC-4F52-8751-29B89E790C49}" type="parTrans" cxnId="{DAE5DAC0-E3C2-415D-AE14-246434C7D7CE}">
      <dgm:prSet/>
      <dgm:spPr/>
      <dgm:t>
        <a:bodyPr/>
        <a:lstStyle/>
        <a:p>
          <a:endParaRPr lang="en-US"/>
        </a:p>
      </dgm:t>
    </dgm:pt>
    <dgm:pt modelId="{6ADA2ACA-F82E-4A1B-BC1D-E22EF479B059}" type="sibTrans" cxnId="{DAE5DAC0-E3C2-415D-AE14-246434C7D7CE}">
      <dgm:prSet/>
      <dgm:spPr/>
      <dgm:t>
        <a:bodyPr/>
        <a:lstStyle/>
        <a:p>
          <a:endParaRPr lang="en-US"/>
        </a:p>
      </dgm:t>
    </dgm:pt>
    <dgm:pt modelId="{5BC5D6E7-4F9F-493C-9F2D-8E2A8B1603C9}">
      <dgm:prSet/>
      <dgm:spPr/>
      <dgm:t>
        <a:bodyPr/>
        <a:lstStyle/>
        <a:p>
          <a:r>
            <a:rPr lang="da-DK"/>
            <a:t>Din tekst skal struktureres med en indledning, en midte og en afslutning.</a:t>
          </a:r>
          <a:endParaRPr lang="en-US"/>
        </a:p>
      </dgm:t>
    </dgm:pt>
    <dgm:pt modelId="{2839ABE9-1FFF-4063-951C-18A1D9690639}" type="parTrans" cxnId="{A9452D0B-85C6-44AB-A2A2-76E4EAEEF6B4}">
      <dgm:prSet/>
      <dgm:spPr/>
      <dgm:t>
        <a:bodyPr/>
        <a:lstStyle/>
        <a:p>
          <a:endParaRPr lang="en-US"/>
        </a:p>
      </dgm:t>
    </dgm:pt>
    <dgm:pt modelId="{BE7B91F0-C21C-4521-B1AF-6048AC085315}" type="sibTrans" cxnId="{A9452D0B-85C6-44AB-A2A2-76E4EAEEF6B4}">
      <dgm:prSet/>
      <dgm:spPr/>
      <dgm:t>
        <a:bodyPr/>
        <a:lstStyle/>
        <a:p>
          <a:endParaRPr lang="en-US"/>
        </a:p>
      </dgm:t>
    </dgm:pt>
    <dgm:pt modelId="{C08CDBCE-ECF8-4032-B847-9618B80A9E8D}">
      <dgm:prSet/>
      <dgm:spPr/>
      <dgm:t>
        <a:bodyPr/>
        <a:lstStyle/>
        <a:p>
          <a:r>
            <a:rPr lang="da-DK"/>
            <a:t>LÆS KORREKTUR – gerne flere gange og få evt. hjælp!!</a:t>
          </a:r>
          <a:endParaRPr lang="en-US"/>
        </a:p>
      </dgm:t>
    </dgm:pt>
    <dgm:pt modelId="{8495D2FB-C33A-4E13-91A0-4FA9DFCB6A1C}" type="parTrans" cxnId="{E23A24ED-7A73-4D89-B70C-3434C5C96F2E}">
      <dgm:prSet/>
      <dgm:spPr/>
      <dgm:t>
        <a:bodyPr/>
        <a:lstStyle/>
        <a:p>
          <a:endParaRPr lang="en-US"/>
        </a:p>
      </dgm:t>
    </dgm:pt>
    <dgm:pt modelId="{1CFC115F-FDCA-4534-8484-D5C8977509AB}" type="sibTrans" cxnId="{E23A24ED-7A73-4D89-B70C-3434C5C96F2E}">
      <dgm:prSet/>
      <dgm:spPr/>
      <dgm:t>
        <a:bodyPr/>
        <a:lstStyle/>
        <a:p>
          <a:endParaRPr lang="en-US"/>
        </a:p>
      </dgm:t>
    </dgm:pt>
    <dgm:pt modelId="{34AE3650-6070-1A46-926C-86A0F9867A51}" type="pres">
      <dgm:prSet presAssocID="{9BFDE94E-4EDC-4BB9-A206-AC6FC9C0300D}" presName="vert0" presStyleCnt="0">
        <dgm:presLayoutVars>
          <dgm:dir/>
          <dgm:animOne val="branch"/>
          <dgm:animLvl val="lvl"/>
        </dgm:presLayoutVars>
      </dgm:prSet>
      <dgm:spPr/>
    </dgm:pt>
    <dgm:pt modelId="{7B95DB79-92D5-0E46-8DC4-9C961E56478D}" type="pres">
      <dgm:prSet presAssocID="{6DB1D084-F833-473D-B508-4B6E58338737}" presName="thickLine" presStyleLbl="alignNode1" presStyleIdx="0" presStyleCnt="4"/>
      <dgm:spPr/>
    </dgm:pt>
    <dgm:pt modelId="{BA937803-2EAF-4F4C-B03C-5336CEA263F8}" type="pres">
      <dgm:prSet presAssocID="{6DB1D084-F833-473D-B508-4B6E58338737}" presName="horz1" presStyleCnt="0"/>
      <dgm:spPr/>
    </dgm:pt>
    <dgm:pt modelId="{A93B2100-3115-BD48-A30D-81110EF90AE3}" type="pres">
      <dgm:prSet presAssocID="{6DB1D084-F833-473D-B508-4B6E58338737}" presName="tx1" presStyleLbl="revTx" presStyleIdx="0" presStyleCnt="4"/>
      <dgm:spPr/>
    </dgm:pt>
    <dgm:pt modelId="{3962C3EC-9FA9-6840-823D-9B2D8C302B70}" type="pres">
      <dgm:prSet presAssocID="{6DB1D084-F833-473D-B508-4B6E58338737}" presName="vert1" presStyleCnt="0"/>
      <dgm:spPr/>
    </dgm:pt>
    <dgm:pt modelId="{D54AC3E9-041D-FA4E-A983-2DD1FEADB6D7}" type="pres">
      <dgm:prSet presAssocID="{AD222D89-14E9-4F22-8398-43EB8963C224}" presName="thickLine" presStyleLbl="alignNode1" presStyleIdx="1" presStyleCnt="4"/>
      <dgm:spPr/>
    </dgm:pt>
    <dgm:pt modelId="{B868B95C-C0C9-2C42-AD0B-E64B277B7D51}" type="pres">
      <dgm:prSet presAssocID="{AD222D89-14E9-4F22-8398-43EB8963C224}" presName="horz1" presStyleCnt="0"/>
      <dgm:spPr/>
    </dgm:pt>
    <dgm:pt modelId="{3AD6546D-8924-AC4A-B9C5-8723B15722F5}" type="pres">
      <dgm:prSet presAssocID="{AD222D89-14E9-4F22-8398-43EB8963C224}" presName="tx1" presStyleLbl="revTx" presStyleIdx="1" presStyleCnt="4"/>
      <dgm:spPr/>
    </dgm:pt>
    <dgm:pt modelId="{790DEE3F-6CB6-944B-B5EF-BE897005C639}" type="pres">
      <dgm:prSet presAssocID="{AD222D89-14E9-4F22-8398-43EB8963C224}" presName="vert1" presStyleCnt="0"/>
      <dgm:spPr/>
    </dgm:pt>
    <dgm:pt modelId="{5FAEE315-F144-5B45-A105-7DB43393AA65}" type="pres">
      <dgm:prSet presAssocID="{5BC5D6E7-4F9F-493C-9F2D-8E2A8B1603C9}" presName="thickLine" presStyleLbl="alignNode1" presStyleIdx="2" presStyleCnt="4"/>
      <dgm:spPr/>
    </dgm:pt>
    <dgm:pt modelId="{E7CB2B75-40FE-9843-9DC9-4288B2CDA0F2}" type="pres">
      <dgm:prSet presAssocID="{5BC5D6E7-4F9F-493C-9F2D-8E2A8B1603C9}" presName="horz1" presStyleCnt="0"/>
      <dgm:spPr/>
    </dgm:pt>
    <dgm:pt modelId="{CFF51764-AB70-7140-9D28-CEBE51A05DE8}" type="pres">
      <dgm:prSet presAssocID="{5BC5D6E7-4F9F-493C-9F2D-8E2A8B1603C9}" presName="tx1" presStyleLbl="revTx" presStyleIdx="2" presStyleCnt="4"/>
      <dgm:spPr/>
    </dgm:pt>
    <dgm:pt modelId="{E0792722-62B6-5445-8B26-8A8D7A32BA90}" type="pres">
      <dgm:prSet presAssocID="{5BC5D6E7-4F9F-493C-9F2D-8E2A8B1603C9}" presName="vert1" presStyleCnt="0"/>
      <dgm:spPr/>
    </dgm:pt>
    <dgm:pt modelId="{E535AB56-48DB-904E-95AA-90396022E50D}" type="pres">
      <dgm:prSet presAssocID="{C08CDBCE-ECF8-4032-B847-9618B80A9E8D}" presName="thickLine" presStyleLbl="alignNode1" presStyleIdx="3" presStyleCnt="4"/>
      <dgm:spPr/>
    </dgm:pt>
    <dgm:pt modelId="{0A45E303-21B9-F847-A83D-E0C9994898CB}" type="pres">
      <dgm:prSet presAssocID="{C08CDBCE-ECF8-4032-B847-9618B80A9E8D}" presName="horz1" presStyleCnt="0"/>
      <dgm:spPr/>
    </dgm:pt>
    <dgm:pt modelId="{BC9A5FD2-73A4-A14E-8711-DBA57DCB5FE8}" type="pres">
      <dgm:prSet presAssocID="{C08CDBCE-ECF8-4032-B847-9618B80A9E8D}" presName="tx1" presStyleLbl="revTx" presStyleIdx="3" presStyleCnt="4"/>
      <dgm:spPr/>
    </dgm:pt>
    <dgm:pt modelId="{67736BCE-ABC1-C04C-8EF1-0E2FEA300DDF}" type="pres">
      <dgm:prSet presAssocID="{C08CDBCE-ECF8-4032-B847-9618B80A9E8D}" presName="vert1" presStyleCnt="0"/>
      <dgm:spPr/>
    </dgm:pt>
  </dgm:ptLst>
  <dgm:cxnLst>
    <dgm:cxn modelId="{A9452D0B-85C6-44AB-A2A2-76E4EAEEF6B4}" srcId="{9BFDE94E-4EDC-4BB9-A206-AC6FC9C0300D}" destId="{5BC5D6E7-4F9F-493C-9F2D-8E2A8B1603C9}" srcOrd="2" destOrd="0" parTransId="{2839ABE9-1FFF-4063-951C-18A1D9690639}" sibTransId="{BE7B91F0-C21C-4521-B1AF-6048AC085315}"/>
    <dgm:cxn modelId="{07F21820-5593-3A4F-B74E-11141C8EFBBD}" type="presOf" srcId="{6DB1D084-F833-473D-B508-4B6E58338737}" destId="{A93B2100-3115-BD48-A30D-81110EF90AE3}" srcOrd="0" destOrd="0" presId="urn:microsoft.com/office/officeart/2008/layout/LinedList"/>
    <dgm:cxn modelId="{C6B68C5F-C4C4-464A-8EE0-E2D509717E55}" type="presOf" srcId="{9BFDE94E-4EDC-4BB9-A206-AC6FC9C0300D}" destId="{34AE3650-6070-1A46-926C-86A0F9867A51}" srcOrd="0" destOrd="0" presId="urn:microsoft.com/office/officeart/2008/layout/LinedList"/>
    <dgm:cxn modelId="{DFE4F274-EB59-0D44-B0C2-09DC762A34A6}" type="presOf" srcId="{AD222D89-14E9-4F22-8398-43EB8963C224}" destId="{3AD6546D-8924-AC4A-B9C5-8723B15722F5}" srcOrd="0" destOrd="0" presId="urn:microsoft.com/office/officeart/2008/layout/LinedList"/>
    <dgm:cxn modelId="{E7703380-AD46-A048-B7AA-134C998619D6}" type="presOf" srcId="{5BC5D6E7-4F9F-493C-9F2D-8E2A8B1603C9}" destId="{CFF51764-AB70-7140-9D28-CEBE51A05DE8}" srcOrd="0" destOrd="0" presId="urn:microsoft.com/office/officeart/2008/layout/LinedList"/>
    <dgm:cxn modelId="{2C6A91A0-796B-4EB2-8B26-F0E9B276BCFE}" srcId="{9BFDE94E-4EDC-4BB9-A206-AC6FC9C0300D}" destId="{6DB1D084-F833-473D-B508-4B6E58338737}" srcOrd="0" destOrd="0" parTransId="{597EF473-4B19-47AF-A5AA-F5A73CBF399C}" sibTransId="{299C4A9A-8217-4C5C-AC46-564EC6955A59}"/>
    <dgm:cxn modelId="{DAE5DAC0-E3C2-415D-AE14-246434C7D7CE}" srcId="{9BFDE94E-4EDC-4BB9-A206-AC6FC9C0300D}" destId="{AD222D89-14E9-4F22-8398-43EB8963C224}" srcOrd="1" destOrd="0" parTransId="{6043BA04-CAAC-4F52-8751-29B89E790C49}" sibTransId="{6ADA2ACA-F82E-4A1B-BC1D-E22EF479B059}"/>
    <dgm:cxn modelId="{E23A24ED-7A73-4D89-B70C-3434C5C96F2E}" srcId="{9BFDE94E-4EDC-4BB9-A206-AC6FC9C0300D}" destId="{C08CDBCE-ECF8-4032-B847-9618B80A9E8D}" srcOrd="3" destOrd="0" parTransId="{8495D2FB-C33A-4E13-91A0-4FA9DFCB6A1C}" sibTransId="{1CFC115F-FDCA-4534-8484-D5C8977509AB}"/>
    <dgm:cxn modelId="{83CBCDFD-ABA6-8B43-969C-BF712D6F9F6F}" type="presOf" srcId="{C08CDBCE-ECF8-4032-B847-9618B80A9E8D}" destId="{BC9A5FD2-73A4-A14E-8711-DBA57DCB5FE8}" srcOrd="0" destOrd="0" presId="urn:microsoft.com/office/officeart/2008/layout/LinedList"/>
    <dgm:cxn modelId="{5A3DE1D2-0113-8B4C-B708-D45D5C91918D}" type="presParOf" srcId="{34AE3650-6070-1A46-926C-86A0F9867A51}" destId="{7B95DB79-92D5-0E46-8DC4-9C961E56478D}" srcOrd="0" destOrd="0" presId="urn:microsoft.com/office/officeart/2008/layout/LinedList"/>
    <dgm:cxn modelId="{6458A7D4-7B83-864B-A8BE-F523426BB4B2}" type="presParOf" srcId="{34AE3650-6070-1A46-926C-86A0F9867A51}" destId="{BA937803-2EAF-4F4C-B03C-5336CEA263F8}" srcOrd="1" destOrd="0" presId="urn:microsoft.com/office/officeart/2008/layout/LinedList"/>
    <dgm:cxn modelId="{32D69127-3A53-0E44-821B-D98CA229CFD8}" type="presParOf" srcId="{BA937803-2EAF-4F4C-B03C-5336CEA263F8}" destId="{A93B2100-3115-BD48-A30D-81110EF90AE3}" srcOrd="0" destOrd="0" presId="urn:microsoft.com/office/officeart/2008/layout/LinedList"/>
    <dgm:cxn modelId="{24C7E5F3-EC2B-1244-8321-74039897CF12}" type="presParOf" srcId="{BA937803-2EAF-4F4C-B03C-5336CEA263F8}" destId="{3962C3EC-9FA9-6840-823D-9B2D8C302B70}" srcOrd="1" destOrd="0" presId="urn:microsoft.com/office/officeart/2008/layout/LinedList"/>
    <dgm:cxn modelId="{9D17BF16-0CA5-AB44-98A4-2BB4CD4327CA}" type="presParOf" srcId="{34AE3650-6070-1A46-926C-86A0F9867A51}" destId="{D54AC3E9-041D-FA4E-A983-2DD1FEADB6D7}" srcOrd="2" destOrd="0" presId="urn:microsoft.com/office/officeart/2008/layout/LinedList"/>
    <dgm:cxn modelId="{3FDAED72-1062-E344-A41E-B4BB92DF8DE8}" type="presParOf" srcId="{34AE3650-6070-1A46-926C-86A0F9867A51}" destId="{B868B95C-C0C9-2C42-AD0B-E64B277B7D51}" srcOrd="3" destOrd="0" presId="urn:microsoft.com/office/officeart/2008/layout/LinedList"/>
    <dgm:cxn modelId="{0A1839F7-DE57-7848-876B-DCA34965B121}" type="presParOf" srcId="{B868B95C-C0C9-2C42-AD0B-E64B277B7D51}" destId="{3AD6546D-8924-AC4A-B9C5-8723B15722F5}" srcOrd="0" destOrd="0" presId="urn:microsoft.com/office/officeart/2008/layout/LinedList"/>
    <dgm:cxn modelId="{28E31A9E-E8DC-364D-B3DD-399410ABE4F8}" type="presParOf" srcId="{B868B95C-C0C9-2C42-AD0B-E64B277B7D51}" destId="{790DEE3F-6CB6-944B-B5EF-BE897005C639}" srcOrd="1" destOrd="0" presId="urn:microsoft.com/office/officeart/2008/layout/LinedList"/>
    <dgm:cxn modelId="{0FFC06C2-B1A8-404A-A5E4-D99E737625EC}" type="presParOf" srcId="{34AE3650-6070-1A46-926C-86A0F9867A51}" destId="{5FAEE315-F144-5B45-A105-7DB43393AA65}" srcOrd="4" destOrd="0" presId="urn:microsoft.com/office/officeart/2008/layout/LinedList"/>
    <dgm:cxn modelId="{232A0CDD-28A2-1544-8981-DB86C071678C}" type="presParOf" srcId="{34AE3650-6070-1A46-926C-86A0F9867A51}" destId="{E7CB2B75-40FE-9843-9DC9-4288B2CDA0F2}" srcOrd="5" destOrd="0" presId="urn:microsoft.com/office/officeart/2008/layout/LinedList"/>
    <dgm:cxn modelId="{54BAE62B-1D88-EE43-AC83-894E6EF6B889}" type="presParOf" srcId="{E7CB2B75-40FE-9843-9DC9-4288B2CDA0F2}" destId="{CFF51764-AB70-7140-9D28-CEBE51A05DE8}" srcOrd="0" destOrd="0" presId="urn:microsoft.com/office/officeart/2008/layout/LinedList"/>
    <dgm:cxn modelId="{C8936E0A-E2E0-0F49-AD01-CA9F76E81442}" type="presParOf" srcId="{E7CB2B75-40FE-9843-9DC9-4288B2CDA0F2}" destId="{E0792722-62B6-5445-8B26-8A8D7A32BA90}" srcOrd="1" destOrd="0" presId="urn:microsoft.com/office/officeart/2008/layout/LinedList"/>
    <dgm:cxn modelId="{FC9675CE-A08E-A645-8A06-7019C65FE280}" type="presParOf" srcId="{34AE3650-6070-1A46-926C-86A0F9867A51}" destId="{E535AB56-48DB-904E-95AA-90396022E50D}" srcOrd="6" destOrd="0" presId="urn:microsoft.com/office/officeart/2008/layout/LinedList"/>
    <dgm:cxn modelId="{C95F9F7B-7649-7D4D-9D08-75413D342E7F}" type="presParOf" srcId="{34AE3650-6070-1A46-926C-86A0F9867A51}" destId="{0A45E303-21B9-F847-A83D-E0C9994898CB}" srcOrd="7" destOrd="0" presId="urn:microsoft.com/office/officeart/2008/layout/LinedList"/>
    <dgm:cxn modelId="{D54047B6-7EE5-E24B-B383-24D4C4AB3CF5}" type="presParOf" srcId="{0A45E303-21B9-F847-A83D-E0C9994898CB}" destId="{BC9A5FD2-73A4-A14E-8711-DBA57DCB5FE8}" srcOrd="0" destOrd="0" presId="urn:microsoft.com/office/officeart/2008/layout/LinedList"/>
    <dgm:cxn modelId="{D5A83170-DB93-1944-A237-788F83347516}" type="presParOf" srcId="{0A45E303-21B9-F847-A83D-E0C9994898CB}" destId="{67736BCE-ABC1-C04C-8EF1-0E2FEA300D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5DB79-92D5-0E46-8DC4-9C961E56478D}">
      <dsp:nvSpPr>
        <dsp:cNvPr id="0" name=""/>
        <dsp:cNvSpPr/>
      </dsp:nvSpPr>
      <dsp:spPr>
        <a:xfrm>
          <a:off x="0" y="0"/>
          <a:ext cx="92400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3B2100-3115-BD48-A30D-81110EF90AE3}">
      <dsp:nvSpPr>
        <dsp:cNvPr id="0" name=""/>
        <dsp:cNvSpPr/>
      </dsp:nvSpPr>
      <dsp:spPr>
        <a:xfrm>
          <a:off x="0" y="0"/>
          <a:ext cx="9240078"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a-DK" sz="2600" kern="1200"/>
            <a:t>Du skal skrive en individuelt udarbejdet analyse, fortolkning og perspektivering af romanuddraget ”</a:t>
          </a:r>
          <a:r>
            <a:rPr lang="da-DK" sz="2600" i="1" kern="1200"/>
            <a:t>True love</a:t>
          </a:r>
          <a:r>
            <a:rPr lang="da-DK" sz="2600" kern="1200"/>
            <a:t>” af Mette Thomsen.</a:t>
          </a:r>
          <a:endParaRPr lang="en-US" sz="2600" kern="1200"/>
        </a:p>
      </dsp:txBody>
      <dsp:txXfrm>
        <a:off x="0" y="0"/>
        <a:ext cx="9240078" cy="1087834"/>
      </dsp:txXfrm>
    </dsp:sp>
    <dsp:sp modelId="{D54AC3E9-041D-FA4E-A983-2DD1FEADB6D7}">
      <dsp:nvSpPr>
        <dsp:cNvPr id="0" name=""/>
        <dsp:cNvSpPr/>
      </dsp:nvSpPr>
      <dsp:spPr>
        <a:xfrm>
          <a:off x="0" y="1087834"/>
          <a:ext cx="92400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D6546D-8924-AC4A-B9C5-8723B15722F5}">
      <dsp:nvSpPr>
        <dsp:cNvPr id="0" name=""/>
        <dsp:cNvSpPr/>
      </dsp:nvSpPr>
      <dsp:spPr>
        <a:xfrm>
          <a:off x="0" y="1087834"/>
          <a:ext cx="9240078"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a-DK" sz="2600" kern="1200" dirty="0"/>
            <a:t>Din tekst skal indeholde relevante tekstanalytiske aspekter. Brug gerne analysemodellen for SKØNLITTERATUR og denne PP.</a:t>
          </a:r>
          <a:endParaRPr lang="en-US" sz="2600" kern="1200" dirty="0"/>
        </a:p>
      </dsp:txBody>
      <dsp:txXfrm>
        <a:off x="0" y="1087834"/>
        <a:ext cx="9240078" cy="1087834"/>
      </dsp:txXfrm>
    </dsp:sp>
    <dsp:sp modelId="{5FAEE315-F144-5B45-A105-7DB43393AA65}">
      <dsp:nvSpPr>
        <dsp:cNvPr id="0" name=""/>
        <dsp:cNvSpPr/>
      </dsp:nvSpPr>
      <dsp:spPr>
        <a:xfrm>
          <a:off x="0" y="2175669"/>
          <a:ext cx="92400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F51764-AB70-7140-9D28-CEBE51A05DE8}">
      <dsp:nvSpPr>
        <dsp:cNvPr id="0" name=""/>
        <dsp:cNvSpPr/>
      </dsp:nvSpPr>
      <dsp:spPr>
        <a:xfrm>
          <a:off x="0" y="2175669"/>
          <a:ext cx="9240078"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a-DK" sz="2600" kern="1200"/>
            <a:t>Din tekst skal struktureres med en indledning, en midte og en afslutning.</a:t>
          </a:r>
          <a:endParaRPr lang="en-US" sz="2600" kern="1200"/>
        </a:p>
      </dsp:txBody>
      <dsp:txXfrm>
        <a:off x="0" y="2175669"/>
        <a:ext cx="9240078" cy="1087834"/>
      </dsp:txXfrm>
    </dsp:sp>
    <dsp:sp modelId="{E535AB56-48DB-904E-95AA-90396022E50D}">
      <dsp:nvSpPr>
        <dsp:cNvPr id="0" name=""/>
        <dsp:cNvSpPr/>
      </dsp:nvSpPr>
      <dsp:spPr>
        <a:xfrm>
          <a:off x="0" y="3263503"/>
          <a:ext cx="92400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9A5FD2-73A4-A14E-8711-DBA57DCB5FE8}">
      <dsp:nvSpPr>
        <dsp:cNvPr id="0" name=""/>
        <dsp:cNvSpPr/>
      </dsp:nvSpPr>
      <dsp:spPr>
        <a:xfrm>
          <a:off x="0" y="3263503"/>
          <a:ext cx="9240078"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a-DK" sz="2600" kern="1200"/>
            <a:t>LÆS KORREKTUR – gerne flere gange og få evt. hjælp!!</a:t>
          </a:r>
          <a:endParaRPr lang="en-US" sz="2600" kern="1200"/>
        </a:p>
      </dsp:txBody>
      <dsp:txXfrm>
        <a:off x="0" y="3263503"/>
        <a:ext cx="9240078"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1626AA-4882-5E4E-9E66-9B8FFD9CD211}"/>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D9D53D2-6B3B-4C4C-B109-CC53D11738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E6548EFD-C49D-FD42-98F4-D43B78E07036}"/>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5" name="Pladsholder til sidefod 4">
            <a:extLst>
              <a:ext uri="{FF2B5EF4-FFF2-40B4-BE49-F238E27FC236}">
                <a16:creationId xmlns:a16="http://schemas.microsoft.com/office/drawing/2014/main" id="{0D8711F6-DDAD-A340-86D9-162F2DB1CE3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03AAA19D-909E-5243-AEDE-DDC0F6ECD9D0}"/>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5596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604C9-0EBB-284C-BDA7-D0C34891C9D2}"/>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53365D58-F959-1548-BCE4-970EA607DFE0}"/>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BBCAE369-51FF-D84C-ADC1-9D0884C4EA3B}"/>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5" name="Pladsholder til sidefod 4">
            <a:extLst>
              <a:ext uri="{FF2B5EF4-FFF2-40B4-BE49-F238E27FC236}">
                <a16:creationId xmlns:a16="http://schemas.microsoft.com/office/drawing/2014/main" id="{DE7612E8-3495-0340-8C23-00260478629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67784CDF-0CA4-9B4C-A95A-0BF3611E4712}"/>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100240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F75639E-B5CE-8B47-B567-605CD7500B57}"/>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4779BA76-0D94-4848-A94B-5C1172EF89AE}"/>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8F97F246-FF4B-704E-9C1D-6B53BA5860FE}"/>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5" name="Pladsholder til sidefod 4">
            <a:extLst>
              <a:ext uri="{FF2B5EF4-FFF2-40B4-BE49-F238E27FC236}">
                <a16:creationId xmlns:a16="http://schemas.microsoft.com/office/drawing/2014/main" id="{E3845606-C427-3E42-8E05-7EEA9BBC98B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2FD3A9B-0429-3849-B7E0-E9CF819F49FD}"/>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312561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29563C-FD44-614C-8FFE-079ABB28ADEF}"/>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E7A19D50-3F9D-9241-8455-A03C6810D8F7}"/>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6ED74F8-7C07-CD4B-8ED9-3DC995CAB21A}"/>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5" name="Pladsholder til sidefod 4">
            <a:extLst>
              <a:ext uri="{FF2B5EF4-FFF2-40B4-BE49-F238E27FC236}">
                <a16:creationId xmlns:a16="http://schemas.microsoft.com/office/drawing/2014/main" id="{548664ED-C7A7-B242-9C93-75F9B09144F6}"/>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644AC96-1E02-5144-9A61-24ECC0A0F6A5}"/>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405050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617DBA-8876-934F-8C15-F8131329A804}"/>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A47BFB20-B9C3-404C-9B9D-08C0E269F0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8CA8882-3A79-0641-905E-FE4E1E891EAE}"/>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5" name="Pladsholder til sidefod 4">
            <a:extLst>
              <a:ext uri="{FF2B5EF4-FFF2-40B4-BE49-F238E27FC236}">
                <a16:creationId xmlns:a16="http://schemas.microsoft.com/office/drawing/2014/main" id="{2EEAAAEE-27A5-9A4F-B364-C72DEA809A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6681754-B973-0C47-8D2E-20FF6F3D491B}"/>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248459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F5A519-99A3-3A45-9934-2FE3CCA9E0F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A39111D-C90B-A746-98AF-3C0BEBB97303}"/>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95154785-63CC-9241-B480-ED496F42856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B4EE66D0-42A0-E942-97E3-04C52DFB55E8}"/>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6" name="Pladsholder til sidefod 5">
            <a:extLst>
              <a:ext uri="{FF2B5EF4-FFF2-40B4-BE49-F238E27FC236}">
                <a16:creationId xmlns:a16="http://schemas.microsoft.com/office/drawing/2014/main" id="{B9E1CDD1-472A-4041-865E-76CDCA7454DC}"/>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3B56E7DA-9C3B-4245-A7D2-ABE498BF8675}"/>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110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510BF1-6D2C-8B4A-8530-104656C060C5}"/>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14263536-902E-C349-8533-FDE5EF8F8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A8023272-8BF1-5048-A23F-6487D322E771}"/>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95073729-1A1F-DD43-B48E-86833041A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EAAD2E65-B8BE-4F45-9340-E66A011A3CB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9F3E850-A91D-2A46-8A56-1A9A128F89D1}"/>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8" name="Pladsholder til sidefod 7">
            <a:extLst>
              <a:ext uri="{FF2B5EF4-FFF2-40B4-BE49-F238E27FC236}">
                <a16:creationId xmlns:a16="http://schemas.microsoft.com/office/drawing/2014/main" id="{DBC2AD1E-965C-804A-9ED0-CF59A2CC8AAD}"/>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83F04D36-A98C-4B4E-B626-41738A34793C}"/>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425787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CF014-38E7-FE46-BD33-E3CC3E7AA747}"/>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841EE809-19E2-1441-A924-F79821A4F426}"/>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4" name="Pladsholder til sidefod 3">
            <a:extLst>
              <a:ext uri="{FF2B5EF4-FFF2-40B4-BE49-F238E27FC236}">
                <a16:creationId xmlns:a16="http://schemas.microsoft.com/office/drawing/2014/main" id="{DFD94F54-734A-6F40-A5FB-F493378CCD11}"/>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AB931304-0FC5-9343-93EE-E7646BC740CF}"/>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174354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C4B2D085-F5B2-FB47-84F4-E0D53A0CE124}"/>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3" name="Pladsholder til sidefod 2">
            <a:extLst>
              <a:ext uri="{FF2B5EF4-FFF2-40B4-BE49-F238E27FC236}">
                <a16:creationId xmlns:a16="http://schemas.microsoft.com/office/drawing/2014/main" id="{ABB472CF-957B-AF46-BEE2-A2FB137ED114}"/>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EDA1E688-21A9-7E44-9816-960C8907074F}"/>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279154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0357F1-C18B-E243-8518-1C406D82D36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6D7492AE-7DDE-FE4D-954A-A02C61155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A049FCDD-B2FA-B349-9042-DB2238111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65E7457C-84A8-3A41-8DF2-6348E88A7AB9}"/>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6" name="Pladsholder til sidefod 5">
            <a:extLst>
              <a:ext uri="{FF2B5EF4-FFF2-40B4-BE49-F238E27FC236}">
                <a16:creationId xmlns:a16="http://schemas.microsoft.com/office/drawing/2014/main" id="{2EC14C15-9660-0048-8D88-B8C0E7C9FB4D}"/>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59C5FC4-F565-2D4A-9B17-FB66A25FE849}"/>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220219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7027E0-E80A-EC4D-977F-8C53A075042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EEE6EE58-5A11-4C4B-85DB-8E16008D7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D61440FC-ED75-854B-B75E-DDEA585CD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1410DBA0-E69C-9546-B2C9-215D4D207691}"/>
              </a:ext>
            </a:extLst>
          </p:cNvPr>
          <p:cNvSpPr>
            <a:spLocks noGrp="1"/>
          </p:cNvSpPr>
          <p:nvPr>
            <p:ph type="dt" sz="half" idx="10"/>
          </p:nvPr>
        </p:nvSpPr>
        <p:spPr/>
        <p:txBody>
          <a:bodyPr/>
          <a:lstStyle/>
          <a:p>
            <a:fld id="{A3B7075D-AA13-C34F-A257-F9E972663348}" type="datetimeFigureOut">
              <a:rPr lang="da-DK" smtClean="0"/>
              <a:t>07.02.2022</a:t>
            </a:fld>
            <a:endParaRPr lang="da-DK"/>
          </a:p>
        </p:txBody>
      </p:sp>
      <p:sp>
        <p:nvSpPr>
          <p:cNvPr id="6" name="Pladsholder til sidefod 5">
            <a:extLst>
              <a:ext uri="{FF2B5EF4-FFF2-40B4-BE49-F238E27FC236}">
                <a16:creationId xmlns:a16="http://schemas.microsoft.com/office/drawing/2014/main" id="{4A9ACC77-5D87-7D4D-9A84-9929F7CE2D28}"/>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02186E1-25E8-2C47-BD48-FEF27BD458EF}"/>
              </a:ext>
            </a:extLst>
          </p:cNvPr>
          <p:cNvSpPr>
            <a:spLocks noGrp="1"/>
          </p:cNvSpPr>
          <p:nvPr>
            <p:ph type="sldNum" sz="quarter" idx="12"/>
          </p:nvPr>
        </p:nvSpPr>
        <p:spPr/>
        <p:txBody>
          <a:bodyPr/>
          <a:lstStyle/>
          <a:p>
            <a:fld id="{6B290254-67B5-FE44-8941-7C9C56910A3B}" type="slidenum">
              <a:rPr lang="da-DK" smtClean="0"/>
              <a:t>‹nr.›</a:t>
            </a:fld>
            <a:endParaRPr lang="da-DK"/>
          </a:p>
        </p:txBody>
      </p:sp>
    </p:spTree>
    <p:extLst>
      <p:ext uri="{BB962C8B-B14F-4D97-AF65-F5344CB8AC3E}">
        <p14:creationId xmlns:p14="http://schemas.microsoft.com/office/powerpoint/2010/main" val="368113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71A51A5-4F39-9449-A090-426C8D083F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CC5449F0-A45A-9047-9600-D86291245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F468F86-84C1-EA40-8E46-6278607F1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7075D-AA13-C34F-A257-F9E972663348}" type="datetimeFigureOut">
              <a:rPr lang="da-DK" smtClean="0"/>
              <a:t>07.02.2022</a:t>
            </a:fld>
            <a:endParaRPr lang="da-DK"/>
          </a:p>
        </p:txBody>
      </p:sp>
      <p:sp>
        <p:nvSpPr>
          <p:cNvPr id="5" name="Pladsholder til sidefod 4">
            <a:extLst>
              <a:ext uri="{FF2B5EF4-FFF2-40B4-BE49-F238E27FC236}">
                <a16:creationId xmlns:a16="http://schemas.microsoft.com/office/drawing/2014/main" id="{A8B035E6-6B49-7340-B9A7-D85B95F2C4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D2D56661-38ED-E340-87D6-72E0655E51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90254-67B5-FE44-8941-7C9C56910A3B}" type="slidenum">
              <a:rPr lang="da-DK" smtClean="0"/>
              <a:t>‹nr.›</a:t>
            </a:fld>
            <a:endParaRPr lang="da-DK"/>
          </a:p>
        </p:txBody>
      </p:sp>
    </p:spTree>
    <p:extLst>
      <p:ext uri="{BB962C8B-B14F-4D97-AF65-F5344CB8AC3E}">
        <p14:creationId xmlns:p14="http://schemas.microsoft.com/office/powerpoint/2010/main" val="3861215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indidansk.dk/handlingsforloeb#ra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xtanalyse.systime.dk/?id=c948"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ogen “Plastic” – 1995 Mette Thomsen | danskd">
            <a:extLst>
              <a:ext uri="{FF2B5EF4-FFF2-40B4-BE49-F238E27FC236}">
                <a16:creationId xmlns:a16="http://schemas.microsoft.com/office/drawing/2014/main" id="{085A0540-F041-DC4A-B0CB-5BE3FF5515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99" t="9091" r="258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72DAF488-736C-E94F-87EE-8A7523185194}"/>
              </a:ext>
            </a:extLst>
          </p:cNvPr>
          <p:cNvSpPr>
            <a:spLocks noGrp="1"/>
          </p:cNvSpPr>
          <p:nvPr>
            <p:ph type="ctrTitle"/>
          </p:nvPr>
        </p:nvSpPr>
        <p:spPr>
          <a:xfrm>
            <a:off x="477981" y="1122363"/>
            <a:ext cx="4023360" cy="3204134"/>
          </a:xfrm>
        </p:spPr>
        <p:txBody>
          <a:bodyPr anchor="b">
            <a:normAutofit/>
          </a:bodyPr>
          <a:lstStyle/>
          <a:p>
            <a:pPr algn="l"/>
            <a:r>
              <a:rPr lang="da-DK" sz="7200" dirty="0"/>
              <a:t>True Love</a:t>
            </a:r>
            <a:br>
              <a:rPr lang="da-DK" sz="4800" dirty="0"/>
            </a:br>
            <a:r>
              <a:rPr lang="da-DK" sz="3200" dirty="0"/>
              <a:t>et uddrag af romanen ”</a:t>
            </a:r>
            <a:r>
              <a:rPr lang="da-DK" sz="3200" i="1" dirty="0"/>
              <a:t>Plastic</a:t>
            </a:r>
            <a:r>
              <a:rPr lang="da-DK" sz="3200" dirty="0"/>
              <a:t>”, 1995</a:t>
            </a:r>
            <a:endParaRPr lang="da-DK" sz="4800" dirty="0"/>
          </a:p>
        </p:txBody>
      </p:sp>
      <p:sp>
        <p:nvSpPr>
          <p:cNvPr id="3" name="Undertitel 2">
            <a:extLst>
              <a:ext uri="{FF2B5EF4-FFF2-40B4-BE49-F238E27FC236}">
                <a16:creationId xmlns:a16="http://schemas.microsoft.com/office/drawing/2014/main" id="{561E2394-7B9B-E648-ACA2-5DC16C0FC25C}"/>
              </a:ext>
            </a:extLst>
          </p:cNvPr>
          <p:cNvSpPr>
            <a:spLocks noGrp="1"/>
          </p:cNvSpPr>
          <p:nvPr>
            <p:ph type="subTitle" idx="1"/>
          </p:nvPr>
        </p:nvSpPr>
        <p:spPr>
          <a:xfrm>
            <a:off x="477982" y="1433669"/>
            <a:ext cx="4023359" cy="1208141"/>
          </a:xfrm>
        </p:spPr>
        <p:txBody>
          <a:bodyPr>
            <a:normAutofit/>
          </a:bodyPr>
          <a:lstStyle/>
          <a:p>
            <a:pPr algn="l"/>
            <a:r>
              <a:rPr lang="da-DK" sz="2000" dirty="0"/>
              <a:t>Mette Thomsen</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282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AD3580-191B-744A-8F56-F667610E696D}"/>
              </a:ext>
            </a:extLst>
          </p:cNvPr>
          <p:cNvSpPr>
            <a:spLocks noGrp="1"/>
          </p:cNvSpPr>
          <p:nvPr>
            <p:ph type="title"/>
          </p:nvPr>
        </p:nvSpPr>
        <p:spPr/>
        <p:txBody>
          <a:bodyPr/>
          <a:lstStyle/>
          <a:p>
            <a:r>
              <a:rPr lang="da-DK" dirty="0"/>
              <a:t>OPGAVE</a:t>
            </a:r>
          </a:p>
        </p:txBody>
      </p:sp>
      <p:graphicFrame>
        <p:nvGraphicFramePr>
          <p:cNvPr id="6" name="Pladsholder til indhold 2">
            <a:extLst>
              <a:ext uri="{FF2B5EF4-FFF2-40B4-BE49-F238E27FC236}">
                <a16:creationId xmlns:a16="http://schemas.microsoft.com/office/drawing/2014/main" id="{C8E304CE-EF3A-4636-91D9-9D4DFB90957B}"/>
              </a:ext>
            </a:extLst>
          </p:cNvPr>
          <p:cNvGraphicFramePr>
            <a:graphicFrameLocks noGrp="1"/>
          </p:cNvGraphicFramePr>
          <p:nvPr>
            <p:ph idx="1"/>
            <p:extLst>
              <p:ext uri="{D42A27DB-BD31-4B8C-83A1-F6EECF244321}">
                <p14:modId xmlns:p14="http://schemas.microsoft.com/office/powerpoint/2010/main" val="1481141501"/>
              </p:ext>
            </p:extLst>
          </p:nvPr>
        </p:nvGraphicFramePr>
        <p:xfrm>
          <a:off x="838199" y="1825625"/>
          <a:ext cx="924007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Bogen “Plastic” – 1995 Mette Thomsen | danskd">
            <a:extLst>
              <a:ext uri="{FF2B5EF4-FFF2-40B4-BE49-F238E27FC236}">
                <a16:creationId xmlns:a16="http://schemas.microsoft.com/office/drawing/2014/main" id="{6130CE44-9003-4747-8B9A-4B905BD9F8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999" t="9091" r="2587"/>
          <a:stretch/>
        </p:blipFill>
        <p:spPr bwMode="auto">
          <a:xfrm>
            <a:off x="10376452" y="10"/>
            <a:ext cx="1835425" cy="1452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ogen “Plastic” – 1995 Mette Thomsen | danskd">
            <a:extLst>
              <a:ext uri="{FF2B5EF4-FFF2-40B4-BE49-F238E27FC236}">
                <a16:creationId xmlns:a16="http://schemas.microsoft.com/office/drawing/2014/main" id="{B5F9E2C2-A328-BD40-A8D7-B01A394058A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999" t="9091" r="2587"/>
          <a:stretch/>
        </p:blipFill>
        <p:spPr bwMode="auto">
          <a:xfrm>
            <a:off x="10376452" y="1452085"/>
            <a:ext cx="1835425" cy="14520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ogen “Plastic” – 1995 Mette Thomsen | danskd">
            <a:extLst>
              <a:ext uri="{FF2B5EF4-FFF2-40B4-BE49-F238E27FC236}">
                <a16:creationId xmlns:a16="http://schemas.microsoft.com/office/drawing/2014/main" id="{FF81E04A-A8FD-9A49-BAF7-A7A84E42E9C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999" t="9091" r="2587"/>
          <a:stretch/>
        </p:blipFill>
        <p:spPr bwMode="auto">
          <a:xfrm>
            <a:off x="10376452" y="2904160"/>
            <a:ext cx="1835425" cy="14520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ogen “Plastic” – 1995 Mette Thomsen | danskd">
            <a:extLst>
              <a:ext uri="{FF2B5EF4-FFF2-40B4-BE49-F238E27FC236}">
                <a16:creationId xmlns:a16="http://schemas.microsoft.com/office/drawing/2014/main" id="{F217720D-E471-C440-962F-D3DB10A7F2D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999" t="9091" r="2587"/>
          <a:stretch/>
        </p:blipFill>
        <p:spPr bwMode="auto">
          <a:xfrm>
            <a:off x="10376452" y="4356235"/>
            <a:ext cx="1835425" cy="14520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ogen “Plastic” – 1995 Mette Thomsen | danskd">
            <a:extLst>
              <a:ext uri="{FF2B5EF4-FFF2-40B4-BE49-F238E27FC236}">
                <a16:creationId xmlns:a16="http://schemas.microsoft.com/office/drawing/2014/main" id="{DE069C53-127F-584E-805F-78D06075667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999" t="9091" r="2587"/>
          <a:stretch/>
        </p:blipFill>
        <p:spPr bwMode="auto">
          <a:xfrm>
            <a:off x="10376451" y="5808310"/>
            <a:ext cx="1835425" cy="145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6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506FFB8-F6B9-E640-9487-084E186419BC}"/>
              </a:ext>
            </a:extLst>
          </p:cNvPr>
          <p:cNvSpPr>
            <a:spLocks noGrp="1"/>
          </p:cNvSpPr>
          <p:nvPr>
            <p:ph type="title"/>
          </p:nvPr>
        </p:nvSpPr>
        <p:spPr>
          <a:xfrm>
            <a:off x="411480" y="987552"/>
            <a:ext cx="4485861" cy="1088136"/>
          </a:xfrm>
        </p:spPr>
        <p:txBody>
          <a:bodyPr anchor="b">
            <a:normAutofit/>
          </a:bodyPr>
          <a:lstStyle/>
          <a:p>
            <a:r>
              <a:rPr lang="da-DK" sz="4800" b="1" dirty="0"/>
              <a:t>Komposition</a:t>
            </a:r>
            <a:endParaRPr lang="da-DK" sz="3400" b="1" dirty="0"/>
          </a:p>
        </p:txBody>
      </p:sp>
      <p:sp>
        <p:nvSpPr>
          <p:cNvPr id="73" name="Rectangle 7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Pladsholder til indhold 2">
            <a:extLst>
              <a:ext uri="{FF2B5EF4-FFF2-40B4-BE49-F238E27FC236}">
                <a16:creationId xmlns:a16="http://schemas.microsoft.com/office/drawing/2014/main" id="{C02C6D39-4806-3148-B529-BE0F0E5052BF}"/>
              </a:ext>
            </a:extLst>
          </p:cNvPr>
          <p:cNvSpPr>
            <a:spLocks noGrp="1"/>
          </p:cNvSpPr>
          <p:nvPr>
            <p:ph idx="1"/>
          </p:nvPr>
        </p:nvSpPr>
        <p:spPr>
          <a:xfrm>
            <a:off x="411478" y="2688336"/>
            <a:ext cx="4896573" cy="3584448"/>
          </a:xfrm>
        </p:spPr>
        <p:txBody>
          <a:bodyPr anchor="t">
            <a:normAutofit/>
          </a:bodyPr>
          <a:lstStyle/>
          <a:p>
            <a:r>
              <a:rPr lang="da-DK" sz="2400" dirty="0"/>
              <a:t>Hvilken funktion har indledningen? </a:t>
            </a:r>
          </a:p>
          <a:p>
            <a:r>
              <a:rPr lang="da-DK" sz="2400" dirty="0"/>
              <a:t>Er der tale om en </a:t>
            </a:r>
            <a:r>
              <a:rPr lang="da-DK" sz="2400" i="1" dirty="0"/>
              <a:t>rammefortælling</a:t>
            </a:r>
            <a:r>
              <a:rPr lang="da-DK" sz="2400" dirty="0"/>
              <a:t> eller en </a:t>
            </a:r>
            <a:r>
              <a:rPr lang="da-DK" sz="2400" i="1" dirty="0"/>
              <a:t>sidefortælling</a:t>
            </a:r>
            <a:r>
              <a:rPr lang="da-DK" sz="2400" dirty="0"/>
              <a:t>? </a:t>
            </a:r>
            <a:r>
              <a:rPr lang="da-DK" sz="1800" dirty="0">
                <a:hlinkClick r:id="rId2"/>
              </a:rPr>
              <a:t>https://indidansk.dk/handlingsforloeb#ram</a:t>
            </a:r>
            <a:endParaRPr lang="da-DK" sz="1800" dirty="0"/>
          </a:p>
          <a:p>
            <a:endParaRPr lang="da-DK" sz="1800" dirty="0"/>
          </a:p>
          <a:p>
            <a:endParaRPr lang="da-DK" sz="1800" dirty="0"/>
          </a:p>
          <a:p>
            <a:endParaRPr lang="da-DK" sz="1800" dirty="0"/>
          </a:p>
        </p:txBody>
      </p:sp>
      <p:pic>
        <p:nvPicPr>
          <p:cNvPr id="5122" name="Picture 2" descr="Psací stroj Chumelenice lístek barbie a ken sex - feilegriananailigh.com">
            <a:extLst>
              <a:ext uri="{FF2B5EF4-FFF2-40B4-BE49-F238E27FC236}">
                <a16:creationId xmlns:a16="http://schemas.microsoft.com/office/drawing/2014/main" id="{2FC56824-8ACB-3447-96B3-15FCD6F271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378"/>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90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85E768-5CB1-F644-975A-7D96CA4C5754}"/>
              </a:ext>
            </a:extLst>
          </p:cNvPr>
          <p:cNvSpPr>
            <a:spLocks noGrp="1"/>
          </p:cNvSpPr>
          <p:nvPr>
            <p:ph type="title"/>
          </p:nvPr>
        </p:nvSpPr>
        <p:spPr/>
        <p:txBody>
          <a:bodyPr/>
          <a:lstStyle/>
          <a:p>
            <a:r>
              <a:rPr lang="da-DK" sz="4800" b="1" dirty="0"/>
              <a:t>Personkarakteristik</a:t>
            </a:r>
            <a:endParaRPr lang="da-DK" b="1" dirty="0"/>
          </a:p>
        </p:txBody>
      </p:sp>
      <p:sp>
        <p:nvSpPr>
          <p:cNvPr id="3" name="Pladsholder til indhold 2">
            <a:extLst>
              <a:ext uri="{FF2B5EF4-FFF2-40B4-BE49-F238E27FC236}">
                <a16:creationId xmlns:a16="http://schemas.microsoft.com/office/drawing/2014/main" id="{0FD4E94F-D47A-E346-8F95-65989E2863A0}"/>
              </a:ext>
            </a:extLst>
          </p:cNvPr>
          <p:cNvSpPr>
            <a:spLocks noGrp="1"/>
          </p:cNvSpPr>
          <p:nvPr>
            <p:ph idx="1"/>
          </p:nvPr>
        </p:nvSpPr>
        <p:spPr/>
        <p:txBody>
          <a:bodyPr/>
          <a:lstStyle/>
          <a:p>
            <a:r>
              <a:rPr lang="da-DK" dirty="0"/>
              <a:t>Konflikt</a:t>
            </a:r>
          </a:p>
          <a:p>
            <a:r>
              <a:rPr lang="da-DK" dirty="0"/>
              <a:t>Helhedssynsmodellen</a:t>
            </a:r>
          </a:p>
          <a:p>
            <a:pPr marL="0" indent="0">
              <a:buNone/>
            </a:pPr>
            <a:endParaRPr lang="da-DK" dirty="0"/>
          </a:p>
        </p:txBody>
      </p:sp>
      <p:pic>
        <p:nvPicPr>
          <p:cNvPr id="4098" name="Picture 2">
            <a:extLst>
              <a:ext uri="{FF2B5EF4-FFF2-40B4-BE49-F238E27FC236}">
                <a16:creationId xmlns:a16="http://schemas.microsoft.com/office/drawing/2014/main" id="{762B8824-F363-5148-9659-DFD400517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750" y="2980189"/>
            <a:ext cx="7568610" cy="3122052"/>
          </a:xfrm>
          <a:prstGeom prst="rect">
            <a:avLst/>
          </a:prstGeom>
          <a:solidFill>
            <a:schemeClr val="accent4">
              <a:lumMod val="40000"/>
              <a:lumOff val="60000"/>
            </a:schemeClr>
          </a:solidFill>
          <a:ln>
            <a:solidFill>
              <a:schemeClr val="tx2"/>
            </a:solidFill>
          </a:ln>
        </p:spPr>
      </p:pic>
      <p:sp>
        <p:nvSpPr>
          <p:cNvPr id="4" name="Tekstfelt 3">
            <a:extLst>
              <a:ext uri="{FF2B5EF4-FFF2-40B4-BE49-F238E27FC236}">
                <a16:creationId xmlns:a16="http://schemas.microsoft.com/office/drawing/2014/main" id="{85FDA40D-9FB9-744A-B252-022AAF693070}"/>
              </a:ext>
            </a:extLst>
          </p:cNvPr>
          <p:cNvSpPr txBox="1"/>
          <p:nvPr/>
        </p:nvSpPr>
        <p:spPr>
          <a:xfrm>
            <a:off x="4522574" y="6169709"/>
            <a:ext cx="3953390" cy="646331"/>
          </a:xfrm>
          <a:prstGeom prst="rect">
            <a:avLst/>
          </a:prstGeom>
          <a:noFill/>
        </p:spPr>
        <p:txBody>
          <a:bodyPr wrap="none" rtlCol="0">
            <a:spAutoFit/>
          </a:bodyPr>
          <a:lstStyle/>
          <a:p>
            <a:r>
              <a:rPr lang="da-DK" dirty="0">
                <a:hlinkClick r:id="rId3"/>
              </a:rPr>
              <a:t>https://textanalyse.systime.dk/?id=c948</a:t>
            </a:r>
            <a:endParaRPr lang="da-DK" dirty="0"/>
          </a:p>
          <a:p>
            <a:endParaRPr lang="da-DK" dirty="0"/>
          </a:p>
        </p:txBody>
      </p:sp>
    </p:spTree>
    <p:extLst>
      <p:ext uri="{BB962C8B-B14F-4D97-AF65-F5344CB8AC3E}">
        <p14:creationId xmlns:p14="http://schemas.microsoft.com/office/powerpoint/2010/main" val="129731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etto dropper deres lille plastikpose og indfører helt ny posetype | TV 2  Lorry">
            <a:extLst>
              <a:ext uri="{FF2B5EF4-FFF2-40B4-BE49-F238E27FC236}">
                <a16:creationId xmlns:a16="http://schemas.microsoft.com/office/drawing/2014/main" id="{2647F38D-541B-4749-9536-B339393506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51" t="9091" r="12425"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2602F706-00A0-1346-B718-A9D4042FEF43}"/>
              </a:ext>
            </a:extLst>
          </p:cNvPr>
          <p:cNvSpPr>
            <a:spLocks noGrp="1"/>
          </p:cNvSpPr>
          <p:nvPr>
            <p:ph type="title"/>
          </p:nvPr>
        </p:nvSpPr>
        <p:spPr>
          <a:xfrm>
            <a:off x="371094" y="1161288"/>
            <a:ext cx="3438144" cy="1124712"/>
          </a:xfrm>
        </p:spPr>
        <p:txBody>
          <a:bodyPr anchor="b">
            <a:normAutofit/>
          </a:bodyPr>
          <a:lstStyle/>
          <a:p>
            <a:r>
              <a:rPr lang="da-DK" sz="4800" b="1" dirty="0"/>
              <a:t>Symbolik</a:t>
            </a:r>
            <a:endParaRPr lang="da-DK" sz="2800" b="1" dirty="0"/>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ladsholder til indhold 2">
            <a:extLst>
              <a:ext uri="{FF2B5EF4-FFF2-40B4-BE49-F238E27FC236}">
                <a16:creationId xmlns:a16="http://schemas.microsoft.com/office/drawing/2014/main" id="{653C55C7-6638-7A4C-8C5F-0B90D03C8A64}"/>
              </a:ext>
            </a:extLst>
          </p:cNvPr>
          <p:cNvSpPr>
            <a:spLocks noGrp="1"/>
          </p:cNvSpPr>
          <p:nvPr>
            <p:ph idx="1"/>
          </p:nvPr>
        </p:nvSpPr>
        <p:spPr>
          <a:xfrm>
            <a:off x="371094" y="2718054"/>
            <a:ext cx="3438906" cy="3207258"/>
          </a:xfrm>
        </p:spPr>
        <p:txBody>
          <a:bodyPr anchor="t">
            <a:normAutofit/>
          </a:bodyPr>
          <a:lstStyle/>
          <a:p>
            <a:r>
              <a:rPr lang="da-DK" dirty="0"/>
              <a:t>Plastikposerne</a:t>
            </a:r>
          </a:p>
          <a:p>
            <a:r>
              <a:rPr lang="da-DK" dirty="0" err="1"/>
              <a:t>Barbie</a:t>
            </a:r>
            <a:r>
              <a:rPr lang="da-DK" dirty="0"/>
              <a:t> &amp; Ken</a:t>
            </a:r>
          </a:p>
        </p:txBody>
      </p:sp>
      <p:sp>
        <p:nvSpPr>
          <p:cNvPr id="4" name="Tekstfelt 3">
            <a:extLst>
              <a:ext uri="{FF2B5EF4-FFF2-40B4-BE49-F238E27FC236}">
                <a16:creationId xmlns:a16="http://schemas.microsoft.com/office/drawing/2014/main" id="{4B73686A-A18A-E94C-BC69-4502B53897AE}"/>
              </a:ext>
            </a:extLst>
          </p:cNvPr>
          <p:cNvSpPr txBox="1"/>
          <p:nvPr/>
        </p:nvSpPr>
        <p:spPr>
          <a:xfrm>
            <a:off x="424815" y="3829252"/>
            <a:ext cx="3991908" cy="1969770"/>
          </a:xfrm>
          <a:prstGeom prst="rect">
            <a:avLst/>
          </a:prstGeom>
          <a:noFill/>
          <a:ln>
            <a:solidFill>
              <a:schemeClr val="tx1"/>
            </a:solidFill>
          </a:ln>
        </p:spPr>
        <p:txBody>
          <a:bodyPr wrap="square" rtlCol="0">
            <a:spAutoFit/>
          </a:bodyPr>
          <a:lstStyle/>
          <a:p>
            <a:pPr>
              <a:spcAft>
                <a:spcPts val="600"/>
              </a:spcAft>
            </a:pPr>
            <a:r>
              <a:rPr lang="da-DK" sz="1600" dirty="0"/>
              <a:t>Symboler er ting, begreber eller situationer, som kan have en symbolsk betydning. Et symbol er altså noget, som repræsenterer noget andet. </a:t>
            </a:r>
          </a:p>
          <a:p>
            <a:pPr>
              <a:spcAft>
                <a:spcPts val="600"/>
              </a:spcAft>
            </a:pPr>
            <a:r>
              <a:rPr lang="da-DK" sz="1600" dirty="0"/>
              <a:t> </a:t>
            </a:r>
          </a:p>
          <a:p>
            <a:pPr>
              <a:spcAft>
                <a:spcPts val="600"/>
              </a:spcAft>
            </a:pPr>
            <a:r>
              <a:rPr lang="da-DK" sz="1600" dirty="0"/>
              <a:t>Symbolet skal få dig til at tænke på noget bestemt, uden at sige det direkte.</a:t>
            </a:r>
          </a:p>
        </p:txBody>
      </p:sp>
    </p:spTree>
    <p:extLst>
      <p:ext uri="{BB962C8B-B14F-4D97-AF65-F5344CB8AC3E}">
        <p14:creationId xmlns:p14="http://schemas.microsoft.com/office/powerpoint/2010/main" val="198345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410F46-4BAD-3C4B-9167-193BCB7A2584}"/>
              </a:ext>
            </a:extLst>
          </p:cNvPr>
          <p:cNvSpPr>
            <a:spLocks noGrp="1"/>
          </p:cNvSpPr>
          <p:nvPr>
            <p:ph type="title"/>
          </p:nvPr>
        </p:nvSpPr>
        <p:spPr>
          <a:xfrm>
            <a:off x="801099" y="1396289"/>
            <a:ext cx="4249006" cy="1325563"/>
          </a:xfrm>
        </p:spPr>
        <p:txBody>
          <a:bodyPr>
            <a:normAutofit/>
          </a:bodyPr>
          <a:lstStyle/>
          <a:p>
            <a:r>
              <a:rPr lang="da-DK" sz="4800" b="1" dirty="0"/>
              <a:t>Fortolkning</a:t>
            </a:r>
            <a:endParaRPr lang="da-DK" b="1" dirty="0"/>
          </a:p>
        </p:txBody>
      </p:sp>
      <p:sp>
        <p:nvSpPr>
          <p:cNvPr id="3" name="Pladsholder til indhold 2">
            <a:extLst>
              <a:ext uri="{FF2B5EF4-FFF2-40B4-BE49-F238E27FC236}">
                <a16:creationId xmlns:a16="http://schemas.microsoft.com/office/drawing/2014/main" id="{1156BE5A-77D9-394C-A149-662D4B133702}"/>
              </a:ext>
            </a:extLst>
          </p:cNvPr>
          <p:cNvSpPr>
            <a:spLocks noGrp="1"/>
          </p:cNvSpPr>
          <p:nvPr>
            <p:ph idx="1"/>
          </p:nvPr>
        </p:nvSpPr>
        <p:spPr>
          <a:xfrm>
            <a:off x="805544" y="2871982"/>
            <a:ext cx="4245428" cy="3181684"/>
          </a:xfrm>
        </p:spPr>
        <p:txBody>
          <a:bodyPr anchor="t">
            <a:normAutofit/>
          </a:bodyPr>
          <a:lstStyle/>
          <a:p>
            <a:r>
              <a:rPr lang="da-DK" dirty="0"/>
              <a:t>Psykologisk læsning</a:t>
            </a:r>
          </a:p>
          <a:p>
            <a:r>
              <a:rPr lang="da-DK" dirty="0"/>
              <a:t>Det senmoderne samfund</a:t>
            </a:r>
          </a:p>
        </p:txBody>
      </p:sp>
      <p:sp>
        <p:nvSpPr>
          <p:cNvPr id="3078" name="Freeform: Shape 72">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Sådan spotter du en narcissist | Femina">
            <a:extLst>
              <a:ext uri="{FF2B5EF4-FFF2-40B4-BE49-F238E27FC236}">
                <a16:creationId xmlns:a16="http://schemas.microsoft.com/office/drawing/2014/main" id="{E04BCFE3-105C-4545-B17C-FC947A2271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0" b="15085"/>
          <a:stretch/>
        </p:blipFill>
        <p:spPr bwMode="auto">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a:noFill/>
          <a:extLst>
            <a:ext uri="{909E8E84-426E-40DD-AFC4-6F175D3DCCD1}">
              <a14:hiddenFill xmlns:a14="http://schemas.microsoft.com/office/drawing/2010/main">
                <a:solidFill>
                  <a:srgbClr val="FFFFFF"/>
                </a:solidFill>
              </a14:hiddenFill>
            </a:ext>
          </a:extLst>
        </p:spPr>
      </p:pic>
      <p:sp>
        <p:nvSpPr>
          <p:cNvPr id="3079" name="Freeform: Shape 74">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6" name="Picture 4" descr="Tendens: Unge under kniven for at ligne deres selfies">
            <a:extLst>
              <a:ext uri="{FF2B5EF4-FFF2-40B4-BE49-F238E27FC236}">
                <a16:creationId xmlns:a16="http://schemas.microsoft.com/office/drawing/2014/main" id="{3C052334-433A-5F4C-9F5D-07756464A4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72" r="3" b="3"/>
          <a:stretch/>
        </p:blipFill>
        <p:spPr bwMode="auto">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2768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vordan tænker I ud af boksen, når I ikke kan se den? - Living Leadership">
            <a:extLst>
              <a:ext uri="{FF2B5EF4-FFF2-40B4-BE49-F238E27FC236}">
                <a16:creationId xmlns:a16="http://schemas.microsoft.com/office/drawing/2014/main" id="{58F4059E-AC91-5A44-96C3-A553E3CBD8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112"/>
          <a:stretch/>
        </p:blipFill>
        <p:spPr bwMode="auto">
          <a:xfrm>
            <a:off x="320040" y="320040"/>
            <a:ext cx="11548872" cy="430346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6BF8988-D8F2-7446-B408-237EC90D44F0}"/>
              </a:ext>
            </a:extLst>
          </p:cNvPr>
          <p:cNvSpPr>
            <a:spLocks noGrp="1"/>
          </p:cNvSpPr>
          <p:nvPr>
            <p:ph type="title"/>
          </p:nvPr>
        </p:nvSpPr>
        <p:spPr>
          <a:xfrm>
            <a:off x="841248" y="5009083"/>
            <a:ext cx="2889504" cy="1345997"/>
          </a:xfrm>
        </p:spPr>
        <p:txBody>
          <a:bodyPr anchor="ctr">
            <a:normAutofit/>
          </a:bodyPr>
          <a:lstStyle/>
          <a:p>
            <a:r>
              <a:rPr lang="da-DK" sz="2600">
                <a:solidFill>
                  <a:schemeClr val="bg1"/>
                </a:solidFill>
              </a:rPr>
              <a:t>Perspektivering</a:t>
            </a:r>
          </a:p>
        </p:txBody>
      </p:sp>
      <p:cxnSp>
        <p:nvCxnSpPr>
          <p:cNvPr id="75" name="Straight Connector 7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Pladsholder til indhold 2">
            <a:extLst>
              <a:ext uri="{FF2B5EF4-FFF2-40B4-BE49-F238E27FC236}">
                <a16:creationId xmlns:a16="http://schemas.microsoft.com/office/drawing/2014/main" id="{1EA3052B-3087-2A45-B3FC-B6A76855CAAE}"/>
              </a:ext>
            </a:extLst>
          </p:cNvPr>
          <p:cNvSpPr>
            <a:spLocks noGrp="1"/>
          </p:cNvSpPr>
          <p:nvPr>
            <p:ph idx="1"/>
          </p:nvPr>
        </p:nvSpPr>
        <p:spPr>
          <a:xfrm>
            <a:off x="4379976" y="5009083"/>
            <a:ext cx="6976872" cy="1345997"/>
          </a:xfrm>
        </p:spPr>
        <p:txBody>
          <a:bodyPr anchor="ctr">
            <a:normAutofit/>
          </a:bodyPr>
          <a:lstStyle/>
          <a:p>
            <a:pPr marL="0" indent="0">
              <a:buNone/>
            </a:pPr>
            <a:r>
              <a:rPr lang="da-DK" sz="2000" dirty="0">
                <a:solidFill>
                  <a:schemeClr val="bg1"/>
                </a:solidFill>
              </a:rPr>
              <a:t>Her skal du sammenligne teksten med en anden tekst, film eller et andet kulturprodukt. Peg på hvad teksterne har til fælles. Og brug den pointe til at sige noget mere generelt om verden.</a:t>
            </a:r>
          </a:p>
        </p:txBody>
      </p:sp>
    </p:spTree>
    <p:extLst>
      <p:ext uri="{BB962C8B-B14F-4D97-AF65-F5344CB8AC3E}">
        <p14:creationId xmlns:p14="http://schemas.microsoft.com/office/powerpoint/2010/main" val="2881931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tema">
  <a:themeElements>
    <a:clrScheme name="Varm blå">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9697</TotalTime>
  <Words>210</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7</vt:i4>
      </vt:variant>
    </vt:vector>
  </HeadingPairs>
  <TitlesOfParts>
    <vt:vector size="11" baseType="lpstr">
      <vt:lpstr>Arial</vt:lpstr>
      <vt:lpstr>Calibri</vt:lpstr>
      <vt:lpstr>Calibri Light</vt:lpstr>
      <vt:lpstr>Office-tema</vt:lpstr>
      <vt:lpstr>True Love et uddrag af romanen ”Plastic”, 1995</vt:lpstr>
      <vt:lpstr>OPGAVE</vt:lpstr>
      <vt:lpstr>Komposition</vt:lpstr>
      <vt:lpstr>Personkarakteristik</vt:lpstr>
      <vt:lpstr>Symbolik</vt:lpstr>
      <vt:lpstr>Fortolkning</vt:lpstr>
      <vt:lpstr>Perspektivering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True Love et uddrag af romanen ”Plastic”, 1995</dc:title>
  <dc:creator>Bjørg Andersen</dc:creator>
  <cp:lastModifiedBy>Bjørg Andersen</cp:lastModifiedBy>
  <cp:revision>13</cp:revision>
  <dcterms:created xsi:type="dcterms:W3CDTF">2020-11-23T09:44:56Z</dcterms:created>
  <dcterms:modified xsi:type="dcterms:W3CDTF">2022-02-07T16:44:17Z</dcterms:modified>
</cp:coreProperties>
</file>