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DejaVu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DejaVu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DejaVu San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DejaVu San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DejaVu San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DejaVu San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DejaVu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DejaVu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DejaVu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DejaVu Sans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DejaVu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DejaVu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503280"/>
            <a:ext cx="7313040" cy="86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DK" sz="1800" spc="-1" strike="noStrike">
                <a:latin typeface="DejaVu Sans"/>
              </a:rPr>
              <a:t>Click to edit the title text format</a:t>
            </a:r>
            <a:endParaRPr b="0" lang="en-DK" sz="1800" spc="-1" strike="noStrike">
              <a:latin typeface="DejaVu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3200" spc="-1" strike="noStrike">
                <a:latin typeface="DejaVu Sans"/>
              </a:rPr>
              <a:t>Click to edit the outline text format</a:t>
            </a:r>
            <a:endParaRPr b="0" lang="en-DK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800" spc="-1" strike="noStrike">
                <a:latin typeface="DejaVu Sans"/>
              </a:rPr>
              <a:t>Second Outline Level</a:t>
            </a:r>
            <a:endParaRPr b="0" lang="en-DK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400" spc="-1" strike="noStrike">
                <a:latin typeface="DejaVu Sans"/>
              </a:rPr>
              <a:t>Third Outline Level</a:t>
            </a:r>
            <a:endParaRPr b="0" lang="en-DK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000" spc="-1" strike="noStrike">
                <a:latin typeface="DejaVu Sans"/>
              </a:rPr>
              <a:t>Fourth Outline Level</a:t>
            </a:r>
            <a:endParaRPr b="0" lang="en-DK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DejaVu Sans"/>
              </a:rPr>
              <a:t>Fifth Outline Level</a:t>
            </a:r>
            <a:endParaRPr b="0" lang="en-DK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DejaVu Sans"/>
              </a:rPr>
              <a:t>Sixth Outline Level</a:t>
            </a:r>
            <a:endParaRPr b="0" lang="en-DK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DejaVu Sans"/>
              </a:rPr>
              <a:t>Seventh Outline Level</a:t>
            </a:r>
            <a:endParaRPr b="0" lang="en-DK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DK" sz="4400" spc="-1" strike="noStrike">
                <a:latin typeface="DejaVu Sans"/>
              </a:rPr>
              <a:t>Click to edit the title text format</a:t>
            </a:r>
            <a:endParaRPr b="0" lang="en-DK" sz="4400" spc="-1" strike="noStrike">
              <a:latin typeface="DejaVu San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3200" spc="-1" strike="noStrike">
                <a:latin typeface="DejaVu Sans"/>
              </a:rPr>
              <a:t>Click to edit the outline text format</a:t>
            </a:r>
            <a:endParaRPr b="0" lang="en-DK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800" spc="-1" strike="noStrike">
                <a:latin typeface="DejaVu Sans"/>
              </a:rPr>
              <a:t>Second Outline Level</a:t>
            </a:r>
            <a:endParaRPr b="0" lang="en-DK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400" spc="-1" strike="noStrike">
                <a:latin typeface="DejaVu Sans"/>
              </a:rPr>
              <a:t>Third Outline Level</a:t>
            </a:r>
            <a:endParaRPr b="0" lang="en-DK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000" spc="-1" strike="noStrike">
                <a:latin typeface="DejaVu Sans"/>
              </a:rPr>
              <a:t>Fourth Outline Level</a:t>
            </a:r>
            <a:endParaRPr b="0" lang="en-DK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DejaVu Sans"/>
              </a:rPr>
              <a:t>Fifth Outline Level</a:t>
            </a:r>
            <a:endParaRPr b="0" lang="en-DK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DejaVu Sans"/>
              </a:rPr>
              <a:t>Sixth Outline Level</a:t>
            </a:r>
            <a:endParaRPr b="0" lang="en-DK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DejaVu Sans"/>
              </a:rPr>
              <a:t>Seventh Outline Level</a:t>
            </a:r>
            <a:endParaRPr b="0" lang="en-DK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296440" y="3234960"/>
            <a:ext cx="6476400" cy="191340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0" bIns="0" anchor="b">
            <a:noAutofit/>
          </a:bodyPr>
          <a:p>
            <a:pPr>
              <a:lnSpc>
                <a:spcPts val="5000"/>
              </a:lnSpc>
              <a:buNone/>
            </a:pPr>
            <a:r>
              <a:rPr b="0" lang="da-DK" sz="4000" spc="-1" strike="noStrike">
                <a:solidFill>
                  <a:srgbClr val="000000"/>
                </a:solidFill>
                <a:latin typeface="Futura"/>
              </a:rPr>
              <a:t>Det </a:t>
            </a:r>
            <a:r>
              <a:rPr b="0" lang="da-DK" sz="8000" spc="-1" strike="noStrike">
                <a:solidFill>
                  <a:srgbClr val="000000"/>
                </a:solidFill>
                <a:latin typeface="Futura"/>
              </a:rPr>
              <a:t>senmoderne </a:t>
            </a:r>
            <a:br/>
            <a:r>
              <a:rPr b="0" lang="da-DK" sz="4000" spc="-1" strike="noStrike">
                <a:solidFill>
                  <a:srgbClr val="000000"/>
                </a:solidFill>
                <a:latin typeface="Futura"/>
              </a:rPr>
              <a:t>samfund</a:t>
            </a:r>
            <a:endParaRPr b="0" lang="en-DK" sz="4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914400" y="503280"/>
            <a:ext cx="7313040" cy="86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a-DK" sz="4600" spc="-1" strike="noStrike">
                <a:solidFill>
                  <a:srgbClr val="000000"/>
                </a:solidFill>
                <a:latin typeface="Futura"/>
              </a:rPr>
              <a:t>Anthony Giddens</a:t>
            </a:r>
            <a:endParaRPr b="0" lang="en-DK" sz="4600" spc="-1" strike="noStrike">
              <a:latin typeface="DejaVu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1198080" y="3429000"/>
            <a:ext cx="7313040" cy="313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57200" indent="-457200">
              <a:lnSpc>
                <a:spcPct val="100000"/>
              </a:lnSpc>
              <a:spcBef>
                <a:spcPts val="2001"/>
              </a:spcBef>
              <a:buSzPct val="100017"/>
              <a:buBlip>
                <a:blip r:embed="rId1"/>
              </a:buBlip>
            </a:pPr>
            <a:r>
              <a:rPr b="0" lang="da-DK" sz="2400" spc="-1" strike="noStrike">
                <a:solidFill>
                  <a:srgbClr val="000000"/>
                </a:solidFill>
                <a:latin typeface="Futura"/>
              </a:rPr>
              <a:t>Globaliseringen</a:t>
            </a:r>
            <a:endParaRPr b="0" lang="en-DK" sz="2400" spc="-1" strike="noStrike">
              <a:latin typeface="DejaVu Sans"/>
            </a:endParaRPr>
          </a:p>
          <a:p>
            <a:pPr marL="457200" indent="-457200">
              <a:lnSpc>
                <a:spcPct val="100000"/>
              </a:lnSpc>
              <a:spcBef>
                <a:spcPts val="2001"/>
              </a:spcBef>
              <a:buSzPct val="100017"/>
              <a:buBlip>
                <a:blip r:embed="rId2"/>
              </a:buBlip>
            </a:pPr>
            <a:r>
              <a:rPr b="0" lang="da-DK" sz="2400" spc="-1" strike="noStrike">
                <a:solidFill>
                  <a:srgbClr val="000000"/>
                </a:solidFill>
                <a:latin typeface="Futura"/>
              </a:rPr>
              <a:t>Udlejring af sociale relationer</a:t>
            </a:r>
            <a:endParaRPr b="0" lang="en-DK" sz="2400" spc="-1" strike="noStrike">
              <a:latin typeface="DejaVu Sans"/>
            </a:endParaRPr>
          </a:p>
          <a:p>
            <a:pPr marL="457200" indent="-457200">
              <a:lnSpc>
                <a:spcPct val="100000"/>
              </a:lnSpc>
              <a:spcBef>
                <a:spcPts val="2001"/>
              </a:spcBef>
              <a:buSzPct val="100017"/>
              <a:buBlip>
                <a:blip r:embed="rId3"/>
              </a:buBlip>
            </a:pPr>
            <a:r>
              <a:rPr b="0" lang="da-DK" sz="2400" spc="-1" strike="noStrike">
                <a:solidFill>
                  <a:srgbClr val="000000"/>
                </a:solidFill>
                <a:latin typeface="Futura"/>
              </a:rPr>
              <a:t>Den øgede refleksivitet</a:t>
            </a:r>
            <a:endParaRPr b="0" lang="en-DK" sz="2400" spc="-1" strike="noStrike">
              <a:latin typeface="DejaVu Sans"/>
            </a:endParaRPr>
          </a:p>
          <a:p>
            <a:pPr marL="457200" indent="-457200">
              <a:lnSpc>
                <a:spcPct val="100000"/>
              </a:lnSpc>
              <a:spcBef>
                <a:spcPts val="2001"/>
              </a:spcBef>
              <a:buSzPct val="100017"/>
              <a:buBlip>
                <a:blip r:embed="rId4"/>
              </a:buBlip>
            </a:pPr>
            <a:r>
              <a:rPr b="0" lang="da-DK" sz="2400" spc="-1" strike="noStrike">
                <a:solidFill>
                  <a:srgbClr val="000000"/>
                </a:solidFill>
                <a:latin typeface="Futura"/>
              </a:rPr>
              <a:t>Ekspertgørelsen</a:t>
            </a:r>
            <a:endParaRPr b="0" lang="en-DK" sz="2400" spc="-1" strike="noStrike">
              <a:latin typeface="DejaVu Sans"/>
            </a:endParaRPr>
          </a:p>
          <a:p>
            <a:pPr marL="457200" indent="-457200">
              <a:lnSpc>
                <a:spcPct val="100000"/>
              </a:lnSpc>
              <a:spcBef>
                <a:spcPts val="2001"/>
              </a:spcBef>
              <a:buSzPct val="100017"/>
              <a:buBlip>
                <a:blip r:embed="rId5"/>
              </a:buBlip>
            </a:pPr>
            <a:r>
              <a:rPr b="0" lang="da-DK" sz="2400" spc="-1" strike="noStrike">
                <a:solidFill>
                  <a:srgbClr val="000000"/>
                </a:solidFill>
                <a:latin typeface="Futura"/>
              </a:rPr>
              <a:t>Ændret risikoprofil</a:t>
            </a:r>
            <a:endParaRPr b="0" lang="en-DK" sz="2400" spc="-1" strike="noStrike">
              <a:latin typeface="DejaVu Sans"/>
            </a:endParaRPr>
          </a:p>
        </p:txBody>
      </p:sp>
      <p:sp>
        <p:nvSpPr>
          <p:cNvPr id="79" name="Tekstfelt 3"/>
          <p:cNvSpPr/>
          <p:nvPr/>
        </p:nvSpPr>
        <p:spPr>
          <a:xfrm>
            <a:off x="415800" y="1440720"/>
            <a:ext cx="842760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a-DK" sz="1800" spc="-1" strike="noStrike">
                <a:solidFill>
                  <a:srgbClr val="000000"/>
                </a:solidFill>
                <a:latin typeface="Avenir Next Regular"/>
                <a:ea typeface="DejaVu Sans"/>
              </a:rPr>
              <a:t>I denne øvelse skal I få helt styr på Anthony Giddens 5 kendetegn for det senmoderne samfund. Brug gerne teksten, hvis der stadig er ting, der er uklare. Men I skal også i gruppen diskutere hvordan det kommer til udtryk i vores verden og kultur.</a:t>
            </a:r>
            <a:endParaRPr b="0" lang="en-DK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</a:pPr>
            <a:r>
              <a:rPr b="0" lang="da-DK" sz="1800" spc="-1" strike="noStrike">
                <a:solidFill>
                  <a:srgbClr val="000000"/>
                </a:solidFill>
                <a:latin typeface="Avenir Next Regular"/>
                <a:ea typeface="DejaVu Sans"/>
              </a:rPr>
              <a:t>På hvert dias skal I skrive stikord og sætninger, der tydeliggør betydningen. Brug også gerne billeder der understreger meningen.</a:t>
            </a:r>
            <a:endParaRPr b="0" lang="en-DK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914400" y="503280"/>
            <a:ext cx="7313040" cy="86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a-DK" sz="4600" spc="-1" strike="noStrike">
                <a:solidFill>
                  <a:srgbClr val="000000"/>
                </a:solidFill>
                <a:latin typeface="Futura"/>
              </a:rPr>
              <a:t>Globalisering</a:t>
            </a:r>
            <a:endParaRPr b="0" lang="en-DK" sz="4600" spc="-1" strike="noStrike">
              <a:latin typeface="DejaVu San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914400" y="1735200"/>
            <a:ext cx="7313040" cy="405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Goudy Old Style"/>
              </a:rPr>
              <a:t>Svært at kommunikere med fjernfolk I gamle dage, nemmere I dag, pga infrastruktur og IT</a:t>
            </a:r>
            <a:endParaRPr b="0" lang="en-DK" sz="24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14400" y="503280"/>
            <a:ext cx="7313040" cy="86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57200" indent="-45720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000" spc="-1" strike="noStrike">
                <a:solidFill>
                  <a:srgbClr val="000000"/>
                </a:solidFill>
                <a:latin typeface="Futura"/>
              </a:rPr>
              <a:t>Udlejring af sociale relationer</a:t>
            </a:r>
            <a:endParaRPr b="0" lang="en-DK" sz="4000" spc="-1" strike="noStrike">
              <a:latin typeface="DejaVu San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914400" y="1735200"/>
            <a:ext cx="7313040" cy="405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Goudy Old Style"/>
              </a:rPr>
              <a:t>I gamle dage havde man fx personlig relation med læge, hvor man I dag, stoler på sundhedssystemet istedet.</a:t>
            </a:r>
            <a:endParaRPr b="0" lang="en-DK" sz="24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14400" y="503280"/>
            <a:ext cx="7313040" cy="86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a-DK" sz="4600" spc="-1" strike="noStrike">
                <a:solidFill>
                  <a:srgbClr val="000000"/>
                </a:solidFill>
                <a:latin typeface="Futura"/>
              </a:rPr>
              <a:t>Den øgede refleksivitet</a:t>
            </a:r>
            <a:endParaRPr b="0" lang="en-DK" sz="4600" spc="-1" strike="noStrike">
              <a:latin typeface="DejaVu Sans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914400" y="1735200"/>
            <a:ext cx="7313040" cy="405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63680" indent="-463680">
              <a:lnSpc>
                <a:spcPct val="100000"/>
              </a:lnSpc>
              <a:spcBef>
                <a:spcPts val="2001"/>
              </a:spcBef>
              <a:buSzPct val="100017"/>
              <a:buBlip>
                <a:blip r:embed="rId1"/>
              </a:buBlip>
            </a:pPr>
            <a:r>
              <a:rPr b="0" lang="en-US" sz="2400" spc="-1" strike="noStrike">
                <a:solidFill>
                  <a:srgbClr val="000000"/>
                </a:solidFill>
                <a:latin typeface="Goudy Old Style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oudy Old Style"/>
              </a:rPr>
              <a:t>I gamle dage med mere social arv og fattigdom tænkte man ikke så meget over hvad man lavede, I dag bruger man mere tid og kræfter på at tænke over hvem man er og hvad man vil.</a:t>
            </a:r>
            <a:endParaRPr b="0" lang="en-DK" sz="24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14400" y="503280"/>
            <a:ext cx="7313040" cy="86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a-DK" sz="4600" spc="-1" strike="noStrike">
                <a:solidFill>
                  <a:srgbClr val="000000"/>
                </a:solidFill>
                <a:latin typeface="Futura"/>
              </a:rPr>
              <a:t>Ekspertgørelsen</a:t>
            </a:r>
            <a:endParaRPr b="0" lang="en-DK" sz="4600" spc="-1" strike="noStrike">
              <a:latin typeface="DejaVu Sans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914400" y="1735200"/>
            <a:ext cx="7313040" cy="405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63680" indent="-463680">
              <a:lnSpc>
                <a:spcPct val="100000"/>
              </a:lnSpc>
              <a:spcBef>
                <a:spcPts val="2001"/>
              </a:spcBef>
              <a:buSzPct val="100017"/>
              <a:buBlip>
                <a:blip r:embed="rId1"/>
              </a:buBlip>
            </a:pPr>
            <a:r>
              <a:rPr b="0" lang="en-US" sz="2400" spc="-1" strike="noStrike">
                <a:solidFill>
                  <a:srgbClr val="000000"/>
                </a:solidFill>
                <a:latin typeface="Goudy Old Style"/>
              </a:rPr>
              <a:t>Fordi man I dag er mere specialiseret, er man nød til at stole på at folk har evner man ikke selv har.</a:t>
            </a:r>
            <a:endParaRPr b="0" lang="en-DK" sz="24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4400" y="503280"/>
            <a:ext cx="7313040" cy="86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a-DK" sz="4600" spc="-1" strike="noStrike">
                <a:solidFill>
                  <a:srgbClr val="000000"/>
                </a:solidFill>
                <a:latin typeface="Futura"/>
              </a:rPr>
              <a:t>Ændret risikoprofil</a:t>
            </a:r>
            <a:endParaRPr b="0" lang="en-DK" sz="4600" spc="-1" strike="noStrike">
              <a:latin typeface="DejaVu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914400" y="1735200"/>
            <a:ext cx="7313040" cy="405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Goudy Old Style"/>
              </a:rPr>
              <a:t>I gamle dage var risiko kendt; dårlig arbejdsforhold og ringe livskvalitet. I dag er risici reduceret med bedre sociale samfundsforhold, som sundhedssystem og uddannelse.</a:t>
            </a:r>
            <a:endParaRPr b="0" lang="en-DK" sz="2400" spc="-1" strike="noStrike">
              <a:latin typeface="DejaVu Sans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Goudy Old Style"/>
              </a:rPr>
              <a:t>Der findes dog stadig risici, som man ikke kan forholde sig til, men som man kender, I forhold til gamle dage, hvor man levede stortset I uvidenhed.</a:t>
            </a:r>
            <a:endParaRPr b="0" lang="en-DK" sz="24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914400" y="503280"/>
            <a:ext cx="7313040" cy="86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a-DK" sz="4600" spc="-1" strike="noStrike">
                <a:solidFill>
                  <a:srgbClr val="000000"/>
                </a:solidFill>
                <a:latin typeface="Goudy Old Style"/>
              </a:rPr>
              <a:t>INDIVIDUALISME</a:t>
            </a:r>
            <a:endParaRPr b="0" lang="en-DK" sz="4600" spc="-1" strike="noStrike">
              <a:latin typeface="DejaVu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914400" y="1735200"/>
            <a:ext cx="7313040" cy="405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001"/>
              </a:spcBef>
              <a:buNone/>
              <a:tabLst>
                <a:tab algn="l" pos="0"/>
              </a:tabLst>
            </a:pPr>
            <a:r>
              <a:rPr b="0" lang="da-DK" sz="2400" spc="-1" strike="noStrike">
                <a:solidFill>
                  <a:srgbClr val="000000"/>
                </a:solidFill>
                <a:latin typeface="Goudy Old Style"/>
              </a:rPr>
              <a:t>Ud over Anthony Giddens 5 begreber er INDIVIDUALISME også et meget vigtigt træk ved det senmoderne samfund! </a:t>
            </a:r>
            <a:endParaRPr b="0" lang="en-DK" sz="24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buNone/>
              <a:tabLst>
                <a:tab algn="l" pos="0"/>
              </a:tabLst>
            </a:pPr>
            <a:r>
              <a:rPr b="0" lang="da-DK" sz="2400" spc="-1" strike="noStrike">
                <a:solidFill>
                  <a:srgbClr val="000000"/>
                </a:solidFill>
                <a:latin typeface="Goudy Old Style"/>
              </a:rPr>
              <a:t>Lav også et dias med visualiseringer til dét begreb!</a:t>
            </a:r>
            <a:endParaRPr b="0" lang="en-DK" sz="24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914400" y="503280"/>
            <a:ext cx="7313040" cy="86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a-DK" sz="4600" spc="-1" strike="noStrike">
                <a:solidFill>
                  <a:srgbClr val="000000"/>
                </a:solidFill>
                <a:latin typeface="Futura"/>
              </a:rPr>
              <a:t>Individualisme</a:t>
            </a:r>
            <a:endParaRPr b="0" lang="en-DK" sz="4600" spc="-1" strike="noStrike">
              <a:latin typeface="DejaVu San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914400" y="1735200"/>
            <a:ext cx="7313040" cy="405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DK" sz="3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Blækhus.thmx</Template>
  <TotalTime>28</TotalTime>
  <Application>LibreOffice/7.2.5.2.0$Linux_X86_64 LibreOffice_project/20$Build-2</Application>
  <AppVersion>15.0000</AppVersion>
  <Words>130</Words>
  <Paragraphs>18</Paragraphs>
  <Company>Mercantec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2013-10-03T07:27:42Z</dcterms:created>
  <dc:creator>Bjørg</dc:creator>
  <dc:description/>
  <dc:language>en-DK</dc:language>
  <cp:lastModifiedBy/>
  <dcterms:modified xsi:type="dcterms:W3CDTF">2022-02-01T15:33:38Z</dcterms:modified>
  <cp:revision>5</cp:revision>
  <dc:subject/>
  <dc:title>Det senmoderne  samfund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Skærmshow (4:3)</vt:lpwstr>
  </property>
  <property fmtid="{D5CDD505-2E9C-101B-9397-08002B2CF9AE}" pid="3" name="Slides">
    <vt:i4>9</vt:i4>
  </property>
</Properties>
</file>