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86" r:id="rId4"/>
    <p:sldId id="287" r:id="rId5"/>
    <p:sldId id="288" r:id="rId6"/>
    <p:sldId id="266" r:id="rId7"/>
    <p:sldId id="267" r:id="rId8"/>
    <p:sldId id="268" r:id="rId9"/>
    <p:sldId id="269" r:id="rId10"/>
    <p:sldId id="270" r:id="rId11"/>
    <p:sldId id="263" r:id="rId12"/>
    <p:sldId id="271" r:id="rId13"/>
    <p:sldId id="274" r:id="rId14"/>
    <p:sldId id="275" r:id="rId15"/>
    <p:sldId id="276" r:id="rId16"/>
    <p:sldId id="272" r:id="rId17"/>
    <p:sldId id="273" r:id="rId18"/>
    <p:sldId id="264" r:id="rId19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arne Poulsen" initials="BP" lastIdx="0" clrIdx="0">
    <p:extLst>
      <p:ext uri="{19B8F6BF-5375-455C-9EA6-DF929625EA0E}">
        <p15:presenceInfo xmlns:p15="http://schemas.microsoft.com/office/powerpoint/2012/main" userId="S-1-5-21-4210416720-3116647194-1604962597-2779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24E9F-5EA5-4CC0-9262-DBA02F7CBFB5}" v="472" dt="2018-08-06T18:58:26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F" userId="d0285cc58081712f" providerId="LiveId" clId="{28624E9F-5EA5-4CC0-9262-DBA02F7CBFB5}"/>
    <pc:docChg chg="addSld delSld modSld sldOrd">
      <pc:chgData name="B F" userId="d0285cc58081712f" providerId="LiveId" clId="{28624E9F-5EA5-4CC0-9262-DBA02F7CBFB5}" dt="2018-08-06T19:21:16.701" v="1284"/>
      <pc:docMkLst>
        <pc:docMk/>
      </pc:docMkLst>
      <pc:sldChg chg="add del">
        <pc:chgData name="B F" userId="d0285cc58081712f" providerId="LiveId" clId="{28624E9F-5EA5-4CC0-9262-DBA02F7CBFB5}" dt="2018-08-06T18:38:36.498" v="41" actId="2696"/>
        <pc:sldMkLst>
          <pc:docMk/>
          <pc:sldMk cId="260737186" sldId="285"/>
        </pc:sldMkLst>
      </pc:sldChg>
      <pc:sldChg chg="addSp delSp modSp add">
        <pc:chgData name="B F" userId="d0285cc58081712f" providerId="LiveId" clId="{28624E9F-5EA5-4CC0-9262-DBA02F7CBFB5}" dt="2018-08-06T18:37:22.375" v="39" actId="1076"/>
        <pc:sldMkLst>
          <pc:docMk/>
          <pc:sldMk cId="2622326331" sldId="286"/>
        </pc:sldMkLst>
        <pc:spChg chg="del">
          <ac:chgData name="B F" userId="d0285cc58081712f" providerId="LiveId" clId="{28624E9F-5EA5-4CC0-9262-DBA02F7CBFB5}" dt="2018-08-06T18:28:25.044" v="2"/>
          <ac:spMkLst>
            <pc:docMk/>
            <pc:sldMk cId="2622326331" sldId="286"/>
            <ac:spMk id="2" creationId="{479E9C51-D692-46FF-862C-DC91AA708C9E}"/>
          </ac:spMkLst>
        </pc:spChg>
        <pc:spChg chg="del">
          <ac:chgData name="B F" userId="d0285cc58081712f" providerId="LiveId" clId="{28624E9F-5EA5-4CC0-9262-DBA02F7CBFB5}" dt="2018-08-06T18:28:25.044" v="2"/>
          <ac:spMkLst>
            <pc:docMk/>
            <pc:sldMk cId="2622326331" sldId="286"/>
            <ac:spMk id="3" creationId="{043F9E38-D237-402D-8BB7-86205181393E}"/>
          </ac:spMkLst>
        </pc:spChg>
        <pc:spChg chg="add mod">
          <ac:chgData name="B F" userId="d0285cc58081712f" providerId="LiveId" clId="{28624E9F-5EA5-4CC0-9262-DBA02F7CBFB5}" dt="2018-08-06T18:37:22.375" v="39" actId="1076"/>
          <ac:spMkLst>
            <pc:docMk/>
            <pc:sldMk cId="2622326331" sldId="286"/>
            <ac:spMk id="4" creationId="{78C9E1B2-A207-415E-A368-96868CF768D3}"/>
          </ac:spMkLst>
        </pc:spChg>
      </pc:sldChg>
      <pc:sldChg chg="modSp add del modAnim">
        <pc:chgData name="B F" userId="d0285cc58081712f" providerId="LiveId" clId="{28624E9F-5EA5-4CC0-9262-DBA02F7CBFB5}" dt="2018-08-06T19:03:13.546" v="502" actId="2696"/>
        <pc:sldMkLst>
          <pc:docMk/>
          <pc:sldMk cId="4193571509" sldId="312"/>
        </pc:sldMkLst>
        <pc:spChg chg="mod">
          <ac:chgData name="B F" userId="d0285cc58081712f" providerId="LiveId" clId="{28624E9F-5EA5-4CC0-9262-DBA02F7CBFB5}" dt="2018-08-06T19:02:54.040" v="500" actId="20577"/>
          <ac:spMkLst>
            <pc:docMk/>
            <pc:sldMk cId="4193571509" sldId="312"/>
            <ac:spMk id="4" creationId="{0FF268B1-28B0-4ED3-9709-39436CF39DCF}"/>
          </ac:spMkLst>
        </pc:spChg>
      </pc:sldChg>
      <pc:sldChg chg="modSp add ord modAnim">
        <pc:chgData name="B F" userId="d0285cc58081712f" providerId="LiveId" clId="{28624E9F-5EA5-4CC0-9262-DBA02F7CBFB5}" dt="2018-08-06T18:58:26.701" v="470"/>
        <pc:sldMkLst>
          <pc:docMk/>
          <pc:sldMk cId="4028027516" sldId="313"/>
        </pc:sldMkLst>
        <pc:spChg chg="mod">
          <ac:chgData name="B F" userId="d0285cc58081712f" providerId="LiveId" clId="{28624E9F-5EA5-4CC0-9262-DBA02F7CBFB5}" dt="2018-08-06T18:46:03.533" v="466" actId="20577"/>
          <ac:spMkLst>
            <pc:docMk/>
            <pc:sldMk cId="4028027516" sldId="313"/>
            <ac:spMk id="4" creationId="{0FF268B1-28B0-4ED3-9709-39436CF39DCF}"/>
          </ac:spMkLst>
        </pc:spChg>
      </pc:sldChg>
      <pc:sldChg chg="modSp add modAnim">
        <pc:chgData name="B F" userId="d0285cc58081712f" providerId="LiveId" clId="{28624E9F-5EA5-4CC0-9262-DBA02F7CBFB5}" dt="2018-08-06T19:07:41.087" v="723"/>
        <pc:sldMkLst>
          <pc:docMk/>
          <pc:sldMk cId="2027276175" sldId="314"/>
        </pc:sldMkLst>
        <pc:spChg chg="mod">
          <ac:chgData name="B F" userId="d0285cc58081712f" providerId="LiveId" clId="{28624E9F-5EA5-4CC0-9262-DBA02F7CBFB5}" dt="2018-08-06T19:07:27.396" v="719" actId="20577"/>
          <ac:spMkLst>
            <pc:docMk/>
            <pc:sldMk cId="2027276175" sldId="314"/>
            <ac:spMk id="4" creationId="{0FF268B1-28B0-4ED3-9709-39436CF39DCF}"/>
          </ac:spMkLst>
        </pc:spChg>
      </pc:sldChg>
      <pc:sldChg chg="modSp add modAnim">
        <pc:chgData name="B F" userId="d0285cc58081712f" providerId="LiveId" clId="{28624E9F-5EA5-4CC0-9262-DBA02F7CBFB5}" dt="2018-08-06T19:21:16.701" v="1284"/>
        <pc:sldMkLst>
          <pc:docMk/>
          <pc:sldMk cId="1613620571" sldId="315"/>
        </pc:sldMkLst>
        <pc:spChg chg="mod">
          <ac:chgData name="B F" userId="d0285cc58081712f" providerId="LiveId" clId="{28624E9F-5EA5-4CC0-9262-DBA02F7CBFB5}" dt="2018-08-06T19:10:48.615" v="1277" actId="20577"/>
          <ac:spMkLst>
            <pc:docMk/>
            <pc:sldMk cId="1613620571" sldId="315"/>
            <ac:spMk id="4" creationId="{0FF268B1-28B0-4ED3-9709-39436CF39DCF}"/>
          </ac:spMkLst>
        </pc:spChg>
      </pc:sldChg>
    </pc:docChg>
  </pc:docChgLst>
  <pc:docChgLst>
    <pc:chgData name="B F" userId="d0285cc58081712f" providerId="LiveId" clId="{BB8B0800-690B-4BDC-8459-6E175C1E8337}"/>
  </pc:docChgLst>
  <pc:docChgLst>
    <pc:chgData name="B F" userId="d0285cc58081712f" providerId="LiveId" clId="{F20BBBEC-F04B-4567-96D2-70738C906514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, vektorgrafik&#10;&#10;Beskrivelse, der er oprettet med høj sikkerhed">
            <a:extLst>
              <a:ext uri="{FF2B5EF4-FFF2-40B4-BE49-F238E27FC236}">
                <a16:creationId xmlns:a16="http://schemas.microsoft.com/office/drawing/2014/main" id="{B28D7924-9A77-441A-A7E1-D64A14059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9" b="17481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E90C58-5D2D-469A-BBCC-FD942ACCD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da-DK"/>
              <a:t>Service </a:t>
            </a:r>
            <a:r>
              <a:rPr lang="da-DK" dirty="0"/>
              <a:t>Operation</a:t>
            </a:r>
            <a:endParaRPr lang="en-US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B3D57AD-E76B-479B-9373-1F6540614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da-DK" sz="2400" dirty="0" smtClean="0"/>
              <a:t>ITIL Foundation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5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439561A9-A618-4200-9C9D-19FACF1E7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3" r="16892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25AE8ED-83B7-4CBE-87B2-2FEB237E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da-DK" dirty="0"/>
              <a:t>Access management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924D53-896B-4F73-8266-208A3CA10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da-DK" dirty="0"/>
              <a:t>Denne proces tildeler rettigheder til de korrekte brugere baseret på Information Security Management (ISM), som fandt sted under Service Design.</a:t>
            </a:r>
          </a:p>
          <a:p>
            <a:r>
              <a:rPr lang="da-DK" dirty="0"/>
              <a:t>Det er i bund og grund et spørgsmål om at beskytte organisationens data ved at følge sikkerhedspolitikkerne fra ISM.</a:t>
            </a:r>
            <a:r>
              <a:rPr lang="en-US" dirty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61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1DEAF-8F66-412F-8F84-DD0D3FF7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Service operation-funktioner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A05D86-2B4E-4628-92D4-C6887455F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Disse fire Service Operation-funktioner hjælper med at strukturere vores supportressourcer:</a:t>
            </a:r>
          </a:p>
          <a:p>
            <a:r>
              <a:rPr lang="da-DK" dirty="0"/>
              <a:t>- Service </a:t>
            </a:r>
            <a:r>
              <a:rPr lang="da-DK" dirty="0" err="1"/>
              <a:t>Desk</a:t>
            </a:r>
            <a:endParaRPr lang="da-DK" dirty="0"/>
          </a:p>
          <a:p>
            <a:r>
              <a:rPr lang="da-DK" dirty="0"/>
              <a:t>- Technical Management</a:t>
            </a:r>
          </a:p>
          <a:p>
            <a:r>
              <a:rPr lang="da-DK" dirty="0"/>
              <a:t>- Applications Management</a:t>
            </a:r>
          </a:p>
          <a:p>
            <a:r>
              <a:rPr lang="da-DK" dirty="0"/>
              <a:t>- IT Operations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9F809-0C0F-47DE-8CED-67A569CF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Service </a:t>
            </a:r>
            <a:r>
              <a:rPr lang="da-DK" dirty="0" err="1"/>
              <a:t>desk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10E58E-7E23-439F-9D57-6DB460F98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Service </a:t>
            </a:r>
            <a:r>
              <a:rPr lang="da-DK" dirty="0" err="1"/>
              <a:t>Deskens</a:t>
            </a:r>
            <a:r>
              <a:rPr lang="da-DK" dirty="0"/>
              <a:t> vigtigste rolle er at fungere som first-line support. Single Point of Contact (SPOC).</a:t>
            </a:r>
          </a:p>
          <a:p>
            <a:r>
              <a:rPr lang="da-DK" dirty="0"/>
              <a:t>Arbejdet består i:</a:t>
            </a:r>
          </a:p>
          <a:p>
            <a:r>
              <a:rPr lang="da-DK" dirty="0"/>
              <a:t>- at gendanne en Service til normal tilstand så hurtigt som muligt (Incident Management)</a:t>
            </a:r>
          </a:p>
          <a:p>
            <a:r>
              <a:rPr lang="da-DK" dirty="0"/>
              <a:t>- at håndtere </a:t>
            </a:r>
            <a:r>
              <a:rPr lang="da-DK" dirty="0" err="1"/>
              <a:t>Request</a:t>
            </a:r>
            <a:r>
              <a:rPr lang="da-DK" dirty="0"/>
              <a:t> </a:t>
            </a:r>
            <a:r>
              <a:rPr lang="da-DK" dirty="0" err="1"/>
              <a:t>Fulfillment</a:t>
            </a:r>
            <a:r>
              <a:rPr lang="da-DK" dirty="0"/>
              <a:t> (Standard Change)</a:t>
            </a:r>
          </a:p>
          <a:p>
            <a:r>
              <a:rPr lang="da-DK" dirty="0"/>
              <a:t>Den er naturligvis også ansvarlig for at notere al information vedr. Incidents og </a:t>
            </a:r>
            <a:r>
              <a:rPr lang="da-DK" dirty="0" err="1"/>
              <a:t>Requests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65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safaribooksonline.com/library/view/it-service-management/9781906124939/images/fig24.1.jpg">
            <a:extLst>
              <a:ext uri="{FF2B5EF4-FFF2-40B4-BE49-F238E27FC236}">
                <a16:creationId xmlns:a16="http://schemas.microsoft.com/office/drawing/2014/main" id="{DBCA14FB-9AE0-479C-8BAF-48DE493EB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96594"/>
            <a:ext cx="5455921" cy="466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DE36FF-9914-43E3-BCD3-054F5E3D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da-DK" sz="4400"/>
              <a:t>Local service desk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5F1A34-9335-4863-A34A-6AA660E5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da-DK" dirty="0"/>
              <a:t>Den er lokaliseret i nærheden af de brugere, som serviceres.</a:t>
            </a:r>
          </a:p>
          <a:p>
            <a:r>
              <a:rPr lang="da-DK" dirty="0"/>
              <a:t>Eks. Hver afdeling. Ikke kosteffektivt. Bedre forhold til brugeren.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04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safaribooksonline.com/library/view/it-service-management/9781906124939/images/fig24.2.jpg">
            <a:extLst>
              <a:ext uri="{FF2B5EF4-FFF2-40B4-BE49-F238E27FC236}">
                <a16:creationId xmlns:a16="http://schemas.microsoft.com/office/drawing/2014/main" id="{B1A40710-EA80-401C-A35A-6F5F97AA8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78433"/>
            <a:ext cx="5455921" cy="450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DEBA1F-B4B5-4235-AF7A-D970AD43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da-DK" sz="4400" dirty="0" err="1"/>
              <a:t>Centralized</a:t>
            </a:r>
            <a:r>
              <a:rPr lang="da-DK" sz="4400" dirty="0"/>
              <a:t> service </a:t>
            </a:r>
            <a:r>
              <a:rPr lang="da-DK" sz="4400" dirty="0" err="1"/>
              <a:t>desk</a:t>
            </a:r>
            <a:endParaRPr lang="da-DK" sz="44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E955C9A-35E2-4363-B452-7E9F08213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da-DK" dirty="0"/>
              <a:t>Placeret ét eller få steder i organisationen. Kosteffektivt.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13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www.safaribooksonline.com/library/view/it-service-management/9781906124939/images/fig24.3.jpg">
            <a:extLst>
              <a:ext uri="{FF2B5EF4-FFF2-40B4-BE49-F238E27FC236}">
                <a16:creationId xmlns:a16="http://schemas.microsoft.com/office/drawing/2014/main" id="{2838F0D8-37B6-4499-B954-4A8A5D86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55674"/>
            <a:ext cx="5455921" cy="474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918809-8E5B-4E89-BB59-A98B2AAC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da-DK" sz="4400" dirty="0"/>
              <a:t>Virtual service </a:t>
            </a:r>
            <a:r>
              <a:rPr lang="da-DK" sz="4400" dirty="0" err="1"/>
              <a:t>desk</a:t>
            </a:r>
            <a:r>
              <a:rPr lang="da-DK" sz="4400" dirty="0"/>
              <a:t> og </a:t>
            </a:r>
            <a:r>
              <a:rPr lang="da-DK" sz="4400" dirty="0" err="1"/>
              <a:t>Follow</a:t>
            </a:r>
            <a:r>
              <a:rPr lang="da-DK" sz="4400" dirty="0"/>
              <a:t> the </a:t>
            </a:r>
            <a:r>
              <a:rPr lang="da-DK" sz="4400" dirty="0" err="1"/>
              <a:t>sun</a:t>
            </a:r>
            <a:endParaRPr lang="da-DK" sz="4400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AB1B0DC0-22B7-4181-A21E-6A431267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da-DK" b="1" dirty="0"/>
              <a:t>Virtual Service </a:t>
            </a:r>
            <a:r>
              <a:rPr lang="da-DK" b="1" dirty="0" err="1"/>
              <a:t>Desk</a:t>
            </a:r>
            <a:r>
              <a:rPr lang="da-DK" b="1" dirty="0"/>
              <a:t>: </a:t>
            </a:r>
            <a:r>
              <a:rPr lang="da-DK" dirty="0"/>
              <a:t>Brug af teknologi til at viderestille opkald til andre lokationer.</a:t>
            </a:r>
          </a:p>
          <a:p>
            <a:r>
              <a:rPr lang="da-DK" dirty="0"/>
              <a:t>Brugeren har fornemmelsen af SPOC. Kan være offshore. Kosteffektivt.</a:t>
            </a:r>
          </a:p>
          <a:p>
            <a:endParaRPr lang="da-DK" b="1" dirty="0"/>
          </a:p>
          <a:p>
            <a:r>
              <a:rPr lang="da-DK" b="1" dirty="0" err="1"/>
              <a:t>Follow</a:t>
            </a:r>
            <a:r>
              <a:rPr lang="da-DK" b="1" dirty="0"/>
              <a:t> the Sun: </a:t>
            </a:r>
            <a:r>
              <a:rPr lang="da-DK" dirty="0"/>
              <a:t>Support 24/7. Attraktiv for globale virksomheder. Sprog- og kulturforskelle kan være et problem.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11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8" name="Picture 14" descr="https://t3.ftcdn.net/jpg/01/41/60/76/500_F_141607640_u99CwLDb2cN3ChJezrU9Fhy7BDxYgXzQ.jpg">
            <a:extLst>
              <a:ext uri="{FF2B5EF4-FFF2-40B4-BE49-F238E27FC236}">
                <a16:creationId xmlns:a16="http://schemas.microsoft.com/office/drawing/2014/main" id="{E64291D1-D2DD-4DA1-A92E-111037889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4" r="13902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BB4B8B-B1FC-4CC3-96BA-B43518DB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da-DK"/>
              <a:t>Specialized service desk groups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12725B-5AB5-4708-9E44-D5DC7454F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da-DK" dirty="0"/>
              <a:t>Viderestilling til specialgrupper. </a:t>
            </a:r>
          </a:p>
          <a:p>
            <a:r>
              <a:rPr lang="da-DK" dirty="0"/>
              <a:t>- Brugeren skal vælge korrekt. </a:t>
            </a:r>
          </a:p>
          <a:p>
            <a:r>
              <a:rPr lang="da-DK" dirty="0"/>
              <a:t>- God til mere kompleks support.</a:t>
            </a:r>
          </a:p>
          <a:p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2601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cpisolutions.com/wp-content/uploads/2014/09/Network-Infrastructure-430x384.jpg">
            <a:extLst>
              <a:ext uri="{FF2B5EF4-FFF2-40B4-BE49-F238E27FC236}">
                <a16:creationId xmlns:a16="http://schemas.microsoft.com/office/drawing/2014/main" id="{80898AFB-0C6C-4F38-9D7F-C38BEFC6B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267" y="1644154"/>
            <a:ext cx="3999654" cy="356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DE6AD0-A906-492E-9681-50C6F5D2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da-DK" dirty="0"/>
              <a:t>Technical &amp; Application Management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F82E99-DEEA-411A-883D-10A46EB3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r>
              <a:rPr lang="da-DK" b="1" dirty="0"/>
              <a:t>Technical Management: </a:t>
            </a:r>
            <a:r>
              <a:rPr lang="da-DK" dirty="0"/>
              <a:t>Det er de teams og afdelinger, som står for design, test og forbedring af infrastrukturen, så den stemmer overens med virksomhedens processer.</a:t>
            </a:r>
          </a:p>
          <a:p>
            <a:r>
              <a:rPr lang="da-DK" dirty="0"/>
              <a:t>De har den tekniske viden og står for alt det tekniske ved en ny eller ændret service.</a:t>
            </a:r>
          </a:p>
          <a:p>
            <a:r>
              <a:rPr lang="da-DK" b="1" dirty="0"/>
              <a:t>Application Management: </a:t>
            </a:r>
            <a:r>
              <a:rPr lang="da-DK" dirty="0"/>
              <a:t>Minder meget om Technical Management. Den store forskel er, at Application Management fokuserer på software. </a:t>
            </a:r>
          </a:p>
        </p:txBody>
      </p:sp>
    </p:spTree>
    <p:extLst>
      <p:ext uri="{BB962C8B-B14F-4D97-AF65-F5344CB8AC3E}">
        <p14:creationId xmlns:p14="http://schemas.microsoft.com/office/powerpoint/2010/main" val="39735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igitaldealershipsolutions.ca/assets/images/maintenance.jpg">
            <a:extLst>
              <a:ext uri="{FF2B5EF4-FFF2-40B4-BE49-F238E27FC236}">
                <a16:creationId xmlns:a16="http://schemas.microsoft.com/office/drawing/2014/main" id="{6886E498-AEA0-400D-931C-320AC7B54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0" t="-1" r="28339" b="-1"/>
          <a:stretch/>
        </p:blipFill>
        <p:spPr bwMode="auto">
          <a:xfrm>
            <a:off x="7845911" y="10"/>
            <a:ext cx="43460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6CEF4D-1868-4557-95E4-F26934F3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da-DK" dirty="0"/>
              <a:t>IT Operations management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D6CF5C-E6EE-43D1-A8C4-09A38562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da-DK" b="1" dirty="0"/>
              <a:t>IT Operations Management</a:t>
            </a:r>
            <a:r>
              <a:rPr lang="da-DK" dirty="0"/>
              <a:t> er et spørgsmål om at bruge processer til at vedligeholde infrastruktur. Det vil sige udbedre fejl og finde forbedringsmuligheder.</a:t>
            </a:r>
            <a:endParaRPr lang="da-DK" b="1" dirty="0"/>
          </a:p>
          <a:p>
            <a:endParaRPr lang="da-DK" b="1" dirty="0"/>
          </a:p>
          <a:p>
            <a:r>
              <a:rPr lang="da-DK" b="1" dirty="0"/>
              <a:t>IT Operations Control: </a:t>
            </a:r>
            <a:r>
              <a:rPr lang="da-DK" dirty="0" err="1"/>
              <a:t>Back-up</a:t>
            </a:r>
            <a:r>
              <a:rPr lang="da-DK" dirty="0"/>
              <a:t>, gendannelse osv.</a:t>
            </a:r>
            <a:endParaRPr lang="da-DK" b="1" dirty="0"/>
          </a:p>
          <a:p>
            <a:endParaRPr lang="da-DK" dirty="0"/>
          </a:p>
          <a:p>
            <a:r>
              <a:rPr lang="da-DK" b="1" dirty="0" err="1"/>
              <a:t>Facilities</a:t>
            </a:r>
            <a:r>
              <a:rPr lang="da-DK" b="1" dirty="0"/>
              <a:t> Management: </a:t>
            </a:r>
            <a:r>
              <a:rPr lang="da-DK" dirty="0"/>
              <a:t>Håndtering af det fysiske IT-miljø. Køling i serverrum osv.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60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ITIL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definition </a:t>
            </a:r>
            <a:r>
              <a:rPr lang="en-US" sz="36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på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en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service desk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>
            <a:off x="1268083" y="2659559"/>
            <a:ext cx="916987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a-DK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‘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The single point of contact between the service provider and the users. A typical service desk manages incidents and service requests, and also handles communication with the users.’ 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27671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913" y="1861384"/>
            <a:ext cx="5314800" cy="4426134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3110948" y="615434"/>
            <a:ext cx="6403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I en verden uden service </a:t>
            </a:r>
            <a:r>
              <a:rPr lang="da-DK" sz="28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desk</a:t>
            </a:r>
            <a:r>
              <a:rPr lang="da-DK" sz="2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da-DK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0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60" y="1757455"/>
            <a:ext cx="7740000" cy="3744200"/>
          </a:xfrm>
          <a:prstGeom prst="rect">
            <a:avLst/>
          </a:prstGeom>
        </p:spPr>
      </p:pic>
      <p:sp>
        <p:nvSpPr>
          <p:cNvPr id="3" name="Rektangel 2"/>
          <p:cNvSpPr/>
          <p:nvPr/>
        </p:nvSpPr>
        <p:spPr>
          <a:xfrm>
            <a:off x="2468470" y="660160"/>
            <a:ext cx="5243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800" dirty="0" smtClean="0">
                <a:solidFill>
                  <a:srgbClr val="0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I en verden med service </a:t>
            </a:r>
            <a:r>
              <a:rPr lang="da-DK" sz="2800" dirty="0" err="1" smtClean="0">
                <a:solidFill>
                  <a:srgbClr val="0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desk</a:t>
            </a:r>
            <a:endParaRPr lang="da-DK" sz="2800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288130" y="0"/>
            <a:ext cx="11598964" cy="984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En</a:t>
            </a:r>
            <a:r>
              <a:rPr lang="en-US" sz="3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service desk´s </a:t>
            </a:r>
            <a:r>
              <a:rPr lang="en-US" sz="3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opgaver</a:t>
            </a:r>
            <a:r>
              <a:rPr lang="en-US" sz="3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endParaRPr lang="en-US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Bookman Old Style" panose="02050604050505020204" pitchFamily="18" charset="0"/>
              </a:rPr>
              <a:t>• 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First(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og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som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oftest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single) point </a:t>
            </a:r>
            <a:r>
              <a:rPr lang="en-US" sz="2200" dirty="0">
                <a:solidFill>
                  <a:srgbClr val="000000"/>
                </a:solidFill>
                <a:latin typeface="Bookman Old Style" panose="02050604050505020204" pitchFamily="18" charset="0"/>
              </a:rPr>
              <a:t>of contact for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slutbrugere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og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eksterne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kunder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Håndterer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alle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indkommende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sager,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herunder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escalering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til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2</a:t>
            </a:r>
            <a:r>
              <a:rPr lang="en-US" sz="2200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nd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og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3</a:t>
            </a:r>
            <a:r>
              <a:rPr lang="en-US" sz="2200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rd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level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når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det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er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aktuelt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n-US" sz="2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Bookman Old Style" panose="02050604050505020204" pitchFamily="18" charset="0"/>
              </a:rPr>
              <a:t>•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Modtager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og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registrerer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alle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supportkald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servicerequests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og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incidents)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n-US" sz="2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Bookman Old Style" panose="02050604050505020204" pitchFamily="18" charset="0"/>
              </a:rPr>
              <a:t>•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Prioriterer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sager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efter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hvor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kritiske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de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er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og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efter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aftalt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SLA</a:t>
            </a:r>
          </a:p>
          <a:p>
            <a:endParaRPr lang="en-US" sz="2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Bookman Old Style" panose="02050604050505020204" pitchFamily="18" charset="0"/>
              </a:rPr>
              <a:t>•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Håndterer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escalering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til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2</a:t>
            </a:r>
            <a:r>
              <a:rPr lang="en-US" sz="2200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nd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og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3</a:t>
            </a:r>
            <a:r>
              <a:rPr lang="en-US" sz="2200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rd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level;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fastholder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ansvar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og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ejerskab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</a:p>
          <a:p>
            <a:endParaRPr lang="en-US" sz="2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Bookman Old Style" panose="02050604050505020204" pitchFamily="18" charset="0"/>
              </a:rPr>
              <a:t>• 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Holder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slutbrugere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orienteret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om status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og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fremdrift</a:t>
            </a:r>
            <a:r>
              <a:rPr lang="en-US" sz="22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på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brugerens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kundens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sager.</a:t>
            </a:r>
          </a:p>
          <a:p>
            <a:endParaRPr lang="en-US" sz="2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Bookman Old Style" panose="02050604050505020204" pitchFamily="18" charset="0"/>
              </a:rPr>
              <a:t>•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Ansvarlig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ejer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for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sagen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til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den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kan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lukkes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også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hvis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den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er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escaleret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!)</a:t>
            </a:r>
          </a:p>
          <a:p>
            <a:endParaRPr lang="en-US" sz="2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da-DK" sz="2200" dirty="0">
                <a:solidFill>
                  <a:srgbClr val="000000"/>
                </a:solidFill>
                <a:latin typeface="Bookman Old Style" panose="02050604050505020204" pitchFamily="18" charset="0"/>
              </a:rPr>
              <a:t>• </a:t>
            </a:r>
            <a:r>
              <a:rPr lang="da-DK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Afrapportering og logning af erfaringer. </a:t>
            </a:r>
            <a:endParaRPr lang="da-DK" sz="2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da-DK" sz="2400" b="1" i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da-DK" sz="24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da-DK" sz="24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da-DK" sz="24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da-DK" sz="24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da-DK" sz="24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da-DK" sz="24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da-DK" sz="24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57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C904C-19AC-45C7-BBC4-D060D1D8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Incident management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A113C0-FFF9-4A39-A0BD-FD28DDB38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Incident: </a:t>
            </a:r>
            <a:r>
              <a:rPr lang="da-DK" dirty="0"/>
              <a:t>En </a:t>
            </a:r>
            <a:r>
              <a:rPr lang="da-DK" dirty="0" err="1"/>
              <a:t>uplanlagt</a:t>
            </a:r>
            <a:r>
              <a:rPr lang="da-DK" dirty="0"/>
              <a:t> afbrydelse eller kvalitetsreduktion af en IT Service.</a:t>
            </a:r>
          </a:p>
          <a:p>
            <a:r>
              <a:rPr lang="da-DK" dirty="0"/>
              <a:t>Incident Management går ud på at gendanne en service til normal tilstand hurtigst muligt (defineres i SLA)</a:t>
            </a:r>
            <a:r>
              <a:rPr lang="en-US" dirty="0"/>
              <a:t>.</a:t>
            </a:r>
          </a:p>
          <a:p>
            <a:r>
              <a:rPr lang="da-DK" dirty="0"/>
              <a:t>Incidents rapporteres af eksempelvis brugere, ansatte eller ved hjælp af systemovervågning.</a:t>
            </a:r>
          </a:p>
          <a:p>
            <a:endParaRPr lang="da-DK" dirty="0"/>
          </a:p>
          <a:p>
            <a:r>
              <a:rPr lang="da-DK" b="1" dirty="0"/>
              <a:t>Major Incidents: </a:t>
            </a:r>
            <a:r>
              <a:rPr lang="da-DK" dirty="0"/>
              <a:t>De Incidents som har en kritisk indflydelse på virksomheden (betaling på webshop). Relaterer sig direkte til Emergency Change.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45186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4E1D587A-5C4C-46F1-BFB9-E2E888009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66" r="16892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BC0553-F457-42C9-ABF5-29F35C70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da-DK" dirty="0"/>
              <a:t>Problem management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1F750D-B1EA-4248-922F-A34040DDD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da-DK" b="1" dirty="0"/>
              <a:t>Problem: </a:t>
            </a:r>
            <a:r>
              <a:rPr lang="da-DK" dirty="0"/>
              <a:t>Et problem defineres som årsagen til, at et eller flere Incidents opstår. </a:t>
            </a:r>
          </a:p>
          <a:p>
            <a:r>
              <a:rPr lang="da-DK" dirty="0"/>
              <a:t>Ved Problem Management undersøger man årsagen og implementerer så vidt muligt en permanent løsning. </a:t>
            </a:r>
          </a:p>
          <a:p>
            <a:r>
              <a:rPr lang="da-DK" dirty="0"/>
              <a:t>I tilfælde af at man ikke har en permanent løsning, vil man implementere en midlertidig løsning.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AFC29-7FB6-4C3C-84DD-CF49D335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Event management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87098C-3705-450D-AB79-803BA55FA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Event:</a:t>
            </a:r>
            <a:r>
              <a:rPr lang="da-DK" dirty="0"/>
              <a:t> Enhver form for tilstandsændring, som har en indflydelse på håndteringen af en Service eller Configuration Item (CI).</a:t>
            </a:r>
          </a:p>
          <a:p>
            <a:r>
              <a:rPr lang="da-DK" dirty="0"/>
              <a:t>Det kan være en server eller netværksforbindelse, der går ned.</a:t>
            </a:r>
          </a:p>
          <a:p>
            <a:r>
              <a:rPr lang="da-DK" dirty="0"/>
              <a:t>Event Management er et spørgsmål om at oprette notifikationssystemer, som kan holde Incident Management underrettet om tilstandsændringer.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49" y="3585993"/>
            <a:ext cx="5181194" cy="40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1D623-6CD6-4A5F-9261-1B564291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Request</a:t>
            </a:r>
            <a:r>
              <a:rPr lang="da-DK" dirty="0"/>
              <a:t> </a:t>
            </a:r>
            <a:r>
              <a:rPr lang="da-DK" dirty="0" err="1"/>
              <a:t>Fulfillment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6F341F-92E7-489C-9885-D83364E5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Det handler om håndtering af standard forespørgsler – dvs. Standard Change.</a:t>
            </a:r>
          </a:p>
          <a:p>
            <a:r>
              <a:rPr lang="da-DK" dirty="0"/>
              <a:t>- Adgang til software</a:t>
            </a:r>
          </a:p>
          <a:p>
            <a:r>
              <a:rPr lang="da-DK" dirty="0"/>
              <a:t>- Ny bærbar pc</a:t>
            </a:r>
          </a:p>
          <a:p>
            <a:endParaRPr lang="da-DK" dirty="0"/>
          </a:p>
          <a:p>
            <a:r>
              <a:rPr lang="da-DK" dirty="0" err="1"/>
              <a:t>Request</a:t>
            </a:r>
            <a:r>
              <a:rPr lang="da-DK" dirty="0"/>
              <a:t> </a:t>
            </a:r>
            <a:r>
              <a:rPr lang="da-DK" dirty="0" err="1"/>
              <a:t>Fulfillment</a:t>
            </a:r>
            <a:r>
              <a:rPr lang="da-DK" dirty="0"/>
              <a:t> foretages normalt af Service </a:t>
            </a:r>
            <a:r>
              <a:rPr lang="da-DK" dirty="0" err="1"/>
              <a:t>Desken</a:t>
            </a:r>
            <a:r>
              <a:rPr lang="da-DK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8"/>
  <p:tag name="TPFULLVERSION" val="1.3.0.44"/>
  <p:tag name="TPOS" val="2"/>
  <p:tag name="TPLASTSAVEVERSION" val="6.2 PC"/>
  <p:tag name="TPLASTSAVEPRODUCT" val="TurningPoint web for PowerPoint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797</TotalTime>
  <Words>751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18</vt:i4>
      </vt:variant>
    </vt:vector>
  </HeadingPairs>
  <TitlesOfParts>
    <vt:vector size="26" baseType="lpstr">
      <vt:lpstr>Adobe Devanagari</vt:lpstr>
      <vt:lpstr>Arial</vt:lpstr>
      <vt:lpstr>Bookman Old Style</vt:lpstr>
      <vt:lpstr>Times New Roman</vt:lpstr>
      <vt:lpstr>Tw Cen MT</vt:lpstr>
      <vt:lpstr>Tw Cen MT Condensed</vt:lpstr>
      <vt:lpstr>Wingdings 3</vt:lpstr>
      <vt:lpstr>Integral</vt:lpstr>
      <vt:lpstr>Service Operation</vt:lpstr>
      <vt:lpstr>ITIL definition på en service desk </vt:lpstr>
      <vt:lpstr>PowerPoint-præsentation</vt:lpstr>
      <vt:lpstr>PowerPoint-præsentation</vt:lpstr>
      <vt:lpstr>PowerPoint-præsentation</vt:lpstr>
      <vt:lpstr>Incident management</vt:lpstr>
      <vt:lpstr>Problem management</vt:lpstr>
      <vt:lpstr>Event management</vt:lpstr>
      <vt:lpstr>Request Fulfillment</vt:lpstr>
      <vt:lpstr>Access management</vt:lpstr>
      <vt:lpstr>Service operation-funktioner</vt:lpstr>
      <vt:lpstr>Service desk</vt:lpstr>
      <vt:lpstr>Local service desk</vt:lpstr>
      <vt:lpstr>Centralized service desk</vt:lpstr>
      <vt:lpstr>Virtual service desk og Follow the sun</vt:lpstr>
      <vt:lpstr>Specialized service desk groups</vt:lpstr>
      <vt:lpstr>Technical &amp; Application Management</vt:lpstr>
      <vt:lpstr>IT Operations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10, 11 &amp; 12 – Service Operation</dc:title>
  <dc:creator>B F</dc:creator>
  <cp:lastModifiedBy>Bjarne Poulsen</cp:lastModifiedBy>
  <cp:revision>32</cp:revision>
  <dcterms:created xsi:type="dcterms:W3CDTF">2017-09-13T15:33:50Z</dcterms:created>
  <dcterms:modified xsi:type="dcterms:W3CDTF">2020-02-16T19:24:45Z</dcterms:modified>
</cp:coreProperties>
</file>