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4" r:id="rId4"/>
    <p:sldId id="259" r:id="rId5"/>
    <p:sldId id="260" r:id="rId6"/>
    <p:sldId id="261" r:id="rId7"/>
    <p:sldId id="262" r:id="rId8"/>
  </p:sldIdLst>
  <p:sldSz cx="10693400" cy="7556500"/>
  <p:notesSz cx="10693400" cy="75565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731E-FDC5-403F-86E9-E4D4D07446F0}" type="datetimeFigureOut">
              <a:rPr lang="da-DK" smtClean="0"/>
              <a:t>17-02-2020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974B-C5DC-4ABB-A1AF-5E910D3D22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79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Husk at bemærke SLA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8974B-C5DC-4ABB-A1AF-5E910D3D223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31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D0D0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D0D0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0D0D0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9679" y="1496568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5">
                <a:moveTo>
                  <a:pt x="0" y="0"/>
                </a:moveTo>
                <a:lnTo>
                  <a:pt x="0" y="801624"/>
                </a:lnTo>
              </a:path>
            </a:pathLst>
          </a:custGeom>
          <a:ln w="16764">
            <a:solidFill>
              <a:srgbClr val="1CA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112" y="1506727"/>
            <a:ext cx="8759175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0D0D0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261" y="2633267"/>
            <a:ext cx="8676876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12" y="1506727"/>
            <a:ext cx="176847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PR</a:t>
            </a:r>
            <a:r>
              <a:rPr spc="90" dirty="0"/>
              <a:t>IO</a:t>
            </a:r>
            <a:r>
              <a:rPr spc="85" dirty="0"/>
              <a:t>R</a:t>
            </a:r>
            <a:r>
              <a:rPr spc="90" dirty="0"/>
              <a:t>I</a:t>
            </a:r>
            <a:r>
              <a:rPr spc="85" dirty="0"/>
              <a:t>TE</a:t>
            </a:r>
            <a:r>
              <a:rPr spc="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260" y="2735070"/>
            <a:ext cx="3740785" cy="32950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180340">
              <a:lnSpc>
                <a:spcPct val="81200"/>
              </a:lnSpc>
              <a:spcBef>
                <a:spcPts val="560"/>
              </a:spcBef>
            </a:pPr>
            <a:r>
              <a:rPr sz="1900" spc="15" dirty="0">
                <a:latin typeface="Tw Cen MT"/>
                <a:cs typeface="Tw Cen MT"/>
              </a:rPr>
              <a:t>En </a:t>
            </a:r>
            <a:r>
              <a:rPr sz="1900" spc="10" dirty="0">
                <a:latin typeface="Tw Cen MT"/>
                <a:cs typeface="Tw Cen MT"/>
              </a:rPr>
              <a:t>stor </a:t>
            </a:r>
            <a:r>
              <a:rPr sz="1900" spc="15" dirty="0">
                <a:latin typeface="Tw Cen MT"/>
                <a:cs typeface="Tw Cen MT"/>
              </a:rPr>
              <a:t>del </a:t>
            </a:r>
            <a:r>
              <a:rPr sz="1900" spc="10" dirty="0">
                <a:latin typeface="Tw Cen MT"/>
                <a:cs typeface="Tw Cen MT"/>
              </a:rPr>
              <a:t>af at </a:t>
            </a:r>
            <a:r>
              <a:rPr sz="1900" spc="15" dirty="0">
                <a:latin typeface="Tw Cen MT"/>
                <a:cs typeface="Tw Cen MT"/>
              </a:rPr>
              <a:t>håndtere </a:t>
            </a:r>
            <a:r>
              <a:rPr sz="1900" spc="10" dirty="0">
                <a:latin typeface="Tw Cen MT"/>
                <a:cs typeface="Tw Cen MT"/>
              </a:rPr>
              <a:t>incidents</a:t>
            </a:r>
            <a:r>
              <a:rPr sz="1900" spc="-60" dirty="0">
                <a:latin typeface="Tw Cen MT"/>
                <a:cs typeface="Tw Cen MT"/>
              </a:rPr>
              <a:t> </a:t>
            </a:r>
            <a:r>
              <a:rPr sz="1900" spc="5" dirty="0">
                <a:latin typeface="Tw Cen MT"/>
                <a:cs typeface="Tw Cen MT"/>
              </a:rPr>
              <a:t>i  </a:t>
            </a:r>
            <a:r>
              <a:rPr sz="1900" spc="10" dirty="0">
                <a:latin typeface="Tw Cen MT"/>
                <a:cs typeface="Tw Cen MT"/>
              </a:rPr>
              <a:t>forbindelse </a:t>
            </a:r>
            <a:r>
              <a:rPr sz="1900" spc="15" dirty="0">
                <a:latin typeface="Tw Cen MT"/>
                <a:cs typeface="Tw Cen MT"/>
              </a:rPr>
              <a:t>med </a:t>
            </a:r>
            <a:r>
              <a:rPr sz="1900" spc="20" dirty="0">
                <a:latin typeface="Tw Cen MT"/>
                <a:cs typeface="Tw Cen MT"/>
              </a:rPr>
              <a:t>service </a:t>
            </a:r>
            <a:r>
              <a:rPr sz="1900" spc="15" dirty="0">
                <a:latin typeface="Tw Cen MT"/>
                <a:cs typeface="Tw Cen MT"/>
              </a:rPr>
              <a:t>desk-  </a:t>
            </a:r>
            <a:r>
              <a:rPr sz="1900" spc="10" dirty="0">
                <a:latin typeface="Tw Cen MT"/>
                <a:cs typeface="Tw Cen MT"/>
              </a:rPr>
              <a:t>funktionen </a:t>
            </a:r>
            <a:r>
              <a:rPr sz="1900" dirty="0">
                <a:latin typeface="Tw Cen MT"/>
                <a:cs typeface="Tw Cen MT"/>
              </a:rPr>
              <a:t>går </a:t>
            </a:r>
            <a:r>
              <a:rPr sz="1900" spc="15" dirty="0">
                <a:latin typeface="Tw Cen MT"/>
                <a:cs typeface="Tw Cen MT"/>
              </a:rPr>
              <a:t>ud på </a:t>
            </a:r>
            <a:r>
              <a:rPr sz="1900" spc="10" dirty="0">
                <a:latin typeface="Tw Cen MT"/>
                <a:cs typeface="Tw Cen MT"/>
              </a:rPr>
              <a:t>at </a:t>
            </a:r>
            <a:r>
              <a:rPr sz="1900" spc="5" dirty="0">
                <a:latin typeface="Tw Cen MT"/>
                <a:cs typeface="Tw Cen MT"/>
              </a:rPr>
              <a:t>definere,  hvilken </a:t>
            </a:r>
            <a:r>
              <a:rPr sz="1900" spc="10" dirty="0">
                <a:latin typeface="Tw Cen MT"/>
                <a:cs typeface="Tw Cen MT"/>
              </a:rPr>
              <a:t>prioritet et incident skal  </a:t>
            </a:r>
            <a:r>
              <a:rPr sz="1900" spc="5" dirty="0">
                <a:latin typeface="Tw Cen MT"/>
                <a:cs typeface="Tw Cen MT"/>
              </a:rPr>
              <a:t>tildeles.</a:t>
            </a:r>
            <a:endParaRPr sz="1900">
              <a:latin typeface="Tw Cen MT"/>
              <a:cs typeface="Tw Cen MT"/>
            </a:endParaRPr>
          </a:p>
          <a:p>
            <a:pPr marL="12700" marR="161925" algn="just">
              <a:lnSpc>
                <a:spcPct val="81300"/>
              </a:lnSpc>
              <a:spcBef>
                <a:spcPts val="1215"/>
              </a:spcBef>
            </a:pPr>
            <a:r>
              <a:rPr sz="1900" spc="10" dirty="0">
                <a:latin typeface="Tw Cen MT"/>
                <a:cs typeface="Tw Cen MT"/>
              </a:rPr>
              <a:t>Prioriteten </a:t>
            </a:r>
            <a:r>
              <a:rPr sz="1900" spc="15" dirty="0">
                <a:latin typeface="Tw Cen MT"/>
                <a:cs typeface="Tw Cen MT"/>
              </a:rPr>
              <a:t>er </a:t>
            </a:r>
            <a:r>
              <a:rPr sz="1900" spc="10" dirty="0">
                <a:latin typeface="Tw Cen MT"/>
                <a:cs typeface="Tw Cen MT"/>
              </a:rPr>
              <a:t>et spørgsmål om, </a:t>
            </a:r>
            <a:r>
              <a:rPr sz="1900" spc="5" dirty="0">
                <a:latin typeface="Tw Cen MT"/>
                <a:cs typeface="Tw Cen MT"/>
              </a:rPr>
              <a:t>hvor  </a:t>
            </a:r>
            <a:r>
              <a:rPr sz="1900" spc="10" dirty="0">
                <a:latin typeface="Tw Cen MT"/>
                <a:cs typeface="Tw Cen MT"/>
              </a:rPr>
              <a:t>væsentligt </a:t>
            </a:r>
            <a:r>
              <a:rPr sz="1900" spc="5" dirty="0">
                <a:latin typeface="Tw Cen MT"/>
                <a:cs typeface="Tw Cen MT"/>
              </a:rPr>
              <a:t>hver enkelt </a:t>
            </a:r>
            <a:r>
              <a:rPr sz="1900" spc="10" dirty="0">
                <a:latin typeface="Tw Cen MT"/>
                <a:cs typeface="Tw Cen MT"/>
              </a:rPr>
              <a:t>incident </a:t>
            </a:r>
            <a:r>
              <a:rPr sz="1900" spc="15" dirty="0">
                <a:latin typeface="Tw Cen MT"/>
                <a:cs typeface="Tw Cen MT"/>
              </a:rPr>
              <a:t>er</a:t>
            </a:r>
            <a:r>
              <a:rPr sz="1900" spc="-60" dirty="0">
                <a:latin typeface="Tw Cen MT"/>
                <a:cs typeface="Tw Cen MT"/>
              </a:rPr>
              <a:t> </a:t>
            </a:r>
            <a:r>
              <a:rPr sz="1900" dirty="0">
                <a:latin typeface="Tw Cen MT"/>
                <a:cs typeface="Tw Cen MT"/>
              </a:rPr>
              <a:t>for  </a:t>
            </a:r>
            <a:r>
              <a:rPr sz="1900" spc="10" dirty="0">
                <a:latin typeface="Tw Cen MT"/>
                <a:cs typeface="Tw Cen MT"/>
              </a:rPr>
              <a:t>jeres</a:t>
            </a:r>
            <a:r>
              <a:rPr sz="1900" dirty="0">
                <a:latin typeface="Tw Cen MT"/>
                <a:cs typeface="Tw Cen MT"/>
              </a:rPr>
              <a:t> </a:t>
            </a:r>
            <a:r>
              <a:rPr sz="1900" spc="5" dirty="0">
                <a:latin typeface="Tw Cen MT"/>
                <a:cs typeface="Tw Cen MT"/>
              </a:rPr>
              <a:t>setup.</a:t>
            </a:r>
            <a:endParaRPr sz="19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00" spc="15" dirty="0">
                <a:latin typeface="Tw Cen MT"/>
                <a:cs typeface="Tw Cen MT"/>
              </a:rPr>
              <a:t>Overvej elementer</a:t>
            </a:r>
            <a:r>
              <a:rPr sz="1900" spc="-65" dirty="0">
                <a:latin typeface="Tw Cen MT"/>
                <a:cs typeface="Tw Cen MT"/>
              </a:rPr>
              <a:t> </a:t>
            </a:r>
            <a:r>
              <a:rPr sz="1900" spc="10" dirty="0">
                <a:latin typeface="Tw Cen MT"/>
                <a:cs typeface="Tw Cen MT"/>
              </a:rPr>
              <a:t>såsom:</a:t>
            </a:r>
            <a:endParaRPr sz="1900">
              <a:latin typeface="Tw Cen MT"/>
              <a:cs typeface="Tw Cen MT"/>
            </a:endParaRPr>
          </a:p>
          <a:p>
            <a:pPr marL="163195" indent="-151130">
              <a:lnSpc>
                <a:spcPct val="100000"/>
              </a:lnSpc>
              <a:spcBef>
                <a:spcPts val="795"/>
              </a:spcBef>
              <a:buChar char="-"/>
              <a:tabLst>
                <a:tab pos="163830" algn="l"/>
              </a:tabLst>
            </a:pPr>
            <a:r>
              <a:rPr sz="1900" spc="10" dirty="0">
                <a:latin typeface="Tw Cen MT"/>
                <a:cs typeface="Tw Cen MT"/>
              </a:rPr>
              <a:t>Antallet af </a:t>
            </a:r>
            <a:r>
              <a:rPr sz="1900" spc="15" dirty="0">
                <a:latin typeface="Tw Cen MT"/>
                <a:cs typeface="Tw Cen MT"/>
              </a:rPr>
              <a:t>påvirkede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5" dirty="0">
                <a:latin typeface="Tw Cen MT"/>
                <a:cs typeface="Tw Cen MT"/>
              </a:rPr>
              <a:t>serviceydelser</a:t>
            </a:r>
            <a:endParaRPr sz="1900">
              <a:latin typeface="Tw Cen MT"/>
              <a:cs typeface="Tw Cen MT"/>
            </a:endParaRPr>
          </a:p>
          <a:p>
            <a:pPr marL="163195" indent="-151130">
              <a:lnSpc>
                <a:spcPct val="100000"/>
              </a:lnSpc>
              <a:spcBef>
                <a:spcPts val="800"/>
              </a:spcBef>
              <a:buChar char="-"/>
              <a:tabLst>
                <a:tab pos="163830" algn="l"/>
              </a:tabLst>
            </a:pPr>
            <a:r>
              <a:rPr sz="1900" spc="10" dirty="0">
                <a:latin typeface="Tw Cen MT"/>
                <a:cs typeface="Tw Cen MT"/>
              </a:rPr>
              <a:t>Antallet af </a:t>
            </a:r>
            <a:r>
              <a:rPr sz="1900" spc="5" dirty="0">
                <a:latin typeface="Tw Cen MT"/>
                <a:cs typeface="Tw Cen MT"/>
              </a:rPr>
              <a:t>brugere, </a:t>
            </a:r>
            <a:r>
              <a:rPr sz="1900" spc="15" dirty="0">
                <a:latin typeface="Tw Cen MT"/>
                <a:cs typeface="Tw Cen MT"/>
              </a:rPr>
              <a:t>som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10" dirty="0">
                <a:latin typeface="Tw Cen MT"/>
                <a:cs typeface="Tw Cen MT"/>
              </a:rPr>
              <a:t>påvirkes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8027" y="3052062"/>
            <a:ext cx="347408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latin typeface="Tw Cen MT"/>
                <a:cs typeface="Tw Cen MT"/>
              </a:rPr>
              <a:t>Overvej løsningstiden </a:t>
            </a:r>
            <a:r>
              <a:rPr sz="1550" spc="5" dirty="0">
                <a:latin typeface="Tw Cen MT"/>
                <a:cs typeface="Tw Cen MT"/>
              </a:rPr>
              <a:t>ift.</a:t>
            </a:r>
            <a:r>
              <a:rPr sz="1550" spc="20" dirty="0">
                <a:latin typeface="Tw Cen MT"/>
                <a:cs typeface="Tw Cen MT"/>
              </a:rPr>
              <a:t> </a:t>
            </a:r>
            <a:r>
              <a:rPr sz="1550" spc="5" dirty="0">
                <a:latin typeface="Tw Cen MT"/>
                <a:cs typeface="Tw Cen MT"/>
              </a:rPr>
              <a:t>prioritetsniveauet.</a:t>
            </a:r>
            <a:endParaRPr sz="155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9561" y="3510775"/>
            <a:ext cx="5229551" cy="1781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835150"/>
            <a:ext cx="9086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320800"/>
            <a:ext cx="9753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12" y="1506727"/>
            <a:ext cx="178181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TILDELING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260" y="2633268"/>
            <a:ext cx="8149590" cy="19716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00" b="1" spc="5" dirty="0">
                <a:latin typeface="Tw Cen MT"/>
                <a:cs typeface="Tw Cen MT"/>
              </a:rPr>
              <a:t>First </a:t>
            </a:r>
            <a:r>
              <a:rPr sz="1900" b="1" spc="10" dirty="0">
                <a:latin typeface="Tw Cen MT"/>
                <a:cs typeface="Tw Cen MT"/>
              </a:rPr>
              <a:t>Line </a:t>
            </a:r>
            <a:r>
              <a:rPr sz="1900" b="1" spc="20" dirty="0">
                <a:latin typeface="Tw Cen MT"/>
                <a:cs typeface="Tw Cen MT"/>
              </a:rPr>
              <a:t>Support: </a:t>
            </a:r>
            <a:r>
              <a:rPr sz="1900" spc="-25" dirty="0">
                <a:latin typeface="Tw Cen MT"/>
                <a:cs typeface="Tw Cen MT"/>
              </a:rPr>
              <a:t>Ydes </a:t>
            </a:r>
            <a:r>
              <a:rPr sz="1900" spc="10" dirty="0">
                <a:latin typeface="Tw Cen MT"/>
                <a:cs typeface="Tw Cen MT"/>
              </a:rPr>
              <a:t>af </a:t>
            </a:r>
            <a:r>
              <a:rPr sz="1900" spc="20" dirty="0">
                <a:latin typeface="Tw Cen MT"/>
                <a:cs typeface="Tw Cen MT"/>
              </a:rPr>
              <a:t>service</a:t>
            </a:r>
            <a:r>
              <a:rPr sz="1900" spc="70" dirty="0">
                <a:latin typeface="Tw Cen MT"/>
                <a:cs typeface="Tw Cen MT"/>
              </a:rPr>
              <a:t> </a:t>
            </a:r>
            <a:r>
              <a:rPr sz="1900" spc="10" dirty="0">
                <a:latin typeface="Tw Cen MT"/>
                <a:cs typeface="Tw Cen MT"/>
              </a:rPr>
              <a:t>desk-funktionen.</a:t>
            </a:r>
            <a:endParaRPr sz="1900" dirty="0">
              <a:latin typeface="Tw Cen MT"/>
              <a:cs typeface="Tw Cen MT"/>
            </a:endParaRPr>
          </a:p>
          <a:p>
            <a:pPr marL="12700" marR="5080">
              <a:lnSpc>
                <a:spcPts val="2090"/>
              </a:lnSpc>
              <a:spcBef>
                <a:spcPts val="1260"/>
              </a:spcBef>
            </a:pPr>
            <a:r>
              <a:rPr sz="1900" b="1" spc="10" dirty="0">
                <a:latin typeface="Tw Cen MT"/>
                <a:cs typeface="Tw Cen MT"/>
              </a:rPr>
              <a:t>Second Line </a:t>
            </a:r>
            <a:r>
              <a:rPr sz="1900" b="1" spc="20" dirty="0">
                <a:latin typeface="Tw Cen MT"/>
                <a:cs typeface="Tw Cen MT"/>
              </a:rPr>
              <a:t>Support: </a:t>
            </a:r>
            <a:r>
              <a:rPr sz="1900" spc="-25" dirty="0">
                <a:latin typeface="Tw Cen MT"/>
                <a:cs typeface="Tw Cen MT"/>
              </a:rPr>
              <a:t>Ydes </a:t>
            </a:r>
            <a:r>
              <a:rPr sz="1900" spc="10" dirty="0">
                <a:latin typeface="Tw Cen MT"/>
                <a:cs typeface="Tw Cen MT"/>
              </a:rPr>
              <a:t>af </a:t>
            </a:r>
            <a:r>
              <a:rPr sz="1900" dirty="0">
                <a:latin typeface="Tw Cen MT"/>
                <a:cs typeface="Tw Cen MT"/>
              </a:rPr>
              <a:t>forskellige driftsafdelinger. </a:t>
            </a:r>
            <a:r>
              <a:rPr sz="1900" spc="5" dirty="0">
                <a:latin typeface="Tw Cen MT"/>
                <a:cs typeface="Tw Cen MT"/>
              </a:rPr>
              <a:t>IT </a:t>
            </a:r>
            <a:r>
              <a:rPr sz="1900" spc="10" dirty="0">
                <a:latin typeface="Tw Cen MT"/>
                <a:cs typeface="Tw Cen MT"/>
              </a:rPr>
              <a:t>Operations </a:t>
            </a:r>
            <a:r>
              <a:rPr sz="1900" spc="5" dirty="0">
                <a:latin typeface="Tw Cen MT"/>
                <a:cs typeface="Tw Cen MT"/>
              </a:rPr>
              <a:t>Control </a:t>
            </a:r>
            <a:r>
              <a:rPr sz="1900" spc="15" dirty="0">
                <a:latin typeface="Tw Cen MT"/>
                <a:cs typeface="Tw Cen MT"/>
              </a:rPr>
              <a:t>og  </a:t>
            </a:r>
            <a:r>
              <a:rPr sz="1900" spc="5" dirty="0">
                <a:latin typeface="Tw Cen MT"/>
                <a:cs typeface="Tw Cen MT"/>
              </a:rPr>
              <a:t>Facilities</a:t>
            </a:r>
            <a:r>
              <a:rPr sz="1900" spc="30" dirty="0">
                <a:latin typeface="Tw Cen MT"/>
                <a:cs typeface="Tw Cen MT"/>
              </a:rPr>
              <a:t> </a:t>
            </a:r>
            <a:r>
              <a:rPr sz="1900" spc="10" dirty="0">
                <a:latin typeface="Tw Cen MT"/>
                <a:cs typeface="Tw Cen MT"/>
              </a:rPr>
              <a:t>Management.</a:t>
            </a:r>
            <a:endParaRPr sz="19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spc="10" dirty="0">
                <a:latin typeface="Tw Cen MT"/>
                <a:cs typeface="Tw Cen MT"/>
              </a:rPr>
              <a:t>Third Line </a:t>
            </a:r>
            <a:r>
              <a:rPr sz="1900" b="1" spc="20" dirty="0">
                <a:latin typeface="Tw Cen MT"/>
                <a:cs typeface="Tw Cen MT"/>
              </a:rPr>
              <a:t>Support: </a:t>
            </a:r>
            <a:r>
              <a:rPr sz="1900" spc="10" dirty="0">
                <a:latin typeface="Tw Cen MT"/>
                <a:cs typeface="Tw Cen MT"/>
              </a:rPr>
              <a:t>Udviklere </a:t>
            </a:r>
            <a:r>
              <a:rPr sz="1900" spc="15" dirty="0">
                <a:latin typeface="Tw Cen MT"/>
                <a:cs typeface="Tw Cen MT"/>
              </a:rPr>
              <a:t>og</a:t>
            </a:r>
            <a:r>
              <a:rPr sz="1900" spc="-50" dirty="0">
                <a:latin typeface="Tw Cen MT"/>
                <a:cs typeface="Tw Cen MT"/>
              </a:rPr>
              <a:t> </a:t>
            </a:r>
            <a:r>
              <a:rPr sz="1900" spc="5" dirty="0">
                <a:latin typeface="Tw Cen MT"/>
                <a:cs typeface="Tw Cen MT"/>
              </a:rPr>
              <a:t>arkitekter.</a:t>
            </a:r>
            <a:endParaRPr sz="19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900" b="1" spc="15" dirty="0">
                <a:latin typeface="Tw Cen MT"/>
                <a:cs typeface="Tw Cen MT"/>
              </a:rPr>
              <a:t>Fourth </a:t>
            </a:r>
            <a:r>
              <a:rPr sz="1900" b="1" spc="10" dirty="0">
                <a:latin typeface="Tw Cen MT"/>
                <a:cs typeface="Tw Cen MT"/>
              </a:rPr>
              <a:t>Line </a:t>
            </a:r>
            <a:r>
              <a:rPr sz="1900" b="1" spc="20" dirty="0">
                <a:latin typeface="Tw Cen MT"/>
                <a:cs typeface="Tw Cen MT"/>
              </a:rPr>
              <a:t>Support: </a:t>
            </a:r>
            <a:r>
              <a:rPr sz="1900" spc="15" dirty="0">
                <a:latin typeface="Tw Cen MT"/>
                <a:cs typeface="Tw Cen MT"/>
              </a:rPr>
              <a:t>Håndteres </a:t>
            </a:r>
            <a:r>
              <a:rPr sz="1900" spc="10" dirty="0">
                <a:latin typeface="Tw Cen MT"/>
                <a:cs typeface="Tw Cen MT"/>
              </a:rPr>
              <a:t>af</a:t>
            </a:r>
            <a:r>
              <a:rPr sz="1900" dirty="0">
                <a:latin typeface="Tw Cen MT"/>
                <a:cs typeface="Tw Cen MT"/>
              </a:rPr>
              <a:t> </a:t>
            </a:r>
            <a:r>
              <a:rPr sz="1900" spc="-5" dirty="0">
                <a:latin typeface="Tw Cen MT"/>
                <a:cs typeface="Tw Cen MT"/>
              </a:rPr>
              <a:t>leverandører.</a:t>
            </a:r>
            <a:endParaRPr sz="1900" dirty="0">
              <a:latin typeface="Tw Cen MT"/>
              <a:cs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12" y="1590547"/>
            <a:ext cx="165036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5" dirty="0"/>
              <a:t>F</a:t>
            </a:r>
            <a:r>
              <a:rPr sz="3500" spc="-70" dirty="0"/>
              <a:t>L</a:t>
            </a:r>
            <a:r>
              <a:rPr sz="3500" spc="25" dirty="0"/>
              <a:t>O</a:t>
            </a:r>
            <a:r>
              <a:rPr sz="3500" spc="20" dirty="0"/>
              <a:t>W</a:t>
            </a:r>
            <a:r>
              <a:rPr sz="3500" spc="85" dirty="0"/>
              <a:t>CHA</a:t>
            </a:r>
            <a:r>
              <a:rPr sz="3500" spc="50" dirty="0"/>
              <a:t>R</a:t>
            </a:r>
            <a:r>
              <a:rPr sz="3500" dirty="0"/>
              <a:t>T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008260" y="2771646"/>
            <a:ext cx="2603500" cy="34112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51484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latin typeface="Tw Cen MT"/>
                <a:cs typeface="Tw Cen MT"/>
              </a:rPr>
              <a:t>Et </a:t>
            </a:r>
            <a:r>
              <a:rPr sz="1400" spc="5" dirty="0">
                <a:latin typeface="Tw Cen MT"/>
                <a:cs typeface="Tw Cen MT"/>
              </a:rPr>
              <a:t>flowchart </a:t>
            </a:r>
            <a:r>
              <a:rPr sz="1400" dirty="0">
                <a:latin typeface="Tw Cen MT"/>
                <a:cs typeface="Tw Cen MT"/>
              </a:rPr>
              <a:t>repræsenterer</a:t>
            </a:r>
            <a:r>
              <a:rPr sz="1400" spc="-8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en  </a:t>
            </a:r>
            <a:r>
              <a:rPr sz="1400" spc="-5" dirty="0">
                <a:latin typeface="Tw Cen MT"/>
                <a:cs typeface="Tw Cen MT"/>
              </a:rPr>
              <a:t>proces.</a:t>
            </a:r>
            <a:endParaRPr sz="1400">
              <a:latin typeface="Tw Cen MT"/>
              <a:cs typeface="Tw Cen MT"/>
            </a:endParaRPr>
          </a:p>
          <a:p>
            <a:pPr marL="12700" marR="187325">
              <a:lnSpc>
                <a:spcPts val="1510"/>
              </a:lnSpc>
              <a:spcBef>
                <a:spcPts val="1240"/>
              </a:spcBef>
            </a:pPr>
            <a:r>
              <a:rPr sz="1400" dirty="0">
                <a:latin typeface="Tw Cen MT"/>
                <a:cs typeface="Tw Cen MT"/>
              </a:rPr>
              <a:t>Det indebærer alle de</a:t>
            </a:r>
            <a:r>
              <a:rPr sz="1400" spc="-80" dirty="0">
                <a:latin typeface="Tw Cen MT"/>
                <a:cs typeface="Tw Cen MT"/>
              </a:rPr>
              <a:t> </a:t>
            </a:r>
            <a:r>
              <a:rPr sz="1400" spc="-10" dirty="0">
                <a:latin typeface="Tw Cen MT"/>
                <a:cs typeface="Tw Cen MT"/>
              </a:rPr>
              <a:t>aktiviteter,  </a:t>
            </a:r>
            <a:r>
              <a:rPr sz="1400" dirty="0">
                <a:latin typeface="Tw Cen MT"/>
                <a:cs typeface="Tw Cen MT"/>
              </a:rPr>
              <a:t>som er en </a:t>
            </a:r>
            <a:r>
              <a:rPr sz="1400" spc="5" dirty="0">
                <a:latin typeface="Tw Cen MT"/>
                <a:cs typeface="Tw Cen MT"/>
              </a:rPr>
              <a:t>del </a:t>
            </a:r>
            <a:r>
              <a:rPr sz="1400" dirty="0">
                <a:latin typeface="Tw Cen MT"/>
                <a:cs typeface="Tw Cen MT"/>
              </a:rPr>
              <a:t>af</a:t>
            </a:r>
            <a:r>
              <a:rPr sz="1400" spc="-40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processen.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Tw Cen MT"/>
                <a:cs typeface="Tw Cen MT"/>
              </a:rPr>
              <a:t>Notation:</a:t>
            </a:r>
            <a:endParaRPr sz="1400">
              <a:latin typeface="Tw Cen MT"/>
              <a:cs typeface="Tw Cen MT"/>
            </a:endParaRPr>
          </a:p>
          <a:p>
            <a:pPr marL="12700" marR="582295">
              <a:lnSpc>
                <a:spcPts val="2750"/>
              </a:lnSpc>
              <a:spcBef>
                <a:spcPts val="259"/>
              </a:spcBef>
            </a:pPr>
            <a:r>
              <a:rPr sz="1400" spc="5" dirty="0">
                <a:latin typeface="Tw Cen MT"/>
                <a:cs typeface="Tw Cen MT"/>
              </a:rPr>
              <a:t>Start </a:t>
            </a:r>
            <a:r>
              <a:rPr sz="1400" dirty="0">
                <a:latin typeface="Tw Cen MT"/>
                <a:cs typeface="Tw Cen MT"/>
              </a:rPr>
              <a:t>og slut: </a:t>
            </a:r>
            <a:r>
              <a:rPr sz="1400" spc="-10" dirty="0">
                <a:latin typeface="Tw Cen MT"/>
                <a:cs typeface="Tw Cen MT"/>
              </a:rPr>
              <a:t>Ovaler/cirkler.  </a:t>
            </a:r>
            <a:r>
              <a:rPr sz="1400" spc="-5" dirty="0">
                <a:latin typeface="Tw Cen MT"/>
                <a:cs typeface="Tw Cen MT"/>
              </a:rPr>
              <a:t>Overgang:</a:t>
            </a:r>
            <a:r>
              <a:rPr sz="1400" spc="-1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Pil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Tw Cen MT"/>
                <a:cs typeface="Tw Cen MT"/>
              </a:rPr>
              <a:t>Beslutning:</a:t>
            </a:r>
            <a:r>
              <a:rPr sz="1400" spc="-95" dirty="0">
                <a:latin typeface="Tw Cen MT"/>
                <a:cs typeface="Tw Cen MT"/>
              </a:rPr>
              <a:t> </a:t>
            </a:r>
            <a:r>
              <a:rPr sz="1400" dirty="0">
                <a:latin typeface="Tw Cen MT"/>
                <a:cs typeface="Tw Cen MT"/>
              </a:rPr>
              <a:t>Rhombe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dirty="0">
                <a:latin typeface="Tw Cen MT"/>
                <a:cs typeface="Tw Cen MT"/>
              </a:rPr>
              <a:t>Aktivitet:</a:t>
            </a:r>
            <a:r>
              <a:rPr sz="1400" spc="-105" dirty="0">
                <a:latin typeface="Tw Cen MT"/>
                <a:cs typeface="Tw Cen MT"/>
              </a:rPr>
              <a:t> </a:t>
            </a:r>
            <a:r>
              <a:rPr sz="1400" spc="-5" dirty="0">
                <a:latin typeface="Tw Cen MT"/>
                <a:cs typeface="Tw Cen MT"/>
              </a:rPr>
              <a:t>Rektangel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15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Tw Cen MT"/>
                <a:cs typeface="Tw Cen MT"/>
              </a:rPr>
              <a:t>Redskab </a:t>
            </a:r>
            <a:r>
              <a:rPr sz="1400" b="1" spc="-5" dirty="0">
                <a:latin typeface="Tw Cen MT"/>
                <a:cs typeface="Tw Cen MT"/>
              </a:rPr>
              <a:t>til </a:t>
            </a:r>
            <a:r>
              <a:rPr sz="1400" b="1" dirty="0">
                <a:latin typeface="Tw Cen MT"/>
                <a:cs typeface="Tw Cen MT"/>
              </a:rPr>
              <a:t>flowchart:</a:t>
            </a:r>
            <a:r>
              <a:rPr sz="1400" b="1" spc="-30" dirty="0">
                <a:latin typeface="Tw Cen MT"/>
                <a:cs typeface="Tw Cen MT"/>
              </a:rPr>
              <a:t> </a:t>
            </a:r>
            <a:r>
              <a:rPr sz="1400" spc="-15" dirty="0">
                <a:latin typeface="Tw Cen MT"/>
                <a:cs typeface="Tw Cen MT"/>
                <a:hlinkClick r:id="rId2"/>
              </a:rPr>
              <a:t>www.draw.io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8662" y="1333500"/>
            <a:ext cx="4707635" cy="489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12" y="1642363"/>
            <a:ext cx="240792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85" dirty="0"/>
              <a:t>PROCESFORBEDRING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1008260" y="2771646"/>
            <a:ext cx="2410460" cy="17056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6034">
              <a:lnSpc>
                <a:spcPct val="90400"/>
              </a:lnSpc>
              <a:spcBef>
                <a:spcPts val="265"/>
              </a:spcBef>
            </a:pPr>
            <a:r>
              <a:rPr sz="1400" dirty="0">
                <a:latin typeface="Tw Cen MT"/>
                <a:cs typeface="Tw Cen MT"/>
              </a:rPr>
              <a:t>Man </a:t>
            </a:r>
            <a:r>
              <a:rPr sz="1400" spc="-5" dirty="0">
                <a:latin typeface="Tw Cen MT"/>
                <a:cs typeface="Tw Cen MT"/>
              </a:rPr>
              <a:t>veksler </a:t>
            </a:r>
            <a:r>
              <a:rPr sz="1400" dirty="0">
                <a:latin typeface="Tw Cen MT"/>
                <a:cs typeface="Tw Cen MT"/>
              </a:rPr>
              <a:t>mellem to</a:t>
            </a:r>
            <a:r>
              <a:rPr sz="1400" spc="-100" dirty="0">
                <a:latin typeface="Tw Cen MT"/>
                <a:cs typeface="Tw Cen MT"/>
              </a:rPr>
              <a:t> </a:t>
            </a:r>
            <a:r>
              <a:rPr sz="1400" spc="-5" dirty="0">
                <a:latin typeface="Tw Cen MT"/>
                <a:cs typeface="Tw Cen MT"/>
              </a:rPr>
              <a:t>forskellige  </a:t>
            </a:r>
            <a:r>
              <a:rPr sz="1400" spc="-10" dirty="0">
                <a:latin typeface="Tw Cen MT"/>
                <a:cs typeface="Tw Cen MT"/>
              </a:rPr>
              <a:t>modeller, </a:t>
            </a:r>
            <a:r>
              <a:rPr sz="1400" dirty="0">
                <a:latin typeface="Tw Cen MT"/>
                <a:cs typeface="Tw Cen MT"/>
              </a:rPr>
              <a:t>når </a:t>
            </a:r>
            <a:r>
              <a:rPr sz="1400" spc="5" dirty="0">
                <a:latin typeface="Tw Cen MT"/>
                <a:cs typeface="Tw Cen MT"/>
              </a:rPr>
              <a:t>det </a:t>
            </a:r>
            <a:r>
              <a:rPr sz="1400" spc="-5" dirty="0">
                <a:latin typeface="Tw Cen MT"/>
                <a:cs typeface="Tw Cen MT"/>
              </a:rPr>
              <a:t>kommer </a:t>
            </a:r>
            <a:r>
              <a:rPr sz="1400" dirty="0">
                <a:latin typeface="Tw Cen MT"/>
                <a:cs typeface="Tw Cen MT"/>
              </a:rPr>
              <a:t>til  procesforbedring:</a:t>
            </a:r>
            <a:endParaRPr sz="1400">
              <a:latin typeface="Tw Cen MT"/>
              <a:cs typeface="Tw Cen MT"/>
            </a:endParaRPr>
          </a:p>
          <a:p>
            <a:pPr marL="12700" marR="64135">
              <a:lnSpc>
                <a:spcPts val="1510"/>
              </a:lnSpc>
              <a:spcBef>
                <a:spcPts val="1245"/>
              </a:spcBef>
            </a:pPr>
            <a:r>
              <a:rPr sz="1400" b="1" spc="-5" dirty="0">
                <a:latin typeface="Tw Cen MT"/>
                <a:cs typeface="Tw Cen MT"/>
              </a:rPr>
              <a:t>En As-Is model: </a:t>
            </a:r>
            <a:r>
              <a:rPr sz="1400" dirty="0">
                <a:latin typeface="Tw Cen MT"/>
                <a:cs typeface="Tw Cen MT"/>
              </a:rPr>
              <a:t>Den nuværende  procesmodel.</a:t>
            </a:r>
            <a:endParaRPr sz="1400">
              <a:latin typeface="Tw Cen MT"/>
              <a:cs typeface="Tw Cen MT"/>
            </a:endParaRPr>
          </a:p>
          <a:p>
            <a:pPr marL="12700" marR="5080">
              <a:lnSpc>
                <a:spcPts val="1510"/>
              </a:lnSpc>
              <a:spcBef>
                <a:spcPts val="1240"/>
              </a:spcBef>
            </a:pPr>
            <a:r>
              <a:rPr sz="1400" b="1" spc="-5" dirty="0">
                <a:latin typeface="Tw Cen MT"/>
                <a:cs typeface="Tw Cen MT"/>
              </a:rPr>
              <a:t>En </a:t>
            </a:r>
            <a:r>
              <a:rPr sz="1400" b="1" spc="-20" dirty="0">
                <a:latin typeface="Tw Cen MT"/>
                <a:cs typeface="Tw Cen MT"/>
              </a:rPr>
              <a:t>To-Be </a:t>
            </a:r>
            <a:r>
              <a:rPr sz="1400" b="1" spc="-5" dirty="0">
                <a:latin typeface="Tw Cen MT"/>
                <a:cs typeface="Tw Cen MT"/>
              </a:rPr>
              <a:t>model: </a:t>
            </a:r>
            <a:r>
              <a:rPr sz="1400" dirty="0">
                <a:latin typeface="Tw Cen MT"/>
                <a:cs typeface="Tw Cen MT"/>
              </a:rPr>
              <a:t>Den forbedrede  </a:t>
            </a:r>
            <a:r>
              <a:rPr sz="1400" spc="-5" dirty="0">
                <a:latin typeface="Tw Cen MT"/>
                <a:cs typeface="Tw Cen MT"/>
              </a:rPr>
              <a:t>version </a:t>
            </a:r>
            <a:r>
              <a:rPr sz="1400" dirty="0">
                <a:latin typeface="Tw Cen MT"/>
                <a:cs typeface="Tw Cen MT"/>
              </a:rPr>
              <a:t>af As-Is modellen.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8662" y="1333500"/>
            <a:ext cx="4707635" cy="489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679" y="1496568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5">
                <a:moveTo>
                  <a:pt x="0" y="0"/>
                </a:moveTo>
                <a:lnTo>
                  <a:pt x="0" y="801624"/>
                </a:lnTo>
              </a:path>
            </a:pathLst>
          </a:custGeom>
          <a:ln w="16764">
            <a:solidFill>
              <a:srgbClr val="1CAC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8139" y="1080516"/>
            <a:ext cx="7534656" cy="561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185</Words>
  <Application>Microsoft Office PowerPoint</Application>
  <PresentationFormat>Brugerdefineret</PresentationFormat>
  <Paragraphs>28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Tw Cen MT Condensed</vt:lpstr>
      <vt:lpstr>Office Theme</vt:lpstr>
      <vt:lpstr>PRIORITET</vt:lpstr>
      <vt:lpstr>PowerPoint-præsentation</vt:lpstr>
      <vt:lpstr>PowerPoint-præsentation</vt:lpstr>
      <vt:lpstr>TILDELING</vt:lpstr>
      <vt:lpstr>FLOWCHART</vt:lpstr>
      <vt:lpstr>PROCESFORBEDRING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Service desk-funktionen (2).pptx</dc:title>
  <dc:creator>heth</dc:creator>
  <cp:lastModifiedBy>Bjarne Poulsen</cp:lastModifiedBy>
  <cp:revision>3</cp:revision>
  <dcterms:created xsi:type="dcterms:W3CDTF">2020-02-15T21:11:58Z</dcterms:created>
  <dcterms:modified xsi:type="dcterms:W3CDTF">2020-02-17T11:31:58Z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2020-02-15T00:00:00Z</vt:filetime>
  </property>
</Properties>
</file>