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77" r:id="rId11"/>
    <p:sldId id="266" r:id="rId12"/>
    <p:sldId id="278" r:id="rId13"/>
    <p:sldId id="267" r:id="rId14"/>
    <p:sldId id="280" r:id="rId15"/>
    <p:sldId id="281" r:id="rId16"/>
    <p:sldId id="282" r:id="rId17"/>
    <p:sldId id="275" r:id="rId18"/>
    <p:sldId id="283" r:id="rId19"/>
    <p:sldId id="276"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0" autoAdjust="0"/>
    <p:restoredTop sz="65494" autoAdjust="0"/>
  </p:normalViewPr>
  <p:slideViewPr>
    <p:cSldViewPr snapToGrid="0">
      <p:cViewPr varScale="1">
        <p:scale>
          <a:sx n="65" d="100"/>
          <a:sy n="65" d="100"/>
        </p:scale>
        <p:origin x="17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8C287-9B66-4720-9395-C5F5929B8F01}" type="datetimeFigureOut">
              <a:rPr lang="de-DE" smtClean="0"/>
              <a:t>06.06.2020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F0020-1E99-4CF0-84D5-15546FB5ADD9}" type="slidenum">
              <a:rPr lang="de-DE" smtClean="0"/>
              <a:t>‹#›</a:t>
            </a:fld>
            <a:endParaRPr lang="de-DE"/>
          </a:p>
        </p:txBody>
      </p:sp>
    </p:spTree>
    <p:extLst>
      <p:ext uri="{BB962C8B-B14F-4D97-AF65-F5344CB8AC3E}">
        <p14:creationId xmlns:p14="http://schemas.microsoft.com/office/powerpoint/2010/main" val="18859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Welcome to my presentation about reinforcement learning, my name is Simon </a:t>
            </a:r>
            <a:r>
              <a:rPr lang="en-US" dirty="0" err="1"/>
              <a:t>Hellbrück</a:t>
            </a:r>
            <a:r>
              <a:rPr lang="en-US" dirty="0"/>
              <a:t>. And I hope that by the end of the presentation I</a:t>
            </a:r>
            <a:r>
              <a:rPr lang="en-US" baseline="0" dirty="0"/>
              <a:t> was able to provide a general understanding on </a:t>
            </a:r>
            <a:r>
              <a:rPr lang="en-US" dirty="0"/>
              <a:t>how a basic training of a reinforcement learning agent works. But first, my agenda ...</a:t>
            </a:r>
          </a:p>
        </p:txBody>
      </p:sp>
      <p:sp>
        <p:nvSpPr>
          <p:cNvPr id="4" name="Slide Number Placeholder 3"/>
          <p:cNvSpPr>
            <a:spLocks noGrp="1"/>
          </p:cNvSpPr>
          <p:nvPr>
            <p:ph type="sldNum" sz="quarter" idx="10"/>
          </p:nvPr>
        </p:nvSpPr>
        <p:spPr/>
        <p:txBody>
          <a:bodyPr/>
          <a:lstStyle/>
          <a:p>
            <a:fld id="{9FAF0020-1E99-4CF0-84D5-15546FB5ADD9}" type="slidenum">
              <a:rPr lang="de-DE" smtClean="0"/>
              <a:t>1</a:t>
            </a:fld>
            <a:endParaRPr lang="de-DE"/>
          </a:p>
        </p:txBody>
      </p:sp>
    </p:spTree>
    <p:extLst>
      <p:ext uri="{BB962C8B-B14F-4D97-AF65-F5344CB8AC3E}">
        <p14:creationId xmlns:p14="http://schemas.microsoft.com/office/powerpoint/2010/main" val="3660747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policy is used in a deterministic environment. These are environments where the actions taken determine the outcome. There is no uncertainty. For instance, when playing chess and you move your pawn from A2 to A3, you’re sure that your pawn will move to A3. In this case, the mouse will definitely go to the right and get a positive reward.</a:t>
            </a:r>
          </a:p>
          <a:p>
            <a:endParaRPr lang="en-US" dirty="0"/>
          </a:p>
          <a:p>
            <a:r>
              <a:rPr lang="en-US" dirty="0"/>
              <a:t>Stochastic means that instead of being sure of taking action a (for instance</a:t>
            </a:r>
            <a:r>
              <a:rPr lang="en-US" baseline="0" dirty="0"/>
              <a:t> going in a certain direction</a:t>
            </a:r>
            <a:r>
              <a:rPr lang="en-US" dirty="0"/>
              <a:t>), there is a probability the agent takes a different one (in this case 30% that the mouse takes south because only these options are available). The stochastic policy is used when the environment is uncertain. This process is called a Partially Observable Markov Decision Process (POMDP).</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10</a:t>
            </a:fld>
            <a:endParaRPr lang="de-DE"/>
          </a:p>
        </p:txBody>
      </p:sp>
    </p:spTree>
    <p:extLst>
      <p:ext uri="{BB962C8B-B14F-4D97-AF65-F5344CB8AC3E}">
        <p14:creationId xmlns:p14="http://schemas.microsoft.com/office/powerpoint/2010/main" val="419459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Policies can also be differentiated regarding Greedy, optimal, and epsilon-greedy</a:t>
            </a:r>
          </a:p>
          <a:p>
            <a:endParaRPr lang="en-US" dirty="0"/>
          </a:p>
          <a:p>
            <a:r>
              <a:rPr lang="en-US" dirty="0"/>
              <a:t>- With a greedy policy, the first best solution is chosen. Even if this solution is particularly bad, this solution is always taken. Always using the greedy policy means pure exploitation.</a:t>
            </a:r>
          </a:p>
          <a:p>
            <a:endParaRPr lang="en-US" dirty="0"/>
          </a:p>
          <a:p>
            <a:r>
              <a:rPr lang="en-US" dirty="0"/>
              <a:t>- Using an optimal policy means trying to find the best way and means exploration. Even if a value would be maximized for an action / situation, another decision is preferred in order to find better ways which might increase the overall reward as well.</a:t>
            </a:r>
          </a:p>
          <a:p>
            <a:endParaRPr lang="en-US" dirty="0"/>
          </a:p>
          <a:p>
            <a:r>
              <a:rPr lang="en-US" dirty="0"/>
              <a:t>- An Epsilon-greedy policy represents a trade-off between the aforementioned policies. When using an Epsilon-greedy policy, an Epsilon is defined in the range of [0, 1]. Before actually taking an action, a number in the same range ([0, 1]) is chosen. If the selected number is higher than Epsilon, the greedy action will be taken. Otherwise, an explorative action is selected. If Epsilon equals 0, the policy is almost always the greedy policy. If Epsilon equals 1, the agent will always explore.</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11</a:t>
            </a:fld>
            <a:endParaRPr lang="de-DE"/>
          </a:p>
        </p:txBody>
      </p:sp>
    </p:spTree>
    <p:extLst>
      <p:ext uri="{BB962C8B-B14F-4D97-AF65-F5344CB8AC3E}">
        <p14:creationId xmlns:p14="http://schemas.microsoft.com/office/powerpoint/2010/main" val="34408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epsilon greedy policy is illustrated. When the random number which was generated is smaller than the epsilon, the agent explores and uses an optimal policy.</a:t>
            </a:r>
          </a:p>
          <a:p>
            <a:r>
              <a:rPr lang="en-US" dirty="0"/>
              <a:t>If the random number is greater or equal epsilon, the agent exploits which means that the agent chooses the first best solution and </a:t>
            </a:r>
            <a:r>
              <a:rPr lang="en-US" dirty="0" err="1"/>
              <a:t>ueses</a:t>
            </a:r>
            <a:r>
              <a:rPr lang="en-US" dirty="0"/>
              <a:t> a greedy policy.</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12</a:t>
            </a:fld>
            <a:endParaRPr lang="de-DE"/>
          </a:p>
        </p:txBody>
      </p:sp>
    </p:spTree>
    <p:extLst>
      <p:ext uri="{BB962C8B-B14F-4D97-AF65-F5344CB8AC3E}">
        <p14:creationId xmlns:p14="http://schemas.microsoft.com/office/powerpoint/2010/main" val="318250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Value functions are a formalization of how good an action of an agent is and mainly …</a:t>
            </a:r>
          </a:p>
          <a:p>
            <a:endParaRPr lang="en-US" dirty="0"/>
          </a:p>
          <a:p>
            <a:r>
              <a:rPr lang="en-US" dirty="0"/>
              <a:t>- …</a:t>
            </a:r>
            <a:r>
              <a:rPr lang="en-US" baseline="0" dirty="0"/>
              <a:t> t</a:t>
            </a:r>
            <a:r>
              <a:rPr lang="en-US" dirty="0"/>
              <a:t>he agent's goal is to maximize the expected future profit. So the expected profit is something like the expected total reward. One calls gamma the discounting factor, which weights future rewards. When having episodic problems, for example the world changes to a final state after a finite number of steps (such as a chess game), the discount factor gamma = 1 is suitable and recommended. In this case, every reward is weighted the same. For continuous problems (T = ∞) a gamma &lt; 1 has to be used so that the infinite series </a:t>
            </a:r>
            <a:r>
              <a:rPr lang="en-US" dirty="0" err="1"/>
              <a:t>R_t</a:t>
            </a:r>
            <a:r>
              <a:rPr lang="en-US" dirty="0"/>
              <a:t> converges.</a:t>
            </a:r>
          </a:p>
          <a:p>
            <a:endParaRPr lang="en-US" dirty="0"/>
          </a:p>
          <a:p>
            <a:r>
              <a:rPr lang="en-US" dirty="0"/>
              <a:t>- The v value function is considered as the expected return an agent receives when applying policy π and starting from state s_0.</a:t>
            </a:r>
          </a:p>
          <a:p>
            <a:endParaRPr lang="en-US" dirty="0"/>
          </a:p>
          <a:p>
            <a:pPr marL="0" indent="0">
              <a:buFontTx/>
              <a:buNone/>
            </a:pPr>
            <a:r>
              <a:rPr lang="en-US" dirty="0"/>
              <a:t>- Among all possible value-functions, there exists an optimal value function that has higher value than other functions given state s. The optimal v value function can be selected by choosing the policy pi that returns the maximum for the v function for state s.</a:t>
            </a:r>
          </a:p>
          <a:p>
            <a:pPr marL="171450" indent="-171450">
              <a:buFontTx/>
              <a:buChar char="-"/>
            </a:pPr>
            <a:endParaRPr lang="en-US" dirty="0"/>
          </a:p>
          <a:p>
            <a:r>
              <a:rPr lang="en-US" dirty="0"/>
              <a:t>- The Q-function does not evaluate states, but evaluates state-action pairs. The Q-function is the cumulative reward for starting in s and applying action a and policy pi and then choosing always the optimal solution. It is focusing on a particular action at a particular state.</a:t>
            </a:r>
          </a:p>
          <a:p>
            <a:endParaRPr lang="en-US" dirty="0"/>
          </a:p>
          <a:p>
            <a:r>
              <a:rPr lang="en-US" dirty="0"/>
              <a:t>- The optimal q value function can be extracted by choosing the policy pi that returns the maximum for the q function for state s and action a.</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13</a:t>
            </a:fld>
            <a:endParaRPr lang="de-DE"/>
          </a:p>
        </p:txBody>
      </p:sp>
    </p:spTree>
    <p:extLst>
      <p:ext uri="{BB962C8B-B14F-4D97-AF65-F5344CB8AC3E}">
        <p14:creationId xmlns:p14="http://schemas.microsoft.com/office/powerpoint/2010/main" val="378317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Q-</a:t>
            </a:r>
            <a:r>
              <a:rPr lang="en-US" dirty="0" err="1"/>
              <a:t>learing</a:t>
            </a:r>
            <a:r>
              <a:rPr lang="en-US" dirty="0"/>
              <a:t> was used to train an agent in order to find the best way to a goal state. The shown map can interpreted as a flat or a house. Where room F is outside, which means the agent is looking for a way to go outside. The arrows between the rooms suggest the ways the agent can go and the numbers define the rewards the agents earns when it takes that path.</a:t>
            </a:r>
          </a:p>
          <a:p>
            <a:endParaRPr lang="en-US" dirty="0"/>
          </a:p>
          <a:p>
            <a:r>
              <a:rPr lang="en-US" dirty="0"/>
              <a:t>A reward matrix shows what action in which state leads to what reward. Rows show states and columns actions. When going from B to F, the agents earns a reward of 100. When going from D to B, the agents earns nothing. No numbers indicate that there is no way to go for the agent.</a:t>
            </a:r>
          </a:p>
          <a:p>
            <a:endParaRPr lang="en-US" dirty="0"/>
          </a:p>
          <a:p>
            <a:r>
              <a:rPr lang="en-US" dirty="0"/>
              <a:t>A Q table represents the brain of the agent, there all paths taken are saved by rewards that have been earned. The following formula shows how the reward of 100 was calculated. The reward for that move in that state was added to the max value of possible actions in the next state which was </a:t>
            </a:r>
            <a:r>
              <a:rPr lang="en-US" dirty="0" err="1"/>
              <a:t>mulitplied</a:t>
            </a:r>
            <a:r>
              <a:rPr lang="en-US" dirty="0"/>
              <a:t> with </a:t>
            </a:r>
            <a:r>
              <a:rPr lang="en-US" dirty="0" err="1"/>
              <a:t>gammar</a:t>
            </a:r>
            <a:r>
              <a:rPr lang="en-US" dirty="0"/>
              <a:t> (which is set to 0.8 in this case).</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14</a:t>
            </a:fld>
            <a:endParaRPr lang="de-DE"/>
          </a:p>
        </p:txBody>
      </p:sp>
    </p:spTree>
    <p:extLst>
      <p:ext uri="{BB962C8B-B14F-4D97-AF65-F5344CB8AC3E}">
        <p14:creationId xmlns:p14="http://schemas.microsoft.com/office/powerpoint/2010/main" val="180149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have our reward function. But this time our Q table is updated because the agent moved from D to B. The max value of the potential moves in the subsequent state was calculated (which is 100) and added to the reward of the current state (which is zero). The result is 80.</a:t>
            </a:r>
          </a:p>
          <a:p>
            <a:endParaRPr lang="en-US" dirty="0"/>
          </a:p>
          <a:p>
            <a:r>
              <a:rPr lang="en-US" dirty="0"/>
              <a:t>This calculation is straightforward and applied many times. The whole process is called training</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15</a:t>
            </a:fld>
            <a:endParaRPr lang="de-DE"/>
          </a:p>
        </p:txBody>
      </p:sp>
    </p:spTree>
    <p:extLst>
      <p:ext uri="{BB962C8B-B14F-4D97-AF65-F5344CB8AC3E}">
        <p14:creationId xmlns:p14="http://schemas.microsoft.com/office/powerpoint/2010/main" val="3844660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some iterations the values of the Q table get updated again and again and will converge (after 23 iterations the values are not changing anymore). This is the case when the training is over and the agent gained enough information in order to find the best path to get out of the house.</a:t>
            </a:r>
          </a:p>
          <a:p>
            <a:r>
              <a:rPr lang="en-US" dirty="0"/>
              <a:t>The map illustrates that the more far away the agent is from the goal, the less is the reward.</a:t>
            </a:r>
          </a:p>
          <a:p>
            <a:r>
              <a:rPr lang="en-US" dirty="0"/>
              <a:t>When having high values, its possible to normalize them by dividing all non-zero entries by the highest number (500 in this case, which is divided by 100 first): 400/(500/100) = 80</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16</a:t>
            </a:fld>
            <a:endParaRPr lang="de-DE"/>
          </a:p>
        </p:txBody>
      </p:sp>
    </p:spTree>
    <p:extLst>
      <p:ext uri="{BB962C8B-B14F-4D97-AF65-F5344CB8AC3E}">
        <p14:creationId xmlns:p14="http://schemas.microsoft.com/office/powerpoint/2010/main" val="1341839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Successful work in the field of autonomous driving, finance and smart grids has been made. Recently, complex problems in the game world such as mastering chess, Go and </a:t>
            </a:r>
            <a:r>
              <a:rPr lang="en-US" dirty="0" err="1"/>
              <a:t>Starcraft</a:t>
            </a:r>
            <a:r>
              <a:rPr lang="en-US" dirty="0"/>
              <a:t> II have been successfully addressed by RL agents</a:t>
            </a:r>
            <a:r>
              <a:rPr lang="en-US" baseline="0" dirty="0"/>
              <a:t> which lead to the assumption that RL agents could solve more and more problems in daily life.</a:t>
            </a:r>
            <a:endParaRPr lang="en-US" dirty="0"/>
          </a:p>
          <a:p>
            <a:endParaRPr lang="en-US" dirty="0"/>
          </a:p>
          <a:p>
            <a:r>
              <a:rPr lang="en-US" dirty="0"/>
              <a:t>-  But issues such as complex architectures and requiring huge amounts of data limit the practical use for real world scenarios. </a:t>
            </a:r>
          </a:p>
          <a:p>
            <a:r>
              <a:rPr lang="en-US" dirty="0"/>
              <a:t>Compared to other machine learning methods reinforcement</a:t>
            </a:r>
            <a:r>
              <a:rPr lang="en-US" baseline="0" dirty="0"/>
              <a:t> learning is</a:t>
            </a:r>
            <a:r>
              <a:rPr lang="en-US" dirty="0"/>
              <a:t> often unstable, and rarely the best option in terms of performance. RL has historically been successfully applied only in areas where mountains of simulated data can be generated on demand, such as games and robotics. </a:t>
            </a:r>
          </a:p>
          <a:p>
            <a:pPr marL="0" indent="0">
              <a:buFontTx/>
              <a:buNone/>
            </a:pPr>
            <a:endParaRPr lang="en-US" dirty="0"/>
          </a:p>
          <a:p>
            <a:pPr marL="0" indent="0">
              <a:buFontTx/>
              <a:buNone/>
            </a:pPr>
            <a:r>
              <a:rPr lang="en-US" dirty="0"/>
              <a:t>Moreover, applying stand-alone reinforcement learning applications are unlikely to result in breakthrough solutions for complex challenges in the future as the combination of various machine learning techniques proved to be successful in the past. In fact, all major breakthroughs and applications that brought recent success (</a:t>
            </a:r>
            <a:r>
              <a:rPr lang="en-US" dirty="0" err="1"/>
              <a:t>deepmind</a:t>
            </a:r>
            <a:r>
              <a:rPr lang="en-US" dirty="0"/>
              <a:t>, </a:t>
            </a:r>
            <a:r>
              <a:rPr lang="en-US" dirty="0" err="1"/>
              <a:t>alphago</a:t>
            </a:r>
            <a:r>
              <a:rPr lang="en-US" dirty="0"/>
              <a:t>) are based on stacks of several machine learning applications</a:t>
            </a:r>
          </a:p>
          <a:p>
            <a:endParaRPr lang="en-US" dirty="0"/>
          </a:p>
          <a:p>
            <a:r>
              <a:rPr lang="en-US" dirty="0"/>
              <a:t>But in</a:t>
            </a:r>
            <a:r>
              <a:rPr lang="en-US" baseline="0" dirty="0"/>
              <a:t> conclusion it can be said that</a:t>
            </a:r>
            <a:endParaRPr lang="en-US" dirty="0"/>
          </a:p>
          <a:p>
            <a:pPr marL="171450" indent="-171450">
              <a:buFontTx/>
              <a:buChar char="-"/>
            </a:pPr>
            <a:r>
              <a:rPr lang="en-US" dirty="0"/>
              <a:t>Sophisticated simulations of environments along with well-developed combinations of several reinforcement learning tools could solve a great amount of diverse problems in the future.</a:t>
            </a:r>
          </a:p>
        </p:txBody>
      </p:sp>
      <p:sp>
        <p:nvSpPr>
          <p:cNvPr id="4" name="Slide Number Placeholder 3"/>
          <p:cNvSpPr>
            <a:spLocks noGrp="1"/>
          </p:cNvSpPr>
          <p:nvPr>
            <p:ph type="sldNum" sz="quarter" idx="10"/>
          </p:nvPr>
        </p:nvSpPr>
        <p:spPr/>
        <p:txBody>
          <a:bodyPr/>
          <a:lstStyle/>
          <a:p>
            <a:fld id="{9FAF0020-1E99-4CF0-84D5-15546FB5ADD9}" type="slidenum">
              <a:rPr lang="de-DE" smtClean="0"/>
              <a:t>17</a:t>
            </a:fld>
            <a:endParaRPr lang="de-DE"/>
          </a:p>
        </p:txBody>
      </p:sp>
    </p:spTree>
    <p:extLst>
      <p:ext uri="{BB962C8B-B14F-4D97-AF65-F5344CB8AC3E}">
        <p14:creationId xmlns:p14="http://schemas.microsoft.com/office/powerpoint/2010/main" val="3138396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baseline="0" dirty="0"/>
              <a:t>... So all in all I hope I was able to provide a general understanding of reinforcement learning, thank you for your attention. If there are any questions, I‘m pleased to answer them. Thank you.</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18</a:t>
            </a:fld>
            <a:endParaRPr lang="de-DE"/>
          </a:p>
        </p:txBody>
      </p:sp>
    </p:spTree>
    <p:extLst>
      <p:ext uri="{BB962C8B-B14F-4D97-AF65-F5344CB8AC3E}">
        <p14:creationId xmlns:p14="http://schemas.microsoft.com/office/powerpoint/2010/main" val="3852851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negative advantage means that our policy chooses a better action (which results in a higher reward) than the specific action we are considering </a:t>
            </a:r>
          </a:p>
          <a:p>
            <a:pPr marL="171450" indent="-171450">
              <a:buFontTx/>
              <a:buChar char="-"/>
            </a:pPr>
            <a:r>
              <a:rPr lang="en-US" dirty="0"/>
              <a:t> An advantage of zero means that the action our policy chooses generates the same reward as the specific action we are considering - A positive advantage means that our policy chooses bad actions (which result in worse rewards) compared to a specific action (which means better actions are available --&gt; time to change the policy) </a:t>
            </a:r>
          </a:p>
          <a:p>
            <a:pPr marL="171450" indent="-171450">
              <a:buFontTx/>
              <a:buChar char="-"/>
            </a:pPr>
            <a:r>
              <a:rPr lang="en-US" dirty="0"/>
              <a:t>The higher the advantage the worse the policy</a:t>
            </a:r>
          </a:p>
          <a:p>
            <a:pPr marL="171450" indent="-171450">
              <a:buFontTx/>
              <a:buChar char="-"/>
            </a:pPr>
            <a:r>
              <a:rPr lang="en-US" dirty="0"/>
              <a:t>The lower the advantage the better the policy </a:t>
            </a:r>
          </a:p>
          <a:p>
            <a:pPr marL="171450" indent="-171450">
              <a:buFontTx/>
              <a:buChar char="-"/>
            </a:pPr>
            <a:r>
              <a:rPr lang="en-US" dirty="0"/>
              <a:t>If the advantage is 0, there is no room for improvement</a:t>
            </a:r>
            <a:endParaRPr lang="de-DE" dirty="0"/>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19</a:t>
            </a:fld>
            <a:endParaRPr lang="de-DE"/>
          </a:p>
        </p:txBody>
      </p:sp>
    </p:spTree>
    <p:extLst>
      <p:ext uri="{BB962C8B-B14F-4D97-AF65-F5344CB8AC3E}">
        <p14:creationId xmlns:p14="http://schemas.microsoft.com/office/powerpoint/2010/main" val="329612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First of all, I will give you a quick introduction on where reinforcement learning can be classified among other machine learning techniques. Furthermore I will explain the main concept of reinforcement learning by the use of a simple example.</a:t>
            </a:r>
          </a:p>
          <a:p>
            <a:r>
              <a:rPr lang="en-US" dirty="0"/>
              <a:t>- After that, the concept of reinforcement learning will be formalized as the reinforcement learning setup.</a:t>
            </a:r>
          </a:p>
          <a:p>
            <a:r>
              <a:rPr lang="en-US" dirty="0"/>
              <a:t>- Markovian Decision Processes are usually modelled in order to approach and to solve an RL problem and will be explained in the next chapter</a:t>
            </a:r>
          </a:p>
          <a:p>
            <a:r>
              <a:rPr lang="en-US" dirty="0"/>
              <a:t>- Policies are used to define the </a:t>
            </a:r>
            <a:r>
              <a:rPr lang="en-US" dirty="0" err="1"/>
              <a:t>behaviour</a:t>
            </a:r>
            <a:r>
              <a:rPr lang="en-US" dirty="0"/>
              <a:t> of an agent</a:t>
            </a:r>
          </a:p>
          <a:p>
            <a:pPr marL="0" indent="0">
              <a:buFontTx/>
              <a:buNone/>
            </a:pPr>
            <a:r>
              <a:rPr lang="en-US" dirty="0"/>
              <a:t>-</a:t>
            </a:r>
            <a:r>
              <a:rPr lang="en-US" baseline="0" dirty="0"/>
              <a:t> </a:t>
            </a:r>
            <a:r>
              <a:rPr lang="en-US" dirty="0"/>
              <a:t>Value functions are a formalization of how good an action of an agent is</a:t>
            </a:r>
          </a:p>
          <a:p>
            <a:pPr marL="0" indent="0">
              <a:buFontTx/>
              <a:buNone/>
            </a:pPr>
            <a:r>
              <a:rPr lang="en-US" dirty="0"/>
              <a:t>- An</a:t>
            </a:r>
            <a:r>
              <a:rPr lang="en-US" baseline="0" dirty="0"/>
              <a:t> Example using Q-learning then illustrates the theory explained earlier</a:t>
            </a:r>
            <a:endParaRPr lang="en-US" dirty="0"/>
          </a:p>
          <a:p>
            <a:r>
              <a:rPr lang="en-US" dirty="0"/>
              <a:t>- At the end of the presentation I will summarize the main aspects and draw a conclusion</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2</a:t>
            </a:fld>
            <a:endParaRPr lang="de-DE"/>
          </a:p>
        </p:txBody>
      </p:sp>
    </p:spTree>
    <p:extLst>
      <p:ext uri="{BB962C8B-B14F-4D97-AF65-F5344CB8AC3E}">
        <p14:creationId xmlns:p14="http://schemas.microsoft.com/office/powerpoint/2010/main" val="389801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the study of computer algorithms that improve automatically through experience. It is seen as a subset of artificial intelligence. Machine learning algorithms build a mathematical model based on sample data, known as "training data", in order to make predictions or decisions without being explicitly programmed to do so.</a:t>
            </a:r>
          </a:p>
          <a:p>
            <a:r>
              <a:rPr lang="en-US" dirty="0"/>
              <a:t>The main machine learning models fall into three parts:</a:t>
            </a:r>
          </a:p>
          <a:p>
            <a:r>
              <a:rPr lang="en-US" dirty="0"/>
              <a:t>•  Supervised learning </a:t>
            </a:r>
          </a:p>
          <a:p>
            <a:r>
              <a:rPr lang="en-US" dirty="0"/>
              <a:t>•  Unsupervised learning </a:t>
            </a:r>
          </a:p>
          <a:p>
            <a:r>
              <a:rPr lang="en-US" dirty="0"/>
              <a:t>•  Reinforcement learning</a:t>
            </a:r>
          </a:p>
          <a:p>
            <a:r>
              <a:rPr lang="en-US" dirty="0"/>
              <a:t>The main difference between supervised/unsupervised learning and RL is that everything an RL agent perceives should not only be used for understanding, interpreting and prediction but also for improving the agent’s ability to optimize its </a:t>
            </a:r>
            <a:r>
              <a:rPr lang="en-US" dirty="0" err="1"/>
              <a:t>behaviour</a:t>
            </a:r>
            <a:r>
              <a:rPr lang="en-US" dirty="0"/>
              <a:t> in the future in order to be able to accomplish its goals. The core lies in acquiring new knowledge by discovering unknown territory on the one hand and making use of knowledge already obtained before on the other hand. Sequential decision problems are in general targeted by using RL.</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3</a:t>
            </a:fld>
            <a:endParaRPr lang="de-DE"/>
          </a:p>
        </p:txBody>
      </p:sp>
    </p:spTree>
    <p:extLst>
      <p:ext uri="{BB962C8B-B14F-4D97-AF65-F5344CB8AC3E}">
        <p14:creationId xmlns:p14="http://schemas.microsoft.com/office/powerpoint/2010/main" val="411534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 general representation of training a dog using reinforcement learning.</a:t>
            </a:r>
          </a:p>
          <a:p>
            <a:r>
              <a:rPr lang="en-US" dirty="0"/>
              <a:t>The goal of reinforcement learning in this case is to train the dog (who is the agent in this case) to complete a task within an environment, which includes the surroundings of the dog as well as the trainer. First, the trainer issues a command or cue, which the dog observes (observation). The dog then responds by taking an action. If the action is close to the desired behavior, the trainer will likely provide a reward, such </a:t>
            </a:r>
            <a:r>
              <a:rPr lang="en-US" dirty="0" err="1"/>
              <a:t>asa</a:t>
            </a:r>
            <a:r>
              <a:rPr lang="en-US" dirty="0"/>
              <a:t> food treat or a toy; otherwise, no reward or a negative reward will be provided.</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4</a:t>
            </a:fld>
            <a:endParaRPr lang="de-DE"/>
          </a:p>
        </p:txBody>
      </p:sp>
    </p:spTree>
    <p:extLst>
      <p:ext uri="{BB962C8B-B14F-4D97-AF65-F5344CB8AC3E}">
        <p14:creationId xmlns:p14="http://schemas.microsoft.com/office/powerpoint/2010/main" val="277575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an RL problem consists of an environment. In this</a:t>
            </a:r>
            <a:r>
              <a:rPr lang="en-US" baseline="0" dirty="0"/>
              <a:t> </a:t>
            </a:r>
            <a:r>
              <a:rPr lang="en-US" dirty="0"/>
              <a:t>environment an agent learns by the interaction between situation and action – or informally by trial-and-error interactions. Observations can be received by the use of technical devices such as a sensor or in the form of symbolic descriptions. Actions that can be taken do not have to be high level, it can be as simple as water pressure for water supply and heating for example. If the agent is able to thoroughly perceive all the information in the environment that potentially has an influence on the method of choice, the chosen actions are based on true states of the environment. This condition is considered as the best possible base for RL.</a:t>
            </a:r>
          </a:p>
          <a:p>
            <a:r>
              <a:rPr lang="en-US" dirty="0"/>
              <a:t> An agent interacts with its environment as follows:</a:t>
            </a:r>
          </a:p>
          <a:p>
            <a:endParaRPr lang="en-US" dirty="0"/>
          </a:p>
          <a:p>
            <a:r>
              <a:rPr lang="en-US" dirty="0"/>
              <a:t>• Start of the agent in a specific state and environment: s0  S ∈ S </a:t>
            </a:r>
          </a:p>
          <a:p>
            <a:r>
              <a:rPr lang="en-US" dirty="0"/>
              <a:t>• Obtaining an initial observation: ω0  Ω ∈ S </a:t>
            </a:r>
          </a:p>
          <a:p>
            <a:r>
              <a:rPr lang="en-US" dirty="0"/>
              <a:t>• Taking an action at  A at each time frame t ∈ S</a:t>
            </a:r>
          </a:p>
          <a:p>
            <a:endParaRPr lang="en-US" dirty="0"/>
          </a:p>
          <a:p>
            <a:r>
              <a:rPr lang="en-US" dirty="0"/>
              <a:t>As a result, the following effects appear:</a:t>
            </a:r>
          </a:p>
          <a:p>
            <a:endParaRPr lang="en-US" dirty="0"/>
          </a:p>
          <a:p>
            <a:r>
              <a:rPr lang="en-US" dirty="0"/>
              <a:t>• The agents earns a reward: </a:t>
            </a:r>
            <a:r>
              <a:rPr lang="en-US" dirty="0" err="1"/>
              <a:t>rt</a:t>
            </a:r>
            <a:r>
              <a:rPr lang="en-US" dirty="0"/>
              <a:t>  R ∈ S </a:t>
            </a:r>
          </a:p>
          <a:p>
            <a:r>
              <a:rPr lang="en-US" dirty="0"/>
              <a:t>• The state proceeds: st+1  S ∈ S </a:t>
            </a:r>
          </a:p>
          <a:p>
            <a:r>
              <a:rPr lang="en-US" dirty="0"/>
              <a:t>• The agent gains another observation: ωt+1  Ω </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5</a:t>
            </a:fld>
            <a:endParaRPr lang="de-DE"/>
          </a:p>
        </p:txBody>
      </p:sp>
    </p:spTree>
    <p:extLst>
      <p:ext uri="{BB962C8B-B14F-4D97-AF65-F5344CB8AC3E}">
        <p14:creationId xmlns:p14="http://schemas.microsoft.com/office/powerpoint/2010/main" val="211374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general setting in reinforcement learning is shown:</a:t>
            </a:r>
          </a:p>
          <a:p>
            <a:pPr marL="171450" indent="-171450">
              <a:buFontTx/>
              <a:buChar char="-"/>
            </a:pPr>
            <a:r>
              <a:rPr lang="en-US" dirty="0"/>
              <a:t>An agent interacts with an environment by taking an action</a:t>
            </a:r>
          </a:p>
          <a:p>
            <a:pPr marL="171450" indent="-171450">
              <a:buFontTx/>
              <a:buChar char="-"/>
            </a:pPr>
            <a:r>
              <a:rPr lang="en-US" dirty="0"/>
              <a:t>The environment then corresponds with a reward (which can be positive or negative as the toy was positive for the dog in the example earlier)</a:t>
            </a:r>
          </a:p>
          <a:p>
            <a:pPr marL="171450" indent="-171450">
              <a:buFontTx/>
              <a:buChar char="-"/>
            </a:pPr>
            <a:r>
              <a:rPr lang="en-US" dirty="0"/>
              <a:t>The environment changes its state. However, this state change can be different from what the agent perceives due to specific reasons such as weather conditions etc. </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6</a:t>
            </a:fld>
            <a:endParaRPr lang="de-DE"/>
          </a:p>
        </p:txBody>
      </p:sp>
    </p:spTree>
    <p:extLst>
      <p:ext uri="{BB962C8B-B14F-4D97-AF65-F5344CB8AC3E}">
        <p14:creationId xmlns:p14="http://schemas.microsoft.com/office/powerpoint/2010/main" val="345302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all actions that will be taken depend on the current state the control process mentioned earlier can be modelled as a Markovian decision process. Hence the full history is not relevant. Formally this condition can be expressed as shown in the following equations and is well-known as the Markov property.</a:t>
            </a:r>
          </a:p>
          <a:p>
            <a:r>
              <a:rPr lang="en-US" dirty="0"/>
              <a:t>From the first equation it can be inferred that the new observation an agent receives depends only on the current observation and action.</a:t>
            </a:r>
          </a:p>
          <a:p>
            <a:r>
              <a:rPr lang="en-US" dirty="0"/>
              <a:t>From the second equation it can be inferred that the current reward an agent receives also only depends on the current observation and action.</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7</a:t>
            </a:fld>
            <a:endParaRPr lang="de-DE"/>
          </a:p>
        </p:txBody>
      </p:sp>
    </p:spTree>
    <p:extLst>
      <p:ext uri="{BB962C8B-B14F-4D97-AF65-F5344CB8AC3E}">
        <p14:creationId xmlns:p14="http://schemas.microsoft.com/office/powerpoint/2010/main" val="56905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Markov decision</a:t>
            </a:r>
            <a:r>
              <a:rPr lang="en-US" baseline="0" dirty="0"/>
              <a:t> process</a:t>
            </a:r>
            <a:r>
              <a:rPr lang="en-US" dirty="0"/>
              <a:t> is characterized by the fact that even knowing rarely – or even nothing – about the past can lead to good predictions about future development and can be as helpful as knowing the entire history of the process. It is worth pointing out that within every loop an action taken in the environment leads to a state change in the latter, which then lets the agent gain a new observation and a reward. The following sequence illustrates an exemplary run ...</a:t>
            </a:r>
          </a:p>
          <a:p>
            <a:endParaRPr lang="en-US" dirty="0"/>
          </a:p>
          <a:p>
            <a:r>
              <a:rPr lang="en-US" dirty="0"/>
              <a:t>The state of a system is considered as a parameter or an array of parameters which can be used to characterize the system. Geographical coordinates of a car can be considered as its state. When having state changes depending on the time, the system is called dynamic, which is the case in this example. In a concrete manner the MDP is defined as the following tuple:</a:t>
            </a:r>
          </a:p>
          <a:p>
            <a:r>
              <a:rPr lang="en-US" dirty="0"/>
              <a:t> </a:t>
            </a:r>
          </a:p>
          <a:p>
            <a:r>
              <a:rPr lang="en-US" dirty="0"/>
              <a:t>S, A, T , R, γ</a:t>
            </a:r>
          </a:p>
          <a:p>
            <a:endParaRPr lang="en-US" dirty="0"/>
          </a:p>
          <a:p>
            <a:r>
              <a:rPr lang="en-US" dirty="0"/>
              <a:t> Where </a:t>
            </a:r>
          </a:p>
          <a:p>
            <a:endParaRPr lang="en-US" dirty="0"/>
          </a:p>
          <a:p>
            <a:r>
              <a:rPr lang="en-US" dirty="0"/>
              <a:t>• S represents the state space, </a:t>
            </a:r>
          </a:p>
          <a:p>
            <a:r>
              <a:rPr lang="en-US" dirty="0"/>
              <a:t>• A the action space, </a:t>
            </a:r>
          </a:p>
          <a:p>
            <a:r>
              <a:rPr lang="en-US" dirty="0"/>
              <a:t>• T : S x A x S → [0, 1] the transition function,</a:t>
            </a:r>
          </a:p>
          <a:p>
            <a:r>
              <a:rPr lang="en-US" dirty="0"/>
              <a:t>• R : S x A x S → R the reward function, </a:t>
            </a:r>
          </a:p>
          <a:p>
            <a:r>
              <a:rPr lang="en-US" dirty="0"/>
              <a:t>• γ  [0, 1) the discount factor. </a:t>
            </a:r>
          </a:p>
          <a:p>
            <a:r>
              <a:rPr lang="en-US" dirty="0"/>
              <a:t> </a:t>
            </a:r>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8</a:t>
            </a:fld>
            <a:endParaRPr lang="de-DE"/>
          </a:p>
        </p:txBody>
      </p:sp>
    </p:spTree>
    <p:extLst>
      <p:ext uri="{BB962C8B-B14F-4D97-AF65-F5344CB8AC3E}">
        <p14:creationId xmlns:p14="http://schemas.microsoft.com/office/powerpoint/2010/main" val="36773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Policies are used in order to define how an agent is modeled. </a:t>
            </a:r>
          </a:p>
          <a:p>
            <a:r>
              <a:rPr lang="en-US" dirty="0"/>
              <a:t>More generally speaking, a policy specifies the way an agent chooses an action. Policies can be differentiated regarding their </a:t>
            </a:r>
            <a:r>
              <a:rPr lang="en-US" dirty="0" err="1"/>
              <a:t>stationariness</a:t>
            </a:r>
            <a:r>
              <a:rPr lang="en-US" dirty="0"/>
              <a:t>:</a:t>
            </a:r>
          </a:p>
          <a:p>
            <a:endParaRPr lang="en-US" dirty="0"/>
          </a:p>
          <a:p>
            <a:r>
              <a:rPr lang="en-US" dirty="0"/>
              <a:t>- A stationary policy π is a mapping from states s to actions a, that is independent of time.</a:t>
            </a:r>
          </a:p>
          <a:p>
            <a:r>
              <a:rPr lang="en-US" dirty="0"/>
              <a:t>This means that regardless of what point in time the agent sees the environment being at a state s, it always chooses to take the action a if it follows a stationary policy.</a:t>
            </a:r>
          </a:p>
          <a:p>
            <a:endParaRPr lang="en-US" dirty="0"/>
          </a:p>
          <a:p>
            <a:r>
              <a:rPr lang="en-US" dirty="0"/>
              <a:t>- A non-stationary policy is the opposite of a stationary policy. This means that the action an agent takes in a specific state does depend on the time-step.</a:t>
            </a:r>
          </a:p>
          <a:p>
            <a:endParaRPr lang="en-US" dirty="0"/>
          </a:p>
          <a:p>
            <a:r>
              <a:rPr lang="en-US" dirty="0"/>
              <a:t>Also, a policy can</a:t>
            </a:r>
            <a:r>
              <a:rPr lang="en-US" baseline="0" dirty="0"/>
              <a:t> </a:t>
            </a:r>
            <a:r>
              <a:rPr lang="en-US" dirty="0"/>
              <a:t>either be deterministic or stochastic. These</a:t>
            </a:r>
            <a:r>
              <a:rPr lang="en-US" baseline="0" dirty="0"/>
              <a:t> conditions</a:t>
            </a:r>
            <a:r>
              <a:rPr lang="en-US" dirty="0"/>
              <a:t> dictate what action to take given a particular state.</a:t>
            </a:r>
          </a:p>
          <a:p>
            <a:endParaRPr lang="en-US" dirty="0"/>
          </a:p>
          <a:p>
            <a:r>
              <a:rPr lang="en-US" dirty="0"/>
              <a:t>- </a:t>
            </a:r>
            <a:r>
              <a:rPr lang="en-US" baseline="0" dirty="0"/>
              <a:t> </a:t>
            </a:r>
            <a:r>
              <a:rPr lang="en-US" dirty="0"/>
              <a:t>The mapping function is used for a deterministic policy, where S is the set of possible states and A is the set of possible actions.</a:t>
            </a:r>
          </a:p>
          <a:p>
            <a:endParaRPr lang="en-US" dirty="0"/>
          </a:p>
          <a:p>
            <a:r>
              <a:rPr lang="en-US" dirty="0"/>
              <a:t>-  A policy is called stochastic if it is described by a</a:t>
            </a:r>
            <a:r>
              <a:rPr lang="en-US" baseline="0" dirty="0"/>
              <a:t> probability, </a:t>
            </a:r>
            <a:r>
              <a:rPr lang="en-US" dirty="0"/>
              <a:t>where the chance that in a specific state s action a may be chosen is denoted by a</a:t>
            </a:r>
            <a:r>
              <a:rPr lang="en-US" baseline="0" dirty="0"/>
              <a:t> probability between 0 and 1</a:t>
            </a:r>
            <a:r>
              <a:rPr lang="en-US" dirty="0"/>
              <a:t>.</a:t>
            </a:r>
          </a:p>
          <a:p>
            <a:endParaRPr lang="de-DE" dirty="0"/>
          </a:p>
        </p:txBody>
      </p:sp>
      <p:sp>
        <p:nvSpPr>
          <p:cNvPr id="4" name="Slide Number Placeholder 3"/>
          <p:cNvSpPr>
            <a:spLocks noGrp="1"/>
          </p:cNvSpPr>
          <p:nvPr>
            <p:ph type="sldNum" sz="quarter" idx="10"/>
          </p:nvPr>
        </p:nvSpPr>
        <p:spPr/>
        <p:txBody>
          <a:bodyPr/>
          <a:lstStyle/>
          <a:p>
            <a:fld id="{9FAF0020-1E99-4CF0-84D5-15546FB5ADD9}" type="slidenum">
              <a:rPr lang="de-DE" smtClean="0"/>
              <a:t>9</a:t>
            </a:fld>
            <a:endParaRPr lang="de-DE"/>
          </a:p>
        </p:txBody>
      </p:sp>
    </p:spTree>
    <p:extLst>
      <p:ext uri="{BB962C8B-B14F-4D97-AF65-F5344CB8AC3E}">
        <p14:creationId xmlns:p14="http://schemas.microsoft.com/office/powerpoint/2010/main" val="352355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274391B9-6EAA-4BBB-8C58-9872B92D6A62}" type="datetimeFigureOut">
              <a:rPr lang="de-DE" smtClean="0"/>
              <a:t>06.06.2020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383462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274391B9-6EAA-4BBB-8C58-9872B92D6A62}" type="datetimeFigureOut">
              <a:rPr lang="de-DE" smtClean="0"/>
              <a:t>06.06.2020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305489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274391B9-6EAA-4BBB-8C58-9872B92D6A62}" type="datetimeFigureOut">
              <a:rPr lang="de-DE" smtClean="0"/>
              <a:t>06.06.2020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324780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274391B9-6EAA-4BBB-8C58-9872B92D6A62}" type="datetimeFigureOut">
              <a:rPr lang="de-DE" smtClean="0"/>
              <a:t>06.06.2020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28476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4391B9-6EAA-4BBB-8C58-9872B92D6A62}" type="datetimeFigureOut">
              <a:rPr lang="de-DE" smtClean="0"/>
              <a:t>06.06.2020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95576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274391B9-6EAA-4BBB-8C58-9872B92D6A62}" type="datetimeFigureOut">
              <a:rPr lang="de-DE" smtClean="0"/>
              <a:t>06.06.2020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300473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274391B9-6EAA-4BBB-8C58-9872B92D6A62}" type="datetimeFigureOut">
              <a:rPr lang="de-DE" smtClean="0"/>
              <a:t>06.06.2020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23801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274391B9-6EAA-4BBB-8C58-9872B92D6A62}" type="datetimeFigureOut">
              <a:rPr lang="de-DE" smtClean="0"/>
              <a:t>06.06.2020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83660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391B9-6EAA-4BBB-8C58-9872B92D6A62}" type="datetimeFigureOut">
              <a:rPr lang="de-DE" smtClean="0"/>
              <a:t>06.06.2020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262893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4391B9-6EAA-4BBB-8C58-9872B92D6A62}" type="datetimeFigureOut">
              <a:rPr lang="de-DE" smtClean="0"/>
              <a:t>06.06.2020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299975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4391B9-6EAA-4BBB-8C58-9872B92D6A62}" type="datetimeFigureOut">
              <a:rPr lang="de-DE" smtClean="0"/>
              <a:t>06.06.2020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51F6FB-1E11-46E4-BCA9-D10EF31C84A5}" type="slidenum">
              <a:rPr lang="de-DE" smtClean="0"/>
              <a:t>‹#›</a:t>
            </a:fld>
            <a:endParaRPr lang="de-DE"/>
          </a:p>
        </p:txBody>
      </p:sp>
    </p:spTree>
    <p:extLst>
      <p:ext uri="{BB962C8B-B14F-4D97-AF65-F5344CB8AC3E}">
        <p14:creationId xmlns:p14="http://schemas.microsoft.com/office/powerpoint/2010/main" val="269960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391B9-6EAA-4BBB-8C58-9872B92D6A62}" type="datetimeFigureOut">
              <a:rPr lang="de-DE" smtClean="0"/>
              <a:t>06.06.2020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1F6FB-1E11-46E4-BCA9-D10EF31C84A5}" type="slidenum">
              <a:rPr lang="de-DE" smtClean="0"/>
              <a:t>‹#›</a:t>
            </a:fld>
            <a:endParaRPr lang="de-DE"/>
          </a:p>
        </p:txBody>
      </p:sp>
    </p:spTree>
    <p:extLst>
      <p:ext uri="{BB962C8B-B14F-4D97-AF65-F5344CB8AC3E}">
        <p14:creationId xmlns:p14="http://schemas.microsoft.com/office/powerpoint/2010/main" val="1532969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eople.revoledu.com/kardi/tutorial/ReinforcementLearnin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
        <p:nvSpPr>
          <p:cNvPr id="12" name="TextBox 11"/>
          <p:cNvSpPr txBox="1"/>
          <p:nvPr/>
        </p:nvSpPr>
        <p:spPr>
          <a:xfrm>
            <a:off x="4095549" y="2989200"/>
            <a:ext cx="5179079" cy="523220"/>
          </a:xfrm>
          <a:prstGeom prst="rect">
            <a:avLst/>
          </a:prstGeom>
          <a:noFill/>
        </p:spPr>
        <p:txBody>
          <a:bodyPr wrap="square" rtlCol="0">
            <a:spAutoFit/>
          </a:bodyPr>
          <a:lstStyle/>
          <a:p>
            <a:r>
              <a:rPr lang="de-DE" sz="2800" b="1" dirty="0"/>
              <a:t>Reinforcement Learning</a:t>
            </a:r>
          </a:p>
        </p:txBody>
      </p:sp>
    </p:spTree>
    <p:extLst>
      <p:ext uri="{BB962C8B-B14F-4D97-AF65-F5344CB8AC3E}">
        <p14:creationId xmlns:p14="http://schemas.microsoft.com/office/powerpoint/2010/main" val="277760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046988"/>
          </a:xfrm>
          <a:prstGeom prst="rect">
            <a:avLst/>
          </a:prstGeom>
          <a:noFill/>
        </p:spPr>
        <p:txBody>
          <a:bodyPr wrap="square" rtlCol="0">
            <a:spAutoFit/>
          </a:bodyPr>
          <a:lstStyle/>
          <a:p>
            <a:endParaRPr lang="en-US" sz="1600" dirty="0"/>
          </a:p>
          <a:p>
            <a:pPr marL="742950" lvl="1" indent="-285750">
              <a:buFont typeface="Courier New" panose="02070309020205020404" pitchFamily="49" charset="0"/>
              <a:buChar char="o"/>
            </a:pPr>
            <a:r>
              <a:rPr lang="en-US" sz="1600" b="1" dirty="0"/>
              <a:t>Deterministic</a:t>
            </a:r>
            <a:r>
              <a:rPr lang="en-US" sz="1600" dirty="0"/>
              <a: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742950" lvl="1" indent="-285750">
              <a:buFont typeface="Courier New" panose="02070309020205020404" pitchFamily="49" charset="0"/>
              <a:buChar char="o"/>
            </a:pPr>
            <a:r>
              <a:rPr lang="en-US" sz="1600" b="1" dirty="0"/>
              <a:t>Stochastic</a:t>
            </a:r>
            <a:r>
              <a:rPr lang="en-US" sz="1600" dirty="0"/>
              <a:t>:</a:t>
            </a:r>
          </a:p>
        </p:txBody>
      </p: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Policies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121" y="1129566"/>
            <a:ext cx="3745832" cy="210234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1703" y="3868235"/>
            <a:ext cx="3912669" cy="1971007"/>
          </a:xfrm>
          <a:prstGeom prst="rect">
            <a:avLst/>
          </a:prstGeom>
        </p:spPr>
      </p:pic>
      <p:sp>
        <p:nvSpPr>
          <p:cNvPr id="14" name="TextBox 13"/>
          <p:cNvSpPr txBox="1"/>
          <p:nvPr/>
        </p:nvSpPr>
        <p:spPr>
          <a:xfrm>
            <a:off x="4085121" y="3255380"/>
            <a:ext cx="5053263" cy="246221"/>
          </a:xfrm>
          <a:prstGeom prst="rect">
            <a:avLst/>
          </a:prstGeom>
          <a:noFill/>
        </p:spPr>
        <p:txBody>
          <a:bodyPr wrap="square" rtlCol="0">
            <a:spAutoFit/>
          </a:bodyPr>
          <a:lstStyle/>
          <a:p>
            <a:r>
              <a:rPr lang="en-US" sz="1000" dirty="0">
                <a:solidFill>
                  <a:schemeClr val="bg1">
                    <a:lumMod val="50000"/>
                  </a:schemeClr>
                </a:solidFill>
              </a:rPr>
              <a:t>Figure 4: https://cdn-media-1.freecodecamp.org/images/1*NDEGtK42rEpYLkTPg2LBPA.png</a:t>
            </a:r>
          </a:p>
        </p:txBody>
      </p:sp>
      <p:sp>
        <p:nvSpPr>
          <p:cNvPr id="15" name="TextBox 14"/>
          <p:cNvSpPr txBox="1"/>
          <p:nvPr/>
        </p:nvSpPr>
        <p:spPr>
          <a:xfrm>
            <a:off x="4083521" y="5833351"/>
            <a:ext cx="5053263" cy="246221"/>
          </a:xfrm>
          <a:prstGeom prst="rect">
            <a:avLst/>
          </a:prstGeom>
          <a:noFill/>
        </p:spPr>
        <p:txBody>
          <a:bodyPr wrap="square" rtlCol="0">
            <a:spAutoFit/>
          </a:bodyPr>
          <a:lstStyle/>
          <a:p>
            <a:r>
              <a:rPr lang="en-US" sz="1000" dirty="0">
                <a:solidFill>
                  <a:schemeClr val="bg1">
                    <a:lumMod val="50000"/>
                  </a:schemeClr>
                </a:solidFill>
              </a:rPr>
              <a:t>Figure 5: https://cdn-media-1.freecodecamp.org/images/1*YCABimP7x1wZZZKqz2CoyQ.png</a:t>
            </a:r>
          </a:p>
        </p:txBody>
      </p:sp>
    </p:spTree>
    <p:extLst>
      <p:ext uri="{BB962C8B-B14F-4D97-AF65-F5344CB8AC3E}">
        <p14:creationId xmlns:p14="http://schemas.microsoft.com/office/powerpoint/2010/main" val="58122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1597794" y="1396630"/>
                <a:ext cx="8720488" cy="2800767"/>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Differentiation regarding the way of choosing:</a:t>
                </a:r>
              </a:p>
              <a:p>
                <a:endParaRPr lang="en-US" sz="1600" dirty="0"/>
              </a:p>
              <a:p>
                <a:pPr marL="742950" lvl="1" indent="-285750">
                  <a:buFont typeface="Courier New" panose="02070309020205020404" pitchFamily="49" charset="0"/>
                  <a:buChar char="o"/>
                </a:pPr>
                <a:r>
                  <a:rPr lang="en-US" sz="1600" b="1" dirty="0"/>
                  <a:t>Greedy</a:t>
                </a:r>
                <a:r>
                  <a:rPr lang="en-US" sz="1600" dirty="0"/>
                  <a:t> policy: The first best solution is chosen (exploitation)</a:t>
                </a:r>
              </a:p>
              <a:p>
                <a:endParaRPr lang="en-US" sz="1600" dirty="0"/>
              </a:p>
              <a:p>
                <a:pPr marL="742950" lvl="1" indent="-285750">
                  <a:buFont typeface="Courier New" panose="02070309020205020404" pitchFamily="49" charset="0"/>
                  <a:buChar char="o"/>
                </a:pPr>
                <a:r>
                  <a:rPr lang="en-US" sz="1600" b="1" dirty="0"/>
                  <a:t>Optimal</a:t>
                </a:r>
                <a:r>
                  <a:rPr lang="en-US" sz="1600" dirty="0"/>
                  <a:t> policy: Find the best way (exploration)</a:t>
                </a:r>
              </a:p>
              <a:p>
                <a:pPr marL="285750"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14:m>
                  <m:oMath xmlns:m="http://schemas.openxmlformats.org/officeDocument/2006/math">
                    <m:r>
                      <a:rPr lang="de-DE" sz="1600" b="1" i="1" smtClean="0">
                        <a:latin typeface="Cambria Math" panose="02040503050406030204" pitchFamily="18" charset="0"/>
                      </a:rPr>
                      <m:t>𝜺</m:t>
                    </m:r>
                  </m:oMath>
                </a14:m>
                <a:r>
                  <a:rPr lang="en-US" sz="1600" b="1" dirty="0"/>
                  <a:t>-greedy </a:t>
                </a:r>
                <a:r>
                  <a:rPr lang="en-US" sz="1600" dirty="0"/>
                  <a:t>policy: Trade-off between aforementioned policies. Choose epsilon to be in the range of [0, 1] and a random number in the same range.</a:t>
                </a:r>
              </a:p>
              <a:p>
                <a:endParaRPr lang="en-US" sz="1600" dirty="0"/>
              </a:p>
              <a:p>
                <a:pPr marL="285750" indent="-285750">
                  <a:buFont typeface="Courier New" panose="02070309020205020404" pitchFamily="49" charset="0"/>
                  <a:buChar char="o"/>
                </a:pPr>
                <a14:m>
                  <m:oMath xmlns:m="http://schemas.openxmlformats.org/officeDocument/2006/math">
                    <m:r>
                      <a:rPr lang="de-DE" sz="1600" b="0" i="1" smtClean="0">
                        <a:latin typeface="Cambria Math" panose="02040503050406030204" pitchFamily="18" charset="0"/>
                      </a:rPr>
                      <m:t>𝜀</m:t>
                    </m:r>
                  </m:oMath>
                </a14:m>
                <a:r>
                  <a:rPr lang="en-US" sz="1600" dirty="0"/>
                  <a:t> equals 0 </a:t>
                </a:r>
                <a:r>
                  <a:rPr lang="en-US" sz="1600" dirty="0">
                    <a:sym typeface="Wingdings" panose="05000000000000000000" pitchFamily="2" charset="2"/>
                  </a:rPr>
                  <a:t></a:t>
                </a:r>
                <a:r>
                  <a:rPr lang="en-US" sz="1600" dirty="0"/>
                  <a:t> (almost always) greedy policy</a:t>
                </a:r>
              </a:p>
              <a:p>
                <a:pPr marL="285750" indent="-285750">
                  <a:buFont typeface="Courier New" panose="02070309020205020404" pitchFamily="49" charset="0"/>
                  <a:buChar char="o"/>
                </a:pPr>
                <a14:m>
                  <m:oMath xmlns:m="http://schemas.openxmlformats.org/officeDocument/2006/math">
                    <m:r>
                      <a:rPr lang="de-DE" sz="1600" b="0" i="1" smtClean="0">
                        <a:latin typeface="Cambria Math" panose="02040503050406030204" pitchFamily="18" charset="0"/>
                      </a:rPr>
                      <m:t>𝜀</m:t>
                    </m:r>
                  </m:oMath>
                </a14:m>
                <a:r>
                  <a:rPr lang="en-US" sz="1600" dirty="0"/>
                  <a:t> equals 1 </a:t>
                </a:r>
                <a:r>
                  <a:rPr lang="en-US" sz="1600" dirty="0">
                    <a:sym typeface="Wingdings" panose="05000000000000000000" pitchFamily="2" charset="2"/>
                  </a:rPr>
                  <a:t></a:t>
                </a:r>
                <a:r>
                  <a:rPr lang="en-US" sz="1600" dirty="0"/>
                  <a:t> optimal policy</a:t>
                </a:r>
              </a:p>
            </p:txBody>
          </p:sp>
        </mc:Choice>
        <mc:Fallback>
          <p:sp>
            <p:nvSpPr>
              <p:cNvPr id="12" name="TextBox 11"/>
              <p:cNvSpPr txBox="1">
                <a:spLocks noRot="1" noChangeAspect="1" noMove="1" noResize="1" noEditPoints="1" noAdjustHandles="1" noChangeArrowheads="1" noChangeShapeType="1" noTextEdit="1"/>
              </p:cNvSpPr>
              <p:nvPr/>
            </p:nvSpPr>
            <p:spPr>
              <a:xfrm>
                <a:off x="1597794" y="1396630"/>
                <a:ext cx="8720488" cy="2800767"/>
              </a:xfrm>
              <a:prstGeom prst="rect">
                <a:avLst/>
              </a:prstGeom>
              <a:blipFill>
                <a:blip r:embed="rId3"/>
                <a:stretch>
                  <a:fillRect l="-280" t="-652" b="-1739"/>
                </a:stretch>
              </a:blipFill>
            </p:spPr>
            <p:txBody>
              <a:bodyPr/>
              <a:lstStyle/>
              <a:p>
                <a:r>
                  <a:rPr lang="de-DE">
                    <a:noFill/>
                  </a:rPr>
                  <a:t> </a:t>
                </a:r>
              </a:p>
            </p:txBody>
          </p:sp>
        </mc:Fallback>
      </mc:AlternateContent>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Policies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7735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4572000"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Policies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282" y="1905606"/>
            <a:ext cx="4677068" cy="2488199"/>
          </a:xfrm>
          <a:prstGeom prst="rect">
            <a:avLst/>
          </a:prstGeom>
        </p:spPr>
      </p:pic>
      <p:sp>
        <p:nvSpPr>
          <p:cNvPr id="11" name="TextBox 10"/>
          <p:cNvSpPr txBox="1"/>
          <p:nvPr/>
        </p:nvSpPr>
        <p:spPr>
          <a:xfrm>
            <a:off x="1378823" y="4393805"/>
            <a:ext cx="5053263" cy="400110"/>
          </a:xfrm>
          <a:prstGeom prst="rect">
            <a:avLst/>
          </a:prstGeom>
          <a:noFill/>
        </p:spPr>
        <p:txBody>
          <a:bodyPr wrap="square" rtlCol="0">
            <a:spAutoFit/>
          </a:bodyPr>
          <a:lstStyle/>
          <a:p>
            <a:r>
              <a:rPr lang="en-US" sz="1000" dirty="0">
                <a:solidFill>
                  <a:schemeClr val="bg1">
                    <a:lumMod val="50000"/>
                  </a:schemeClr>
                </a:solidFill>
              </a:rPr>
              <a:t>Figure 6: https://www.oreilly.com/library/view/hands-on-reinforcement-learning/9781788836524/assets/9ae532cc-2655-4fd0-bcd2-545afc27a1df.png</a:t>
            </a:r>
          </a:p>
        </p:txBody>
      </p:sp>
      <mc:AlternateContent xmlns:mc="http://schemas.openxmlformats.org/markup-compatibility/2006" xmlns:a14="http://schemas.microsoft.com/office/drawing/2010/main">
        <mc:Choice Requires="a14">
          <p:sp>
            <p:nvSpPr>
              <p:cNvPr id="13" name="TextBox 12"/>
              <p:cNvSpPr txBox="1"/>
              <p:nvPr/>
            </p:nvSpPr>
            <p:spPr>
              <a:xfrm>
                <a:off x="1597794" y="1396630"/>
                <a:ext cx="8720488"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Example: </a:t>
                </a:r>
                <a14:m>
                  <m:oMath xmlns:m="http://schemas.openxmlformats.org/officeDocument/2006/math">
                    <m:r>
                      <a:rPr lang="de-DE" sz="1600" i="1">
                        <a:latin typeface="Cambria Math" panose="02040503050406030204" pitchFamily="18" charset="0"/>
                      </a:rPr>
                      <m:t>𝜀</m:t>
                    </m:r>
                  </m:oMath>
                </a14:m>
                <a:r>
                  <a:rPr lang="en-US" sz="1600" dirty="0"/>
                  <a:t>-greedy policy</a:t>
                </a:r>
              </a:p>
            </p:txBody>
          </p:sp>
        </mc:Choice>
        <mc:Fallback xmlns="">
          <p:sp>
            <p:nvSpPr>
              <p:cNvPr id="13" name="TextBox 12"/>
              <p:cNvSpPr txBox="1">
                <a:spLocks noRot="1" noChangeAspect="1" noMove="1" noResize="1" noEditPoints="1" noAdjustHandles="1" noChangeArrowheads="1" noChangeShapeType="1" noTextEdit="1"/>
              </p:cNvSpPr>
              <p:nvPr/>
            </p:nvSpPr>
            <p:spPr>
              <a:xfrm>
                <a:off x="1597794" y="1396630"/>
                <a:ext cx="8720488" cy="338554"/>
              </a:xfrm>
              <a:prstGeom prst="rect">
                <a:avLst/>
              </a:prstGeom>
              <a:blipFill>
                <a:blip r:embed="rId5"/>
                <a:stretch>
                  <a:fillRect l="-280" t="-5357" b="-21429"/>
                </a:stretch>
              </a:blipFill>
            </p:spPr>
            <p:txBody>
              <a:bodyPr/>
              <a:lstStyle/>
              <a:p>
                <a:r>
                  <a:rPr lang="de-DE">
                    <a:noFill/>
                  </a:rPr>
                  <a:t> </a:t>
                </a:r>
              </a:p>
            </p:txBody>
          </p:sp>
        </mc:Fallback>
      </mc:AlternateContent>
    </p:spTree>
    <p:extLst>
      <p:ext uri="{BB962C8B-B14F-4D97-AF65-F5344CB8AC3E}">
        <p14:creationId xmlns:p14="http://schemas.microsoft.com/office/powerpoint/2010/main" val="221117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293209"/>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Goal: Maximizing the sum of rewards with regard to the time </a:t>
            </a:r>
            <a:r>
              <a:rPr lang="en-US" sz="1600" i="1" dirty="0"/>
              <a:t>t:</a:t>
            </a:r>
          </a:p>
          <a:p>
            <a:endParaRPr lang="en-US" sz="1600" dirty="0"/>
          </a:p>
          <a:p>
            <a:endParaRPr lang="en-US" sz="1600" dirty="0"/>
          </a:p>
          <a:p>
            <a:pPr marL="285750" indent="-285750">
              <a:buFont typeface="Courier New" panose="02070309020205020404" pitchFamily="49" charset="0"/>
              <a:buChar char="o"/>
            </a:pPr>
            <a:r>
              <a:rPr lang="en-US" sz="1600" dirty="0"/>
              <a:t>V function:</a:t>
            </a:r>
          </a:p>
          <a:p>
            <a:endParaRPr lang="en-US" sz="1600" dirty="0"/>
          </a:p>
          <a:p>
            <a:endParaRPr lang="en-US" sz="1600" dirty="0"/>
          </a:p>
          <a:p>
            <a:pPr marL="285750" indent="-285750">
              <a:buFont typeface="Courier New" panose="02070309020205020404" pitchFamily="49" charset="0"/>
              <a:buChar char="o"/>
            </a:pPr>
            <a:r>
              <a:rPr lang="en-US" sz="1600" dirty="0"/>
              <a:t>Optimal return:</a:t>
            </a:r>
          </a:p>
          <a:p>
            <a:endParaRPr lang="en-US" sz="1600" dirty="0"/>
          </a:p>
          <a:p>
            <a:endParaRPr lang="en-US" sz="1600" dirty="0"/>
          </a:p>
          <a:p>
            <a:pPr marL="285750" indent="-285750">
              <a:buFont typeface="Courier New" panose="02070309020205020404" pitchFamily="49" charset="0"/>
              <a:buChar char="o"/>
            </a:pPr>
            <a:r>
              <a:rPr lang="en-US" sz="1600" dirty="0"/>
              <a:t>Q function:</a:t>
            </a:r>
          </a:p>
          <a:p>
            <a:endParaRPr lang="en-US" sz="1600" dirty="0"/>
          </a:p>
          <a:p>
            <a:endParaRPr lang="en-US" sz="1600" dirty="0"/>
          </a:p>
          <a:p>
            <a:pPr marL="285750" indent="-285750">
              <a:buFont typeface="Courier New" panose="02070309020205020404" pitchFamily="49" charset="0"/>
              <a:buChar char="o"/>
            </a:pPr>
            <a:r>
              <a:rPr lang="en-US" sz="1600" dirty="0"/>
              <a:t> Optimal return:</a:t>
            </a:r>
          </a:p>
        </p:txBody>
      </p: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Value Functions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703" y="1296151"/>
            <a:ext cx="1398298" cy="578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448" y="1973179"/>
            <a:ext cx="3175415" cy="6463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449" y="2831295"/>
            <a:ext cx="2136444" cy="4771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3806" y="3496586"/>
            <a:ext cx="3846897" cy="61357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6129" y="4346818"/>
            <a:ext cx="2255764" cy="421907"/>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
        <p:nvSpPr>
          <p:cNvPr id="15" name="TextBox 14"/>
          <p:cNvSpPr txBox="1"/>
          <p:nvPr/>
        </p:nvSpPr>
        <p:spPr>
          <a:xfrm>
            <a:off x="3883794" y="5768110"/>
            <a:ext cx="5053263" cy="553998"/>
          </a:xfrm>
          <a:prstGeom prst="rect">
            <a:avLst/>
          </a:prstGeom>
          <a:noFill/>
        </p:spPr>
        <p:txBody>
          <a:bodyPr wrap="square" rtlCol="0">
            <a:spAutoFit/>
          </a:bodyPr>
          <a:lstStyle/>
          <a:p>
            <a:r>
              <a:rPr lang="en-US" sz="1000" dirty="0">
                <a:solidFill>
                  <a:schemeClr val="bg1">
                    <a:lumMod val="50000"/>
                  </a:schemeClr>
                </a:solidFill>
              </a:rPr>
              <a:t>Vincent </a:t>
            </a:r>
            <a:r>
              <a:rPr lang="en-US" sz="1000" dirty="0" err="1">
                <a:solidFill>
                  <a:schemeClr val="bg1">
                    <a:lumMod val="50000"/>
                  </a:schemeClr>
                </a:solidFill>
              </a:rPr>
              <a:t>Franois-Lavet</a:t>
            </a:r>
            <a:r>
              <a:rPr lang="en-US" sz="1000" dirty="0">
                <a:solidFill>
                  <a:schemeClr val="bg1">
                    <a:lumMod val="50000"/>
                  </a:schemeClr>
                </a:solidFill>
              </a:rPr>
              <a:t>, Peter Henderson, </a:t>
            </a:r>
            <a:r>
              <a:rPr lang="en-US" sz="1000" dirty="0" err="1">
                <a:solidFill>
                  <a:schemeClr val="bg1">
                    <a:lumMod val="50000"/>
                  </a:schemeClr>
                </a:solidFill>
              </a:rPr>
              <a:t>Riashat</a:t>
            </a:r>
            <a:r>
              <a:rPr lang="en-US" sz="1000" dirty="0">
                <a:solidFill>
                  <a:schemeClr val="bg1">
                    <a:lumMod val="50000"/>
                  </a:schemeClr>
                </a:solidFill>
              </a:rPr>
              <a:t> Islam, Marc G. </a:t>
            </a:r>
            <a:r>
              <a:rPr lang="en-US" sz="1000" dirty="0" err="1">
                <a:solidFill>
                  <a:schemeClr val="bg1">
                    <a:lumMod val="50000"/>
                  </a:schemeClr>
                </a:solidFill>
              </a:rPr>
              <a:t>Bellemare</a:t>
            </a:r>
            <a:r>
              <a:rPr lang="en-US" sz="1000" dirty="0">
                <a:solidFill>
                  <a:schemeClr val="bg1">
                    <a:lumMod val="50000"/>
                  </a:schemeClr>
                </a:solidFill>
              </a:rPr>
              <a:t>, and Joelle </a:t>
            </a:r>
            <a:r>
              <a:rPr lang="en-US" sz="1000" dirty="0" err="1">
                <a:solidFill>
                  <a:schemeClr val="bg1">
                    <a:lumMod val="50000"/>
                  </a:schemeClr>
                </a:solidFill>
              </a:rPr>
              <a:t>Pineau</a:t>
            </a:r>
            <a:r>
              <a:rPr lang="en-US" sz="1000" dirty="0">
                <a:solidFill>
                  <a:schemeClr val="bg1">
                    <a:lumMod val="50000"/>
                  </a:schemeClr>
                </a:solidFill>
              </a:rPr>
              <a:t>. An introduction to deep reinforcement learning. Foundations and Trends in Machine Learning, 11(3-4):219354, 2018.</a:t>
            </a:r>
          </a:p>
        </p:txBody>
      </p:sp>
    </p:spTree>
    <p:extLst>
      <p:ext uri="{BB962C8B-B14F-4D97-AF65-F5344CB8AC3E}">
        <p14:creationId xmlns:p14="http://schemas.microsoft.com/office/powerpoint/2010/main" val="411215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9696918"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Example: Q-learning </a:t>
            </a:r>
            <a:r>
              <a:rPr lang="en-US" sz="800" dirty="0"/>
              <a:t>(adopted from https://people.revoledu.com/kardi/tutorial/ReinforcementLearning/Q-Learning-Example.htm)</a:t>
            </a:r>
            <a:r>
              <a:rPr lang="de-DE" sz="800" b="1" dirty="0"/>
              <a:t>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979" y="1913262"/>
            <a:ext cx="2733675" cy="1600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3394" y="1871736"/>
            <a:ext cx="2009775" cy="1600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4282" y="2280173"/>
            <a:ext cx="4286250" cy="2800350"/>
          </a:xfrm>
          <a:prstGeom prst="rect">
            <a:avLst/>
          </a:prstGeom>
        </p:spPr>
      </p:pic>
      <p:sp>
        <p:nvSpPr>
          <p:cNvPr id="16" name="TextBox 15"/>
          <p:cNvSpPr txBox="1"/>
          <p:nvPr/>
        </p:nvSpPr>
        <p:spPr>
          <a:xfrm>
            <a:off x="6201827" y="4158238"/>
            <a:ext cx="5121341" cy="156966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Suppose being in state B and going to F</a:t>
            </a:r>
          </a:p>
          <a:p>
            <a:pPr marL="285750" indent="-285750">
              <a:buFont typeface="Courier New" panose="02070309020205020404" pitchFamily="49" charset="0"/>
              <a:buChar char="o"/>
            </a:pPr>
            <a:r>
              <a:rPr lang="en-US" sz="1600" dirty="0"/>
              <a:t>Q(state, action) = R(state, action) + </a:t>
            </a:r>
            <a:r>
              <a:rPr lang="en-US" sz="1600" dirty="0">
                <a:sym typeface="Symbol" panose="05050102010706020507" pitchFamily="18" charset="2"/>
              </a:rPr>
              <a:t> x Max{Q(next state, all possible actions)}</a:t>
            </a:r>
            <a:endParaRPr lang="en-US" sz="1600" dirty="0"/>
          </a:p>
          <a:p>
            <a:pPr marL="285750" indent="-285750">
              <a:buFont typeface="Courier New" panose="02070309020205020404" pitchFamily="49" charset="0"/>
              <a:buChar char="o"/>
            </a:pPr>
            <a:r>
              <a:rPr lang="en-US" sz="1600" dirty="0"/>
              <a:t>Then Q(s, a) would be:</a:t>
            </a:r>
          </a:p>
          <a:p>
            <a:pPr marL="742950" lvl="1" indent="-285750">
              <a:buFont typeface="Courier New" panose="02070309020205020404" pitchFamily="49" charset="0"/>
              <a:buChar char="o"/>
            </a:pPr>
            <a:r>
              <a:rPr lang="en-US" sz="1600" dirty="0"/>
              <a:t>Q(B, F) = R(B, F) + 0.8 x Max{Q(F, B), Q(F, E), Q(F, F)} = 100 + 0.8 * 0 = 100</a:t>
            </a:r>
          </a:p>
        </p:txBody>
      </p:sp>
      <p:sp>
        <p:nvSpPr>
          <p:cNvPr id="17" name="TextBox 16"/>
          <p:cNvSpPr txBox="1"/>
          <p:nvPr/>
        </p:nvSpPr>
        <p:spPr>
          <a:xfrm>
            <a:off x="1148564" y="5245834"/>
            <a:ext cx="5053263" cy="246221"/>
          </a:xfrm>
          <a:prstGeom prst="rect">
            <a:avLst/>
          </a:prstGeom>
          <a:noFill/>
        </p:spPr>
        <p:txBody>
          <a:bodyPr wrap="square" rtlCol="0">
            <a:spAutoFit/>
          </a:bodyPr>
          <a:lstStyle/>
          <a:p>
            <a:r>
              <a:rPr lang="en-US" sz="1000" dirty="0">
                <a:solidFill>
                  <a:schemeClr val="bg1">
                    <a:lumMod val="50000"/>
                  </a:schemeClr>
                </a:solidFill>
              </a:rPr>
              <a:t>Figure 7: Map of states and corresponding rewards</a:t>
            </a:r>
          </a:p>
        </p:txBody>
      </p:sp>
      <p:sp>
        <p:nvSpPr>
          <p:cNvPr id="18" name="TextBox 17"/>
          <p:cNvSpPr txBox="1"/>
          <p:nvPr/>
        </p:nvSpPr>
        <p:spPr>
          <a:xfrm>
            <a:off x="6201827" y="3522819"/>
            <a:ext cx="5053263" cy="553998"/>
          </a:xfrm>
          <a:prstGeom prst="rect">
            <a:avLst/>
          </a:prstGeom>
          <a:noFill/>
        </p:spPr>
        <p:txBody>
          <a:bodyPr wrap="square" rtlCol="0">
            <a:spAutoFit/>
          </a:bodyPr>
          <a:lstStyle/>
          <a:p>
            <a:r>
              <a:rPr lang="en-US" sz="1000" dirty="0">
                <a:solidFill>
                  <a:schemeClr val="bg1">
                    <a:lumMod val="50000"/>
                  </a:schemeClr>
                </a:solidFill>
              </a:rPr>
              <a:t>Figure 8: https://people.revoledu.com/kardi/tutorial/</a:t>
            </a:r>
          </a:p>
          <a:p>
            <a:r>
              <a:rPr lang="en-US" sz="1000" dirty="0" err="1">
                <a:solidFill>
                  <a:schemeClr val="bg1">
                    <a:lumMod val="50000"/>
                  </a:schemeClr>
                </a:solidFill>
              </a:rPr>
              <a:t>ReinforcementLearning</a:t>
            </a:r>
            <a:r>
              <a:rPr lang="en-US" sz="1000" dirty="0">
                <a:solidFill>
                  <a:schemeClr val="bg1">
                    <a:lumMod val="50000"/>
                  </a:schemeClr>
                </a:solidFill>
              </a:rPr>
              <a:t>/image/</a:t>
            </a:r>
          </a:p>
          <a:p>
            <a:r>
              <a:rPr lang="en-US" sz="1000" dirty="0">
                <a:solidFill>
                  <a:schemeClr val="bg1">
                    <a:lumMod val="50000"/>
                  </a:schemeClr>
                </a:solidFill>
              </a:rPr>
              <a:t>Q-Learning-Example_clip_image006.gif</a:t>
            </a:r>
          </a:p>
        </p:txBody>
      </p:sp>
      <p:sp>
        <p:nvSpPr>
          <p:cNvPr id="19" name="TextBox 18"/>
          <p:cNvSpPr txBox="1"/>
          <p:nvPr/>
        </p:nvSpPr>
        <p:spPr>
          <a:xfrm>
            <a:off x="9409472" y="3522819"/>
            <a:ext cx="2458478" cy="707886"/>
          </a:xfrm>
          <a:prstGeom prst="rect">
            <a:avLst/>
          </a:prstGeom>
          <a:noFill/>
        </p:spPr>
        <p:txBody>
          <a:bodyPr wrap="square" rtlCol="0">
            <a:spAutoFit/>
          </a:bodyPr>
          <a:lstStyle/>
          <a:p>
            <a:r>
              <a:rPr lang="en-US" sz="1000" dirty="0">
                <a:solidFill>
                  <a:schemeClr val="bg1">
                    <a:lumMod val="50000"/>
                  </a:schemeClr>
                </a:solidFill>
              </a:rPr>
              <a:t>Figure 9: https://people.revoledu.com/kardi/tutorial/ReinforcementLearning/image/Q-Learning-Example_clip_image014.gif</a:t>
            </a:r>
          </a:p>
        </p:txBody>
      </p:sp>
    </p:spTree>
    <p:extLst>
      <p:ext uri="{BB962C8B-B14F-4D97-AF65-F5344CB8AC3E}">
        <p14:creationId xmlns:p14="http://schemas.microsoft.com/office/powerpoint/2010/main" val="417300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5669" y="1869289"/>
            <a:ext cx="2085975" cy="16002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4282" y="2280173"/>
            <a:ext cx="4286250" cy="280035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7979" y="1913262"/>
            <a:ext cx="2733675" cy="1600200"/>
          </a:xfrm>
          <a:prstGeom prst="rect">
            <a:avLst/>
          </a:prstGeom>
        </p:spPr>
      </p:pic>
      <p:sp>
        <p:nvSpPr>
          <p:cNvPr id="20" name="TextBox 19"/>
          <p:cNvSpPr txBox="1"/>
          <p:nvPr/>
        </p:nvSpPr>
        <p:spPr>
          <a:xfrm>
            <a:off x="6201827" y="4158238"/>
            <a:ext cx="5121341" cy="156966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Suppose being in state D and going to B</a:t>
            </a:r>
          </a:p>
          <a:p>
            <a:pPr marL="285750" indent="-285750">
              <a:buFont typeface="Courier New" panose="02070309020205020404" pitchFamily="49" charset="0"/>
              <a:buChar char="o"/>
            </a:pPr>
            <a:r>
              <a:rPr lang="en-US" sz="1600" dirty="0"/>
              <a:t>Q(state, action) = R(state, action) + </a:t>
            </a:r>
            <a:r>
              <a:rPr lang="en-US" sz="1600" dirty="0">
                <a:sym typeface="Symbol" panose="05050102010706020507" pitchFamily="18" charset="2"/>
              </a:rPr>
              <a:t> x Max{Q(next state, all possible actions)}</a:t>
            </a:r>
            <a:endParaRPr lang="en-US" sz="1600" dirty="0"/>
          </a:p>
          <a:p>
            <a:pPr marL="285750" indent="-285750">
              <a:buFont typeface="Courier New" panose="02070309020205020404" pitchFamily="49" charset="0"/>
              <a:buChar char="o"/>
            </a:pPr>
            <a:r>
              <a:rPr lang="en-US" sz="1600" dirty="0"/>
              <a:t>Then Q(s, a) would be:</a:t>
            </a:r>
          </a:p>
          <a:p>
            <a:pPr marL="742950" lvl="1" indent="-285750">
              <a:buFont typeface="Courier New" panose="02070309020205020404" pitchFamily="49" charset="0"/>
              <a:buChar char="o"/>
            </a:pPr>
            <a:r>
              <a:rPr lang="en-US" sz="1600" dirty="0"/>
              <a:t>Q(D, B) = R(D, B) + 0.8 x Max{Q(B, D), Q(B, F)} = 0 + 0.8 * 100 = 80</a:t>
            </a:r>
          </a:p>
        </p:txBody>
      </p:sp>
      <p:sp>
        <p:nvSpPr>
          <p:cNvPr id="21" name="TextBox 20"/>
          <p:cNvSpPr txBox="1"/>
          <p:nvPr/>
        </p:nvSpPr>
        <p:spPr>
          <a:xfrm>
            <a:off x="1148564" y="5245834"/>
            <a:ext cx="5053263" cy="246221"/>
          </a:xfrm>
          <a:prstGeom prst="rect">
            <a:avLst/>
          </a:prstGeom>
          <a:noFill/>
        </p:spPr>
        <p:txBody>
          <a:bodyPr wrap="square" rtlCol="0">
            <a:spAutoFit/>
          </a:bodyPr>
          <a:lstStyle/>
          <a:p>
            <a:r>
              <a:rPr lang="en-US" sz="1000" dirty="0">
                <a:solidFill>
                  <a:schemeClr val="bg1">
                    <a:lumMod val="50000"/>
                  </a:schemeClr>
                </a:solidFill>
              </a:rPr>
              <a:t>Figure 10: Map of states and corresponding rewards</a:t>
            </a:r>
          </a:p>
        </p:txBody>
      </p:sp>
      <p:sp>
        <p:nvSpPr>
          <p:cNvPr id="22" name="TextBox 21"/>
          <p:cNvSpPr txBox="1"/>
          <p:nvPr/>
        </p:nvSpPr>
        <p:spPr>
          <a:xfrm>
            <a:off x="6201827" y="3522819"/>
            <a:ext cx="5053263" cy="553998"/>
          </a:xfrm>
          <a:prstGeom prst="rect">
            <a:avLst/>
          </a:prstGeom>
          <a:noFill/>
        </p:spPr>
        <p:txBody>
          <a:bodyPr wrap="square" rtlCol="0">
            <a:spAutoFit/>
          </a:bodyPr>
          <a:lstStyle/>
          <a:p>
            <a:r>
              <a:rPr lang="en-US" sz="1000" dirty="0">
                <a:solidFill>
                  <a:schemeClr val="bg1">
                    <a:lumMod val="50000"/>
                  </a:schemeClr>
                </a:solidFill>
              </a:rPr>
              <a:t>Figure 11: https://people.revoledu.com/kardi/tutorial/</a:t>
            </a:r>
          </a:p>
          <a:p>
            <a:r>
              <a:rPr lang="en-US" sz="1000" dirty="0" err="1">
                <a:solidFill>
                  <a:schemeClr val="bg1">
                    <a:lumMod val="50000"/>
                  </a:schemeClr>
                </a:solidFill>
              </a:rPr>
              <a:t>ReinforcementLearning</a:t>
            </a:r>
            <a:r>
              <a:rPr lang="en-US" sz="1000" dirty="0">
                <a:solidFill>
                  <a:schemeClr val="bg1">
                    <a:lumMod val="50000"/>
                  </a:schemeClr>
                </a:solidFill>
              </a:rPr>
              <a:t>/image/</a:t>
            </a:r>
          </a:p>
          <a:p>
            <a:r>
              <a:rPr lang="en-US" sz="1000" dirty="0">
                <a:solidFill>
                  <a:schemeClr val="bg1">
                    <a:lumMod val="50000"/>
                  </a:schemeClr>
                </a:solidFill>
              </a:rPr>
              <a:t>Q-Learning-Example_clip_image006.gif</a:t>
            </a:r>
          </a:p>
        </p:txBody>
      </p:sp>
      <p:sp>
        <p:nvSpPr>
          <p:cNvPr id="23" name="TextBox 22"/>
          <p:cNvSpPr txBox="1"/>
          <p:nvPr/>
        </p:nvSpPr>
        <p:spPr>
          <a:xfrm>
            <a:off x="9409472" y="3522819"/>
            <a:ext cx="2458478" cy="707886"/>
          </a:xfrm>
          <a:prstGeom prst="rect">
            <a:avLst/>
          </a:prstGeom>
          <a:noFill/>
        </p:spPr>
        <p:txBody>
          <a:bodyPr wrap="square" rtlCol="0">
            <a:spAutoFit/>
          </a:bodyPr>
          <a:lstStyle/>
          <a:p>
            <a:r>
              <a:rPr lang="en-US" sz="1000" dirty="0">
                <a:solidFill>
                  <a:schemeClr val="bg1">
                    <a:lumMod val="50000"/>
                  </a:schemeClr>
                </a:solidFill>
              </a:rPr>
              <a:t>Figure 12:</a:t>
            </a:r>
          </a:p>
          <a:p>
            <a:r>
              <a:rPr lang="en-US" sz="1000" dirty="0">
                <a:solidFill>
                  <a:schemeClr val="bg1">
                    <a:lumMod val="50000"/>
                  </a:schemeClr>
                </a:solidFill>
              </a:rPr>
              <a:t>https://people.revoledu.com/kardi/tutorial/ReinforcementLearning/image/Q-Learning-Example_clip_image024.gif</a:t>
            </a:r>
          </a:p>
        </p:txBody>
      </p:sp>
      <p:sp>
        <p:nvSpPr>
          <p:cNvPr id="25" name="Title 1"/>
          <p:cNvSpPr txBox="1">
            <a:spLocks/>
          </p:cNvSpPr>
          <p:nvPr/>
        </p:nvSpPr>
        <p:spPr>
          <a:xfrm>
            <a:off x="1174282" y="769674"/>
            <a:ext cx="9696918"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Example: Q-learning</a:t>
            </a:r>
            <a:endParaRPr lang="de-DE" sz="800" b="1" dirty="0"/>
          </a:p>
        </p:txBody>
      </p:sp>
    </p:spTree>
    <p:extLst>
      <p:ext uri="{BB962C8B-B14F-4D97-AF65-F5344CB8AC3E}">
        <p14:creationId xmlns:p14="http://schemas.microsoft.com/office/powerpoint/2010/main" val="31071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3855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Example: Q-learning</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
        <p:nvSpPr>
          <p:cNvPr id="20" name="TextBox 19"/>
          <p:cNvSpPr txBox="1"/>
          <p:nvPr/>
        </p:nvSpPr>
        <p:spPr>
          <a:xfrm>
            <a:off x="1597794" y="2026544"/>
            <a:ext cx="5121341" cy="830997"/>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After several iterations the Q table gets close enough to a state of convergence, the agent has learned the most optimal paths to the goal state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013" y="3221792"/>
            <a:ext cx="4391025" cy="28098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155" y="1280048"/>
            <a:ext cx="3438525" cy="1600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2704" y="3718244"/>
            <a:ext cx="3019425" cy="1600200"/>
          </a:xfrm>
          <a:prstGeom prst="rect">
            <a:avLst/>
          </a:prstGeom>
        </p:spPr>
      </p:pic>
      <p:sp>
        <p:nvSpPr>
          <p:cNvPr id="16" name="TextBox 15"/>
          <p:cNvSpPr txBox="1"/>
          <p:nvPr/>
        </p:nvSpPr>
        <p:spPr>
          <a:xfrm>
            <a:off x="1665872" y="6050020"/>
            <a:ext cx="5053263" cy="246221"/>
          </a:xfrm>
          <a:prstGeom prst="rect">
            <a:avLst/>
          </a:prstGeom>
          <a:noFill/>
        </p:spPr>
        <p:txBody>
          <a:bodyPr wrap="square" rtlCol="0">
            <a:spAutoFit/>
          </a:bodyPr>
          <a:lstStyle/>
          <a:p>
            <a:r>
              <a:rPr lang="en-US" sz="1000" dirty="0">
                <a:solidFill>
                  <a:schemeClr val="bg1">
                    <a:lumMod val="50000"/>
                  </a:schemeClr>
                </a:solidFill>
              </a:rPr>
              <a:t>Figure 14: Map of states and corresponding rewards</a:t>
            </a:r>
          </a:p>
        </p:txBody>
      </p:sp>
      <p:sp>
        <p:nvSpPr>
          <p:cNvPr id="19" name="TextBox 18"/>
          <p:cNvSpPr txBox="1"/>
          <p:nvPr/>
        </p:nvSpPr>
        <p:spPr>
          <a:xfrm>
            <a:off x="7237990" y="2996830"/>
            <a:ext cx="5053263" cy="400110"/>
          </a:xfrm>
          <a:prstGeom prst="rect">
            <a:avLst/>
          </a:prstGeom>
          <a:noFill/>
        </p:spPr>
        <p:txBody>
          <a:bodyPr wrap="square" rtlCol="0">
            <a:spAutoFit/>
          </a:bodyPr>
          <a:lstStyle/>
          <a:p>
            <a:r>
              <a:rPr lang="en-US" sz="1000" dirty="0">
                <a:solidFill>
                  <a:schemeClr val="bg1">
                    <a:lumMod val="50000"/>
                  </a:schemeClr>
                </a:solidFill>
              </a:rPr>
              <a:t>Figure 13: </a:t>
            </a:r>
            <a:r>
              <a:rPr lang="en-US" sz="1000" dirty="0">
                <a:solidFill>
                  <a:schemeClr val="bg1">
                    <a:lumMod val="50000"/>
                  </a:schemeClr>
                </a:solidFill>
                <a:hlinkClick r:id="rId7"/>
              </a:rPr>
              <a:t>https://people.revoledu.com/kardi/tutorial/ReinforcementLearning/</a:t>
            </a:r>
            <a:endParaRPr lang="en-US" sz="1000" dirty="0">
              <a:solidFill>
                <a:schemeClr val="bg1">
                  <a:lumMod val="50000"/>
                </a:schemeClr>
              </a:solidFill>
            </a:endParaRPr>
          </a:p>
          <a:p>
            <a:r>
              <a:rPr lang="en-US" sz="1000" dirty="0">
                <a:solidFill>
                  <a:schemeClr val="bg1">
                    <a:lumMod val="50000"/>
                  </a:schemeClr>
                </a:solidFill>
              </a:rPr>
              <a:t>image/Q-Learning-Example_clip_image030.gif</a:t>
            </a:r>
          </a:p>
        </p:txBody>
      </p:sp>
      <p:sp>
        <p:nvSpPr>
          <p:cNvPr id="21" name="TextBox 20"/>
          <p:cNvSpPr txBox="1"/>
          <p:nvPr/>
        </p:nvSpPr>
        <p:spPr>
          <a:xfrm>
            <a:off x="7237990" y="5452603"/>
            <a:ext cx="5053263" cy="400110"/>
          </a:xfrm>
          <a:prstGeom prst="rect">
            <a:avLst/>
          </a:prstGeom>
          <a:noFill/>
        </p:spPr>
        <p:txBody>
          <a:bodyPr wrap="square" rtlCol="0">
            <a:spAutoFit/>
          </a:bodyPr>
          <a:lstStyle/>
          <a:p>
            <a:r>
              <a:rPr lang="en-US" sz="1000" dirty="0">
                <a:solidFill>
                  <a:schemeClr val="bg1">
                    <a:lumMod val="50000"/>
                  </a:schemeClr>
                </a:solidFill>
              </a:rPr>
              <a:t>Figure 15: </a:t>
            </a:r>
            <a:r>
              <a:rPr lang="en-US" sz="1000" dirty="0">
                <a:solidFill>
                  <a:schemeClr val="bg1">
                    <a:lumMod val="50000"/>
                  </a:schemeClr>
                </a:solidFill>
                <a:hlinkClick r:id="rId7"/>
              </a:rPr>
              <a:t>https://people.revoledu.com/kardi/tutorial/ReinforcementLearning/</a:t>
            </a:r>
            <a:endParaRPr lang="en-US" sz="1000" dirty="0">
              <a:solidFill>
                <a:schemeClr val="bg1">
                  <a:lumMod val="50000"/>
                </a:schemeClr>
              </a:solidFill>
            </a:endParaRPr>
          </a:p>
          <a:p>
            <a:r>
              <a:rPr lang="en-US" sz="1000" dirty="0">
                <a:solidFill>
                  <a:schemeClr val="bg1">
                    <a:lumMod val="50000"/>
                  </a:schemeClr>
                </a:solidFill>
              </a:rPr>
              <a:t>image/Q-Learning-Example_clip_image032.gif</a:t>
            </a:r>
          </a:p>
        </p:txBody>
      </p:sp>
      <p:sp>
        <p:nvSpPr>
          <p:cNvPr id="22" name="Title 1"/>
          <p:cNvSpPr txBox="1">
            <a:spLocks/>
          </p:cNvSpPr>
          <p:nvPr/>
        </p:nvSpPr>
        <p:spPr>
          <a:xfrm>
            <a:off x="1174282" y="769674"/>
            <a:ext cx="9696918"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Example: Q-learning</a:t>
            </a:r>
            <a:endParaRPr lang="de-DE" sz="800" b="1" dirty="0"/>
          </a:p>
        </p:txBody>
      </p:sp>
    </p:spTree>
    <p:extLst>
      <p:ext uri="{BB962C8B-B14F-4D97-AF65-F5344CB8AC3E}">
        <p14:creationId xmlns:p14="http://schemas.microsoft.com/office/powerpoint/2010/main" val="355547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5652636"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b="1" dirty="0"/>
              <a:t>Conclusion</a:t>
            </a:r>
          </a:p>
        </p:txBody>
      </p:sp>
      <p:sp>
        <p:nvSpPr>
          <p:cNvPr id="11" name="TextBox 10"/>
          <p:cNvSpPr txBox="1"/>
          <p:nvPr/>
        </p:nvSpPr>
        <p:spPr>
          <a:xfrm>
            <a:off x="1597794" y="1396630"/>
            <a:ext cx="8720488"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Great success in various fields reveal high potential</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r>
              <a:rPr lang="en-US" sz="1600" dirty="0"/>
              <a:t>RL-combined machine learning techniques could solve more and more problems in daily life</a:t>
            </a:r>
          </a:p>
          <a:p>
            <a:endParaRPr lang="en-US" sz="1600" dirty="0"/>
          </a:p>
          <a:p>
            <a:pPr marL="285750" indent="-285750">
              <a:buFont typeface="Courier New" panose="02070309020205020404" pitchFamily="49" charset="0"/>
              <a:buChar char="o"/>
            </a:pPr>
            <a:r>
              <a:rPr lang="en-US" sz="1600" dirty="0"/>
              <a:t>Known issues represent a hurdle</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r>
              <a:rPr lang="en-US" sz="1600" dirty="0"/>
              <a:t>Stand-alone RL applications are unlikely to result in breakthrough solutions</a:t>
            </a:r>
          </a:p>
          <a:p>
            <a:pPr marL="742950" lvl="1" indent="-285750">
              <a:buFont typeface="Courier New" panose="02070309020205020404" pitchFamily="49" charset="0"/>
              <a:buChar char="o"/>
            </a:pPr>
            <a:endParaRPr lang="en-US" sz="1600" dirty="0"/>
          </a:p>
          <a:p>
            <a:endParaRPr lang="en-US" sz="16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75561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
        <p:nvSpPr>
          <p:cNvPr id="9" name="TextBox 8"/>
          <p:cNvSpPr txBox="1"/>
          <p:nvPr/>
        </p:nvSpPr>
        <p:spPr>
          <a:xfrm>
            <a:off x="4095549" y="2989200"/>
            <a:ext cx="5179079" cy="523220"/>
          </a:xfrm>
          <a:prstGeom prst="rect">
            <a:avLst/>
          </a:prstGeom>
          <a:noFill/>
        </p:spPr>
        <p:txBody>
          <a:bodyPr wrap="square" rtlCol="0">
            <a:spAutoFit/>
          </a:bodyPr>
          <a:lstStyle/>
          <a:p>
            <a:r>
              <a:rPr lang="de-DE" sz="2800" b="1" dirty="0"/>
              <a:t>Thank you.</a:t>
            </a:r>
          </a:p>
        </p:txBody>
      </p:sp>
    </p:spTree>
    <p:extLst>
      <p:ext uri="{BB962C8B-B14F-4D97-AF65-F5344CB8AC3E}">
        <p14:creationId xmlns:p14="http://schemas.microsoft.com/office/powerpoint/2010/main" val="73950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5652636"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b="1" dirty="0"/>
              <a:t>References</a:t>
            </a:r>
          </a:p>
        </p:txBody>
      </p:sp>
      <p:sp>
        <p:nvSpPr>
          <p:cNvPr id="11" name="TextBox 10"/>
          <p:cNvSpPr txBox="1"/>
          <p:nvPr/>
        </p:nvSpPr>
        <p:spPr>
          <a:xfrm>
            <a:off x="1597794" y="1396630"/>
            <a:ext cx="8720488" cy="5262979"/>
          </a:xfrm>
          <a:prstGeom prst="rect">
            <a:avLst/>
          </a:prstGeom>
          <a:noFill/>
        </p:spPr>
        <p:txBody>
          <a:bodyPr wrap="square" rtlCol="0">
            <a:spAutoFit/>
          </a:bodyPr>
          <a:lstStyle/>
          <a:p>
            <a:pPr marL="285750" indent="-285750">
              <a:buFont typeface="Courier New" panose="02070309020205020404" pitchFamily="49" charset="0"/>
              <a:buChar char="o"/>
            </a:pPr>
            <a:r>
              <a:rPr lang="en-US" sz="1200" dirty="0"/>
              <a:t>Branches of machine learning. David Silver. Introduction to Reinforcement Learning. In: UCL Course on RL, slide 7, 2020.</a:t>
            </a:r>
          </a:p>
          <a:p>
            <a:pPr marL="285750" indent="-285750">
              <a:buFont typeface="Courier New" panose="02070309020205020404" pitchFamily="49" charset="0"/>
              <a:buChar char="o"/>
            </a:pPr>
            <a:r>
              <a:rPr lang="en-US" sz="1200" dirty="0"/>
              <a:t>https://www.kdnuggets.com/images/mathworks-reinforcement-learning-fig1-543.jpg</a:t>
            </a:r>
          </a:p>
          <a:p>
            <a:pPr marL="285750" indent="-285750">
              <a:buFont typeface="Courier New" panose="02070309020205020404" pitchFamily="49" charset="0"/>
              <a:buChar char="o"/>
            </a:pPr>
            <a:r>
              <a:rPr lang="en-US" sz="1200" dirty="0"/>
              <a:t>Agent-environment interaction in RL. Richard Sutton and Andrew </a:t>
            </a:r>
            <a:r>
              <a:rPr lang="en-US" sz="1200" dirty="0" err="1"/>
              <a:t>Barto</a:t>
            </a:r>
            <a:r>
              <a:rPr lang="en-US" sz="1200" dirty="0"/>
              <a:t>. Reinforcement learning. In Reinforcement Learning, pages 1–400, 2018.</a:t>
            </a:r>
          </a:p>
          <a:p>
            <a:pPr marL="285750" indent="-285750">
              <a:buFont typeface="Courier New" panose="02070309020205020404" pitchFamily="49" charset="0"/>
              <a:buChar char="o"/>
            </a:pPr>
            <a:r>
              <a:rPr lang="en-US" sz="1200" dirty="0"/>
              <a:t>https://cdn-media-1.freecodecamp.org/images/1*NDEGtK42rEpYLkTPg2LBPA.png</a:t>
            </a:r>
          </a:p>
          <a:p>
            <a:pPr marL="285750" indent="-285750">
              <a:buFont typeface="Courier New" panose="02070309020205020404" pitchFamily="49" charset="0"/>
              <a:buChar char="o"/>
            </a:pPr>
            <a:r>
              <a:rPr lang="en-US" sz="1200" dirty="0"/>
              <a:t>https://cdn-media-1.freecodecamp.org/images/1*YCABimP7x1wZZZKqz2CoyQ.png</a:t>
            </a:r>
          </a:p>
          <a:p>
            <a:pPr marL="285750" indent="-285750">
              <a:buFont typeface="Courier New" panose="02070309020205020404" pitchFamily="49" charset="0"/>
              <a:buChar char="o"/>
            </a:pPr>
            <a:r>
              <a:rPr lang="en-US" sz="1200" dirty="0"/>
              <a:t>https://www.oreilly.com/library/view/hands-on-reinforcement-learning/9781788836524/assets/9ae532cc-2655-4fd0-bcd2-545afc27a1df.png</a:t>
            </a:r>
          </a:p>
          <a:p>
            <a:pPr marL="285750" indent="-285750">
              <a:buFont typeface="Courier New" panose="02070309020205020404" pitchFamily="49" charset="0"/>
              <a:buChar char="o"/>
            </a:pPr>
            <a:r>
              <a:rPr lang="en-US" sz="1200" dirty="0"/>
              <a:t>Vincent </a:t>
            </a:r>
            <a:r>
              <a:rPr lang="en-US" sz="1200" dirty="0" err="1"/>
              <a:t>Franois-Lavet</a:t>
            </a:r>
            <a:r>
              <a:rPr lang="en-US" sz="1200" dirty="0"/>
              <a:t>, Peter Henderson, </a:t>
            </a:r>
            <a:r>
              <a:rPr lang="en-US" sz="1200" dirty="0" err="1"/>
              <a:t>Riashat</a:t>
            </a:r>
            <a:r>
              <a:rPr lang="en-US" sz="1200" dirty="0"/>
              <a:t> Islam, Marc G. </a:t>
            </a:r>
            <a:r>
              <a:rPr lang="en-US" sz="1200" dirty="0" err="1"/>
              <a:t>Bellemare</a:t>
            </a:r>
            <a:r>
              <a:rPr lang="en-US" sz="1200" dirty="0"/>
              <a:t>, and Joelle </a:t>
            </a:r>
            <a:r>
              <a:rPr lang="en-US" sz="1200" dirty="0" err="1"/>
              <a:t>Pineau</a:t>
            </a:r>
            <a:r>
              <a:rPr lang="en-US" sz="1200" dirty="0"/>
              <a:t>. An introduction to deep reinforcement learning. Foundations and Trends in Machine Learning, 11(3-4):219354, 2018.</a:t>
            </a:r>
          </a:p>
          <a:p>
            <a:pPr marL="285750" indent="-285750">
              <a:buFont typeface="Courier New" panose="02070309020205020404" pitchFamily="49" charset="0"/>
              <a:buChar char="o"/>
            </a:pPr>
            <a:r>
              <a:rPr lang="en-US" sz="1200" dirty="0"/>
              <a:t>https://people.revoledu.com/kardi/tutorial/ReinforcementLearning/image/Q-Learning-Example_clip_image006.gif</a:t>
            </a:r>
          </a:p>
          <a:p>
            <a:pPr marL="285750" indent="-285750">
              <a:buFont typeface="Courier New" panose="02070309020205020404" pitchFamily="49" charset="0"/>
              <a:buChar char="o"/>
            </a:pPr>
            <a:r>
              <a:rPr lang="en-US" sz="1200" dirty="0"/>
              <a:t>https://people.revoledu.com/kardi/tutorial/ReinforcementLearning/image/Q-Learning-Example_clip_image014.gif</a:t>
            </a:r>
          </a:p>
          <a:p>
            <a:pPr marL="285750" indent="-285750">
              <a:buFont typeface="Courier New" panose="02070309020205020404" pitchFamily="49" charset="0"/>
              <a:buChar char="o"/>
            </a:pPr>
            <a:r>
              <a:rPr lang="en-US" sz="1200" dirty="0"/>
              <a:t>https://people.revoledu.com/kardi/tutorial/ReinforcementLearning/image/Q-Learning-Example_clip_image006.gif</a:t>
            </a:r>
          </a:p>
          <a:p>
            <a:pPr marL="285750" indent="-285750">
              <a:buFont typeface="Courier New" panose="02070309020205020404" pitchFamily="49" charset="0"/>
              <a:buChar char="o"/>
            </a:pPr>
            <a:r>
              <a:rPr lang="en-US" sz="1200" dirty="0"/>
              <a:t>https://people.revoledu.com/kardi/tutorial/ReinforcementLearning/image/Q-Learning-Example_clip_image024.gif</a:t>
            </a:r>
          </a:p>
          <a:p>
            <a:pPr marL="285750" indent="-285750">
              <a:buFont typeface="Courier New" panose="02070309020205020404" pitchFamily="49" charset="0"/>
              <a:buChar char="o"/>
            </a:pPr>
            <a:r>
              <a:rPr lang="en-US" sz="1200" dirty="0"/>
              <a:t>https://people.revoledu.com/kardi/tutorial/ReinforcementLearning/image/Q-Learning-Example_clip_image030.gif</a:t>
            </a:r>
          </a:p>
          <a:p>
            <a:pPr marL="285750" indent="-285750">
              <a:buFont typeface="Courier New" panose="02070309020205020404" pitchFamily="49" charset="0"/>
              <a:buChar char="o"/>
            </a:pPr>
            <a:r>
              <a:rPr lang="en-US" sz="1200" dirty="0"/>
              <a:t>https://people.revoledu.com/kardi/tutorial/ReinforcementLearning/image/Q-Learning-Example_clip_image032.gif</a:t>
            </a:r>
          </a:p>
          <a:p>
            <a:pPr marL="285750" indent="-285750">
              <a:buFont typeface="Courier New" panose="02070309020205020404" pitchFamily="49" charset="0"/>
              <a:buChar char="o"/>
            </a:pPr>
            <a:r>
              <a:rPr lang="en-US" sz="1200" dirty="0"/>
              <a:t>Gerald </a:t>
            </a:r>
            <a:r>
              <a:rPr lang="en-US" sz="1200" dirty="0" err="1"/>
              <a:t>Tesauro</a:t>
            </a:r>
            <a:r>
              <a:rPr lang="en-US" sz="1200" dirty="0"/>
              <a:t>. Temporal difference learning and td-gammon. Communications of the ACM, 38(3):58–68, 1995.</a:t>
            </a:r>
          </a:p>
          <a:p>
            <a:pPr marL="285750" indent="-285750">
              <a:buFont typeface="Courier New" panose="02070309020205020404" pitchFamily="49" charset="0"/>
              <a:buChar char="o"/>
            </a:pPr>
            <a:r>
              <a:rPr lang="en-US" sz="1200" dirty="0" err="1"/>
              <a:t>Volodymyr</a:t>
            </a:r>
            <a:r>
              <a:rPr lang="en-US" sz="1200" dirty="0"/>
              <a:t> </a:t>
            </a:r>
            <a:r>
              <a:rPr lang="en-US" sz="1200" dirty="0" err="1"/>
              <a:t>Mnih</a:t>
            </a:r>
            <a:r>
              <a:rPr lang="en-US" sz="1200" dirty="0"/>
              <a:t>, </a:t>
            </a:r>
            <a:r>
              <a:rPr lang="en-US" sz="1200" dirty="0" err="1"/>
              <a:t>Koray</a:t>
            </a:r>
            <a:r>
              <a:rPr lang="en-US" sz="1200" dirty="0"/>
              <a:t> </a:t>
            </a:r>
            <a:r>
              <a:rPr lang="en-US" sz="1200" dirty="0" err="1"/>
              <a:t>Kavukcuoglu</a:t>
            </a:r>
            <a:r>
              <a:rPr lang="en-US" sz="1200" dirty="0"/>
              <a:t>, David Silver, Andrei A </a:t>
            </a:r>
            <a:r>
              <a:rPr lang="en-US" sz="1200" dirty="0" err="1"/>
              <a:t>Rusu</a:t>
            </a:r>
            <a:r>
              <a:rPr lang="en-US" sz="1200" dirty="0"/>
              <a:t>, Joel </a:t>
            </a:r>
            <a:r>
              <a:rPr lang="en-US" sz="1200" dirty="0" err="1"/>
              <a:t>Veness</a:t>
            </a:r>
            <a:r>
              <a:rPr lang="en-US" sz="1200" dirty="0"/>
              <a:t>, Marc G </a:t>
            </a:r>
            <a:r>
              <a:rPr lang="en-US" sz="1200" dirty="0" err="1"/>
              <a:t>Bellemare</a:t>
            </a:r>
            <a:r>
              <a:rPr lang="en-US" sz="1200" dirty="0"/>
              <a:t>, Alex Graves, Martin </a:t>
            </a:r>
            <a:r>
              <a:rPr lang="en-US" sz="1200" dirty="0" err="1"/>
              <a:t>Riedmiller</a:t>
            </a:r>
            <a:r>
              <a:rPr lang="en-US" sz="1200" dirty="0"/>
              <a:t>, Andreas K </a:t>
            </a:r>
            <a:r>
              <a:rPr lang="en-US" sz="1200" dirty="0" err="1"/>
              <a:t>Fidjeland</a:t>
            </a:r>
            <a:r>
              <a:rPr lang="en-US" sz="1200" dirty="0"/>
              <a:t>, Georg </a:t>
            </a:r>
            <a:r>
              <a:rPr lang="en-US" sz="1200" dirty="0" err="1"/>
              <a:t>Ostrovski</a:t>
            </a:r>
            <a:r>
              <a:rPr lang="en-US" sz="1200" dirty="0"/>
              <a:t>, et al. Human-level control through deep reinforcement learning. Nature, 518(7540):529–533, 2015.</a:t>
            </a:r>
          </a:p>
          <a:p>
            <a:pPr marL="285750" indent="-285750">
              <a:buFont typeface="Courier New" panose="02070309020205020404" pitchFamily="49" charset="0"/>
              <a:buChar char="o"/>
            </a:pPr>
            <a:r>
              <a:rPr lang="en-US" sz="1200" dirty="0"/>
              <a:t>Sebastian </a:t>
            </a:r>
            <a:r>
              <a:rPr lang="en-US" sz="1200" dirty="0" err="1"/>
              <a:t>Risi</a:t>
            </a:r>
            <a:r>
              <a:rPr lang="en-US" sz="1200" dirty="0"/>
              <a:t> and Mike </a:t>
            </a:r>
            <a:r>
              <a:rPr lang="en-US" sz="1200" dirty="0" err="1"/>
              <a:t>Preuss</a:t>
            </a:r>
            <a:r>
              <a:rPr lang="en-US" sz="1200" dirty="0"/>
              <a:t>. Behind </a:t>
            </a:r>
            <a:r>
              <a:rPr lang="en-US" sz="1200" dirty="0" err="1"/>
              <a:t>deepminds</a:t>
            </a:r>
            <a:r>
              <a:rPr lang="en-US" sz="1200" dirty="0"/>
              <a:t> </a:t>
            </a:r>
            <a:r>
              <a:rPr lang="en-US" sz="1200" dirty="0" err="1"/>
              <a:t>alphastar</a:t>
            </a:r>
            <a:r>
              <a:rPr lang="en-US" sz="1200" dirty="0"/>
              <a:t> </a:t>
            </a:r>
            <a:r>
              <a:rPr lang="en-US" sz="1200" dirty="0" err="1"/>
              <a:t>ai</a:t>
            </a:r>
            <a:r>
              <a:rPr lang="en-US" sz="1200" dirty="0"/>
              <a:t> that reached grandmaster level in </a:t>
            </a:r>
            <a:r>
              <a:rPr lang="en-US" sz="1200" dirty="0" err="1"/>
              <a:t>starcraft</a:t>
            </a:r>
            <a:r>
              <a:rPr lang="en-US" sz="1200" dirty="0"/>
              <a:t> ii. </a:t>
            </a:r>
            <a:r>
              <a:rPr lang="en-US" sz="1200" dirty="0" err="1"/>
              <a:t>KIKünstliche</a:t>
            </a:r>
            <a:r>
              <a:rPr lang="en-US" sz="1200" dirty="0"/>
              <a:t> </a:t>
            </a:r>
            <a:r>
              <a:rPr lang="en-US" sz="1200" dirty="0" err="1"/>
              <a:t>Intelligenz</a:t>
            </a:r>
            <a:r>
              <a:rPr lang="en-US" sz="1200" dirty="0"/>
              <a:t>, 34(1):85–86, 2020.</a:t>
            </a:r>
          </a:p>
          <a:p>
            <a:pPr marL="285750" indent="-285750">
              <a:buFont typeface="Courier New" panose="02070309020205020404" pitchFamily="49" charset="0"/>
              <a:buChar char="o"/>
            </a:pPr>
            <a:r>
              <a:rPr lang="en-US" sz="1200" dirty="0"/>
              <a:t>Noam Brown, </a:t>
            </a:r>
            <a:r>
              <a:rPr lang="en-US" sz="1200" dirty="0" err="1"/>
              <a:t>Tuomas</a:t>
            </a:r>
            <a:r>
              <a:rPr lang="en-US" sz="1200" dirty="0"/>
              <a:t> </a:t>
            </a:r>
            <a:r>
              <a:rPr lang="en-US" sz="1200" dirty="0" err="1"/>
              <a:t>Sandholm</a:t>
            </a:r>
            <a:r>
              <a:rPr lang="en-US" sz="1200" dirty="0"/>
              <a:t>, and Strategic Machine. </a:t>
            </a:r>
            <a:r>
              <a:rPr lang="en-US" sz="1200" dirty="0" err="1"/>
              <a:t>Libratus</a:t>
            </a:r>
            <a:r>
              <a:rPr lang="en-US" sz="1200" dirty="0"/>
              <a:t>: The superhuman </a:t>
            </a:r>
            <a:r>
              <a:rPr lang="en-US" sz="1200" dirty="0" err="1"/>
              <a:t>ai</a:t>
            </a:r>
            <a:r>
              <a:rPr lang="en-US" sz="1200" dirty="0"/>
              <a:t> for no-limit poker. In IJCAI, pages 5226–5228, 2017.</a:t>
            </a:r>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1200" dirty="0"/>
          </a:p>
          <a:p>
            <a:pPr marL="285750" indent="-285750">
              <a:buFont typeface="Courier New" panose="02070309020205020404" pitchFamily="49" charset="0"/>
              <a:buChar char="o"/>
            </a:pPr>
            <a:endParaRPr lang="en-US" sz="1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355095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Agenda</a:t>
            </a:r>
          </a:p>
        </p:txBody>
      </p:sp>
      <p:sp>
        <p:nvSpPr>
          <p:cNvPr id="4" name="TextBox 3"/>
          <p:cNvSpPr txBox="1"/>
          <p:nvPr/>
        </p:nvSpPr>
        <p:spPr>
          <a:xfrm>
            <a:off x="1597794" y="1396630"/>
            <a:ext cx="8720488" cy="3693319"/>
          </a:xfrm>
          <a:prstGeom prst="rect">
            <a:avLst/>
          </a:prstGeom>
          <a:noFill/>
        </p:spPr>
        <p:txBody>
          <a:bodyPr wrap="square" rtlCol="0">
            <a:spAutoFit/>
          </a:bodyPr>
          <a:lstStyle/>
          <a:p>
            <a:pPr marL="285750" indent="-285750">
              <a:buFont typeface="Courier New" panose="02070309020205020404" pitchFamily="49" charset="0"/>
              <a:buChar char="o"/>
            </a:pPr>
            <a:r>
              <a:rPr lang="de-DE" dirty="0"/>
              <a:t>Introduction</a:t>
            </a:r>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r>
              <a:rPr lang="de-DE" dirty="0"/>
              <a:t>Reinforcement Learning (RL) Setup</a:t>
            </a:r>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r>
              <a:rPr lang="de-DE" dirty="0"/>
              <a:t>Markovian Decision Process (MDP)</a:t>
            </a:r>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r>
              <a:rPr lang="de-DE" dirty="0"/>
              <a:t>Policies</a:t>
            </a:r>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r>
              <a:rPr lang="de-DE" dirty="0"/>
              <a:t>Value Functions</a:t>
            </a:r>
          </a:p>
          <a:p>
            <a:endParaRPr lang="de-DE" dirty="0"/>
          </a:p>
          <a:p>
            <a:pPr marL="285750" indent="-285750">
              <a:buFont typeface="Courier New" panose="02070309020205020404" pitchFamily="49" charset="0"/>
              <a:buChar char="o"/>
            </a:pPr>
            <a:r>
              <a:rPr lang="de-DE" dirty="0"/>
              <a:t>Example: Q-learning</a:t>
            </a:r>
          </a:p>
          <a:p>
            <a:endParaRPr lang="de-DE" dirty="0"/>
          </a:p>
          <a:p>
            <a:pPr marL="285750" indent="-285750">
              <a:buFont typeface="Courier New" panose="02070309020205020404" pitchFamily="49" charset="0"/>
              <a:buChar char="o"/>
            </a:pPr>
            <a:r>
              <a:rPr lang="de-DE" dirty="0"/>
              <a:t>Conclusion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10307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Introduction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882" y="1006351"/>
            <a:ext cx="4821545" cy="4750067"/>
          </a:xfrm>
          <a:prstGeom prst="rect">
            <a:avLst/>
          </a:prstGeom>
        </p:spPr>
      </p:pic>
      <p:sp>
        <p:nvSpPr>
          <p:cNvPr id="9" name="TextBox 8"/>
          <p:cNvSpPr txBox="1"/>
          <p:nvPr/>
        </p:nvSpPr>
        <p:spPr>
          <a:xfrm>
            <a:off x="3845648" y="5878815"/>
            <a:ext cx="5053263" cy="400110"/>
          </a:xfrm>
          <a:prstGeom prst="rect">
            <a:avLst/>
          </a:prstGeom>
          <a:noFill/>
        </p:spPr>
        <p:txBody>
          <a:bodyPr wrap="square" rtlCol="0">
            <a:spAutoFit/>
          </a:bodyPr>
          <a:lstStyle/>
          <a:p>
            <a:r>
              <a:rPr lang="en-US" sz="1000" dirty="0">
                <a:solidFill>
                  <a:schemeClr val="bg1">
                    <a:lumMod val="50000"/>
                  </a:schemeClr>
                </a:solidFill>
              </a:rPr>
              <a:t>Figure 1: Branches of machine learning. David Silver. Introduction</a:t>
            </a:r>
          </a:p>
          <a:p>
            <a:r>
              <a:rPr lang="en-US" sz="1000" dirty="0">
                <a:solidFill>
                  <a:schemeClr val="bg1">
                    <a:lumMod val="50000"/>
                  </a:schemeClr>
                </a:solidFill>
              </a:rPr>
              <a:t>to Reinforcement Learning. In: UCL Course on RL, slide 7, 2020.</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267520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Introduction</a:t>
            </a:r>
          </a:p>
        </p:txBody>
      </p:sp>
      <p:sp>
        <p:nvSpPr>
          <p:cNvPr id="9" name="TextBox 8"/>
          <p:cNvSpPr txBox="1"/>
          <p:nvPr/>
        </p:nvSpPr>
        <p:spPr>
          <a:xfrm>
            <a:off x="3561346" y="5816195"/>
            <a:ext cx="5053263" cy="400110"/>
          </a:xfrm>
          <a:prstGeom prst="rect">
            <a:avLst/>
          </a:prstGeom>
          <a:noFill/>
        </p:spPr>
        <p:txBody>
          <a:bodyPr wrap="square" rtlCol="0">
            <a:spAutoFit/>
          </a:bodyPr>
          <a:lstStyle/>
          <a:p>
            <a:r>
              <a:rPr lang="en-US" sz="1000" dirty="0">
                <a:solidFill>
                  <a:schemeClr val="bg1">
                    <a:lumMod val="50000"/>
                  </a:schemeClr>
                </a:solidFill>
              </a:rPr>
              <a:t>Figure 2: https://www.kdnuggets.com/images/mathworks-reinforcement-learning-fig1-543.jpg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941" y="1631506"/>
            <a:ext cx="5172075" cy="26003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302359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Reinforcement Learning Setup</a:t>
            </a:r>
          </a:p>
        </p:txBody>
      </p:sp>
      <p:sp>
        <p:nvSpPr>
          <p:cNvPr id="12" name="TextBox 11"/>
          <p:cNvSpPr txBox="1"/>
          <p:nvPr/>
        </p:nvSpPr>
        <p:spPr>
          <a:xfrm>
            <a:off x="1597794" y="1396630"/>
            <a:ext cx="8720488" cy="2616101"/>
          </a:xfrm>
          <a:prstGeom prst="rect">
            <a:avLst/>
          </a:prstGeom>
          <a:noFill/>
        </p:spPr>
        <p:txBody>
          <a:bodyPr wrap="square" rtlCol="0">
            <a:spAutoFit/>
          </a:bodyPr>
          <a:lstStyle/>
          <a:p>
            <a:pPr marL="285750" indent="-285750">
              <a:buFont typeface="Courier New" panose="02070309020205020404" pitchFamily="49" charset="0"/>
              <a:buChar char="o"/>
            </a:pPr>
            <a:r>
              <a:rPr lang="en-US" dirty="0"/>
              <a:t>Start of the agent in a specific state and environment: S</a:t>
            </a:r>
            <a:r>
              <a:rPr lang="en-US" baseline="-25000" dirty="0"/>
              <a:t>0</a:t>
            </a:r>
            <a:r>
              <a:rPr lang="en-US" i="1" baseline="-25000" dirty="0"/>
              <a:t> </a:t>
            </a:r>
            <a:r>
              <a:rPr lang="en-US" dirty="0"/>
              <a:t>∈</a:t>
            </a:r>
            <a:r>
              <a:rPr lang="en-US" i="1" dirty="0"/>
              <a:t> </a:t>
            </a:r>
            <a:r>
              <a:rPr lang="en-US" dirty="0"/>
              <a:t>S</a:t>
            </a:r>
          </a:p>
          <a:p>
            <a:pPr marL="285750" indent="-285750">
              <a:buFont typeface="Courier New" panose="02070309020205020404" pitchFamily="49" charset="0"/>
              <a:buChar char="o"/>
            </a:pPr>
            <a:r>
              <a:rPr lang="en-US" dirty="0"/>
              <a:t>Obtaining an initial observation: ω</a:t>
            </a:r>
            <a:r>
              <a:rPr lang="en-US" baseline="-25000" dirty="0"/>
              <a:t>0</a:t>
            </a:r>
            <a:r>
              <a:rPr lang="en-US" dirty="0"/>
              <a:t> ∈ Ω</a:t>
            </a:r>
          </a:p>
          <a:p>
            <a:pPr marL="285750" indent="-285750">
              <a:buFont typeface="Courier New" panose="02070309020205020404" pitchFamily="49" charset="0"/>
              <a:buChar char="o"/>
            </a:pPr>
            <a:r>
              <a:rPr lang="en-US" dirty="0"/>
              <a:t>Taking an action </a:t>
            </a:r>
            <a:r>
              <a:rPr lang="en-US" i="1" dirty="0"/>
              <a:t>a</a:t>
            </a:r>
            <a:r>
              <a:rPr lang="en-US" dirty="0"/>
              <a:t> ∈ </a:t>
            </a:r>
            <a:r>
              <a:rPr lang="en-US" i="1" dirty="0"/>
              <a:t>A</a:t>
            </a:r>
            <a:r>
              <a:rPr lang="en-US" dirty="0"/>
              <a:t> at each time frame </a:t>
            </a:r>
            <a:r>
              <a:rPr lang="en-US" i="1" dirty="0"/>
              <a:t>t</a:t>
            </a:r>
          </a:p>
          <a:p>
            <a:endParaRPr lang="en-US" dirty="0"/>
          </a:p>
          <a:p>
            <a:pPr marL="285750" indent="-285750">
              <a:buFont typeface="Courier New" panose="02070309020205020404" pitchFamily="49" charset="0"/>
              <a:buChar char="o"/>
            </a:pPr>
            <a:r>
              <a:rPr lang="en-US" dirty="0"/>
              <a:t> As a result ...</a:t>
            </a:r>
          </a:p>
          <a:p>
            <a:endParaRPr lang="en-US" dirty="0"/>
          </a:p>
          <a:p>
            <a:pPr marL="285750" indent="-285750">
              <a:buFont typeface="Courier New" panose="02070309020205020404" pitchFamily="49" charset="0"/>
              <a:buChar char="o"/>
            </a:pPr>
            <a:r>
              <a:rPr lang="en-US" dirty="0"/>
              <a:t>The agents earns a reward: </a:t>
            </a:r>
            <a:r>
              <a:rPr lang="en-US" dirty="0" err="1"/>
              <a:t>r</a:t>
            </a:r>
            <a:r>
              <a:rPr lang="en-US" baseline="-25000" dirty="0" err="1"/>
              <a:t>t</a:t>
            </a:r>
            <a:r>
              <a:rPr lang="en-US" dirty="0"/>
              <a:t> ∈ </a:t>
            </a:r>
            <a:r>
              <a:rPr lang="en-US" i="1" dirty="0"/>
              <a:t>R</a:t>
            </a:r>
          </a:p>
          <a:p>
            <a:pPr marL="285750" indent="-285750">
              <a:buFont typeface="Courier New" panose="02070309020205020404" pitchFamily="49" charset="0"/>
              <a:buChar char="o"/>
            </a:pPr>
            <a:r>
              <a:rPr lang="en-US" dirty="0"/>
              <a:t>The state proceeds: s</a:t>
            </a:r>
            <a:r>
              <a:rPr lang="en-US" baseline="-25000" dirty="0"/>
              <a:t>t+1</a:t>
            </a:r>
            <a:r>
              <a:rPr lang="en-US" dirty="0"/>
              <a:t> ∈ </a:t>
            </a:r>
            <a:r>
              <a:rPr lang="en-US" i="1" dirty="0"/>
              <a:t>S</a:t>
            </a:r>
          </a:p>
          <a:p>
            <a:pPr marL="285750" indent="-285750">
              <a:buFont typeface="Courier New" panose="02070309020205020404" pitchFamily="49" charset="0"/>
              <a:buChar char="o"/>
            </a:pPr>
            <a:r>
              <a:rPr lang="en-US" dirty="0"/>
              <a:t>The agent gains another observation: ω</a:t>
            </a:r>
            <a:r>
              <a:rPr lang="en-US" baseline="-25000" dirty="0"/>
              <a:t>t+1</a:t>
            </a:r>
            <a:r>
              <a:rPr lang="en-US" dirty="0"/>
              <a:t> ∈ Ω</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346746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Reinforcement Learning Setup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018" y="2217894"/>
            <a:ext cx="7247874" cy="2676235"/>
          </a:xfrm>
          <a:prstGeom prst="rect">
            <a:avLst/>
          </a:prstGeom>
        </p:spPr>
      </p:pic>
      <p:sp>
        <p:nvSpPr>
          <p:cNvPr id="11" name="TextBox 10"/>
          <p:cNvSpPr txBox="1"/>
          <p:nvPr/>
        </p:nvSpPr>
        <p:spPr>
          <a:xfrm>
            <a:off x="3561323" y="4844169"/>
            <a:ext cx="5053263" cy="400110"/>
          </a:xfrm>
          <a:prstGeom prst="rect">
            <a:avLst/>
          </a:prstGeom>
          <a:noFill/>
        </p:spPr>
        <p:txBody>
          <a:bodyPr wrap="square" rtlCol="0">
            <a:spAutoFit/>
          </a:bodyPr>
          <a:lstStyle/>
          <a:p>
            <a:r>
              <a:rPr lang="en-US" sz="1000" dirty="0">
                <a:solidFill>
                  <a:schemeClr val="bg1">
                    <a:lumMod val="50000"/>
                  </a:schemeClr>
                </a:solidFill>
              </a:rPr>
              <a:t>Figure 3: Agent-environment interaction in RL. Richard Sutton and Andrew </a:t>
            </a:r>
            <a:r>
              <a:rPr lang="en-US" sz="1000" dirty="0" err="1">
                <a:solidFill>
                  <a:schemeClr val="bg1">
                    <a:lumMod val="50000"/>
                  </a:schemeClr>
                </a:solidFill>
              </a:rPr>
              <a:t>Barto</a:t>
            </a:r>
            <a:r>
              <a:rPr lang="en-US" sz="1000" dirty="0">
                <a:solidFill>
                  <a:schemeClr val="bg1">
                    <a:lumMod val="50000"/>
                  </a:schemeClr>
                </a:solidFill>
              </a:rPr>
              <a:t>. Reinforcement learning. In Reinforcement Learning, pages 1–400, 2018.</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3809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693319"/>
          </a:xfrm>
          <a:prstGeom prst="rect">
            <a:avLst/>
          </a:prstGeom>
          <a:noFill/>
        </p:spPr>
        <p:txBody>
          <a:bodyPr wrap="square" rtlCol="0">
            <a:spAutoFit/>
          </a:bodyPr>
          <a:lstStyle/>
          <a:p>
            <a:pPr marL="285750" indent="-285750">
              <a:buFont typeface="Courier New" panose="02070309020205020404" pitchFamily="49" charset="0"/>
              <a:buChar char="o"/>
            </a:pPr>
            <a:r>
              <a:rPr lang="en-US" dirty="0"/>
              <a:t>MDPs are used to model sequential decision making tasks</a:t>
            </a:r>
          </a:p>
          <a:p>
            <a:endParaRPr lang="en-US" dirty="0"/>
          </a:p>
          <a:p>
            <a:pPr marL="285750" indent="-285750">
              <a:buFont typeface="Courier New" panose="02070309020205020404" pitchFamily="49" charset="0"/>
              <a:buChar char="o"/>
            </a:pPr>
            <a:r>
              <a:rPr lang="en-US" dirty="0"/>
              <a:t> Markov property:</a:t>
            </a:r>
          </a:p>
          <a:p>
            <a:endParaRPr lang="en-US" dirty="0"/>
          </a:p>
          <a:p>
            <a:pPr marL="742950" lvl="1" indent="-285750">
              <a:buFont typeface="Courier New" panose="02070309020205020404" pitchFamily="49" charset="0"/>
              <a:buChar char="o"/>
            </a:pPr>
            <a:r>
              <a:rPr lang="en-US" dirty="0"/>
              <a:t>P (w</a:t>
            </a:r>
            <a:r>
              <a:rPr lang="en-US" baseline="-25000" dirty="0"/>
              <a:t>t+1</a:t>
            </a:r>
            <a:r>
              <a:rPr lang="en-US" dirty="0"/>
              <a:t>|w</a:t>
            </a:r>
            <a:r>
              <a:rPr lang="en-US" baseline="-25000" dirty="0"/>
              <a:t>t</a:t>
            </a:r>
            <a:r>
              <a:rPr lang="en-US" dirty="0"/>
              <a:t>, a</a:t>
            </a:r>
            <a:r>
              <a:rPr lang="en-US" baseline="-25000" dirty="0"/>
              <a:t>t</a:t>
            </a:r>
            <a:r>
              <a:rPr lang="en-US" dirty="0"/>
              <a:t>) = P (w</a:t>
            </a:r>
            <a:r>
              <a:rPr lang="en-US" baseline="-25000" dirty="0"/>
              <a:t>t+1</a:t>
            </a:r>
            <a:r>
              <a:rPr lang="en-US" dirty="0"/>
              <a:t>|w</a:t>
            </a:r>
            <a:r>
              <a:rPr lang="en-US" baseline="-25000" dirty="0"/>
              <a:t>t</a:t>
            </a:r>
            <a:r>
              <a:rPr lang="en-US" dirty="0"/>
              <a:t> , a</a:t>
            </a:r>
            <a:r>
              <a:rPr lang="en-US" baseline="-25000" dirty="0"/>
              <a:t>t</a:t>
            </a:r>
            <a:r>
              <a:rPr lang="en-US" dirty="0"/>
              <a:t> , ..., w</a:t>
            </a:r>
            <a:r>
              <a:rPr lang="en-US" baseline="-25000" dirty="0"/>
              <a:t>0</a:t>
            </a:r>
            <a:r>
              <a:rPr lang="en-US" dirty="0"/>
              <a:t>, a</a:t>
            </a:r>
            <a:r>
              <a:rPr lang="en-US" baseline="-25000" dirty="0"/>
              <a:t>0</a:t>
            </a:r>
            <a:r>
              <a:rPr lang="en-US" dirty="0"/>
              <a:t> ).</a:t>
            </a:r>
          </a:p>
          <a:p>
            <a:pPr marL="742950" lvl="1" indent="-285750">
              <a:buFont typeface="Courier New" panose="02070309020205020404" pitchFamily="49" charset="0"/>
              <a:buChar char="o"/>
            </a:pPr>
            <a:r>
              <a:rPr lang="en-US" dirty="0"/>
              <a:t>New observations fully depend on a current observation and action</a:t>
            </a:r>
          </a:p>
          <a:p>
            <a:endParaRPr lang="en-US" dirty="0"/>
          </a:p>
          <a:p>
            <a:pPr marL="742950" lvl="1" indent="-285750">
              <a:buFont typeface="Courier New" panose="02070309020205020404" pitchFamily="49" charset="0"/>
              <a:buChar char="o"/>
            </a:pPr>
            <a:r>
              <a:rPr lang="en-US" dirty="0"/>
              <a:t>P (</a:t>
            </a:r>
            <a:r>
              <a:rPr lang="en-US" dirty="0" err="1"/>
              <a:t>r</a:t>
            </a:r>
            <a:r>
              <a:rPr lang="en-US" baseline="-25000" dirty="0" err="1"/>
              <a:t>t</a:t>
            </a:r>
            <a:r>
              <a:rPr lang="en-US" dirty="0" err="1"/>
              <a:t>|w</a:t>
            </a:r>
            <a:r>
              <a:rPr lang="en-US" baseline="-25000" dirty="0" err="1"/>
              <a:t>t</a:t>
            </a:r>
            <a:r>
              <a:rPr lang="en-US" dirty="0"/>
              <a:t>, a</a:t>
            </a:r>
            <a:r>
              <a:rPr lang="en-US" baseline="-25000" dirty="0"/>
              <a:t>t</a:t>
            </a:r>
            <a:r>
              <a:rPr lang="en-US" dirty="0"/>
              <a:t>) = P (</a:t>
            </a:r>
            <a:r>
              <a:rPr lang="en-US" dirty="0" err="1"/>
              <a:t>r</a:t>
            </a:r>
            <a:r>
              <a:rPr lang="en-US" baseline="-25000" dirty="0" err="1"/>
              <a:t>t</a:t>
            </a:r>
            <a:r>
              <a:rPr lang="en-US" dirty="0" err="1"/>
              <a:t>|w</a:t>
            </a:r>
            <a:r>
              <a:rPr lang="en-US" baseline="-25000" dirty="0" err="1"/>
              <a:t>t</a:t>
            </a:r>
            <a:r>
              <a:rPr lang="en-US" dirty="0"/>
              <a:t> , a</a:t>
            </a:r>
            <a:r>
              <a:rPr lang="en-US" baseline="-25000" dirty="0"/>
              <a:t>t</a:t>
            </a:r>
            <a:r>
              <a:rPr lang="en-US" dirty="0"/>
              <a:t> , ..., w</a:t>
            </a:r>
            <a:r>
              <a:rPr lang="en-US" baseline="-25000" dirty="0"/>
              <a:t>0</a:t>
            </a:r>
            <a:r>
              <a:rPr lang="en-US" dirty="0"/>
              <a:t>, a</a:t>
            </a:r>
            <a:r>
              <a:rPr lang="en-US" baseline="-25000" dirty="0"/>
              <a:t>0</a:t>
            </a:r>
            <a:r>
              <a:rPr lang="en-US" dirty="0"/>
              <a:t>).</a:t>
            </a:r>
          </a:p>
          <a:p>
            <a:pPr marL="742950" lvl="1" indent="-285750">
              <a:buFont typeface="Courier New" panose="02070309020205020404" pitchFamily="49" charset="0"/>
              <a:buChar char="o"/>
            </a:pPr>
            <a:r>
              <a:rPr lang="en-US" dirty="0"/>
              <a:t>The current reward depends on the current observation/action pair</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 </a:t>
            </a:r>
            <a:r>
              <a:rPr lang="en-US" i="1" dirty="0"/>
              <a:t>The future is independent of the past given the present. </a:t>
            </a:r>
            <a:r>
              <a:rPr lang="en-US" dirty="0"/>
              <a:t>(unknown)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 This equals to having the full history (like on the right sides)</a:t>
            </a:r>
          </a:p>
        </p:txBody>
      </p: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Markovian Decision Process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157785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785652"/>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Exemplary run: S</a:t>
            </a:r>
            <a:r>
              <a:rPr lang="en-US" sz="1600" baseline="-25000" dirty="0"/>
              <a:t>0</a:t>
            </a:r>
            <a:r>
              <a:rPr lang="en-US" sz="1600" dirty="0"/>
              <a:t>, A</a:t>
            </a:r>
            <a:r>
              <a:rPr lang="en-US" sz="1600" baseline="-25000" dirty="0"/>
              <a:t>0</a:t>
            </a:r>
            <a:r>
              <a:rPr lang="en-US" sz="1600" dirty="0"/>
              <a:t>, R</a:t>
            </a:r>
            <a:r>
              <a:rPr lang="en-US" sz="1600" baseline="-25000" dirty="0"/>
              <a:t>1</a:t>
            </a:r>
            <a:r>
              <a:rPr lang="en-US" sz="1600" dirty="0"/>
              <a:t>, S</a:t>
            </a:r>
            <a:r>
              <a:rPr lang="en-US" sz="1600" baseline="-25000" dirty="0"/>
              <a:t>1</a:t>
            </a:r>
            <a:r>
              <a:rPr lang="en-US" sz="1600" dirty="0"/>
              <a:t>, A</a:t>
            </a:r>
            <a:r>
              <a:rPr lang="en-US" sz="1600" baseline="-25000" dirty="0"/>
              <a:t>1</a:t>
            </a:r>
            <a:r>
              <a:rPr lang="en-US" sz="1600" dirty="0"/>
              <a:t>, R</a:t>
            </a:r>
            <a:r>
              <a:rPr lang="en-US" sz="1600" baseline="-25000" dirty="0"/>
              <a:t>2</a:t>
            </a:r>
            <a:r>
              <a:rPr lang="en-US" sz="1600" dirty="0"/>
              <a:t>, S</a:t>
            </a:r>
            <a:r>
              <a:rPr lang="en-US" sz="1600" baseline="-25000" dirty="0"/>
              <a:t>2</a:t>
            </a:r>
            <a:r>
              <a:rPr lang="en-US" sz="1600" dirty="0"/>
              <a:t>, A</a:t>
            </a:r>
            <a:r>
              <a:rPr lang="en-US" sz="1600" baseline="-25000" dirty="0"/>
              <a:t>2</a:t>
            </a:r>
            <a:r>
              <a:rPr lang="en-US" sz="1600" dirty="0"/>
              <a:t>, R</a:t>
            </a:r>
            <a:r>
              <a:rPr lang="en-US" sz="1600" baseline="-25000" dirty="0"/>
              <a:t>3</a:t>
            </a:r>
            <a:r>
              <a:rPr lang="en-US" sz="1600" dirty="0"/>
              <a:t>, S</a:t>
            </a:r>
            <a:r>
              <a:rPr lang="en-US" sz="1600" baseline="-25000" dirty="0"/>
              <a:t>3</a:t>
            </a:r>
            <a:r>
              <a:rPr lang="en-US" sz="1600" dirty="0"/>
              <a:t>, A</a:t>
            </a:r>
            <a:r>
              <a:rPr lang="en-US" sz="1600" baseline="-25000" dirty="0"/>
              <a:t>3</a:t>
            </a:r>
            <a:r>
              <a:rPr lang="en-US" sz="1600" dirty="0"/>
              <a:t> ...</a:t>
            </a:r>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r>
              <a:rPr lang="en-US" sz="1600" dirty="0"/>
              <a:t>State of a system is considered as a parameter or an array of parameters</a:t>
            </a:r>
          </a:p>
          <a:p>
            <a:pPr marL="742950" lvl="1" indent="-285750">
              <a:buFont typeface="Courier New" panose="02070309020205020404" pitchFamily="49" charset="0"/>
              <a:buChar char="o"/>
            </a:pPr>
            <a:r>
              <a:rPr lang="en-US" sz="1600" dirty="0"/>
              <a:t>Example: Geographical coordinates of a car</a:t>
            </a:r>
          </a:p>
          <a:p>
            <a:endParaRPr lang="en-US" sz="1600" dirty="0"/>
          </a:p>
          <a:p>
            <a:pPr marL="285750" indent="-285750">
              <a:buFont typeface="Courier New" panose="02070309020205020404" pitchFamily="49" charset="0"/>
              <a:buChar char="o"/>
            </a:pPr>
            <a:r>
              <a:rPr lang="en-US" sz="1600" dirty="0"/>
              <a:t> Dynamic state when having state changes</a:t>
            </a:r>
          </a:p>
          <a:p>
            <a:endParaRPr lang="en-US" sz="1600" dirty="0"/>
          </a:p>
          <a:p>
            <a:pPr marL="285750" indent="-285750">
              <a:buFont typeface="Courier New" panose="02070309020205020404" pitchFamily="49" charset="0"/>
              <a:buChar char="o"/>
            </a:pPr>
            <a:r>
              <a:rPr lang="en-US" sz="1600" dirty="0"/>
              <a:t> An MDP is defined as the following finite sequence of terms: </a:t>
            </a:r>
            <a:r>
              <a:rPr lang="en-US" sz="1600" i="1" dirty="0"/>
              <a:t>S, A, T, R, γ</a:t>
            </a:r>
          </a:p>
          <a:p>
            <a:endParaRPr lang="en-US" sz="1600" dirty="0"/>
          </a:p>
          <a:p>
            <a:pPr marL="285750" indent="-285750">
              <a:buFont typeface="Courier New" panose="02070309020205020404" pitchFamily="49" charset="0"/>
              <a:buChar char="o"/>
            </a:pPr>
            <a:r>
              <a:rPr lang="en-US" sz="1600" dirty="0"/>
              <a:t>Where ...</a:t>
            </a:r>
          </a:p>
          <a:p>
            <a:pPr marL="285750" indent="-285750">
              <a:buFont typeface="Courier New" panose="02070309020205020404" pitchFamily="49" charset="0"/>
              <a:buChar char="o"/>
            </a:pPr>
            <a:r>
              <a:rPr lang="en-US" sz="1600" i="1" dirty="0"/>
              <a:t>S</a:t>
            </a:r>
            <a:r>
              <a:rPr lang="en-US" sz="1600" dirty="0"/>
              <a:t> represents the state space,</a:t>
            </a:r>
          </a:p>
          <a:p>
            <a:pPr marL="285750" indent="-285750">
              <a:buFont typeface="Courier New" panose="02070309020205020404" pitchFamily="49" charset="0"/>
              <a:buChar char="o"/>
            </a:pPr>
            <a:r>
              <a:rPr lang="en-US" sz="1600" i="1" dirty="0"/>
              <a:t>A</a:t>
            </a:r>
            <a:r>
              <a:rPr lang="en-US" sz="1600" dirty="0"/>
              <a:t> the action space,</a:t>
            </a:r>
          </a:p>
          <a:p>
            <a:pPr marL="285750" indent="-285750">
              <a:buFont typeface="Courier New" panose="02070309020205020404" pitchFamily="49" charset="0"/>
              <a:buChar char="o"/>
            </a:pPr>
            <a:r>
              <a:rPr lang="en-US" sz="1600" i="1" dirty="0"/>
              <a:t>T : S x A x S → </a:t>
            </a:r>
            <a:r>
              <a:rPr lang="en-US" sz="1600" dirty="0"/>
              <a:t>[0, 1] the transition function,</a:t>
            </a:r>
          </a:p>
          <a:p>
            <a:pPr marL="285750" indent="-285750">
              <a:buFont typeface="Courier New" panose="02070309020205020404" pitchFamily="49" charset="0"/>
              <a:buChar char="o"/>
            </a:pPr>
            <a:r>
              <a:rPr lang="en-US" sz="1600" i="1" dirty="0"/>
              <a:t>R : S x A x S → R</a:t>
            </a:r>
            <a:r>
              <a:rPr lang="en-US" sz="1600" dirty="0"/>
              <a:t> the reward function,</a:t>
            </a:r>
          </a:p>
          <a:p>
            <a:pPr marL="285750" indent="-285750">
              <a:buFont typeface="Courier New" panose="02070309020205020404" pitchFamily="49" charset="0"/>
              <a:buChar char="o"/>
            </a:pPr>
            <a:r>
              <a:rPr lang="en-US" sz="1600" i="1" dirty="0"/>
              <a:t>γ</a:t>
            </a:r>
            <a:r>
              <a:rPr lang="en-US" sz="1600" dirty="0"/>
              <a:t> ∈ [0, 1) the discount factor</a:t>
            </a:r>
          </a:p>
        </p:txBody>
      </p: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Markovian Decision Process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29739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282" y="154004"/>
            <a:ext cx="3850105" cy="467759"/>
          </a:xfrm>
        </p:spPr>
        <p:txBody>
          <a:bodyPr>
            <a:noAutofit/>
          </a:bodyPr>
          <a:lstStyle/>
          <a:p>
            <a:r>
              <a:rPr lang="de-DE" sz="2500" dirty="0"/>
              <a:t>Reinforcement Learning</a:t>
            </a:r>
          </a:p>
        </p:txBody>
      </p:sp>
      <p:sp>
        <p:nvSpPr>
          <p:cNvPr id="3" name="Subtitle 2"/>
          <p:cNvSpPr>
            <a:spLocks noGrp="1"/>
          </p:cNvSpPr>
          <p:nvPr>
            <p:ph type="subTitle" idx="1"/>
          </p:nvPr>
        </p:nvSpPr>
        <p:spPr>
          <a:xfrm>
            <a:off x="952901" y="6322108"/>
            <a:ext cx="10270156" cy="454077"/>
          </a:xfrm>
        </p:spPr>
        <p:txBody>
          <a:bodyPr>
            <a:normAutofit/>
          </a:bodyPr>
          <a:lstStyle/>
          <a:p>
            <a:r>
              <a:rPr lang="de-DE" sz="1200" dirty="0"/>
              <a:t>Simon Hellbrück		</a:t>
            </a:r>
            <a:r>
              <a:rPr lang="en-US" sz="1200" dirty="0"/>
              <a:t>Proc. of the M.Sc. Seminar, Summer Semester 2020		Prof. Christian </a:t>
            </a:r>
            <a:r>
              <a:rPr lang="en-US" sz="1200" dirty="0" err="1"/>
              <a:t>Märtin</a:t>
            </a:r>
            <a:endParaRPr lang="en-US" sz="1200" dirty="0"/>
          </a:p>
          <a:p>
            <a:pPr algn="l"/>
            <a:endParaRPr lang="en-US" dirty="0"/>
          </a:p>
          <a:p>
            <a:pPr algn="l"/>
            <a:endParaRPr lang="de-DE" dirty="0"/>
          </a:p>
        </p:txBody>
      </p:sp>
      <p:cxnSp>
        <p:nvCxnSpPr>
          <p:cNvPr id="6" name="Straight Connector 5"/>
          <p:cNvCxnSpPr/>
          <p:nvPr/>
        </p:nvCxnSpPr>
        <p:spPr>
          <a:xfrm>
            <a:off x="1174282" y="731520"/>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74282" y="6293319"/>
            <a:ext cx="9567512" cy="28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97794" y="1396630"/>
            <a:ext cx="8720488" cy="353943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Specify the way an agent chooses an action</a:t>
            </a:r>
          </a:p>
          <a:p>
            <a:pPr marL="285750" indent="-285750">
              <a:buFont typeface="Courier New" panose="02070309020205020404" pitchFamily="49" charset="0"/>
              <a:buChar char="o"/>
            </a:pPr>
            <a:r>
              <a:rPr lang="en-US" sz="1600" dirty="0"/>
              <a:t>Further differentiation regarding ...</a:t>
            </a:r>
          </a:p>
          <a:p>
            <a:endParaRPr lang="en-US" sz="1600" dirty="0"/>
          </a:p>
          <a:p>
            <a:pPr marL="285750" indent="-285750">
              <a:buFont typeface="Courier New" panose="02070309020205020404" pitchFamily="49" charset="0"/>
              <a:buChar char="o"/>
            </a:pPr>
            <a:r>
              <a:rPr lang="en-US" sz="1600" dirty="0" err="1"/>
              <a:t>Stationariness</a:t>
            </a:r>
            <a:r>
              <a:rPr lang="en-US" sz="1600" dirty="0"/>
              <a:t>:</a:t>
            </a:r>
          </a:p>
          <a:p>
            <a:endParaRPr lang="en-US" sz="1600" dirty="0"/>
          </a:p>
          <a:p>
            <a:pPr marL="742950" lvl="1" indent="-285750">
              <a:buFont typeface="Courier New" panose="02070309020205020404" pitchFamily="49" charset="0"/>
              <a:buChar char="o"/>
            </a:pPr>
            <a:r>
              <a:rPr lang="en-US" sz="1600" b="1" dirty="0"/>
              <a:t>Stationary</a:t>
            </a:r>
            <a:r>
              <a:rPr lang="en-US" sz="1600" dirty="0"/>
              <a:t>: Not changing over time</a:t>
            </a:r>
          </a:p>
          <a:p>
            <a:endParaRPr lang="en-US" sz="1600" dirty="0"/>
          </a:p>
          <a:p>
            <a:pPr marL="742950" lvl="1" indent="-285750">
              <a:buFont typeface="Courier New" panose="02070309020205020404" pitchFamily="49" charset="0"/>
              <a:buChar char="o"/>
            </a:pPr>
            <a:r>
              <a:rPr lang="en-US" sz="1600" b="1" dirty="0"/>
              <a:t>Non-stationary</a:t>
            </a:r>
            <a:r>
              <a:rPr lang="en-US" sz="1600" dirty="0"/>
              <a:t>: Depends on the time-step</a:t>
            </a:r>
          </a:p>
          <a:p>
            <a:endParaRPr lang="en-US" sz="1600" dirty="0"/>
          </a:p>
          <a:p>
            <a:pPr marL="285750" indent="-285750">
              <a:buFont typeface="Courier New" panose="02070309020205020404" pitchFamily="49" charset="0"/>
              <a:buChar char="o"/>
            </a:pPr>
            <a:r>
              <a:rPr lang="en-US" sz="1600" dirty="0"/>
              <a:t>Deterministic versus stochastic:</a:t>
            </a:r>
          </a:p>
          <a:p>
            <a:endParaRPr lang="en-US" sz="1600" dirty="0"/>
          </a:p>
          <a:p>
            <a:pPr marL="742950" lvl="1" indent="-285750">
              <a:buFont typeface="Courier New" panose="02070309020205020404" pitchFamily="49" charset="0"/>
              <a:buChar char="o"/>
            </a:pPr>
            <a:r>
              <a:rPr lang="en-US" sz="1600" b="1" dirty="0"/>
              <a:t>Deterministic</a:t>
            </a:r>
            <a:r>
              <a:rPr lang="en-US" sz="1600" dirty="0"/>
              <a:t>: A deterministic policy is described by π(s) : S </a:t>
            </a:r>
            <a:r>
              <a:rPr lang="en-US" sz="1600" dirty="0">
                <a:sym typeface="Wingdings" panose="05000000000000000000" pitchFamily="2" charset="2"/>
              </a:rPr>
              <a:t></a:t>
            </a:r>
            <a:r>
              <a:rPr lang="en-US" sz="1600" dirty="0"/>
              <a:t> A</a:t>
            </a:r>
          </a:p>
          <a:p>
            <a:endParaRPr lang="en-US" sz="1600" dirty="0"/>
          </a:p>
          <a:p>
            <a:pPr marL="742950" lvl="1" indent="-285750">
              <a:buFont typeface="Courier New" panose="02070309020205020404" pitchFamily="49" charset="0"/>
              <a:buChar char="o"/>
            </a:pPr>
            <a:r>
              <a:rPr lang="en-US" sz="1600" b="1" dirty="0"/>
              <a:t>Stochastic</a:t>
            </a:r>
            <a:r>
              <a:rPr lang="en-US" sz="1600" dirty="0"/>
              <a:t>: A policy is stochastic if π(s, a) : S X A </a:t>
            </a:r>
            <a:r>
              <a:rPr lang="en-US" sz="1600" dirty="0">
                <a:sym typeface="Wingdings" panose="05000000000000000000" pitchFamily="2" charset="2"/>
              </a:rPr>
              <a:t></a:t>
            </a:r>
            <a:r>
              <a:rPr lang="en-US" sz="1600" dirty="0"/>
              <a:t> [0, 1]</a:t>
            </a:r>
          </a:p>
        </p:txBody>
      </p:sp>
      <p:sp>
        <p:nvSpPr>
          <p:cNvPr id="7" name="Title 1"/>
          <p:cNvSpPr txBox="1">
            <a:spLocks/>
          </p:cNvSpPr>
          <p:nvPr/>
        </p:nvSpPr>
        <p:spPr>
          <a:xfrm>
            <a:off x="1174282" y="769674"/>
            <a:ext cx="3850105" cy="4677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2300" b="1" dirty="0"/>
              <a:t>Policies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70" y="0"/>
            <a:ext cx="3914876" cy="1096165"/>
          </a:xfrm>
          <a:prstGeom prst="rect">
            <a:avLst/>
          </a:prstGeom>
        </p:spPr>
      </p:pic>
    </p:spTree>
    <p:extLst>
      <p:ext uri="{BB962C8B-B14F-4D97-AF65-F5344CB8AC3E}">
        <p14:creationId xmlns:p14="http://schemas.microsoft.com/office/powerpoint/2010/main" val="76067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4039</Words>
  <Application>Microsoft Office PowerPoint</Application>
  <PresentationFormat>Widescreen</PresentationFormat>
  <Paragraphs>347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Courier New</vt:lpstr>
      <vt:lpstr>Symbol</vt:lpstr>
      <vt:lpstr>Wingdings</vt:lpstr>
      <vt:lpstr>Office Theme</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Simon Simon</dc:creator>
  <cp:lastModifiedBy>Simon Simon</cp:lastModifiedBy>
  <cp:revision>140</cp:revision>
  <dcterms:created xsi:type="dcterms:W3CDTF">2020-05-25T14:29:32Z</dcterms:created>
  <dcterms:modified xsi:type="dcterms:W3CDTF">2020-06-06T07:56:12Z</dcterms:modified>
</cp:coreProperties>
</file>