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37"/>
  </p:notesMasterIdLst>
  <p:sldIdLst>
    <p:sldId id="256" r:id="rId5"/>
    <p:sldId id="257" r:id="rId6"/>
    <p:sldId id="258" r:id="rId7"/>
    <p:sldId id="259" r:id="rId8"/>
    <p:sldId id="260" r:id="rId9"/>
    <p:sldId id="261" r:id="rId10"/>
    <p:sldId id="262" r:id="rId11"/>
    <p:sldId id="263" r:id="rId12"/>
    <p:sldId id="266" r:id="rId13"/>
    <p:sldId id="265" r:id="rId14"/>
    <p:sldId id="267" r:id="rId15"/>
    <p:sldId id="269" r:id="rId16"/>
    <p:sldId id="288" r:id="rId17"/>
    <p:sldId id="285" r:id="rId18"/>
    <p:sldId id="286" r:id="rId19"/>
    <p:sldId id="271" r:id="rId20"/>
    <p:sldId id="287" r:id="rId21"/>
    <p:sldId id="272" r:id="rId22"/>
    <p:sldId id="273" r:id="rId23"/>
    <p:sldId id="274" r:id="rId24"/>
    <p:sldId id="275" r:id="rId25"/>
    <p:sldId id="276" r:id="rId26"/>
    <p:sldId id="277" r:id="rId27"/>
    <p:sldId id="279" r:id="rId28"/>
    <p:sldId id="291" r:id="rId29"/>
    <p:sldId id="281" r:id="rId30"/>
    <p:sldId id="280" r:id="rId31"/>
    <p:sldId id="292" r:id="rId32"/>
    <p:sldId id="283" r:id="rId33"/>
    <p:sldId id="278" r:id="rId34"/>
    <p:sldId id="289" r:id="rId35"/>
    <p:sldId id="290" r:id="rId36"/>
  </p:sldIdLst>
  <p:sldSz cx="9144000" cy="5143500" type="screen16x9"/>
  <p:notesSz cx="6858000" cy="9144000"/>
  <p:embeddedFontLst>
    <p:embeddedFont>
      <p:font typeface="Calibri Light" panose="020F0302020204030204" pitchFamily="34" charset="0"/>
      <p:regular r:id="rId38"/>
      <p:italic r:id="rId39"/>
    </p:embeddedFont>
    <p:embeddedFont>
      <p:font typeface="Calibri" panose="020F0502020204030204" pitchFamily="34" charset="0"/>
      <p:regular r:id="rId40"/>
      <p:bold r:id="rId41"/>
      <p:italic r:id="rId42"/>
      <p:boldItalic r:id="rId43"/>
    </p:embeddedFont>
  </p:embeddedFontLst>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24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06dc7de0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06dc7de0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da">
                <a:solidFill>
                  <a:schemeClr val="dk1"/>
                </a:solidFill>
              </a:rPr>
              <a:t>The working tree is a single checkout of one version of the project. These files are pulled out of the compressed database in the Git directory and placed on disk for you to use or modify.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da">
                <a:solidFill>
                  <a:schemeClr val="dk1"/>
                </a:solidFill>
              </a:rPr>
              <a:t>The staging area is a file, generally contained in your Git directory, that stores information about what will go into your next commit. Its technical name in Git parlance is the “index”, but the phrase “staging area” works just as well.</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da">
                <a:solidFill>
                  <a:schemeClr val="dk1"/>
                </a:solidFill>
              </a:rPr>
              <a:t>The Git directory is where Git stores the metadata and object database for your project. This is the most important part of Git, and it is what is copied when you </a:t>
            </a:r>
            <a:r>
              <a:rPr lang="da" i="1">
                <a:solidFill>
                  <a:schemeClr val="dk1"/>
                </a:solidFill>
              </a:rPr>
              <a:t>clone</a:t>
            </a:r>
            <a:r>
              <a:rPr lang="da">
                <a:solidFill>
                  <a:schemeClr val="dk1"/>
                </a:solidFill>
              </a:rPr>
              <a:t> a repository from another computer.</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da">
                <a:solidFill>
                  <a:schemeClr val="dk1"/>
                </a:solidFill>
              </a:rPr>
              <a:t>The working tree is a single checkout of one version of the project. These files are pulled out of the compressed database in the Git directory and placed on disk for you to use or modify.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da">
                <a:solidFill>
                  <a:schemeClr val="dk1"/>
                </a:solidFill>
              </a:rPr>
              <a:t>The staging area is a file, generally contained in your Git directory, that stores information about what will go into your next commit. Its technical name in Git parlance is the “index”, but the phrase “staging area” works just as well.</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da">
                <a:solidFill>
                  <a:schemeClr val="dk1"/>
                </a:solidFill>
              </a:rPr>
              <a:t>The Git directory is where Git stores the metadata and object database for your project. This is the most important part of Git, and it is what is copied when you </a:t>
            </a:r>
            <a:r>
              <a:rPr lang="da" i="1">
                <a:solidFill>
                  <a:schemeClr val="dk1"/>
                </a:solidFill>
              </a:rPr>
              <a:t>clone</a:t>
            </a:r>
            <a:r>
              <a:rPr lang="da">
                <a:solidFill>
                  <a:schemeClr val="dk1"/>
                </a:solidFill>
              </a:rPr>
              <a:t> a repository from another computer.</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06dc7de0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06dc7de0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06dc7de03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06dc7de03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06dc7de0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06dc7de0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00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a06dc7de0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a06dc7de0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296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06dc7de0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06dc7de0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06dc7de0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06dc7de0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06dc7de03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06dc7de0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06dc7de0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06dc7de03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06dc7de0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06dc7de0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06dc7de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06dc7de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06dc7de0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06dc7de0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06dc7de0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06dc7de0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06dc7de0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06dc7de0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67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cfce25a3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cfce25a3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06dc7de0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a06dc7de0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a06dc7de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a06dc7de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06dc7de0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06dc7de0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06dc7de0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06dc7de0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06dc7de0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06dc7de0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06dc7de0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06dc7de0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06dc7de0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06dc7de0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841772"/>
            <a:ext cx="6858000" cy="1790700"/>
          </a:xfrm>
        </p:spPr>
        <p:txBody>
          <a:bodyPr anchor="b"/>
          <a:lstStyle>
            <a:lvl1pPr algn="ctr">
              <a:defRPr sz="4500"/>
            </a:lvl1pPr>
          </a:lstStyle>
          <a:p>
            <a:r>
              <a:rPr lang="da-DK" smtClean="0"/>
              <a:t>Klik for at redigere i master</a:t>
            </a:r>
            <a:endParaRPr lang="da-DK"/>
          </a:p>
        </p:txBody>
      </p:sp>
      <p:sp>
        <p:nvSpPr>
          <p:cNvPr id="3" name="Undertitel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a-DK" smtClean="0"/>
              <a:t>Klik for at redigere undertiteltypografien i masteren</a:t>
            </a:r>
            <a:endParaRPr lang="da-DK"/>
          </a:p>
        </p:txBody>
      </p:sp>
      <p:sp>
        <p:nvSpPr>
          <p:cNvPr id="4" name="Pladsholder til dato 3"/>
          <p:cNvSpPr>
            <a:spLocks noGrp="1"/>
          </p:cNvSpPr>
          <p:nvPr>
            <p:ph type="dt" sz="half" idx="10"/>
          </p:nvPr>
        </p:nvSpPr>
        <p:spPr/>
        <p:txBody>
          <a:bodyPr/>
          <a:lstStyle/>
          <a:p>
            <a:fld id="{D89E6E87-9D6B-451F-9A3D-75C31C27703A}" type="datetimeFigureOut">
              <a:rPr lang="da-DK" smtClean="0"/>
              <a:t>27-09-2021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25386763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lodret titel 2"/>
          <p:cNvSpPr>
            <a:spLocks noGrp="1"/>
          </p:cNvSpPr>
          <p:nvPr>
            <p:ph type="body" orient="vert" idx="1"/>
          </p:nvPr>
        </p:nvSpPr>
        <p:spPr/>
        <p:txBody>
          <a:bodyPr vert="eaVert"/>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D89E6E87-9D6B-451F-9A3D-75C31C27703A}" type="datetimeFigureOut">
              <a:rPr lang="da-DK" smtClean="0"/>
              <a:t>27-09-2021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15051654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543675" y="273844"/>
            <a:ext cx="1971675" cy="4358879"/>
          </a:xfrm>
        </p:spPr>
        <p:txBody>
          <a:bodyPr vert="eaVert"/>
          <a:lstStyle/>
          <a:p>
            <a:r>
              <a:rPr lang="da-DK" smtClean="0"/>
              <a:t>Klik for at redigere i master</a:t>
            </a:r>
            <a:endParaRPr lang="da-DK"/>
          </a:p>
        </p:txBody>
      </p:sp>
      <p:sp>
        <p:nvSpPr>
          <p:cNvPr id="3" name="Pladsholder til lodret titel 2"/>
          <p:cNvSpPr>
            <a:spLocks noGrp="1"/>
          </p:cNvSpPr>
          <p:nvPr>
            <p:ph type="body" orient="vert" idx="1"/>
          </p:nvPr>
        </p:nvSpPr>
        <p:spPr>
          <a:xfrm>
            <a:off x="628650" y="273844"/>
            <a:ext cx="5800725" cy="4358879"/>
          </a:xfrm>
        </p:spPr>
        <p:txBody>
          <a:bodyPr vert="eaVert"/>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D89E6E87-9D6B-451F-9A3D-75C31C27703A}" type="datetimeFigureOut">
              <a:rPr lang="da-DK" smtClean="0"/>
              <a:t>27-09-2021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21024397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‹nr.›</a:t>
            </a:fld>
            <a:endParaRPr/>
          </a:p>
        </p:txBody>
      </p:sp>
    </p:spTree>
    <p:extLst>
      <p:ext uri="{BB962C8B-B14F-4D97-AF65-F5344CB8AC3E}">
        <p14:creationId xmlns:p14="http://schemas.microsoft.com/office/powerpoint/2010/main" val="329216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10"/>
          </p:nvPr>
        </p:nvSpPr>
        <p:spPr/>
        <p:txBody>
          <a:bodyPr/>
          <a:lstStyle/>
          <a:p>
            <a:fld id="{D89E6E87-9D6B-451F-9A3D-75C31C27703A}" type="datetimeFigureOut">
              <a:rPr lang="da-DK" smtClean="0"/>
              <a:t>27-09-2021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23467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282304"/>
            <a:ext cx="7886700" cy="2139553"/>
          </a:xfrm>
        </p:spPr>
        <p:txBody>
          <a:bodyPr anchor="b"/>
          <a:lstStyle>
            <a:lvl1pPr>
              <a:defRPr sz="4500"/>
            </a:lvl1pPr>
          </a:lstStyle>
          <a:p>
            <a:r>
              <a:rPr lang="da-DK" smtClean="0"/>
              <a:t>Klik for at redigere i master</a:t>
            </a:r>
            <a:endParaRPr lang="da-DK"/>
          </a:p>
        </p:txBody>
      </p:sp>
      <p:sp>
        <p:nvSpPr>
          <p:cNvPr id="3" name="Pladsholder til tekst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a-DK" smtClean="0"/>
              <a:t>Rediger typografien i masterens</a:t>
            </a:r>
          </a:p>
        </p:txBody>
      </p:sp>
      <p:sp>
        <p:nvSpPr>
          <p:cNvPr id="4" name="Pladsholder til dato 3"/>
          <p:cNvSpPr>
            <a:spLocks noGrp="1"/>
          </p:cNvSpPr>
          <p:nvPr>
            <p:ph type="dt" sz="half" idx="10"/>
          </p:nvPr>
        </p:nvSpPr>
        <p:spPr/>
        <p:txBody>
          <a:bodyPr/>
          <a:lstStyle/>
          <a:p>
            <a:fld id="{D89E6E87-9D6B-451F-9A3D-75C31C27703A}" type="datetimeFigureOut">
              <a:rPr lang="da-DK" smtClean="0"/>
              <a:t>27-09-2021</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41275387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628650" y="1369219"/>
            <a:ext cx="3886200" cy="3263504"/>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29150" y="1369219"/>
            <a:ext cx="3886200" cy="3263504"/>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dato 4"/>
          <p:cNvSpPr>
            <a:spLocks noGrp="1"/>
          </p:cNvSpPr>
          <p:nvPr>
            <p:ph type="dt" sz="half" idx="10"/>
          </p:nvPr>
        </p:nvSpPr>
        <p:spPr/>
        <p:txBody>
          <a:bodyPr/>
          <a:lstStyle/>
          <a:p>
            <a:fld id="{D89E6E87-9D6B-451F-9A3D-75C31C27703A}" type="datetimeFigureOut">
              <a:rPr lang="da-DK" smtClean="0"/>
              <a:t>27-09-2021</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8480726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629841" y="273844"/>
            <a:ext cx="7886700" cy="994172"/>
          </a:xfrm>
        </p:spPr>
        <p:txBody>
          <a:bodyPr/>
          <a:lstStyle/>
          <a:p>
            <a:r>
              <a:rPr lang="da-DK" smtClean="0"/>
              <a:t>Klik for at redigere i master</a:t>
            </a:r>
            <a:endParaRPr lang="da-DK"/>
          </a:p>
        </p:txBody>
      </p:sp>
      <p:sp>
        <p:nvSpPr>
          <p:cNvPr id="3" name="Pladsholder til tekst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a-DK" smtClean="0"/>
              <a:t>Rediger typografien i masterens</a:t>
            </a:r>
          </a:p>
        </p:txBody>
      </p:sp>
      <p:sp>
        <p:nvSpPr>
          <p:cNvPr id="4" name="Pladsholder til indhold 3"/>
          <p:cNvSpPr>
            <a:spLocks noGrp="1"/>
          </p:cNvSpPr>
          <p:nvPr>
            <p:ph sz="half" idx="2"/>
          </p:nvPr>
        </p:nvSpPr>
        <p:spPr>
          <a:xfrm>
            <a:off x="629842" y="1878806"/>
            <a:ext cx="3868340" cy="2763441"/>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a-DK" smtClean="0"/>
              <a:t>Rediger typografien i masterens</a:t>
            </a:r>
          </a:p>
        </p:txBody>
      </p:sp>
      <p:sp>
        <p:nvSpPr>
          <p:cNvPr id="6" name="Pladsholder til indhold 5"/>
          <p:cNvSpPr>
            <a:spLocks noGrp="1"/>
          </p:cNvSpPr>
          <p:nvPr>
            <p:ph sz="quarter" idx="4"/>
          </p:nvPr>
        </p:nvSpPr>
        <p:spPr>
          <a:xfrm>
            <a:off x="4629150" y="1878806"/>
            <a:ext cx="3887391" cy="2763441"/>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Pladsholder til dato 6"/>
          <p:cNvSpPr>
            <a:spLocks noGrp="1"/>
          </p:cNvSpPr>
          <p:nvPr>
            <p:ph type="dt" sz="half" idx="10"/>
          </p:nvPr>
        </p:nvSpPr>
        <p:spPr/>
        <p:txBody>
          <a:bodyPr/>
          <a:lstStyle/>
          <a:p>
            <a:fld id="{D89E6E87-9D6B-451F-9A3D-75C31C27703A}" type="datetimeFigureOut">
              <a:rPr lang="da-DK" smtClean="0"/>
              <a:t>27-09-2021</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38288303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dato 2"/>
          <p:cNvSpPr>
            <a:spLocks noGrp="1"/>
          </p:cNvSpPr>
          <p:nvPr>
            <p:ph type="dt" sz="half" idx="10"/>
          </p:nvPr>
        </p:nvSpPr>
        <p:spPr/>
        <p:txBody>
          <a:bodyPr/>
          <a:lstStyle/>
          <a:p>
            <a:fld id="{D89E6E87-9D6B-451F-9A3D-75C31C27703A}" type="datetimeFigureOut">
              <a:rPr lang="da-DK" smtClean="0"/>
              <a:t>27-09-2021</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8794026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D89E6E87-9D6B-451F-9A3D-75C31C27703A}" type="datetimeFigureOut">
              <a:rPr lang="da-DK" smtClean="0"/>
              <a:t>27-09-2021</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41070620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a-DK" smtClean="0"/>
              <a:t>Klik for at redigere i master</a:t>
            </a:r>
            <a:endParaRPr lang="da-DK"/>
          </a:p>
        </p:txBody>
      </p:sp>
      <p:sp>
        <p:nvSpPr>
          <p:cNvPr id="3" name="Pladsholder til indhold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a-DK" smtClean="0"/>
              <a:t>Rediger typografien i masterens</a:t>
            </a:r>
          </a:p>
        </p:txBody>
      </p:sp>
      <p:sp>
        <p:nvSpPr>
          <p:cNvPr id="5" name="Pladsholder til dato 4"/>
          <p:cNvSpPr>
            <a:spLocks noGrp="1"/>
          </p:cNvSpPr>
          <p:nvPr>
            <p:ph type="dt" sz="half" idx="10"/>
          </p:nvPr>
        </p:nvSpPr>
        <p:spPr/>
        <p:txBody>
          <a:bodyPr/>
          <a:lstStyle/>
          <a:p>
            <a:fld id="{D89E6E87-9D6B-451F-9A3D-75C31C27703A}" type="datetimeFigureOut">
              <a:rPr lang="da-DK" smtClean="0"/>
              <a:t>27-09-2021</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30399988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a-DK" smtClean="0"/>
              <a:t>Klik for at redigere i master</a:t>
            </a:r>
            <a:endParaRPr lang="da-DK"/>
          </a:p>
        </p:txBody>
      </p:sp>
      <p:sp>
        <p:nvSpPr>
          <p:cNvPr id="3" name="Pladsholder til billede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a-DK"/>
          </a:p>
        </p:txBody>
      </p:sp>
      <p:sp>
        <p:nvSpPr>
          <p:cNvPr id="4" name="Pladsholder til tekst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a-DK" smtClean="0"/>
              <a:t>Rediger typografien i masterens</a:t>
            </a:r>
          </a:p>
        </p:txBody>
      </p:sp>
      <p:sp>
        <p:nvSpPr>
          <p:cNvPr id="5" name="Pladsholder til dato 4"/>
          <p:cNvSpPr>
            <a:spLocks noGrp="1"/>
          </p:cNvSpPr>
          <p:nvPr>
            <p:ph type="dt" sz="half" idx="10"/>
          </p:nvPr>
        </p:nvSpPr>
        <p:spPr/>
        <p:txBody>
          <a:bodyPr/>
          <a:lstStyle/>
          <a:p>
            <a:fld id="{D89E6E87-9D6B-451F-9A3D-75C31C27703A}" type="datetimeFigureOut">
              <a:rPr lang="da-DK" smtClean="0"/>
              <a:t>27-09-2021</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24367868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da-DK" smtClean="0"/>
              <a:t>Klik for at redigere i master</a:t>
            </a:r>
            <a:endParaRPr lang="da-DK"/>
          </a:p>
        </p:txBody>
      </p:sp>
      <p:sp>
        <p:nvSpPr>
          <p:cNvPr id="3" name="Pladsholder til tekst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dato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89E6E87-9D6B-451F-9A3D-75C31C27703A}" type="datetimeFigureOut">
              <a:rPr lang="da-DK" smtClean="0"/>
              <a:t>27-09-2021</a:t>
            </a:fld>
            <a:endParaRPr lang="da-DK"/>
          </a:p>
        </p:txBody>
      </p:sp>
      <p:sp>
        <p:nvSpPr>
          <p:cNvPr id="5" name="Pladsholder til sidefod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da-DK" smtClean="0"/>
              <a:t>‹nr.›</a:t>
            </a:fld>
            <a:endParaRPr lang="da-DK"/>
          </a:p>
        </p:txBody>
      </p:sp>
    </p:spTree>
    <p:extLst>
      <p:ext uri="{BB962C8B-B14F-4D97-AF65-F5344CB8AC3E}">
        <p14:creationId xmlns:p14="http://schemas.microsoft.com/office/powerpoint/2010/main" val="966816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a-DK"/>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git-scm.com/about"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hyperlink" Target="https://learngitbranching.js.org/" TargetMode="External"/><Relationship Id="rId4" Type="http://schemas.openxmlformats.org/officeDocument/2006/relationships/hyperlink" Target="https://git-scm.com/book/en/v2"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a" dirty="0"/>
              <a:t>Git </a:t>
            </a:r>
            <a:endParaRPr dirty="0"/>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a" dirty="0"/>
              <a:t>Versionsstyring af din </a:t>
            </a:r>
            <a:r>
              <a:rPr lang="da" dirty="0" smtClean="0"/>
              <a:t>kode</a:t>
            </a:r>
          </a:p>
          <a:p>
            <a:pPr marL="0" lvl="0" indent="0" algn="ctr" rtl="0">
              <a:spcBef>
                <a:spcPts val="0"/>
              </a:spcBef>
              <a:spcAft>
                <a:spcPts val="0"/>
              </a:spcAft>
              <a:buNone/>
            </a:pPr>
            <a:endParaRPr lang="da" dirty="0"/>
          </a:p>
          <a:p>
            <a:pPr marL="0" lvl="0" indent="0" algn="ctr" rtl="0">
              <a:spcBef>
                <a:spcPts val="0"/>
              </a:spcBef>
              <a:spcAft>
                <a:spcPts val="0"/>
              </a:spcAft>
              <a:buNone/>
            </a:pPr>
            <a:endParaRPr lang="da" dirty="0" smtClean="0"/>
          </a:p>
          <a:p>
            <a:pPr marL="0" lvl="0" indent="0" algn="ctr" rtl="0">
              <a:spcBef>
                <a:spcPts val="0"/>
              </a:spcBef>
              <a:spcAft>
                <a:spcPts val="0"/>
              </a:spcAft>
              <a:buNone/>
            </a:pPr>
            <a:r>
              <a:rPr lang="da" dirty="0" smtClean="0"/>
              <a:t>Sine Zambach, </a:t>
            </a:r>
          </a:p>
          <a:p>
            <a:pPr marL="0" lvl="0" indent="0" algn="ctr" rtl="0">
              <a:spcBef>
                <a:spcPts val="0"/>
              </a:spcBef>
              <a:spcAft>
                <a:spcPts val="0"/>
              </a:spcAft>
              <a:buNone/>
            </a:pPr>
            <a:r>
              <a:rPr lang="da" sz="1400" dirty="0"/>
              <a:t>(</a:t>
            </a:r>
            <a:r>
              <a:rPr lang="da" sz="1400" dirty="0" smtClean="0"/>
              <a:t>reviderede slides fra Nicolai Jakobsen)</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De tre sektioner i Git</a:t>
            </a:r>
            <a:endParaRPr/>
          </a:p>
        </p:txBody>
      </p:sp>
      <p:sp>
        <p:nvSpPr>
          <p:cNvPr id="117" name="Google Shape;117;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a:t>Dette leder os til de tre sektioner i Git: Working tree, Staging area, og Git directory.</a:t>
            </a:r>
            <a:endParaRPr sz="1600"/>
          </a:p>
          <a:p>
            <a:pPr marL="0" lvl="0" indent="0" algn="l" rtl="0">
              <a:spcBef>
                <a:spcPts val="1600"/>
              </a:spcBef>
              <a:spcAft>
                <a:spcPts val="1600"/>
              </a:spcAft>
              <a:buNone/>
            </a:pPr>
            <a:endParaRPr sz="1600"/>
          </a:p>
        </p:txBody>
      </p:sp>
      <p:pic>
        <p:nvPicPr>
          <p:cNvPr id="118" name="Google Shape;118;p22"/>
          <p:cNvPicPr preferRelativeResize="0"/>
          <p:nvPr/>
        </p:nvPicPr>
        <p:blipFill>
          <a:blip r:embed="rId3">
            <a:alphaModFix/>
          </a:blip>
          <a:stretch>
            <a:fillRect/>
          </a:stretch>
        </p:blipFill>
        <p:spPr>
          <a:xfrm>
            <a:off x="1925788" y="1602952"/>
            <a:ext cx="5440274" cy="296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Installer git</a:t>
            </a:r>
            <a:endParaRPr/>
          </a:p>
        </p:txBody>
      </p:sp>
      <p:sp>
        <p:nvSpPr>
          <p:cNvPr id="130" name="Google Shape;130;p2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da" sz="1600" u="sng" dirty="0" smtClean="0">
                <a:solidFill>
                  <a:schemeClr val="hlink"/>
                </a:solidFill>
                <a:hlinkClick r:id="rId3"/>
              </a:rPr>
              <a:t>https://git-scm.com/book/en/v2/Getting-Started-Installing-Git</a:t>
            </a:r>
            <a:endParaRPr lang="da" sz="1600" u="sng" dirty="0" smtClean="0">
              <a:solidFill>
                <a:schemeClr val="hlink"/>
              </a:solidFill>
            </a:endParaRPr>
          </a:p>
          <a:p>
            <a:pPr marL="0" lvl="0" indent="0" algn="l" rtl="0">
              <a:spcBef>
                <a:spcPts val="1600"/>
              </a:spcBef>
              <a:spcAft>
                <a:spcPts val="0"/>
              </a:spcAft>
              <a:buNone/>
            </a:pPr>
            <a:r>
              <a:rPr lang="da-DK" sz="1600" dirty="0" smtClean="0"/>
              <a:t>Husk</a:t>
            </a:r>
          </a:p>
          <a:p>
            <a:pPr marL="742950" lvl="1" indent="-285750"/>
            <a:r>
              <a:rPr lang="da-DK" sz="2000" dirty="0" smtClean="0"/>
              <a:t>Indstil </a:t>
            </a:r>
            <a:r>
              <a:rPr lang="da-DK" sz="2000" dirty="0" smtClean="0"/>
              <a:t>editor til </a:t>
            </a:r>
            <a:r>
              <a:rPr lang="da-DK" sz="2000" b="1" dirty="0" smtClean="0"/>
              <a:t>VS Code </a:t>
            </a:r>
            <a:r>
              <a:rPr lang="da-DK" sz="2000" dirty="0" smtClean="0"/>
              <a:t>(IKKE </a:t>
            </a:r>
            <a:r>
              <a:rPr lang="da-DK" sz="2000" dirty="0" err="1" smtClean="0"/>
              <a:t>vim</a:t>
            </a:r>
            <a:r>
              <a:rPr lang="da-DK" sz="2000" dirty="0" smtClean="0"/>
              <a:t>)</a:t>
            </a:r>
          </a:p>
          <a:p>
            <a:pPr marL="742950" lvl="1" indent="-285750"/>
            <a:endParaRPr sz="1200" dirty="0"/>
          </a:p>
          <a:p>
            <a:pPr marL="457200" lvl="0" indent="0" algn="l" rtl="0">
              <a:spcBef>
                <a:spcPts val="1600"/>
              </a:spcBef>
              <a:spcAft>
                <a:spcPts val="0"/>
              </a:spcAft>
              <a:buNone/>
            </a:pPr>
            <a:endParaRPr sz="1100" dirty="0">
              <a:solidFill>
                <a:schemeClr val="dk1"/>
              </a:solidFill>
              <a:latin typeface="Arial"/>
              <a:ea typeface="Arial"/>
              <a:cs typeface="Arial"/>
              <a:sym typeface="Arial"/>
            </a:endParaRPr>
          </a:p>
          <a:p>
            <a:pPr marL="0" lvl="0" indent="0" algn="l" rtl="0">
              <a:spcBef>
                <a:spcPts val="1200"/>
              </a:spcBef>
              <a:spcAft>
                <a:spcPts val="0"/>
              </a:spcAft>
              <a:buNone/>
            </a:pPr>
            <a:endParaRPr sz="1600" dirty="0"/>
          </a:p>
          <a:p>
            <a:pPr marL="0" lvl="0" indent="0" algn="l" rtl="0">
              <a:spcBef>
                <a:spcPts val="1600"/>
              </a:spcBef>
              <a:spcAft>
                <a:spcPts val="1600"/>
              </a:spcAft>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Initialiser et Git repository</a:t>
            </a:r>
            <a:endParaRPr/>
          </a:p>
        </p:txBody>
      </p:sp>
      <p:sp>
        <p:nvSpPr>
          <p:cNvPr id="142" name="Google Shape;142;p26"/>
          <p:cNvSpPr txBox="1">
            <a:spLocks noGrp="1"/>
          </p:cNvSpPr>
          <p:nvPr>
            <p:ph type="body" idx="1"/>
          </p:nvPr>
        </p:nvSpPr>
        <p:spPr>
          <a:prstGeom prst="rect">
            <a:avLst/>
          </a:prstGeom>
        </p:spPr>
        <p:txBody>
          <a:bodyPr spcFirstLastPara="1" wrap="square" lIns="91425" tIns="91425" rIns="58900" bIns="91425" anchor="t" anchorCtr="0">
            <a:noAutofit/>
          </a:bodyPr>
          <a:lstStyle/>
          <a:p>
            <a:pPr marL="0" lvl="0" indent="0" algn="l" rtl="0">
              <a:spcBef>
                <a:spcPts val="0"/>
              </a:spcBef>
              <a:spcAft>
                <a:spcPts val="0"/>
              </a:spcAft>
              <a:buNone/>
            </a:pPr>
            <a:r>
              <a:rPr lang="da" sz="1600" dirty="0"/>
              <a:t>Hvis du gerne vil lave et Git repository ud fra en eksisterende mappe kan det gøres med kommandoen: </a:t>
            </a:r>
            <a:endParaRPr lang="da" sz="1600" dirty="0" smtClean="0"/>
          </a:p>
          <a:p>
            <a:pPr marL="0" lvl="0" indent="0" algn="l" rtl="0">
              <a:spcBef>
                <a:spcPts val="0"/>
              </a:spcBef>
              <a:spcAft>
                <a:spcPts val="0"/>
              </a:spcAft>
              <a:buNone/>
            </a:pPr>
            <a:endParaRPr lang="da" sz="1600" i="1" dirty="0"/>
          </a:p>
          <a:p>
            <a:pPr marL="0" lvl="0" indent="0" algn="l" rtl="0">
              <a:spcBef>
                <a:spcPts val="0"/>
              </a:spcBef>
              <a:spcAft>
                <a:spcPts val="0"/>
              </a:spcAft>
              <a:buNone/>
            </a:pPr>
            <a:r>
              <a:rPr lang="da" sz="1600" i="1" dirty="0" smtClean="0"/>
              <a:t>git </a:t>
            </a:r>
            <a:r>
              <a:rPr lang="da" sz="1600" i="1" dirty="0"/>
              <a:t>init</a:t>
            </a:r>
            <a:r>
              <a:rPr lang="da" sz="1600" dirty="0"/>
              <a:t> </a:t>
            </a:r>
            <a:r>
              <a:rPr lang="da" sz="1600" i="1" dirty="0" smtClean="0"/>
              <a:t>[repo-navn</a:t>
            </a:r>
            <a:r>
              <a:rPr lang="da" sz="1600" i="1" dirty="0" smtClean="0"/>
              <a:t>]</a:t>
            </a:r>
            <a:r>
              <a:rPr lang="da" sz="1600" dirty="0" smtClean="0"/>
              <a:t> (husk </a:t>
            </a:r>
            <a:r>
              <a:rPr lang="da" sz="1600" dirty="0"/>
              <a:t>at stage og committe filer du gerne vil have med)</a:t>
            </a:r>
            <a:endParaRPr sz="1600" dirty="0"/>
          </a:p>
          <a:p>
            <a:pPr lvl="0" indent="-330200">
              <a:spcBef>
                <a:spcPts val="1600"/>
              </a:spcBef>
              <a:buSzPts val="1600"/>
            </a:pPr>
            <a:r>
              <a:rPr lang="da" sz="1600" dirty="0"/>
              <a:t>Initialisere et Git repository, der hvor du står i din </a:t>
            </a:r>
            <a:r>
              <a:rPr lang="da" sz="1600" dirty="0" smtClean="0"/>
              <a:t>terminal: </a:t>
            </a:r>
            <a:r>
              <a:rPr lang="da-DK" sz="1600" i="1" dirty="0" err="1"/>
              <a:t>git</a:t>
            </a:r>
            <a:r>
              <a:rPr lang="da-DK" sz="1600" i="1" dirty="0"/>
              <a:t> </a:t>
            </a:r>
            <a:r>
              <a:rPr lang="da-DK" sz="1600" i="1" dirty="0" err="1"/>
              <a:t>init</a:t>
            </a:r>
            <a:endParaRPr sz="1600" dirty="0"/>
          </a:p>
          <a:p>
            <a:pPr marL="457200" lvl="0" indent="0" algn="l" rtl="0">
              <a:spcBef>
                <a:spcPts val="1600"/>
              </a:spcBef>
              <a:spcAft>
                <a:spcPts val="0"/>
              </a:spcAft>
              <a:buNone/>
            </a:pPr>
            <a:endParaRPr sz="1600" dirty="0"/>
          </a:p>
          <a:p>
            <a:pPr marL="457200" lvl="0" indent="-330200" algn="l" rtl="0">
              <a:spcBef>
                <a:spcPts val="1600"/>
              </a:spcBef>
              <a:spcAft>
                <a:spcPts val="0"/>
              </a:spcAft>
              <a:buSzPts val="1600"/>
              <a:buChar char="●"/>
            </a:pPr>
            <a:r>
              <a:rPr lang="da" sz="1600" dirty="0"/>
              <a:t>Giver dig adgang til Git kommandoer i det repository</a:t>
            </a:r>
            <a:endParaRPr sz="1600" dirty="0"/>
          </a:p>
          <a:p>
            <a:pPr marL="0" lvl="0" indent="0" algn="l" rtl="0">
              <a:spcBef>
                <a:spcPts val="1600"/>
              </a:spcBef>
              <a:spcAft>
                <a:spcPts val="0"/>
              </a:spcAft>
              <a:buNone/>
            </a:pPr>
            <a:endParaRPr lang="da-DK" sz="1600" dirty="0" smtClean="0"/>
          </a:p>
          <a:p>
            <a:pPr marL="0" lvl="0" indent="0" algn="l" rtl="0">
              <a:spcBef>
                <a:spcPts val="1600"/>
              </a:spcBef>
              <a:spcAft>
                <a:spcPts val="0"/>
              </a:spcAft>
              <a:buNone/>
            </a:pPr>
            <a:r>
              <a:rPr lang="da-DK" sz="1600" dirty="0" smtClean="0"/>
              <a:t>OBS: PAS PÅ med </a:t>
            </a:r>
            <a:r>
              <a:rPr lang="da-DK" sz="1600" i="1" dirty="0" err="1" smtClean="0"/>
              <a:t>git</a:t>
            </a:r>
            <a:r>
              <a:rPr lang="da-DK" sz="1600" i="1" dirty="0" smtClean="0"/>
              <a:t> </a:t>
            </a:r>
            <a:r>
              <a:rPr lang="da-DK" sz="1600" i="1" dirty="0" err="1" smtClean="0"/>
              <a:t>init</a:t>
            </a:r>
            <a:r>
              <a:rPr lang="da-DK" sz="1600" dirty="0" smtClean="0"/>
              <a:t>! Kun når du er inde i netop den mappe der skal bruges. </a:t>
            </a:r>
            <a:endParaRPr lang="da-DK" sz="1600" dirty="0" smtClean="0"/>
          </a:p>
          <a:p>
            <a:pPr marL="457200" lvl="0" indent="0" algn="l" rtl="0">
              <a:spcBef>
                <a:spcPts val="1600"/>
              </a:spcBef>
              <a:spcAft>
                <a:spcPts val="0"/>
              </a:spcAft>
              <a:buNone/>
            </a:pPr>
            <a:endParaRPr sz="1100" dirty="0">
              <a:solidFill>
                <a:schemeClr val="dk1"/>
              </a:solidFill>
              <a:latin typeface="Arial"/>
              <a:ea typeface="Arial"/>
              <a:cs typeface="Arial"/>
              <a:sym typeface="Arial"/>
            </a:endParaRPr>
          </a:p>
          <a:p>
            <a:pPr marL="0" lvl="0" indent="0" algn="l" rtl="0">
              <a:spcBef>
                <a:spcPts val="1200"/>
              </a:spcBef>
              <a:spcAft>
                <a:spcPts val="0"/>
              </a:spcAft>
              <a:buNone/>
            </a:pPr>
            <a:endParaRPr sz="1600" dirty="0"/>
          </a:p>
          <a:p>
            <a:pPr marL="0" lvl="0" indent="0" algn="l" rtl="0">
              <a:spcBef>
                <a:spcPts val="1600"/>
              </a:spcBef>
              <a:spcAft>
                <a:spcPts val="1600"/>
              </a:spcAft>
              <a:buNone/>
            </a:pP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smtClean="0"/>
              <a:t>DEMO: </a:t>
            </a:r>
            <a:br>
              <a:rPr lang="da-DK" dirty="0" smtClean="0"/>
            </a:br>
            <a:r>
              <a:rPr lang="da-DK" dirty="0" smtClean="0"/>
              <a:t>Lav et nyt </a:t>
            </a:r>
            <a:r>
              <a:rPr lang="da-DK" dirty="0" err="1" smtClean="0"/>
              <a:t>repository</a:t>
            </a:r>
            <a:endParaRPr lang="da-DK"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104798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De tre stadier i </a:t>
            </a:r>
            <a:r>
              <a:rPr lang="da" dirty="0" smtClean="0"/>
              <a:t>Git – standard-algoritmen</a:t>
            </a:r>
            <a:endParaRPr dirty="0"/>
          </a:p>
        </p:txBody>
      </p:sp>
      <p:sp>
        <p:nvSpPr>
          <p:cNvPr id="111" name="Google Shape;111;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dirty="0"/>
              <a:t>I git findes der 3 stadier en fil kan eksistere i: </a:t>
            </a:r>
            <a:r>
              <a:rPr lang="da" sz="1600" b="1" dirty="0"/>
              <a:t>modified</a:t>
            </a:r>
            <a:r>
              <a:rPr lang="da" sz="1600" dirty="0"/>
              <a:t>, </a:t>
            </a:r>
            <a:r>
              <a:rPr lang="da" sz="1600" b="1" dirty="0"/>
              <a:t>staged</a:t>
            </a:r>
            <a:r>
              <a:rPr lang="da" sz="1600" dirty="0"/>
              <a:t>, and </a:t>
            </a:r>
            <a:r>
              <a:rPr lang="da" sz="1600" b="1" dirty="0"/>
              <a:t>committed</a:t>
            </a:r>
            <a:endParaRPr sz="1600" dirty="0"/>
          </a:p>
          <a:p>
            <a:pPr marL="469900" lvl="0" algn="l" rtl="0">
              <a:spcBef>
                <a:spcPts val="1600"/>
              </a:spcBef>
              <a:spcAft>
                <a:spcPts val="0"/>
              </a:spcAft>
              <a:buSzPts val="1600"/>
              <a:buFont typeface="+mj-lt"/>
              <a:buAutoNum type="arabicPeriod"/>
            </a:pPr>
            <a:r>
              <a:rPr lang="da" sz="1600" b="1" dirty="0"/>
              <a:t>Modified</a:t>
            </a:r>
            <a:r>
              <a:rPr lang="da" sz="1600" dirty="0"/>
              <a:t> betyder at du har ændret filen men ikke lagt den i din lokale database </a:t>
            </a:r>
            <a:r>
              <a:rPr lang="da" sz="1600" dirty="0" smtClean="0"/>
              <a:t>endnu</a:t>
            </a:r>
            <a:endParaRPr sz="1600" dirty="0"/>
          </a:p>
          <a:p>
            <a:pPr marL="469900" lvl="0" algn="l" rtl="0">
              <a:spcBef>
                <a:spcPts val="1600"/>
              </a:spcBef>
              <a:spcAft>
                <a:spcPts val="0"/>
              </a:spcAft>
              <a:buSzPts val="1600"/>
              <a:buFont typeface="+mj-lt"/>
              <a:buAutoNum type="arabicPeriod"/>
            </a:pPr>
            <a:r>
              <a:rPr lang="da" sz="1600" b="1" dirty="0"/>
              <a:t>Staged</a:t>
            </a:r>
            <a:r>
              <a:rPr lang="da" sz="1600" dirty="0"/>
              <a:t> betyder at du har markeret en </a:t>
            </a:r>
            <a:r>
              <a:rPr lang="da" sz="1600" b="1" dirty="0"/>
              <a:t>Modified</a:t>
            </a:r>
            <a:r>
              <a:rPr lang="da" sz="1600" dirty="0"/>
              <a:t> fil i sin nuværende version til at indgå i din næste </a:t>
            </a:r>
            <a:r>
              <a:rPr lang="da" sz="1600" b="1" dirty="0"/>
              <a:t>commit</a:t>
            </a:r>
            <a:r>
              <a:rPr lang="da" sz="1600" dirty="0"/>
              <a:t> </a:t>
            </a:r>
            <a:r>
              <a:rPr lang="da" sz="1600" dirty="0" smtClean="0"/>
              <a:t>snapshot (og er derved </a:t>
            </a:r>
            <a:r>
              <a:rPr lang="da" sz="1600" b="1" dirty="0" smtClean="0"/>
              <a:t>unmodified</a:t>
            </a:r>
            <a:r>
              <a:rPr lang="da" sz="1600" dirty="0" smtClean="0"/>
              <a:t>)</a:t>
            </a:r>
            <a:endParaRPr sz="1600" dirty="0" smtClean="0"/>
          </a:p>
          <a:p>
            <a:pPr marL="469900" lvl="0" algn="l" rtl="0">
              <a:spcBef>
                <a:spcPts val="1600"/>
              </a:spcBef>
              <a:spcAft>
                <a:spcPts val="0"/>
              </a:spcAft>
              <a:buSzPts val="1600"/>
              <a:buFont typeface="+mj-lt"/>
              <a:buAutoNum type="arabicPeriod"/>
            </a:pPr>
            <a:r>
              <a:rPr lang="da" sz="1600" b="1" dirty="0" smtClean="0"/>
              <a:t>Committed</a:t>
            </a:r>
            <a:r>
              <a:rPr lang="da" sz="1600" dirty="0" smtClean="0"/>
              <a:t> </a:t>
            </a:r>
            <a:r>
              <a:rPr lang="da" sz="1600" dirty="0"/>
              <a:t>betyder at din data er sikkert gemt i din lokale </a:t>
            </a:r>
            <a:r>
              <a:rPr lang="da" sz="1600" dirty="0" smtClean="0"/>
              <a:t>database</a:t>
            </a:r>
          </a:p>
          <a:p>
            <a:pPr marL="457200" lvl="0" indent="-330200" algn="l" rtl="0">
              <a:spcBef>
                <a:spcPts val="1600"/>
              </a:spcBef>
              <a:spcAft>
                <a:spcPts val="0"/>
              </a:spcAft>
              <a:buSzPts val="1600"/>
              <a:buChar char="●"/>
            </a:pPr>
            <a:endParaRPr lang="da" sz="1600" dirty="0"/>
          </a:p>
          <a:p>
            <a:pPr marL="0" lvl="0" indent="0" algn="l" rtl="0">
              <a:spcBef>
                <a:spcPts val="1600"/>
              </a:spcBef>
              <a:spcAft>
                <a:spcPts val="1600"/>
              </a:spcAft>
              <a:buNone/>
            </a:pPr>
            <a:endParaRPr sz="1600" dirty="0"/>
          </a:p>
        </p:txBody>
      </p:sp>
    </p:spTree>
    <p:extLst>
      <p:ext uri="{BB962C8B-B14F-4D97-AF65-F5344CB8AC3E}">
        <p14:creationId xmlns:p14="http://schemas.microsoft.com/office/powerpoint/2010/main" val="28748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Lave ændringer på dit Git </a:t>
            </a:r>
            <a:r>
              <a:rPr lang="da" dirty="0" smtClean="0"/>
              <a:t>repository - cyklus</a:t>
            </a:r>
            <a:endParaRPr dirty="0"/>
          </a:p>
        </p:txBody>
      </p:sp>
      <p:sp>
        <p:nvSpPr>
          <p:cNvPr id="148" name="Google Shape;148;p27"/>
          <p:cNvSpPr txBox="1">
            <a:spLocks noGrp="1"/>
          </p:cNvSpPr>
          <p:nvPr>
            <p:ph type="body" idx="1"/>
          </p:nvPr>
        </p:nvSpPr>
        <p:spPr>
          <a:xfrm>
            <a:off x="311700" y="1152475"/>
            <a:ext cx="8118300" cy="3255000"/>
          </a:xfrm>
          <a:prstGeom prst="rect">
            <a:avLst/>
          </a:prstGeom>
        </p:spPr>
        <p:txBody>
          <a:bodyPr spcFirstLastPara="1" wrap="square" lIns="91425" tIns="91425" rIns="58900" bIns="91425" anchor="t" anchorCtr="0">
            <a:noAutofit/>
          </a:bodyPr>
          <a:lstStyle/>
          <a:p>
            <a:pPr marL="0" lvl="0" indent="0" algn="l" rtl="0">
              <a:spcBef>
                <a:spcPts val="0"/>
              </a:spcBef>
              <a:spcAft>
                <a:spcPts val="0"/>
              </a:spcAft>
              <a:buNone/>
            </a:pPr>
            <a:r>
              <a:rPr lang="da" sz="1600" dirty="0"/>
              <a:t>Nu har vi et git repository. En fil kan eksistere i 4 tilstande. Vi kan ændre vores repository ved at ændre på filerne.</a:t>
            </a:r>
            <a:endParaRPr sz="1600" dirty="0"/>
          </a:p>
          <a:p>
            <a:pPr marL="45720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457200" lvl="0" indent="0" algn="l" rtl="0">
              <a:spcBef>
                <a:spcPts val="1600"/>
              </a:spcBef>
              <a:spcAft>
                <a:spcPts val="0"/>
              </a:spcAft>
              <a:buNone/>
            </a:pPr>
            <a:endParaRPr sz="1100" dirty="0">
              <a:solidFill>
                <a:schemeClr val="dk1"/>
              </a:solidFill>
              <a:latin typeface="Arial"/>
              <a:ea typeface="Arial"/>
              <a:cs typeface="Arial"/>
              <a:sym typeface="Arial"/>
            </a:endParaRPr>
          </a:p>
          <a:p>
            <a:pPr marL="0" lvl="0" indent="0" algn="l" rtl="0">
              <a:spcBef>
                <a:spcPts val="1200"/>
              </a:spcBef>
              <a:spcAft>
                <a:spcPts val="0"/>
              </a:spcAft>
              <a:buNone/>
            </a:pPr>
            <a:endParaRPr sz="1600" dirty="0"/>
          </a:p>
          <a:p>
            <a:pPr marL="0" lvl="0" indent="0" algn="l" rtl="0">
              <a:spcBef>
                <a:spcPts val="1600"/>
              </a:spcBef>
              <a:spcAft>
                <a:spcPts val="1600"/>
              </a:spcAft>
              <a:buNone/>
            </a:pPr>
            <a:endParaRPr sz="1600" dirty="0"/>
          </a:p>
        </p:txBody>
      </p:sp>
      <p:pic>
        <p:nvPicPr>
          <p:cNvPr id="149" name="Google Shape;149;p27"/>
          <p:cNvPicPr preferRelativeResize="0"/>
          <p:nvPr/>
        </p:nvPicPr>
        <p:blipFill>
          <a:blip r:embed="rId3">
            <a:alphaModFix/>
          </a:blip>
          <a:stretch>
            <a:fillRect/>
          </a:stretch>
        </p:blipFill>
        <p:spPr>
          <a:xfrm>
            <a:off x="949925" y="1779800"/>
            <a:ext cx="6845999" cy="2903125"/>
          </a:xfrm>
          <a:prstGeom prst="rect">
            <a:avLst/>
          </a:prstGeom>
          <a:noFill/>
          <a:ln>
            <a:noFill/>
          </a:ln>
        </p:spPr>
      </p:pic>
    </p:spTree>
    <p:extLst>
      <p:ext uri="{BB962C8B-B14F-4D97-AF65-F5344CB8AC3E}">
        <p14:creationId xmlns:p14="http://schemas.microsoft.com/office/powerpoint/2010/main" val="217376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Lave ændringer på dit Git repository - </a:t>
            </a:r>
            <a:r>
              <a:rPr lang="da" dirty="0" smtClean="0"/>
              <a:t>Commands</a:t>
            </a:r>
            <a:endParaRPr dirty="0"/>
          </a:p>
        </p:txBody>
      </p:sp>
      <p:sp>
        <p:nvSpPr>
          <p:cNvPr id="155" name="Google Shape;155;p28"/>
          <p:cNvSpPr txBox="1">
            <a:spLocks noGrp="1"/>
          </p:cNvSpPr>
          <p:nvPr>
            <p:ph type="body" idx="1"/>
          </p:nvPr>
        </p:nvSpPr>
        <p:spPr>
          <a:xfrm>
            <a:off x="311700" y="1339775"/>
            <a:ext cx="8118300" cy="3255000"/>
          </a:xfrm>
          <a:prstGeom prst="rect">
            <a:avLst/>
          </a:prstGeom>
        </p:spPr>
        <p:txBody>
          <a:bodyPr spcFirstLastPara="1" wrap="square" lIns="91425" tIns="91425" rIns="58900" bIns="91425" anchor="t" anchorCtr="0">
            <a:noAutofit/>
          </a:bodyPr>
          <a:lstStyle/>
          <a:p>
            <a:pPr marL="457200" lvl="0" indent="-330200" algn="l" rtl="0">
              <a:spcBef>
                <a:spcPts val="0"/>
              </a:spcBef>
              <a:spcAft>
                <a:spcPts val="0"/>
              </a:spcAft>
              <a:buSzPts val="1600"/>
              <a:buChar char="●"/>
            </a:pPr>
            <a:r>
              <a:rPr lang="da" sz="1600" i="1" dirty="0"/>
              <a:t>git add </a:t>
            </a:r>
            <a:r>
              <a:rPr lang="da" sz="1600" i="1" dirty="0" smtClean="0"/>
              <a:t>[filnavn]   </a:t>
            </a:r>
            <a:r>
              <a:rPr lang="da" sz="1600" dirty="0" smtClean="0"/>
              <a:t>- </a:t>
            </a:r>
            <a:r>
              <a:rPr lang="da" sz="1600" dirty="0"/>
              <a:t>stager filen (flytter til staging area</a:t>
            </a:r>
            <a:r>
              <a:rPr lang="da" sz="1600" dirty="0" smtClean="0"/>
              <a:t>)</a:t>
            </a:r>
            <a:endParaRPr sz="1600" dirty="0"/>
          </a:p>
          <a:p>
            <a:pPr marL="457200" lvl="0" indent="-330200" algn="l" rtl="0">
              <a:spcBef>
                <a:spcPts val="1600"/>
              </a:spcBef>
              <a:spcAft>
                <a:spcPts val="0"/>
              </a:spcAft>
              <a:buSzPts val="1600"/>
              <a:buChar char="●"/>
            </a:pPr>
            <a:r>
              <a:rPr lang="da" sz="1600" i="1" dirty="0"/>
              <a:t>git commit </a:t>
            </a:r>
            <a:r>
              <a:rPr lang="da" sz="1600" dirty="0"/>
              <a:t>- </a:t>
            </a:r>
            <a:r>
              <a:rPr lang="da" sz="1600" dirty="0" smtClean="0"/>
              <a:t>committer </a:t>
            </a:r>
            <a:r>
              <a:rPr lang="da" sz="1600" dirty="0"/>
              <a:t>til din lokale git repository </a:t>
            </a:r>
            <a:r>
              <a:rPr lang="da" sz="1600" dirty="0" smtClean="0"/>
              <a:t>database</a:t>
            </a:r>
          </a:p>
          <a:p>
            <a:pPr marL="457200" lvl="0" indent="-330200" algn="l" rtl="0">
              <a:spcBef>
                <a:spcPts val="1600"/>
              </a:spcBef>
              <a:spcAft>
                <a:spcPts val="0"/>
              </a:spcAft>
              <a:buSzPts val="1600"/>
              <a:buChar char="●"/>
            </a:pPr>
            <a:endParaRPr lang="da" sz="1600" dirty="0"/>
          </a:p>
          <a:p>
            <a:pPr marL="127000" lvl="0" indent="0" algn="l" rtl="0">
              <a:spcBef>
                <a:spcPts val="1600"/>
              </a:spcBef>
              <a:spcAft>
                <a:spcPts val="0"/>
              </a:spcAft>
              <a:buSzPts val="1600"/>
              <a:buNone/>
            </a:pPr>
            <a:endParaRPr lang="da" sz="1600" dirty="0" smtClean="0"/>
          </a:p>
          <a:p>
            <a:pPr marL="457200" lvl="0" indent="-330200" algn="l" rtl="0">
              <a:spcBef>
                <a:spcPts val="1600"/>
              </a:spcBef>
              <a:spcAft>
                <a:spcPts val="0"/>
              </a:spcAft>
              <a:buSzPts val="1600"/>
              <a:buChar char="●"/>
            </a:pPr>
            <a:r>
              <a:rPr lang="da-DK" sz="1600" i="1" dirty="0"/>
              <a:t>g</a:t>
            </a:r>
            <a:r>
              <a:rPr lang="da" sz="1600" i="1" dirty="0" smtClean="0"/>
              <a:t>it status </a:t>
            </a:r>
            <a:r>
              <a:rPr lang="da" sz="1600" dirty="0" smtClean="0"/>
              <a:t>– tjekker hvordan tingene står til</a:t>
            </a:r>
            <a:endParaRPr lang="da" sz="1600" dirty="0"/>
          </a:p>
          <a:p>
            <a:pPr marL="45720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457200" lvl="0" indent="0" algn="l" rtl="0">
              <a:spcBef>
                <a:spcPts val="1600"/>
              </a:spcBef>
              <a:spcAft>
                <a:spcPts val="0"/>
              </a:spcAft>
              <a:buNone/>
            </a:pPr>
            <a:endParaRPr sz="1100" dirty="0">
              <a:solidFill>
                <a:schemeClr val="dk1"/>
              </a:solidFill>
              <a:latin typeface="Arial"/>
              <a:ea typeface="Arial"/>
              <a:cs typeface="Arial"/>
              <a:sym typeface="Arial"/>
            </a:endParaRPr>
          </a:p>
          <a:p>
            <a:pPr marL="0" lvl="0" indent="0" algn="l" rtl="0">
              <a:spcBef>
                <a:spcPts val="1200"/>
              </a:spcBef>
              <a:spcAft>
                <a:spcPts val="0"/>
              </a:spcAft>
              <a:buNone/>
            </a:pPr>
            <a:endParaRPr sz="1600" dirty="0"/>
          </a:p>
          <a:p>
            <a:pPr marL="0" lvl="0" indent="0" algn="l" rtl="0">
              <a:spcBef>
                <a:spcPts val="1600"/>
              </a:spcBef>
              <a:spcAft>
                <a:spcPts val="1600"/>
              </a:spcAft>
              <a:buNone/>
            </a:pP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smtClean="0"/>
              <a:t>DEMO: </a:t>
            </a:r>
            <a:br>
              <a:rPr lang="da-DK" dirty="0" smtClean="0"/>
            </a:br>
            <a:r>
              <a:rPr lang="da-DK" dirty="0" smtClean="0"/>
              <a:t>tilføj en fil, ret i den, stage den og </a:t>
            </a:r>
            <a:r>
              <a:rPr lang="da-DK" dirty="0" err="1" smtClean="0"/>
              <a:t>commit</a:t>
            </a:r>
            <a:r>
              <a:rPr lang="da-DK" dirty="0" smtClean="0"/>
              <a:t> </a:t>
            </a:r>
            <a:endParaRPr lang="da-DK"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130834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Git Branching</a:t>
            </a:r>
            <a:endParaRPr/>
          </a:p>
        </p:txBody>
      </p:sp>
      <p:sp>
        <p:nvSpPr>
          <p:cNvPr id="161" name="Google Shape;161;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Branching betyder at du divergere fra “hovedlinjen” (typisk kaldet master) af dine filer, dette gøres så man kan lave ændringer der ikke påvirker den allerede fungerende kode.</a:t>
            </a:r>
            <a:endParaRPr dirty="0"/>
          </a:p>
          <a:p>
            <a:pPr marL="457200" lvl="0" indent="-342900" algn="l" rtl="0">
              <a:spcBef>
                <a:spcPts val="1600"/>
              </a:spcBef>
              <a:spcAft>
                <a:spcPts val="0"/>
              </a:spcAft>
              <a:buSzPts val="1800"/>
              <a:buChar char="●"/>
            </a:pPr>
            <a:r>
              <a:rPr lang="da" dirty="0"/>
              <a:t>snapshots</a:t>
            </a:r>
            <a:endParaRPr dirty="0"/>
          </a:p>
        </p:txBody>
      </p:sp>
      <p:pic>
        <p:nvPicPr>
          <p:cNvPr id="162" name="Google Shape;162;p29"/>
          <p:cNvPicPr preferRelativeResize="0"/>
          <p:nvPr/>
        </p:nvPicPr>
        <p:blipFill>
          <a:blip r:embed="rId3">
            <a:alphaModFix/>
          </a:blip>
          <a:stretch>
            <a:fillRect/>
          </a:stretch>
        </p:blipFill>
        <p:spPr>
          <a:xfrm>
            <a:off x="2489300" y="1802772"/>
            <a:ext cx="5796474" cy="320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Git Branching</a:t>
            </a:r>
            <a:endParaRPr/>
          </a:p>
        </p:txBody>
      </p:sp>
      <p:sp>
        <p:nvSpPr>
          <p:cNvPr id="168" name="Google Shape;168;p3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a:t>Vi laver ændringer gennem flere commits</a:t>
            </a:r>
            <a:endParaRPr/>
          </a:p>
        </p:txBody>
      </p:sp>
      <p:pic>
        <p:nvPicPr>
          <p:cNvPr id="169" name="Google Shape;169;p30"/>
          <p:cNvPicPr preferRelativeResize="0"/>
          <p:nvPr/>
        </p:nvPicPr>
        <p:blipFill>
          <a:blip r:embed="rId3">
            <a:alphaModFix/>
          </a:blip>
          <a:stretch>
            <a:fillRect/>
          </a:stretch>
        </p:blipFill>
        <p:spPr>
          <a:xfrm>
            <a:off x="661150" y="1770713"/>
            <a:ext cx="7620000" cy="252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Version Control</a:t>
            </a:r>
            <a:endParaRPr/>
          </a:p>
        </p:txBody>
      </p:sp>
      <p:sp>
        <p:nvSpPr>
          <p:cNvPr id="63" name="Google Shape;63;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dirty="0"/>
              <a:t>Version Control eller vc er et system der holder styr på ændringer af en fil eller et sæt af filer over tid, så du kan danne dig et overblik over </a:t>
            </a:r>
            <a:r>
              <a:rPr lang="da" sz="1600" dirty="0" smtClean="0"/>
              <a:t>ændringerne (hvem, hvad , hvornår). </a:t>
            </a:r>
            <a:endParaRPr sz="1600" dirty="0"/>
          </a:p>
          <a:p>
            <a:pPr marL="457200" lvl="0" indent="-330200" algn="l" rtl="0">
              <a:spcBef>
                <a:spcPts val="1600"/>
              </a:spcBef>
              <a:spcAft>
                <a:spcPts val="0"/>
              </a:spcAft>
              <a:buSzPts val="1600"/>
              <a:buChar char="●"/>
            </a:pPr>
            <a:r>
              <a:rPr lang="da" sz="1600" dirty="0"/>
              <a:t>Software source </a:t>
            </a:r>
            <a:r>
              <a:rPr lang="da" sz="1600" dirty="0" smtClean="0"/>
              <a:t>code (standard)</a:t>
            </a:r>
            <a:endParaRPr sz="1600" dirty="0"/>
          </a:p>
          <a:p>
            <a:pPr marL="457200" lvl="0" indent="-330200" algn="l" rtl="0">
              <a:spcBef>
                <a:spcPts val="0"/>
              </a:spcBef>
              <a:spcAft>
                <a:spcPts val="0"/>
              </a:spcAft>
              <a:buSzPts val="1600"/>
              <a:buChar char="●"/>
            </a:pPr>
            <a:r>
              <a:rPr lang="da" sz="1600" dirty="0"/>
              <a:t>Næsten alle type af filer</a:t>
            </a:r>
            <a:endParaRPr sz="1600" dirty="0"/>
          </a:p>
          <a:p>
            <a:pPr marL="457200" lvl="0" indent="-330200" algn="l" rtl="0">
              <a:spcBef>
                <a:spcPts val="0"/>
              </a:spcBef>
              <a:spcAft>
                <a:spcPts val="0"/>
              </a:spcAft>
              <a:buSzPts val="1600"/>
              <a:buChar char="●"/>
            </a:pPr>
            <a:r>
              <a:rPr lang="da" sz="1600" dirty="0"/>
              <a:t>Rul ønskede filer tilbage til et tidligere stadie</a:t>
            </a:r>
            <a:endParaRPr sz="1600" dirty="0"/>
          </a:p>
          <a:p>
            <a:pPr marL="457200" lvl="0" indent="-330200" algn="l" rtl="0">
              <a:spcBef>
                <a:spcPts val="0"/>
              </a:spcBef>
              <a:spcAft>
                <a:spcPts val="0"/>
              </a:spcAft>
              <a:buSzPts val="1600"/>
              <a:buChar char="●"/>
            </a:pPr>
            <a:r>
              <a:rPr lang="da" sz="1600" dirty="0"/>
              <a:t>Rul et projekt tilbage til et tidligere stadie</a:t>
            </a:r>
            <a:endParaRPr sz="1600" dirty="0"/>
          </a:p>
          <a:p>
            <a:pPr marL="457200" lvl="0" indent="-330200" algn="l" rtl="0">
              <a:spcBef>
                <a:spcPts val="0"/>
              </a:spcBef>
              <a:spcAft>
                <a:spcPts val="0"/>
              </a:spcAft>
              <a:buSzPts val="1600"/>
              <a:buChar char="●"/>
            </a:pPr>
            <a:r>
              <a:rPr lang="da" sz="1600" dirty="0"/>
              <a:t>Sammenlign ændringer over tid</a:t>
            </a: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Git Branching</a:t>
            </a:r>
            <a:endParaRPr/>
          </a:p>
        </p:txBody>
      </p:sp>
      <p:sp>
        <p:nvSpPr>
          <p:cNvPr id="175" name="Google Shape;175;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a:t>En branch er blot en pointer vi kan flytte rundt på, som peger på andre snapshots</a:t>
            </a:r>
            <a:endParaRPr/>
          </a:p>
        </p:txBody>
      </p:sp>
      <p:pic>
        <p:nvPicPr>
          <p:cNvPr id="176" name="Google Shape;176;p31"/>
          <p:cNvPicPr preferRelativeResize="0"/>
          <p:nvPr/>
        </p:nvPicPr>
        <p:blipFill>
          <a:blip r:embed="rId3">
            <a:alphaModFix/>
          </a:blip>
          <a:stretch>
            <a:fillRect/>
          </a:stretch>
        </p:blipFill>
        <p:spPr>
          <a:xfrm>
            <a:off x="2686525" y="1555125"/>
            <a:ext cx="5815376" cy="3125775"/>
          </a:xfrm>
          <a:prstGeom prst="rect">
            <a:avLst/>
          </a:prstGeom>
          <a:noFill/>
          <a:ln>
            <a:noFill/>
          </a:ln>
        </p:spPr>
      </p:pic>
      <p:cxnSp>
        <p:nvCxnSpPr>
          <p:cNvPr id="5" name="Lige pilforbindelse 4"/>
          <p:cNvCxnSpPr/>
          <p:nvPr/>
        </p:nvCxnSpPr>
        <p:spPr>
          <a:xfrm flipV="1">
            <a:off x="2782033" y="4935569"/>
            <a:ext cx="5349240" cy="4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kstfelt 5"/>
          <p:cNvSpPr txBox="1"/>
          <p:nvPr/>
        </p:nvSpPr>
        <p:spPr>
          <a:xfrm>
            <a:off x="4572733" y="4564750"/>
            <a:ext cx="2682240" cy="369332"/>
          </a:xfrm>
          <a:prstGeom prst="rect">
            <a:avLst/>
          </a:prstGeom>
          <a:noFill/>
        </p:spPr>
        <p:txBody>
          <a:bodyPr wrap="square" rtlCol="0">
            <a:spAutoFit/>
          </a:bodyPr>
          <a:lstStyle/>
          <a:p>
            <a:r>
              <a:rPr lang="da-DK" dirty="0" smtClean="0"/>
              <a:t>tidslinje</a:t>
            </a:r>
            <a:endParaRPr lang="da-DK"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Git Branching</a:t>
            </a:r>
            <a:endParaRPr/>
          </a:p>
        </p:txBody>
      </p:sp>
      <p:sp>
        <p:nvSpPr>
          <p:cNvPr id="182" name="Google Shape;182;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3" name="Google Shape;183;p32"/>
          <p:cNvPicPr preferRelativeResize="0"/>
          <p:nvPr/>
        </p:nvPicPr>
        <p:blipFill>
          <a:blip r:embed="rId3">
            <a:alphaModFix/>
          </a:blip>
          <a:stretch>
            <a:fillRect/>
          </a:stretch>
        </p:blipFill>
        <p:spPr>
          <a:xfrm>
            <a:off x="311700" y="1017725"/>
            <a:ext cx="3143250" cy="590550"/>
          </a:xfrm>
          <a:prstGeom prst="rect">
            <a:avLst/>
          </a:prstGeom>
          <a:noFill/>
          <a:ln>
            <a:noFill/>
          </a:ln>
        </p:spPr>
      </p:pic>
      <p:pic>
        <p:nvPicPr>
          <p:cNvPr id="184" name="Google Shape;184;p32"/>
          <p:cNvPicPr preferRelativeResize="0"/>
          <p:nvPr/>
        </p:nvPicPr>
        <p:blipFill>
          <a:blip r:embed="rId4">
            <a:alphaModFix/>
          </a:blip>
          <a:stretch>
            <a:fillRect/>
          </a:stretch>
        </p:blipFill>
        <p:spPr>
          <a:xfrm>
            <a:off x="251650" y="1284275"/>
            <a:ext cx="7620000" cy="3152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Git Branching</a:t>
            </a:r>
            <a:endParaRPr/>
          </a:p>
        </p:txBody>
      </p:sp>
      <p:sp>
        <p:nvSpPr>
          <p:cNvPr id="190" name="Google Shape;190;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91" name="Google Shape;191;p33"/>
          <p:cNvPicPr preferRelativeResize="0"/>
          <p:nvPr/>
        </p:nvPicPr>
        <p:blipFill>
          <a:blip r:embed="rId3">
            <a:alphaModFix/>
          </a:blip>
          <a:stretch>
            <a:fillRect/>
          </a:stretch>
        </p:blipFill>
        <p:spPr>
          <a:xfrm>
            <a:off x="230450" y="1017725"/>
            <a:ext cx="3409950" cy="590550"/>
          </a:xfrm>
          <a:prstGeom prst="rect">
            <a:avLst/>
          </a:prstGeom>
          <a:noFill/>
          <a:ln>
            <a:noFill/>
          </a:ln>
        </p:spPr>
      </p:pic>
      <p:pic>
        <p:nvPicPr>
          <p:cNvPr id="192" name="Google Shape;192;p33"/>
          <p:cNvPicPr preferRelativeResize="0"/>
          <p:nvPr/>
        </p:nvPicPr>
        <p:blipFill>
          <a:blip r:embed="rId4">
            <a:alphaModFix/>
          </a:blip>
          <a:stretch>
            <a:fillRect/>
          </a:stretch>
        </p:blipFill>
        <p:spPr>
          <a:xfrm>
            <a:off x="510975" y="547825"/>
            <a:ext cx="7620000" cy="438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Git Branching</a:t>
            </a:r>
            <a:endParaRPr/>
          </a:p>
        </p:txBody>
      </p:sp>
      <p:sp>
        <p:nvSpPr>
          <p:cNvPr id="198" name="Google Shape;198;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a" dirty="0"/>
              <a:t>Hvis vi committer flere ændringer vil vores branch “løbe” fra </a:t>
            </a:r>
            <a:r>
              <a:rPr lang="da" dirty="0" smtClean="0"/>
              <a:t>master. Så man skal merge </a:t>
            </a:r>
            <a:r>
              <a:rPr lang="da" dirty="0" smtClean="0"/>
              <a:t>ofte</a:t>
            </a:r>
          </a:p>
          <a:p>
            <a:pPr marL="0" lvl="0" indent="0" algn="l" rtl="0">
              <a:spcBef>
                <a:spcPts val="0"/>
              </a:spcBef>
              <a:spcAft>
                <a:spcPts val="1600"/>
              </a:spcAft>
              <a:buNone/>
            </a:pPr>
            <a:r>
              <a:rPr lang="da-DK" dirty="0" smtClean="0"/>
              <a:t>Fx fra master: </a:t>
            </a:r>
            <a:r>
              <a:rPr lang="da-DK" i="1" dirty="0" smtClean="0"/>
              <a:t>g</a:t>
            </a:r>
            <a:r>
              <a:rPr lang="da" i="1" dirty="0" smtClean="0"/>
              <a:t>it merge master</a:t>
            </a:r>
            <a:endParaRPr i="1" dirty="0"/>
          </a:p>
        </p:txBody>
      </p:sp>
      <p:pic>
        <p:nvPicPr>
          <p:cNvPr id="199" name="Google Shape;199;p34"/>
          <p:cNvPicPr preferRelativeResize="0"/>
          <p:nvPr/>
        </p:nvPicPr>
        <p:blipFill>
          <a:blip r:embed="rId3">
            <a:alphaModFix/>
          </a:blip>
          <a:stretch>
            <a:fillRect/>
          </a:stretch>
        </p:blipFill>
        <p:spPr>
          <a:xfrm>
            <a:off x="841419" y="1859925"/>
            <a:ext cx="7620000" cy="3181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Lidt praktiske kommandoer til </a:t>
            </a:r>
            <a:r>
              <a:rPr lang="da-DK" dirty="0" err="1" smtClean="0"/>
              <a:t>git</a:t>
            </a:r>
            <a:r>
              <a:rPr lang="da-DK" dirty="0" smtClean="0"/>
              <a:t> og </a:t>
            </a:r>
            <a:r>
              <a:rPr lang="da-DK" dirty="0" err="1" smtClean="0"/>
              <a:t>branching</a:t>
            </a:r>
            <a:endParaRPr lang="da-DK" dirty="0"/>
          </a:p>
        </p:txBody>
      </p:sp>
      <p:sp>
        <p:nvSpPr>
          <p:cNvPr id="3" name="Pladsholder til tekst 2"/>
          <p:cNvSpPr>
            <a:spLocks noGrp="1"/>
          </p:cNvSpPr>
          <p:nvPr>
            <p:ph type="body" idx="1"/>
          </p:nvPr>
        </p:nvSpPr>
        <p:spPr/>
        <p:txBody>
          <a:bodyPr/>
          <a:lstStyle/>
          <a:p>
            <a:r>
              <a:rPr lang="da-DK" i="1" dirty="0" err="1"/>
              <a:t>g</a:t>
            </a:r>
            <a:r>
              <a:rPr lang="da-DK" i="1" dirty="0" err="1" smtClean="0"/>
              <a:t>it</a:t>
            </a:r>
            <a:r>
              <a:rPr lang="da-DK" i="1" dirty="0" smtClean="0"/>
              <a:t> </a:t>
            </a:r>
            <a:r>
              <a:rPr lang="da-DK" i="1" dirty="0" smtClean="0"/>
              <a:t>log </a:t>
            </a:r>
            <a:r>
              <a:rPr lang="da-DK" dirty="0" smtClean="0"/>
              <a:t>(finder </a:t>
            </a:r>
            <a:r>
              <a:rPr lang="da-DK" dirty="0" err="1" smtClean="0"/>
              <a:t>commit</a:t>
            </a:r>
            <a:r>
              <a:rPr lang="da-DK" dirty="0" smtClean="0"/>
              <a:t>-kommentarerne. Brug </a:t>
            </a:r>
            <a:r>
              <a:rPr lang="da-DK" i="1" dirty="0" smtClean="0"/>
              <a:t>q</a:t>
            </a:r>
            <a:r>
              <a:rPr lang="da-DK" dirty="0" smtClean="0"/>
              <a:t> når du vil ud af loggen)</a:t>
            </a:r>
          </a:p>
          <a:p>
            <a:pPr marL="114300" indent="0">
              <a:buNone/>
            </a:pPr>
            <a:endParaRPr lang="da-DK" dirty="0" smtClean="0"/>
          </a:p>
          <a:p>
            <a:r>
              <a:rPr lang="da-DK" i="1" dirty="0" err="1"/>
              <a:t>g</a:t>
            </a:r>
            <a:r>
              <a:rPr lang="da-DK" i="1" dirty="0" err="1" smtClean="0"/>
              <a:t>it</a:t>
            </a:r>
            <a:r>
              <a:rPr lang="da-DK" i="1" dirty="0" smtClean="0"/>
              <a:t> </a:t>
            </a:r>
            <a:r>
              <a:rPr lang="da-DK" i="1" dirty="0" err="1" smtClean="0"/>
              <a:t>checkout</a:t>
            </a:r>
            <a:r>
              <a:rPr lang="da-DK" i="1" dirty="0" smtClean="0"/>
              <a:t> [hashkode</a:t>
            </a:r>
            <a:r>
              <a:rPr lang="da-DK" i="1" dirty="0" smtClean="0"/>
              <a:t>] </a:t>
            </a:r>
            <a:r>
              <a:rPr lang="da-DK" dirty="0"/>
              <a:t> </a:t>
            </a:r>
            <a:r>
              <a:rPr lang="da-DK" dirty="0" smtClean="0"/>
              <a:t>(</a:t>
            </a:r>
            <a:r>
              <a:rPr lang="da-DK" dirty="0" smtClean="0"/>
              <a:t>kommer </a:t>
            </a:r>
            <a:r>
              <a:rPr lang="da-DK" dirty="0" smtClean="0"/>
              <a:t>frem til den </a:t>
            </a:r>
            <a:r>
              <a:rPr lang="da-DK" dirty="0" smtClean="0"/>
              <a:t>version </a:t>
            </a:r>
            <a:r>
              <a:rPr lang="da-DK" dirty="0" smtClean="0"/>
              <a:t>man skal se </a:t>
            </a:r>
            <a:r>
              <a:rPr lang="da-DK" dirty="0" smtClean="0"/>
              <a:t>på – </a:t>
            </a:r>
            <a:r>
              <a:rPr lang="da-DK" dirty="0" err="1" smtClean="0"/>
              <a:t>evt</a:t>
            </a:r>
            <a:r>
              <a:rPr lang="da-DK" dirty="0" smtClean="0"/>
              <a:t> fundet ved </a:t>
            </a:r>
            <a:r>
              <a:rPr lang="da-DK" i="1" dirty="0" err="1" smtClean="0"/>
              <a:t>git</a:t>
            </a:r>
            <a:r>
              <a:rPr lang="da-DK" i="1" dirty="0" smtClean="0"/>
              <a:t> log)</a:t>
            </a:r>
          </a:p>
          <a:p>
            <a:pPr marL="114300" indent="0">
              <a:buNone/>
            </a:pPr>
            <a:endParaRPr lang="da-DK" i="1" dirty="0" smtClean="0"/>
          </a:p>
          <a:p>
            <a:r>
              <a:rPr lang="da-DK" i="1" dirty="0" err="1"/>
              <a:t>git</a:t>
            </a:r>
            <a:r>
              <a:rPr lang="da-DK" i="1" dirty="0"/>
              <a:t> </a:t>
            </a:r>
            <a:r>
              <a:rPr lang="da-DK" i="1" dirty="0" err="1"/>
              <a:t>checkout</a:t>
            </a:r>
            <a:r>
              <a:rPr lang="da-DK" i="1" dirty="0"/>
              <a:t> </a:t>
            </a:r>
            <a:r>
              <a:rPr lang="da-DK" i="1" dirty="0" smtClean="0"/>
              <a:t>master </a:t>
            </a:r>
            <a:r>
              <a:rPr lang="da-DK" dirty="0"/>
              <a:t> </a:t>
            </a:r>
            <a:r>
              <a:rPr lang="da-DK" dirty="0" smtClean="0"/>
              <a:t>(</a:t>
            </a:r>
            <a:r>
              <a:rPr lang="da-DK" dirty="0" smtClean="0"/>
              <a:t>kommer </a:t>
            </a:r>
            <a:r>
              <a:rPr lang="da-DK" dirty="0" smtClean="0"/>
              <a:t>tilbage til den nyeste </a:t>
            </a:r>
            <a:r>
              <a:rPr lang="da-DK" dirty="0" smtClean="0"/>
              <a:t>udgave i master)</a:t>
            </a:r>
          </a:p>
          <a:p>
            <a:r>
              <a:rPr lang="da-DK" i="1" dirty="0" err="1"/>
              <a:t>git</a:t>
            </a:r>
            <a:r>
              <a:rPr lang="da-DK" i="1" dirty="0"/>
              <a:t> </a:t>
            </a:r>
            <a:r>
              <a:rPr lang="da-DK" i="1" dirty="0" err="1"/>
              <a:t>checkout</a:t>
            </a:r>
            <a:r>
              <a:rPr lang="da-DK" i="1" dirty="0"/>
              <a:t> [</a:t>
            </a:r>
            <a:r>
              <a:rPr lang="da-DK" i="1" dirty="0" err="1"/>
              <a:t>branchname</a:t>
            </a:r>
            <a:r>
              <a:rPr lang="da-DK" i="1" dirty="0"/>
              <a:t>]</a:t>
            </a:r>
            <a:r>
              <a:rPr lang="da-DK" i="1" dirty="0" smtClean="0"/>
              <a:t> </a:t>
            </a:r>
            <a:r>
              <a:rPr lang="da-DK" dirty="0" smtClean="0"/>
              <a:t> </a:t>
            </a:r>
            <a:r>
              <a:rPr lang="da-DK" dirty="0"/>
              <a:t>(kommer tilbage til </a:t>
            </a:r>
            <a:r>
              <a:rPr lang="da-DK" dirty="0" smtClean="0"/>
              <a:t>branchen)</a:t>
            </a:r>
          </a:p>
          <a:p>
            <a:pPr marL="114300" indent="0">
              <a:buNone/>
            </a:pPr>
            <a:endParaRPr lang="da-DK" dirty="0" smtClean="0"/>
          </a:p>
          <a:p>
            <a:r>
              <a:rPr lang="da-DK" i="1" dirty="0" err="1"/>
              <a:t>git</a:t>
            </a:r>
            <a:r>
              <a:rPr lang="da-DK" i="1" dirty="0"/>
              <a:t> </a:t>
            </a:r>
            <a:r>
              <a:rPr lang="da-DK" i="1" dirty="0" err="1" smtClean="0"/>
              <a:t>branch</a:t>
            </a:r>
            <a:r>
              <a:rPr lang="da-DK" i="1" dirty="0" smtClean="0"/>
              <a:t> </a:t>
            </a:r>
            <a:r>
              <a:rPr lang="da-DK" i="1" dirty="0"/>
              <a:t>[</a:t>
            </a:r>
            <a:r>
              <a:rPr lang="da-DK" i="1" dirty="0" err="1"/>
              <a:t>branchname</a:t>
            </a:r>
            <a:r>
              <a:rPr lang="da-DK" i="1" dirty="0"/>
              <a:t>]</a:t>
            </a:r>
            <a:r>
              <a:rPr lang="da-DK" dirty="0"/>
              <a:t>  </a:t>
            </a:r>
            <a:r>
              <a:rPr lang="da-DK" dirty="0" smtClean="0"/>
              <a:t>(laver en </a:t>
            </a:r>
            <a:r>
              <a:rPr lang="da-DK" dirty="0" err="1" smtClean="0"/>
              <a:t>branch</a:t>
            </a:r>
            <a:r>
              <a:rPr lang="da-DK" dirty="0" smtClean="0"/>
              <a:t>)</a:t>
            </a:r>
            <a:endParaRPr lang="da-DK" dirty="0" smtClean="0"/>
          </a:p>
          <a:p>
            <a:r>
              <a:rPr lang="da-DK" i="1" dirty="0" err="1"/>
              <a:t>git</a:t>
            </a:r>
            <a:r>
              <a:rPr lang="da-DK" i="1" dirty="0"/>
              <a:t> </a:t>
            </a:r>
            <a:r>
              <a:rPr lang="da-DK" i="1" dirty="0" err="1"/>
              <a:t>branch</a:t>
            </a:r>
            <a:r>
              <a:rPr lang="da-DK" i="1" dirty="0"/>
              <a:t> -d </a:t>
            </a:r>
            <a:r>
              <a:rPr lang="da-DK" i="1" dirty="0" smtClean="0"/>
              <a:t>[</a:t>
            </a:r>
            <a:r>
              <a:rPr lang="da-DK" i="1" dirty="0" err="1" smtClean="0"/>
              <a:t>branchname</a:t>
            </a:r>
            <a:r>
              <a:rPr lang="da-DK" i="1" dirty="0" smtClean="0"/>
              <a:t>]</a:t>
            </a:r>
            <a:r>
              <a:rPr lang="da-DK" dirty="0" smtClean="0"/>
              <a:t>  (fjerner branchen igen)</a:t>
            </a:r>
            <a:endParaRPr lang="da-DK" dirty="0"/>
          </a:p>
        </p:txBody>
      </p:sp>
    </p:spTree>
    <p:extLst>
      <p:ext uri="{BB962C8B-B14F-4D97-AF65-F5344CB8AC3E}">
        <p14:creationId xmlns:p14="http://schemas.microsoft.com/office/powerpoint/2010/main" val="358441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smtClean="0"/>
              <a:t>Demo: Lav en </a:t>
            </a:r>
            <a:r>
              <a:rPr lang="da-DK" dirty="0" err="1" smtClean="0"/>
              <a:t>branch</a:t>
            </a:r>
            <a:r>
              <a:rPr lang="da-DK" dirty="0" smtClean="0"/>
              <a:t>, ændrer i den og </a:t>
            </a:r>
            <a:r>
              <a:rPr lang="da-DK" dirty="0" err="1" smtClean="0"/>
              <a:t>merge</a:t>
            </a:r>
            <a:endParaRPr lang="da-DK"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2330742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dirty="0"/>
              <a:t>Clone </a:t>
            </a:r>
            <a:r>
              <a:rPr lang="da" dirty="0" smtClean="0"/>
              <a:t>dit eller andres </a:t>
            </a:r>
            <a:r>
              <a:rPr lang="da" dirty="0"/>
              <a:t>Git repository</a:t>
            </a:r>
            <a:endParaRPr dirty="0"/>
          </a:p>
        </p:txBody>
      </p:sp>
      <p:sp>
        <p:nvSpPr>
          <p:cNvPr id="136" name="Google Shape;136;p25"/>
          <p:cNvSpPr txBox="1">
            <a:spLocks noGrp="1"/>
          </p:cNvSpPr>
          <p:nvPr>
            <p:ph type="body" idx="1"/>
          </p:nvPr>
        </p:nvSpPr>
        <p:spPr>
          <a:prstGeom prst="rect">
            <a:avLst/>
          </a:prstGeom>
        </p:spPr>
        <p:txBody>
          <a:bodyPr spcFirstLastPara="1" wrap="square" lIns="91425" tIns="91425" rIns="58900" bIns="91425" anchor="t" anchorCtr="0">
            <a:noAutofit/>
          </a:bodyPr>
          <a:lstStyle/>
          <a:p>
            <a:pPr marL="0" lvl="0" indent="0" algn="l" rtl="0">
              <a:spcBef>
                <a:spcPts val="0"/>
              </a:spcBef>
              <a:spcAft>
                <a:spcPts val="0"/>
              </a:spcAft>
              <a:buNone/>
            </a:pPr>
            <a:r>
              <a:rPr lang="da" sz="1600" dirty="0"/>
              <a:t>Hvis du gerne vil have et git repository kan det gøres let ved hjælp af kommandoen:     </a:t>
            </a:r>
            <a:endParaRPr lang="da" sz="1600" dirty="0" smtClean="0"/>
          </a:p>
          <a:p>
            <a:pPr marL="0" lvl="0" indent="0" algn="l" rtl="0">
              <a:spcBef>
                <a:spcPts val="0"/>
              </a:spcBef>
              <a:spcAft>
                <a:spcPts val="0"/>
              </a:spcAft>
              <a:buNone/>
            </a:pPr>
            <a:endParaRPr lang="da" sz="1600" i="1" dirty="0" smtClean="0"/>
          </a:p>
          <a:p>
            <a:pPr marL="0" lvl="0" indent="0" algn="l" rtl="0">
              <a:spcBef>
                <a:spcPts val="0"/>
              </a:spcBef>
              <a:spcAft>
                <a:spcPts val="0"/>
              </a:spcAft>
              <a:buNone/>
            </a:pPr>
            <a:r>
              <a:rPr lang="da" sz="1600" i="1" dirty="0" smtClean="0"/>
              <a:t>git clone [old rep] [new rep]</a:t>
            </a:r>
            <a:endParaRPr sz="1600" i="1" dirty="0"/>
          </a:p>
          <a:p>
            <a:pPr marL="457200" lvl="0" indent="-330200" algn="l" rtl="0">
              <a:spcBef>
                <a:spcPts val="1600"/>
              </a:spcBef>
              <a:spcAft>
                <a:spcPts val="0"/>
              </a:spcAft>
              <a:buSzPts val="1600"/>
              <a:buChar char="●"/>
            </a:pPr>
            <a:r>
              <a:rPr lang="da" sz="1600" dirty="0" smtClean="0"/>
              <a:t>Cloner </a:t>
            </a:r>
            <a:r>
              <a:rPr lang="da" sz="1600" dirty="0"/>
              <a:t>et Git repository, der hvor du står i din terminal</a:t>
            </a:r>
            <a:endParaRPr sz="1600" dirty="0"/>
          </a:p>
          <a:p>
            <a:pPr marL="457200" lvl="0" indent="0" algn="l" rtl="0">
              <a:spcBef>
                <a:spcPts val="1600"/>
              </a:spcBef>
              <a:spcAft>
                <a:spcPts val="0"/>
              </a:spcAft>
              <a:buNone/>
            </a:pPr>
            <a:r>
              <a:rPr lang="da-DK" sz="1600" dirty="0" smtClean="0"/>
              <a:t>Husk at få </a:t>
            </a:r>
            <a:r>
              <a:rPr lang="da-DK" sz="1600" dirty="0" err="1" smtClean="0"/>
              <a:t>path’en</a:t>
            </a:r>
            <a:r>
              <a:rPr lang="da-DK" sz="1600" dirty="0" smtClean="0"/>
              <a:t> med for old og new!</a:t>
            </a:r>
            <a:endParaRPr sz="1600" dirty="0"/>
          </a:p>
          <a:p>
            <a:pPr marL="457200" lvl="0" indent="-330200" algn="l" rtl="0">
              <a:spcBef>
                <a:spcPts val="1600"/>
              </a:spcBef>
              <a:spcAft>
                <a:spcPts val="0"/>
              </a:spcAft>
              <a:buSzPts val="1600"/>
              <a:buChar char="●"/>
            </a:pPr>
            <a:r>
              <a:rPr lang="da" sz="1600" dirty="0"/>
              <a:t>Giver dig adgang til Git kommandoer i det repository</a:t>
            </a:r>
            <a:endParaRPr sz="1600" dirty="0"/>
          </a:p>
          <a:p>
            <a:pPr marL="0" lvl="0" indent="0" algn="l" rtl="0">
              <a:spcBef>
                <a:spcPts val="1600"/>
              </a:spcBef>
              <a:spcAft>
                <a:spcPts val="0"/>
              </a:spcAft>
              <a:buNone/>
            </a:pPr>
            <a:endParaRPr sz="1600" dirty="0"/>
          </a:p>
          <a:p>
            <a:pPr marL="457200" lvl="0" indent="0" algn="l" rtl="0">
              <a:spcBef>
                <a:spcPts val="1600"/>
              </a:spcBef>
              <a:spcAft>
                <a:spcPts val="0"/>
              </a:spcAft>
              <a:buNone/>
            </a:pPr>
            <a:endParaRPr sz="1100" dirty="0">
              <a:solidFill>
                <a:schemeClr val="dk1"/>
              </a:solidFill>
              <a:latin typeface="Arial"/>
              <a:ea typeface="Arial"/>
              <a:cs typeface="Arial"/>
              <a:sym typeface="Arial"/>
            </a:endParaRPr>
          </a:p>
          <a:p>
            <a:pPr marL="0" lvl="0" indent="0" algn="l" rtl="0">
              <a:spcBef>
                <a:spcPts val="1200"/>
              </a:spcBef>
              <a:spcAft>
                <a:spcPts val="0"/>
              </a:spcAft>
              <a:buNone/>
            </a:pPr>
            <a:endParaRPr sz="1600" dirty="0"/>
          </a:p>
          <a:p>
            <a:pPr marL="0" lvl="0" indent="0" algn="l" rtl="0">
              <a:spcBef>
                <a:spcPts val="1600"/>
              </a:spcBef>
              <a:spcAft>
                <a:spcPts val="1600"/>
              </a:spcAft>
              <a:buNone/>
            </a:pPr>
            <a:endParaRPr sz="1600" dirty="0"/>
          </a:p>
        </p:txBody>
      </p:sp>
    </p:spTree>
    <p:extLst>
      <p:ext uri="{BB962C8B-B14F-4D97-AF65-F5344CB8AC3E}">
        <p14:creationId xmlns:p14="http://schemas.microsoft.com/office/powerpoint/2010/main" val="4277198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Samarbejde med </a:t>
            </a:r>
            <a:r>
              <a:rPr lang="da-DK" dirty="0" smtClean="0"/>
              <a:t>andre(s) </a:t>
            </a:r>
            <a:r>
              <a:rPr lang="da-DK" dirty="0" err="1" smtClean="0"/>
              <a:t>repositories</a:t>
            </a:r>
            <a:endParaRPr lang="da-DK" dirty="0"/>
          </a:p>
        </p:txBody>
      </p:sp>
      <p:sp>
        <p:nvSpPr>
          <p:cNvPr id="3" name="Pladsholder til tekst 2"/>
          <p:cNvSpPr>
            <a:spLocks noGrp="1"/>
          </p:cNvSpPr>
          <p:nvPr>
            <p:ph type="body" idx="1"/>
          </p:nvPr>
        </p:nvSpPr>
        <p:spPr/>
        <p:txBody>
          <a:bodyPr/>
          <a:lstStyle/>
          <a:p>
            <a:pPr lvl="0" indent="-330200">
              <a:spcBef>
                <a:spcPts val="1600"/>
              </a:spcBef>
              <a:buSzPts val="1600"/>
            </a:pPr>
            <a:r>
              <a:rPr lang="da-DK" i="1" dirty="0" err="1"/>
              <a:t>git</a:t>
            </a:r>
            <a:r>
              <a:rPr lang="da-DK" i="1" dirty="0"/>
              <a:t> </a:t>
            </a:r>
            <a:r>
              <a:rPr lang="da-DK" i="1" dirty="0" err="1"/>
              <a:t>pull</a:t>
            </a:r>
            <a:r>
              <a:rPr lang="da-DK" i="1" dirty="0"/>
              <a:t> - </a:t>
            </a:r>
            <a:r>
              <a:rPr lang="da-DK" dirty="0" err="1"/>
              <a:t>syncer</a:t>
            </a:r>
            <a:r>
              <a:rPr lang="da-DK" dirty="0"/>
              <a:t> med andres </a:t>
            </a:r>
            <a:r>
              <a:rPr lang="da-DK" dirty="0" err="1"/>
              <a:t>git</a:t>
            </a:r>
            <a:r>
              <a:rPr lang="da-DK" dirty="0"/>
              <a:t> </a:t>
            </a:r>
            <a:r>
              <a:rPr lang="da-DK" dirty="0" err="1"/>
              <a:t>repository</a:t>
            </a:r>
            <a:r>
              <a:rPr lang="da-DK" dirty="0"/>
              <a:t> - ved at </a:t>
            </a:r>
            <a:r>
              <a:rPr lang="da-DK" b="1" dirty="0"/>
              <a:t>hente</a:t>
            </a:r>
            <a:r>
              <a:rPr lang="da-DK" dirty="0"/>
              <a:t> data (det må man som regel godt)</a:t>
            </a:r>
          </a:p>
          <a:p>
            <a:pPr lvl="0" indent="-330200">
              <a:spcBef>
                <a:spcPts val="1600"/>
              </a:spcBef>
              <a:buSzPts val="1600"/>
            </a:pPr>
            <a:r>
              <a:rPr lang="da-DK" i="1" dirty="0" err="1"/>
              <a:t>git</a:t>
            </a:r>
            <a:r>
              <a:rPr lang="da-DK" i="1" dirty="0"/>
              <a:t> push </a:t>
            </a:r>
            <a:r>
              <a:rPr lang="da-DK" dirty="0"/>
              <a:t>- </a:t>
            </a:r>
            <a:r>
              <a:rPr lang="da-DK" dirty="0" err="1"/>
              <a:t>syncer</a:t>
            </a:r>
            <a:r>
              <a:rPr lang="da-DK" dirty="0"/>
              <a:t> med andres </a:t>
            </a:r>
            <a:r>
              <a:rPr lang="da-DK" dirty="0" err="1"/>
              <a:t>git</a:t>
            </a:r>
            <a:r>
              <a:rPr lang="da-DK" dirty="0"/>
              <a:t> </a:t>
            </a:r>
            <a:r>
              <a:rPr lang="da-DK" dirty="0" err="1"/>
              <a:t>repository</a:t>
            </a:r>
            <a:r>
              <a:rPr lang="da-DK" dirty="0"/>
              <a:t> - ved at </a:t>
            </a:r>
            <a:r>
              <a:rPr lang="da-DK" b="1" dirty="0"/>
              <a:t>skubbe</a:t>
            </a:r>
            <a:r>
              <a:rPr lang="da-DK" dirty="0"/>
              <a:t> data (men det må man kun fra </a:t>
            </a:r>
            <a:r>
              <a:rPr lang="da-DK" dirty="0" err="1"/>
              <a:t>branch</a:t>
            </a:r>
            <a:r>
              <a:rPr lang="da-DK" dirty="0"/>
              <a:t> og ikke fra </a:t>
            </a:r>
            <a:r>
              <a:rPr lang="da-DK" dirty="0" smtClean="0"/>
              <a:t>master)</a:t>
            </a:r>
            <a:endParaRPr lang="da-DK" dirty="0"/>
          </a:p>
          <a:p>
            <a:endParaRPr lang="da-DK" dirty="0"/>
          </a:p>
        </p:txBody>
      </p:sp>
    </p:spTree>
    <p:extLst>
      <p:ext uri="{BB962C8B-B14F-4D97-AF65-F5344CB8AC3E}">
        <p14:creationId xmlns:p14="http://schemas.microsoft.com/office/powerpoint/2010/main" val="4293919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smtClean="0"/>
              <a:t>Demo: </a:t>
            </a:r>
            <a:r>
              <a:rPr lang="da-DK" dirty="0" err="1" smtClean="0"/>
              <a:t>clone</a:t>
            </a:r>
            <a:r>
              <a:rPr lang="da-DK" dirty="0" smtClean="0"/>
              <a:t> et </a:t>
            </a:r>
            <a:r>
              <a:rPr lang="da-DK" dirty="0" err="1" smtClean="0"/>
              <a:t>git</a:t>
            </a:r>
            <a:r>
              <a:rPr lang="da-DK" dirty="0" smtClean="0"/>
              <a:t> </a:t>
            </a:r>
            <a:r>
              <a:rPr lang="da-DK" dirty="0" err="1" smtClean="0"/>
              <a:t>repo</a:t>
            </a:r>
            <a:r>
              <a:rPr lang="da-DK" dirty="0" smtClean="0"/>
              <a:t>, tilføj fil og push</a:t>
            </a:r>
            <a:endParaRPr lang="da-DK" dirty="0"/>
          </a:p>
        </p:txBody>
      </p:sp>
      <p:sp>
        <p:nvSpPr>
          <p:cNvPr id="5" name="Pladsholder til tekst 4"/>
          <p:cNvSpPr>
            <a:spLocks noGrp="1"/>
          </p:cNvSpPr>
          <p:nvPr>
            <p:ph type="body" idx="1"/>
          </p:nvPr>
        </p:nvSpPr>
        <p:spPr/>
        <p:txBody>
          <a:bodyPr/>
          <a:lstStyle/>
          <a:p>
            <a:endParaRPr lang="da-DK"/>
          </a:p>
        </p:txBody>
      </p:sp>
    </p:spTree>
    <p:extLst>
      <p:ext uri="{BB962C8B-B14F-4D97-AF65-F5344CB8AC3E}">
        <p14:creationId xmlns:p14="http://schemas.microsoft.com/office/powerpoint/2010/main" val="1370506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tekst 2"/>
          <p:cNvSpPr>
            <a:spLocks noGrp="1"/>
          </p:cNvSpPr>
          <p:nvPr>
            <p:ph type="body" idx="1"/>
          </p:nvPr>
        </p:nvSpPr>
        <p:spPr/>
        <p:txBody>
          <a:bodyPr/>
          <a:lstStyle/>
          <a:p>
            <a:r>
              <a:rPr lang="da-DK" dirty="0" smtClean="0"/>
              <a:t>Skriv </a:t>
            </a:r>
            <a:r>
              <a:rPr lang="da-DK" i="1" dirty="0" err="1" smtClean="0"/>
              <a:t>git</a:t>
            </a:r>
            <a:endParaRPr lang="da-DK" i="1" dirty="0" smtClean="0"/>
          </a:p>
          <a:p>
            <a:r>
              <a:rPr lang="da-DK" dirty="0" smtClean="0"/>
              <a:t>Eller tjek </a:t>
            </a:r>
            <a:r>
              <a:rPr lang="da-DK" dirty="0" err="1" smtClean="0"/>
              <a:t>cheet</a:t>
            </a:r>
            <a:r>
              <a:rPr lang="da-DK" dirty="0" smtClean="0"/>
              <a:t> </a:t>
            </a:r>
            <a:r>
              <a:rPr lang="da-DK" dirty="0" err="1" smtClean="0"/>
              <a:t>sheet’et</a:t>
            </a:r>
            <a:r>
              <a:rPr lang="da-DK" dirty="0" smtClean="0"/>
              <a:t> ud</a:t>
            </a:r>
          </a:p>
          <a:p>
            <a:endParaRPr lang="da-DK" dirty="0"/>
          </a:p>
        </p:txBody>
      </p:sp>
      <p:sp>
        <p:nvSpPr>
          <p:cNvPr id="4" name="Titel 3"/>
          <p:cNvSpPr>
            <a:spLocks noGrp="1"/>
          </p:cNvSpPr>
          <p:nvPr>
            <p:ph type="title"/>
          </p:nvPr>
        </p:nvSpPr>
        <p:spPr/>
        <p:txBody>
          <a:bodyPr/>
          <a:lstStyle/>
          <a:p>
            <a:r>
              <a:rPr lang="da-DK" dirty="0" smtClean="0"/>
              <a:t>Overblik?</a:t>
            </a:r>
            <a:endParaRPr lang="da-DK" dirty="0"/>
          </a:p>
        </p:txBody>
      </p:sp>
      <p:pic>
        <p:nvPicPr>
          <p:cNvPr id="5" name="Billede 4"/>
          <p:cNvPicPr>
            <a:picLocks noChangeAspect="1"/>
          </p:cNvPicPr>
          <p:nvPr/>
        </p:nvPicPr>
        <p:blipFill>
          <a:blip r:embed="rId2"/>
          <a:stretch>
            <a:fillRect/>
          </a:stretch>
        </p:blipFill>
        <p:spPr>
          <a:xfrm>
            <a:off x="4385446" y="0"/>
            <a:ext cx="4322593" cy="5143500"/>
          </a:xfrm>
          <a:prstGeom prst="rect">
            <a:avLst/>
          </a:prstGeom>
        </p:spPr>
      </p:pic>
    </p:spTree>
    <p:extLst>
      <p:ext uri="{BB962C8B-B14F-4D97-AF65-F5344CB8AC3E}">
        <p14:creationId xmlns:p14="http://schemas.microsoft.com/office/powerpoint/2010/main" val="274246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Lokale Version Control Systems</a:t>
            </a:r>
            <a:endParaRPr/>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dirty="0"/>
              <a:t>En klassisk måde at have VC på er kopiere sine filer ind i en anden mappe. (Hvis du er snedig bruger du datoen som mappenavn)</a:t>
            </a:r>
            <a:endParaRPr sz="1600" dirty="0"/>
          </a:p>
          <a:p>
            <a:pPr marL="457200" lvl="0" indent="-330200" algn="l" rtl="0">
              <a:spcBef>
                <a:spcPts val="1600"/>
              </a:spcBef>
              <a:spcAft>
                <a:spcPts val="0"/>
              </a:spcAft>
              <a:buSzPts val="1600"/>
              <a:buChar char="●"/>
            </a:pPr>
            <a:r>
              <a:rPr lang="da" sz="1600" dirty="0"/>
              <a:t>Simpelt</a:t>
            </a:r>
            <a:endParaRPr sz="1600" dirty="0"/>
          </a:p>
          <a:p>
            <a:pPr marL="457200" lvl="0" indent="-330200" algn="l" rtl="0">
              <a:spcBef>
                <a:spcPts val="0"/>
              </a:spcBef>
              <a:spcAft>
                <a:spcPts val="0"/>
              </a:spcAft>
              <a:buSzPts val="1600"/>
              <a:buChar char="●"/>
            </a:pPr>
            <a:r>
              <a:rPr lang="da" sz="1600" dirty="0" smtClean="0"/>
              <a:t>Men meget </a:t>
            </a:r>
            <a:r>
              <a:rPr lang="da" sz="1600" dirty="0"/>
              <a:t>nemt at lave fejl</a:t>
            </a:r>
            <a:endParaRPr sz="1600" dirty="0"/>
          </a:p>
          <a:p>
            <a:pPr marL="457200" lvl="0" indent="-330200" algn="l" rtl="0">
              <a:spcBef>
                <a:spcPts val="0"/>
              </a:spcBef>
              <a:spcAft>
                <a:spcPts val="0"/>
              </a:spcAft>
              <a:buSzPts val="1600"/>
              <a:buChar char="●"/>
            </a:pPr>
            <a:r>
              <a:rPr lang="da" sz="1600" dirty="0"/>
              <a:t>Løsning: VCS med en database</a:t>
            </a:r>
            <a:endParaRPr sz="1600" dirty="0"/>
          </a:p>
          <a:p>
            <a:pPr marL="457200" lvl="0" indent="-330200" algn="l" rtl="0">
              <a:spcBef>
                <a:spcPts val="0"/>
              </a:spcBef>
              <a:spcAft>
                <a:spcPts val="0"/>
              </a:spcAft>
              <a:buSzPts val="1600"/>
              <a:buChar char="●"/>
            </a:pPr>
            <a:r>
              <a:rPr lang="da" sz="1600" dirty="0"/>
              <a:t>Håndter alle fil ændringer</a:t>
            </a: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pic>
        <p:nvPicPr>
          <p:cNvPr id="70" name="Google Shape;70;p15"/>
          <p:cNvPicPr preferRelativeResize="0"/>
          <p:nvPr/>
        </p:nvPicPr>
        <p:blipFill>
          <a:blip r:embed="rId3">
            <a:alphaModFix/>
          </a:blip>
          <a:stretch>
            <a:fillRect/>
          </a:stretch>
        </p:blipFill>
        <p:spPr>
          <a:xfrm>
            <a:off x="5041876" y="1594800"/>
            <a:ext cx="4102126" cy="34990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Git ressourcer:</a:t>
            </a:r>
            <a:endParaRPr/>
          </a:p>
        </p:txBody>
      </p:sp>
      <p:sp>
        <p:nvSpPr>
          <p:cNvPr id="205" name="Google Shape;205;p3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da" sz="1600" u="sng" dirty="0">
                <a:solidFill>
                  <a:schemeClr val="hlink"/>
                </a:solidFill>
                <a:hlinkClick r:id="rId3"/>
              </a:rPr>
              <a:t>https://git-scm.com/about</a:t>
            </a:r>
            <a:endParaRPr sz="1600" dirty="0"/>
          </a:p>
          <a:p>
            <a:pPr marL="457200" lvl="0" indent="0" algn="l" rtl="0">
              <a:spcBef>
                <a:spcPts val="1600"/>
              </a:spcBef>
              <a:spcAft>
                <a:spcPts val="0"/>
              </a:spcAft>
              <a:buNone/>
            </a:pPr>
            <a:endParaRPr sz="1600" dirty="0"/>
          </a:p>
          <a:p>
            <a:pPr marL="457200" lvl="0" indent="-330200" algn="l" rtl="0">
              <a:spcBef>
                <a:spcPts val="1600"/>
              </a:spcBef>
              <a:spcAft>
                <a:spcPts val="0"/>
              </a:spcAft>
              <a:buSzPts val="1600"/>
              <a:buChar char="●"/>
            </a:pPr>
            <a:r>
              <a:rPr lang="da" sz="1600" u="sng" dirty="0">
                <a:solidFill>
                  <a:schemeClr val="hlink"/>
                </a:solidFill>
                <a:hlinkClick r:id="rId4"/>
              </a:rPr>
              <a:t>https://git-scm.com/book/en/v2</a:t>
            </a:r>
            <a:endParaRPr sz="1600" dirty="0"/>
          </a:p>
          <a:p>
            <a:pPr marL="457200" lvl="0" indent="0" algn="l" rtl="0">
              <a:spcBef>
                <a:spcPts val="1600"/>
              </a:spcBef>
              <a:spcAft>
                <a:spcPts val="0"/>
              </a:spcAft>
              <a:buNone/>
            </a:pPr>
            <a:endParaRPr sz="1600" dirty="0"/>
          </a:p>
          <a:p>
            <a:pPr marL="457200" lvl="0" indent="-330200" algn="l" rtl="0">
              <a:spcBef>
                <a:spcPts val="1600"/>
              </a:spcBef>
              <a:spcAft>
                <a:spcPts val="0"/>
              </a:spcAft>
              <a:buSzPts val="1600"/>
              <a:buChar char="●"/>
            </a:pPr>
            <a:r>
              <a:rPr lang="da" sz="1600" u="sng" dirty="0">
                <a:solidFill>
                  <a:schemeClr val="hlink"/>
                </a:solidFill>
                <a:hlinkClick r:id="rId5"/>
              </a:rPr>
              <a:t>https://learngitbranching.js.org/</a:t>
            </a:r>
            <a:endParaRPr sz="1600" dirty="0"/>
          </a:p>
          <a:p>
            <a:pPr marL="45720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Et par terminal-</a:t>
            </a:r>
            <a:r>
              <a:rPr lang="da-DK" dirty="0" err="1" smtClean="0"/>
              <a:t>triks</a:t>
            </a:r>
            <a:endParaRPr lang="da-DK" dirty="0"/>
          </a:p>
        </p:txBody>
      </p:sp>
      <p:sp>
        <p:nvSpPr>
          <p:cNvPr id="3" name="Pladsholder til indhold 2"/>
          <p:cNvSpPr>
            <a:spLocks noGrp="1"/>
          </p:cNvSpPr>
          <p:nvPr>
            <p:ph idx="1"/>
          </p:nvPr>
        </p:nvSpPr>
        <p:spPr>
          <a:xfrm>
            <a:off x="571500" y="1140619"/>
            <a:ext cx="7886700" cy="3263504"/>
          </a:xfrm>
        </p:spPr>
        <p:txBody>
          <a:bodyPr/>
          <a:lstStyle/>
          <a:p>
            <a:r>
              <a:rPr lang="da-DK" dirty="0" smtClean="0"/>
              <a:t>Pil op henter tidligere kode frem</a:t>
            </a:r>
          </a:p>
          <a:p>
            <a:r>
              <a:rPr lang="da-DK" dirty="0" smtClean="0"/>
              <a:t>Tabulator-tasten ”autocompleter” folder/filnavn</a:t>
            </a:r>
          </a:p>
          <a:p>
            <a:r>
              <a:rPr lang="da-DK" i="1" dirty="0" smtClean="0"/>
              <a:t>ls/dir</a:t>
            </a:r>
            <a:r>
              <a:rPr lang="da-DK" dirty="0" smtClean="0"/>
              <a:t>: antal filer, </a:t>
            </a:r>
            <a:r>
              <a:rPr lang="da-DK" i="1" dirty="0" smtClean="0"/>
              <a:t>cd .. </a:t>
            </a:r>
            <a:r>
              <a:rPr lang="da-DK" dirty="0" smtClean="0"/>
              <a:t>Flytter(tilbage), </a:t>
            </a:r>
            <a:r>
              <a:rPr lang="da-DK" i="1" dirty="0" err="1" smtClean="0"/>
              <a:t>cp</a:t>
            </a:r>
            <a:r>
              <a:rPr lang="da-DK" i="1" dirty="0" smtClean="0"/>
              <a:t>/</a:t>
            </a:r>
            <a:r>
              <a:rPr lang="da-DK" i="1" dirty="0" err="1" smtClean="0"/>
              <a:t>copy</a:t>
            </a:r>
            <a:r>
              <a:rPr lang="da-DK" i="1" dirty="0" smtClean="0"/>
              <a:t> … …</a:t>
            </a:r>
            <a:r>
              <a:rPr lang="da-DK" dirty="0" smtClean="0"/>
              <a:t> </a:t>
            </a:r>
            <a:r>
              <a:rPr lang="da-DK" dirty="0" err="1" smtClean="0"/>
              <a:t>copierer</a:t>
            </a:r>
            <a:endParaRPr lang="da-DK" dirty="0" smtClean="0"/>
          </a:p>
          <a:p>
            <a:r>
              <a:rPr lang="da-DK" dirty="0" smtClean="0"/>
              <a:t>(og de sædvanlige genveje virker også </a:t>
            </a:r>
            <a:r>
              <a:rPr lang="da-DK" i="1" dirty="0" err="1" smtClean="0"/>
              <a:t>ctr+c</a:t>
            </a:r>
            <a:r>
              <a:rPr lang="da-DK" i="1" dirty="0" smtClean="0"/>
              <a:t>, </a:t>
            </a:r>
            <a:r>
              <a:rPr lang="da-DK" i="1" dirty="0" err="1" smtClean="0"/>
              <a:t>ctr+v</a:t>
            </a:r>
            <a:r>
              <a:rPr lang="da-DK" i="1" dirty="0" smtClean="0"/>
              <a:t>, </a:t>
            </a:r>
            <a:r>
              <a:rPr lang="da-DK" i="1" dirty="0" err="1" smtClean="0"/>
              <a:t>ctr+s</a:t>
            </a:r>
            <a:r>
              <a:rPr lang="da-DK" i="1" dirty="0" smtClean="0"/>
              <a:t>,…</a:t>
            </a:r>
            <a:r>
              <a:rPr lang="da-DK" dirty="0" smtClean="0"/>
              <a:t>)</a:t>
            </a:r>
            <a:endParaRPr lang="da-DK" dirty="0"/>
          </a:p>
        </p:txBody>
      </p:sp>
      <p:pic>
        <p:nvPicPr>
          <p:cNvPr id="5" name="Billede 4"/>
          <p:cNvPicPr>
            <a:picLocks noChangeAspect="1"/>
          </p:cNvPicPr>
          <p:nvPr/>
        </p:nvPicPr>
        <p:blipFill>
          <a:blip r:embed="rId2"/>
          <a:stretch>
            <a:fillRect/>
          </a:stretch>
        </p:blipFill>
        <p:spPr>
          <a:xfrm>
            <a:off x="4339102" y="3679031"/>
            <a:ext cx="4234995" cy="1305636"/>
          </a:xfrm>
          <a:prstGeom prst="rect">
            <a:avLst/>
          </a:prstGeom>
        </p:spPr>
      </p:pic>
      <p:sp>
        <p:nvSpPr>
          <p:cNvPr id="6" name="Ellipse 5"/>
          <p:cNvSpPr/>
          <p:nvPr/>
        </p:nvSpPr>
        <p:spPr>
          <a:xfrm>
            <a:off x="4139003" y="4105035"/>
            <a:ext cx="865993" cy="453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Ellipse 6"/>
          <p:cNvSpPr/>
          <p:nvPr/>
        </p:nvSpPr>
        <p:spPr>
          <a:xfrm>
            <a:off x="7954173" y="4314413"/>
            <a:ext cx="385763" cy="8290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28366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Om opgaverne i dag</a:t>
            </a:r>
            <a:endParaRPr lang="da-DK" dirty="0"/>
          </a:p>
        </p:txBody>
      </p:sp>
      <p:sp>
        <p:nvSpPr>
          <p:cNvPr id="3" name="Pladsholder til indhold 2"/>
          <p:cNvSpPr>
            <a:spLocks noGrp="1"/>
          </p:cNvSpPr>
          <p:nvPr>
            <p:ph idx="1"/>
          </p:nvPr>
        </p:nvSpPr>
        <p:spPr/>
        <p:txBody>
          <a:bodyPr/>
          <a:lstStyle/>
          <a:p>
            <a:r>
              <a:rPr lang="da-DK" dirty="0" smtClean="0"/>
              <a:t>Kort debugging-øvelse (se også videoen)</a:t>
            </a:r>
          </a:p>
          <a:p>
            <a:r>
              <a:rPr lang="da-DK" dirty="0" smtClean="0"/>
              <a:t>Git og </a:t>
            </a:r>
            <a:r>
              <a:rPr lang="da-DK" dirty="0" err="1" smtClean="0"/>
              <a:t>Github</a:t>
            </a:r>
            <a:endParaRPr lang="da-DK" dirty="0" smtClean="0"/>
          </a:p>
          <a:p>
            <a:pPr lvl="1"/>
            <a:r>
              <a:rPr lang="da-DK" dirty="0" smtClean="0"/>
              <a:t>Gør omtrent det samme som mig i dag</a:t>
            </a:r>
          </a:p>
          <a:p>
            <a:pPr lvl="1"/>
            <a:r>
              <a:rPr lang="da-DK" dirty="0" smtClean="0"/>
              <a:t>Skriv IKKE </a:t>
            </a:r>
            <a:r>
              <a:rPr lang="da-DK" dirty="0" err="1" smtClean="0"/>
              <a:t>git</a:t>
            </a:r>
            <a:r>
              <a:rPr lang="da-DK" dirty="0" smtClean="0"/>
              <a:t> </a:t>
            </a:r>
            <a:r>
              <a:rPr lang="da-DK" dirty="0" err="1" smtClean="0"/>
              <a:t>init</a:t>
            </a:r>
            <a:r>
              <a:rPr lang="da-DK" dirty="0"/>
              <a:t> </a:t>
            </a:r>
            <a:r>
              <a:rPr lang="da-DK" dirty="0" smtClean="0"/>
              <a:t>før du er inde i den rigtige mappe – eller lav en ny (</a:t>
            </a:r>
            <a:r>
              <a:rPr lang="da-DK" i="1" dirty="0" err="1" smtClean="0"/>
              <a:t>git</a:t>
            </a:r>
            <a:r>
              <a:rPr lang="da-DK" i="1" dirty="0" smtClean="0"/>
              <a:t> </a:t>
            </a:r>
            <a:r>
              <a:rPr lang="da-DK" i="1" dirty="0" err="1" smtClean="0"/>
              <a:t>init</a:t>
            </a:r>
            <a:r>
              <a:rPr lang="da-DK" i="1" dirty="0" smtClean="0"/>
              <a:t> [</a:t>
            </a:r>
            <a:r>
              <a:rPr lang="da-DK" i="1" dirty="0" err="1" smtClean="0"/>
              <a:t>repo</a:t>
            </a:r>
            <a:r>
              <a:rPr lang="da-DK" i="1" dirty="0" smtClean="0"/>
              <a:t>-navn]</a:t>
            </a:r>
            <a:r>
              <a:rPr lang="da-DK" dirty="0" smtClean="0"/>
              <a:t>)</a:t>
            </a:r>
            <a:endParaRPr lang="da-DK" dirty="0"/>
          </a:p>
        </p:txBody>
      </p:sp>
    </p:spTree>
    <p:extLst>
      <p:ext uri="{BB962C8B-B14F-4D97-AF65-F5344CB8AC3E}">
        <p14:creationId xmlns:p14="http://schemas.microsoft.com/office/powerpoint/2010/main" val="121446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Centraliserede Version Control Systems</a:t>
            </a:r>
            <a:endParaRPr/>
          </a:p>
        </p:txBody>
      </p:sp>
      <p:sp>
        <p:nvSpPr>
          <p:cNvPr id="76" name="Google Shape;76;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a:t>Du er sjældent alene på et projekt. Folk arbejder sammen, de anvender samme filer.</a:t>
            </a:r>
            <a:endParaRPr sz="1600"/>
          </a:p>
          <a:p>
            <a:pPr marL="457200" lvl="0" indent="-330200" algn="l" rtl="0">
              <a:spcBef>
                <a:spcPts val="1600"/>
              </a:spcBef>
              <a:spcAft>
                <a:spcPts val="0"/>
              </a:spcAft>
              <a:buSzPts val="1600"/>
              <a:buChar char="●"/>
            </a:pPr>
            <a:r>
              <a:rPr lang="da" sz="1600"/>
              <a:t>Folk “checker” deres egen fil ud</a:t>
            </a:r>
            <a:endParaRPr sz="1600"/>
          </a:p>
          <a:p>
            <a:pPr marL="457200" lvl="0" indent="-330200" algn="l" rtl="0">
              <a:spcBef>
                <a:spcPts val="0"/>
              </a:spcBef>
              <a:spcAft>
                <a:spcPts val="0"/>
              </a:spcAft>
              <a:buSzPts val="1600"/>
              <a:buChar char="●"/>
            </a:pPr>
            <a:r>
              <a:rPr lang="da" sz="1600"/>
              <a:t>Alle ved hvilke filer folk har</a:t>
            </a:r>
            <a:endParaRPr sz="1600"/>
          </a:p>
          <a:p>
            <a:pPr marL="457200" lvl="0" indent="-330200" algn="l" rtl="0">
              <a:spcBef>
                <a:spcPts val="0"/>
              </a:spcBef>
              <a:spcAft>
                <a:spcPts val="0"/>
              </a:spcAft>
              <a:buSzPts val="1600"/>
              <a:buChar char="●"/>
            </a:pPr>
            <a:r>
              <a:rPr lang="da" sz="1600"/>
              <a:t>Administrator kan styre rettigheder</a:t>
            </a:r>
            <a:endParaRPr sz="1600"/>
          </a:p>
          <a:p>
            <a:pPr marL="457200" lvl="0" indent="-330200" algn="l" rtl="0">
              <a:spcBef>
                <a:spcPts val="0"/>
              </a:spcBef>
              <a:spcAft>
                <a:spcPts val="0"/>
              </a:spcAft>
              <a:buSzPts val="1600"/>
              <a:buChar char="●"/>
            </a:pPr>
            <a:r>
              <a:rPr lang="da" sz="1600"/>
              <a:t>Single point of failure</a:t>
            </a:r>
            <a:endParaRPr sz="1600"/>
          </a:p>
          <a:p>
            <a:pPr marL="457200" lvl="0" indent="-330200" algn="l" rtl="0">
              <a:spcBef>
                <a:spcPts val="0"/>
              </a:spcBef>
              <a:spcAft>
                <a:spcPts val="0"/>
              </a:spcAft>
              <a:buSzPts val="1600"/>
              <a:buChar char="●"/>
            </a:pPr>
            <a:r>
              <a:rPr lang="da" sz="1600"/>
              <a:t>Harddisk / server crash</a:t>
            </a: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pic>
        <p:nvPicPr>
          <p:cNvPr id="77" name="Google Shape;77;p16"/>
          <p:cNvPicPr preferRelativeResize="0"/>
          <p:nvPr/>
        </p:nvPicPr>
        <p:blipFill>
          <a:blip r:embed="rId3">
            <a:alphaModFix/>
          </a:blip>
          <a:stretch>
            <a:fillRect/>
          </a:stretch>
        </p:blipFill>
        <p:spPr>
          <a:xfrm>
            <a:off x="4463246" y="1837725"/>
            <a:ext cx="4546851" cy="316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Distribuerede Version Control Systems</a:t>
            </a:r>
            <a:endParaRPr/>
          </a:p>
        </p:txBody>
      </p:sp>
      <p:sp>
        <p:nvSpPr>
          <p:cNvPr id="83" name="Google Shape;83;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dirty="0"/>
              <a:t>Brugere checker ikke bare sin fil ud, men hele projektet (repository) med tilhørende historik</a:t>
            </a:r>
            <a:endParaRPr sz="1600" dirty="0"/>
          </a:p>
          <a:p>
            <a:pPr marL="457200" lvl="0" indent="-330200" algn="l" rtl="0">
              <a:spcBef>
                <a:spcPts val="1600"/>
              </a:spcBef>
              <a:spcAft>
                <a:spcPts val="0"/>
              </a:spcAft>
              <a:buSzPts val="1600"/>
              <a:buChar char="●"/>
            </a:pPr>
            <a:r>
              <a:rPr lang="da" sz="1600" dirty="0"/>
              <a:t>Hvert repository er sin egen enestående enhed</a:t>
            </a:r>
            <a:endParaRPr sz="1600" dirty="0"/>
          </a:p>
          <a:p>
            <a:pPr marL="457200" lvl="0" indent="0" algn="l" rtl="0">
              <a:spcBef>
                <a:spcPts val="1600"/>
              </a:spcBef>
              <a:spcAft>
                <a:spcPts val="0"/>
              </a:spcAft>
              <a:buNone/>
            </a:pPr>
            <a:endParaRPr sz="1600" dirty="0"/>
          </a:p>
          <a:p>
            <a:pPr marL="457200" lvl="0" indent="-330200" algn="l" rtl="0">
              <a:spcBef>
                <a:spcPts val="1600"/>
              </a:spcBef>
              <a:spcAft>
                <a:spcPts val="0"/>
              </a:spcAft>
              <a:buSzPts val="1600"/>
              <a:buChar char="●"/>
            </a:pPr>
            <a:r>
              <a:rPr lang="da" sz="1600" dirty="0"/>
              <a:t>Crasher et system kan et andet “backe up</a:t>
            </a:r>
            <a:r>
              <a:rPr lang="da" sz="1600" dirty="0" smtClean="0"/>
              <a:t>”</a:t>
            </a:r>
          </a:p>
          <a:p>
            <a:pPr marL="457200" lvl="0" indent="-330200" algn="l" rtl="0">
              <a:spcBef>
                <a:spcPts val="1600"/>
              </a:spcBef>
              <a:spcAft>
                <a:spcPts val="0"/>
              </a:spcAft>
              <a:buSzPts val="1600"/>
              <a:buChar char="●"/>
            </a:pPr>
            <a:endParaRPr lang="da" sz="1600" dirty="0"/>
          </a:p>
          <a:p>
            <a:pPr marL="457200" lvl="0" indent="-330200" algn="l" rtl="0">
              <a:spcBef>
                <a:spcPts val="1600"/>
              </a:spcBef>
              <a:spcAft>
                <a:spcPts val="0"/>
              </a:spcAft>
              <a:buSzPts val="1600"/>
              <a:buChar char="●"/>
            </a:pPr>
            <a:r>
              <a:rPr lang="da" sz="1600" b="1" dirty="0" smtClean="0"/>
              <a:t>Git</a:t>
            </a:r>
            <a:r>
              <a:rPr lang="da" sz="1600" dirty="0" smtClean="0"/>
              <a:t> er lavet til den slags </a:t>
            </a:r>
          </a:p>
          <a:p>
            <a:pPr marL="127000" lvl="0" indent="0" algn="l" rtl="0">
              <a:spcBef>
                <a:spcPts val="1600"/>
              </a:spcBef>
              <a:spcAft>
                <a:spcPts val="0"/>
              </a:spcAft>
              <a:buSzPts val="1600"/>
              <a:buNone/>
            </a:pPr>
            <a:r>
              <a:rPr lang="da" sz="1600" dirty="0" smtClean="0"/>
              <a:t>      (github et eksempel på et repositorie og er ikke det samme)</a:t>
            </a:r>
            <a:endParaRPr sz="1600" dirty="0"/>
          </a:p>
          <a:p>
            <a:pPr marL="0" lvl="0" indent="0" algn="l" rtl="0">
              <a:spcBef>
                <a:spcPts val="1600"/>
              </a:spcBef>
              <a:spcAft>
                <a:spcPts val="0"/>
              </a:spcAft>
              <a:buNone/>
            </a:pPr>
            <a:r>
              <a:rPr lang="da-DK" sz="1600" dirty="0" smtClean="0"/>
              <a:t>s</a:t>
            </a: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pic>
        <p:nvPicPr>
          <p:cNvPr id="84" name="Google Shape;84;p17"/>
          <p:cNvPicPr preferRelativeResize="0"/>
          <p:nvPr/>
        </p:nvPicPr>
        <p:blipFill>
          <a:blip r:embed="rId3">
            <a:alphaModFix/>
          </a:blip>
          <a:stretch>
            <a:fillRect/>
          </a:stretch>
        </p:blipFill>
        <p:spPr>
          <a:xfrm>
            <a:off x="6074675" y="1550750"/>
            <a:ext cx="2914375" cy="34164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Hvad er Git?</a:t>
            </a:r>
            <a:endParaRPr/>
          </a:p>
        </p:txBody>
      </p:sp>
      <p:sp>
        <p:nvSpPr>
          <p:cNvPr id="90" name="Google Shape;90;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dirty="0"/>
              <a:t>Den store forskel på Git og andre VCSs er hvordan den gemmer og </a:t>
            </a:r>
            <a:r>
              <a:rPr lang="da" sz="1600" dirty="0" smtClean="0"/>
              <a:t>håndterer </a:t>
            </a:r>
            <a:r>
              <a:rPr lang="da" sz="1600" dirty="0"/>
              <a:t>data</a:t>
            </a: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0"/>
              </a:spcAft>
              <a:buNone/>
            </a:pPr>
            <a:endParaRPr sz="1600" dirty="0"/>
          </a:p>
          <a:p>
            <a:pPr marL="0" lvl="0" indent="0" algn="l" rtl="0">
              <a:spcBef>
                <a:spcPts val="1600"/>
              </a:spcBef>
              <a:spcAft>
                <a:spcPts val="1600"/>
              </a:spcAft>
              <a:buNone/>
            </a:pPr>
            <a:endParaRPr sz="1600" dirty="0"/>
          </a:p>
        </p:txBody>
      </p:sp>
      <p:pic>
        <p:nvPicPr>
          <p:cNvPr id="91" name="Google Shape;91;p18"/>
          <p:cNvPicPr preferRelativeResize="0"/>
          <p:nvPr/>
        </p:nvPicPr>
        <p:blipFill>
          <a:blip r:embed="rId3">
            <a:alphaModFix/>
          </a:blip>
          <a:stretch>
            <a:fillRect/>
          </a:stretch>
        </p:blipFill>
        <p:spPr>
          <a:xfrm>
            <a:off x="311700" y="1686876"/>
            <a:ext cx="4077851" cy="1604200"/>
          </a:xfrm>
          <a:prstGeom prst="rect">
            <a:avLst/>
          </a:prstGeom>
          <a:noFill/>
          <a:ln>
            <a:noFill/>
          </a:ln>
        </p:spPr>
      </p:pic>
      <p:pic>
        <p:nvPicPr>
          <p:cNvPr id="92" name="Google Shape;92;p18"/>
          <p:cNvPicPr preferRelativeResize="0"/>
          <p:nvPr/>
        </p:nvPicPr>
        <p:blipFill>
          <a:blip r:embed="rId4">
            <a:alphaModFix/>
          </a:blip>
          <a:stretch>
            <a:fillRect/>
          </a:stretch>
        </p:blipFill>
        <p:spPr>
          <a:xfrm>
            <a:off x="4389550" y="3291075"/>
            <a:ext cx="4527451" cy="178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Næsten hver operation er lokal</a:t>
            </a:r>
            <a:endParaRPr/>
          </a:p>
        </p:txBody>
      </p:sp>
      <p:sp>
        <p:nvSpPr>
          <p:cNvPr id="98" name="Google Shape;98;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dirty="0"/>
              <a:t>Næsten alle operationer i Git behøver kun lokale filer og ressourcer for at fungere. Git behøver derfor ikke netværk eller adgang til de andre computere for at </a:t>
            </a:r>
            <a:r>
              <a:rPr lang="da" sz="1600" dirty="0" smtClean="0"/>
              <a:t>køre.</a:t>
            </a:r>
            <a:endParaRPr sz="1600" dirty="0"/>
          </a:p>
          <a:p>
            <a:pPr marL="457200" lvl="0" indent="-330200" algn="l" rtl="0">
              <a:spcBef>
                <a:spcPts val="1600"/>
              </a:spcBef>
              <a:spcAft>
                <a:spcPts val="0"/>
              </a:spcAft>
              <a:buSzPts val="1600"/>
              <a:buChar char="●"/>
            </a:pPr>
            <a:r>
              <a:rPr lang="da" sz="1600" dirty="0"/>
              <a:t>Hastighed</a:t>
            </a:r>
            <a:endParaRPr sz="1600" dirty="0"/>
          </a:p>
          <a:p>
            <a:pPr marL="457200" lvl="0" indent="-330200" algn="l" rtl="0">
              <a:spcBef>
                <a:spcPts val="0"/>
              </a:spcBef>
              <a:spcAft>
                <a:spcPts val="0"/>
              </a:spcAft>
              <a:buSzPts val="1600"/>
              <a:buChar char="●"/>
            </a:pPr>
            <a:r>
              <a:rPr lang="da" sz="1600" dirty="0"/>
              <a:t>Lokal Historik</a:t>
            </a:r>
            <a:endParaRPr sz="1600" dirty="0"/>
          </a:p>
          <a:p>
            <a:pPr marL="457200" lvl="0" indent="-330200" algn="l" rtl="0">
              <a:spcBef>
                <a:spcPts val="0"/>
              </a:spcBef>
              <a:spcAft>
                <a:spcPts val="0"/>
              </a:spcAft>
              <a:buSzPts val="1600"/>
              <a:buChar char="●"/>
            </a:pPr>
            <a:r>
              <a:rPr lang="da" sz="1600" dirty="0"/>
              <a:t>Uden net (tog, bus, fly) </a:t>
            </a:r>
            <a:endParaRPr sz="1600" dirty="0"/>
          </a:p>
          <a:p>
            <a:pPr marL="457200" lvl="0" indent="-330200" algn="l" rtl="0">
              <a:spcBef>
                <a:spcPts val="0"/>
              </a:spcBef>
              <a:spcAft>
                <a:spcPts val="0"/>
              </a:spcAft>
              <a:buSzPts val="1600"/>
              <a:buChar char="●"/>
            </a:pPr>
            <a:r>
              <a:rPr lang="da" sz="1600" dirty="0"/>
              <a:t>Sync når du er på igen</a:t>
            </a:r>
            <a:endParaRPr sz="1600" dirty="0"/>
          </a:p>
          <a:p>
            <a:pPr marL="0" lvl="0" indent="0" algn="l" rtl="0">
              <a:spcBef>
                <a:spcPts val="1600"/>
              </a:spcBef>
              <a:spcAft>
                <a:spcPts val="1600"/>
              </a:spcAft>
              <a:buNone/>
            </a:pP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Git integritet (checksums)</a:t>
            </a:r>
            <a:endParaRPr/>
          </a:p>
        </p:txBody>
      </p:sp>
      <p:sp>
        <p:nvSpPr>
          <p:cNvPr id="104" name="Google Shape;104;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dirty="0"/>
              <a:t>Alt som kommer ind i Git (committed) er checksummed før det bliver lagt op. Denne checksum bliver brugt som en reference sådan at det ikke er muligt at uploade </a:t>
            </a:r>
            <a:r>
              <a:rPr lang="da" sz="1600" dirty="0" smtClean="0"/>
              <a:t>korrumperede filer</a:t>
            </a:r>
            <a:r>
              <a:rPr lang="da" sz="1600" dirty="0" smtClean="0"/>
              <a:t>.</a:t>
            </a:r>
          </a:p>
          <a:p>
            <a:pPr marL="0" lvl="0" indent="0" algn="l" rtl="0">
              <a:spcBef>
                <a:spcPts val="0"/>
              </a:spcBef>
              <a:spcAft>
                <a:spcPts val="0"/>
              </a:spcAft>
              <a:buNone/>
            </a:pPr>
            <a:endParaRPr lang="da" sz="1600" dirty="0"/>
          </a:p>
          <a:p>
            <a:pPr marL="0" lvl="0" indent="0" algn="l" rtl="0">
              <a:spcBef>
                <a:spcPts val="0"/>
              </a:spcBef>
              <a:spcAft>
                <a:spcPts val="0"/>
              </a:spcAft>
              <a:buNone/>
            </a:pPr>
            <a:r>
              <a:rPr lang="da" sz="1600" dirty="0" smtClean="0"/>
              <a:t>Hash-funktion: samme input giver altid samme output (og er noget i stil med nedenstående)</a:t>
            </a:r>
            <a:endParaRPr sz="1600" dirty="0"/>
          </a:p>
          <a:p>
            <a:pPr marL="457200" lvl="0" indent="-330200" algn="l" rtl="0">
              <a:spcBef>
                <a:spcPts val="1600"/>
              </a:spcBef>
              <a:spcAft>
                <a:spcPts val="0"/>
              </a:spcAft>
              <a:buSzPts val="1600"/>
              <a:buChar char="●"/>
            </a:pPr>
            <a:r>
              <a:rPr lang="da" sz="1600" dirty="0"/>
              <a:t>SHA-1 </a:t>
            </a:r>
            <a:r>
              <a:rPr lang="da" sz="1600" dirty="0" smtClean="0"/>
              <a:t>hash (står for </a:t>
            </a:r>
            <a:r>
              <a:rPr lang="da" sz="1600" b="1" dirty="0" smtClean="0"/>
              <a:t>S</a:t>
            </a:r>
            <a:r>
              <a:rPr lang="da" sz="1600" dirty="0" smtClean="0"/>
              <a:t>um </a:t>
            </a:r>
            <a:r>
              <a:rPr lang="da" sz="1600" b="1" dirty="0" smtClean="0"/>
              <a:t>HE</a:t>
            </a:r>
            <a:r>
              <a:rPr lang="da" sz="1600" dirty="0" smtClean="0"/>
              <a:t>ader)</a:t>
            </a:r>
            <a:endParaRPr sz="1600" dirty="0"/>
          </a:p>
          <a:p>
            <a:pPr marL="457200" lvl="0" indent="-330200" algn="l" rtl="0">
              <a:spcBef>
                <a:spcPts val="0"/>
              </a:spcBef>
              <a:spcAft>
                <a:spcPts val="0"/>
              </a:spcAft>
              <a:buSzPts val="1600"/>
              <a:buChar char="●"/>
            </a:pPr>
            <a:r>
              <a:rPr lang="da" sz="1600" dirty="0"/>
              <a:t>40-character string</a:t>
            </a:r>
            <a:endParaRPr sz="1600" dirty="0"/>
          </a:p>
          <a:p>
            <a:pPr marL="457200" lvl="0" indent="-330200" algn="l" rtl="0">
              <a:spcBef>
                <a:spcPts val="0"/>
              </a:spcBef>
              <a:spcAft>
                <a:spcPts val="0"/>
              </a:spcAft>
              <a:buSzPts val="1600"/>
              <a:buChar char="●"/>
            </a:pPr>
            <a:r>
              <a:rPr lang="da" sz="1600" dirty="0" smtClean="0"/>
              <a:t>Referencepunkt</a:t>
            </a:r>
            <a:endParaRPr sz="1600" dirty="0"/>
          </a:p>
          <a:p>
            <a:pPr marL="0" lvl="0" indent="0" algn="l" rtl="0">
              <a:spcBef>
                <a:spcPts val="1600"/>
              </a:spcBef>
              <a:spcAft>
                <a:spcPts val="1600"/>
              </a:spcAft>
              <a:buNone/>
            </a:pPr>
            <a:endParaRPr sz="1600" dirty="0"/>
          </a:p>
        </p:txBody>
      </p:sp>
      <p:pic>
        <p:nvPicPr>
          <p:cNvPr id="105" name="Google Shape;105;p20"/>
          <p:cNvPicPr preferRelativeResize="0"/>
          <p:nvPr/>
        </p:nvPicPr>
        <p:blipFill>
          <a:blip r:embed="rId3">
            <a:alphaModFix/>
          </a:blip>
          <a:stretch>
            <a:fillRect/>
          </a:stretch>
        </p:blipFill>
        <p:spPr>
          <a:xfrm>
            <a:off x="1476575" y="3374875"/>
            <a:ext cx="6000750" cy="59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a:t>Git Workflow</a:t>
            </a:r>
            <a:endParaRPr/>
          </a:p>
        </p:txBody>
      </p:sp>
      <p:sp>
        <p:nvSpPr>
          <p:cNvPr id="124" name="Google Shape;124;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 sz="1600" dirty="0"/>
              <a:t>Dette leder os til de tre sektioner i Git: Working tree, Staging area, og Git directory.</a:t>
            </a:r>
            <a:endParaRPr sz="1600" dirty="0"/>
          </a:p>
          <a:p>
            <a:pPr marL="457200" lvl="0" indent="-330200" algn="l" rtl="0">
              <a:spcBef>
                <a:spcPts val="1600"/>
              </a:spcBef>
              <a:spcAft>
                <a:spcPts val="0"/>
              </a:spcAft>
              <a:buSzPts val="1600"/>
              <a:buChar char="●"/>
            </a:pPr>
            <a:r>
              <a:rPr lang="da" sz="1600" dirty="0"/>
              <a:t>Du ændrer filer i dit </a:t>
            </a:r>
            <a:r>
              <a:rPr lang="da" sz="1600" b="1" dirty="0"/>
              <a:t>Working </a:t>
            </a:r>
            <a:r>
              <a:rPr lang="da" sz="1600" b="1" dirty="0" smtClean="0"/>
              <a:t>Tree </a:t>
            </a:r>
            <a:r>
              <a:rPr lang="da" sz="1600" dirty="0" smtClean="0"/>
              <a:t>(filsystem)</a:t>
            </a:r>
            <a:endParaRPr sz="1600" dirty="0"/>
          </a:p>
          <a:p>
            <a:pPr marL="457200" lvl="0" indent="0" algn="l" rtl="0">
              <a:spcBef>
                <a:spcPts val="1600"/>
              </a:spcBef>
              <a:spcAft>
                <a:spcPts val="0"/>
              </a:spcAft>
              <a:buNone/>
            </a:pPr>
            <a:r>
              <a:rPr lang="da-DK" sz="1600" dirty="0" smtClean="0"/>
              <a:t>Fx </a:t>
            </a:r>
            <a:r>
              <a:rPr lang="da-DK" sz="1600" i="1" dirty="0" err="1" smtClean="0"/>
              <a:t>cp</a:t>
            </a:r>
            <a:r>
              <a:rPr lang="da-DK" sz="1600" dirty="0" smtClean="0"/>
              <a:t> </a:t>
            </a:r>
            <a:r>
              <a:rPr lang="da-DK" sz="1600" dirty="0" err="1" smtClean="0"/>
              <a:t>osv</a:t>
            </a:r>
            <a:r>
              <a:rPr lang="da-DK" sz="1600" dirty="0" smtClean="0"/>
              <a:t> (kan også bruge drag and drop)</a:t>
            </a:r>
            <a:endParaRPr sz="1600" dirty="0"/>
          </a:p>
          <a:p>
            <a:pPr marL="457200" lvl="0" indent="-330200" algn="l" rtl="0">
              <a:spcBef>
                <a:spcPts val="1600"/>
              </a:spcBef>
              <a:spcAft>
                <a:spcPts val="0"/>
              </a:spcAft>
              <a:buSzPts val="1600"/>
              <a:buChar char="●"/>
            </a:pPr>
            <a:r>
              <a:rPr lang="da" sz="1600" dirty="0"/>
              <a:t>Du </a:t>
            </a:r>
            <a:r>
              <a:rPr lang="da" sz="1600" b="1" dirty="0"/>
              <a:t>stager</a:t>
            </a:r>
            <a:r>
              <a:rPr lang="da" sz="1600" dirty="0"/>
              <a:t> de filer du har ændret som du gerne vil have med i dit næste </a:t>
            </a:r>
            <a:r>
              <a:rPr lang="da" sz="1600" b="1" dirty="0"/>
              <a:t>commit </a:t>
            </a:r>
            <a:r>
              <a:rPr lang="da" sz="1600" b="1" dirty="0" smtClean="0"/>
              <a:t>- </a:t>
            </a:r>
            <a:r>
              <a:rPr lang="da" sz="1600" dirty="0" smtClean="0"/>
              <a:t>det </a:t>
            </a:r>
            <a:r>
              <a:rPr lang="da" sz="1600" dirty="0"/>
              <a:t>tilføjer KUN de filer du har valgt til dit staging area</a:t>
            </a:r>
            <a:endParaRPr sz="1600" dirty="0"/>
          </a:p>
          <a:p>
            <a:pPr marL="457200" lvl="0" indent="-330200" algn="l" rtl="0">
              <a:spcBef>
                <a:spcPts val="1600"/>
              </a:spcBef>
              <a:spcAft>
                <a:spcPts val="0"/>
              </a:spcAft>
              <a:buSzPts val="1600"/>
              <a:buChar char="●"/>
            </a:pPr>
            <a:r>
              <a:rPr lang="da" sz="1600" dirty="0" smtClean="0"/>
              <a:t>Du </a:t>
            </a:r>
            <a:r>
              <a:rPr lang="da" sz="1600" b="1" dirty="0"/>
              <a:t>committer</a:t>
            </a:r>
            <a:r>
              <a:rPr lang="da" sz="1600" dirty="0"/>
              <a:t> </a:t>
            </a:r>
            <a:r>
              <a:rPr lang="da" sz="1600" dirty="0" smtClean="0"/>
              <a:t>- tager </a:t>
            </a:r>
            <a:r>
              <a:rPr lang="da" sz="1600" dirty="0"/>
              <a:t>det snapshot der er i dit staging area og ligger det permanent på dit git </a:t>
            </a:r>
            <a:r>
              <a:rPr lang="da" sz="1600" dirty="0" smtClean="0"/>
              <a:t>repository</a:t>
            </a:r>
            <a:endParaRPr sz="1100" dirty="0">
              <a:solidFill>
                <a:schemeClr val="dk1"/>
              </a:solidFill>
              <a:latin typeface="Arial"/>
              <a:ea typeface="Arial"/>
              <a:cs typeface="Arial"/>
              <a:sym typeface="Arial"/>
            </a:endParaRPr>
          </a:p>
          <a:p>
            <a:pPr marL="0" lvl="0" indent="0" algn="l" rtl="0">
              <a:spcBef>
                <a:spcPts val="1200"/>
              </a:spcBef>
              <a:spcAft>
                <a:spcPts val="0"/>
              </a:spcAft>
              <a:buNone/>
            </a:pPr>
            <a:endParaRPr sz="1600" dirty="0"/>
          </a:p>
          <a:p>
            <a:pPr marL="0" lvl="0" indent="0" algn="l" rtl="0">
              <a:spcBef>
                <a:spcPts val="1600"/>
              </a:spcBef>
              <a:spcAft>
                <a:spcPts val="1600"/>
              </a:spcAft>
              <a:buNone/>
            </a:pPr>
            <a:endParaRPr sz="1600" dirty="0"/>
          </a:p>
        </p:txBody>
      </p:sp>
    </p:spTree>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4199C30C6C7742AE487A4C5E3E6DFA" ma:contentTypeVersion="13" ma:contentTypeDescription="Create a new document." ma:contentTypeScope="" ma:versionID="53c38b8beaa902266d2069596fbefd1e">
  <xsd:schema xmlns:xsd="http://www.w3.org/2001/XMLSchema" xmlns:xs="http://www.w3.org/2001/XMLSchema" xmlns:p="http://schemas.microsoft.com/office/2006/metadata/properties" xmlns:ns3="da39eff1-2e2b-4fbe-b1be-28f3e60f75f5" xmlns:ns4="8f719809-eb87-407d-86e6-455e663ccad1" targetNamespace="http://schemas.microsoft.com/office/2006/metadata/properties" ma:root="true" ma:fieldsID="6baa23e23ea6293375d5626d66998ae2" ns3:_="" ns4:_="">
    <xsd:import namespace="da39eff1-2e2b-4fbe-b1be-28f3e60f75f5"/>
    <xsd:import namespace="8f719809-eb87-407d-86e6-455e663ccad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39eff1-2e2b-4fbe-b1be-28f3e60f75f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719809-eb87-407d-86e6-455e663ccad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14E220-F4CC-4B7D-8D7E-31E5845D9264}">
  <ds:schemaRefs>
    <ds:schemaRef ds:uri="http://schemas.microsoft.com/sharepoint/v3/contenttype/forms"/>
  </ds:schemaRefs>
</ds:datastoreItem>
</file>

<file path=customXml/itemProps2.xml><?xml version="1.0" encoding="utf-8"?>
<ds:datastoreItem xmlns:ds="http://schemas.openxmlformats.org/officeDocument/2006/customXml" ds:itemID="{2FADDADF-7183-4345-B1FA-AEC0487610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39eff1-2e2b-4fbe-b1be-28f3e60f75f5"/>
    <ds:schemaRef ds:uri="8f719809-eb87-407d-86e6-455e663cc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3574B5-3B89-4B12-AC3A-BA768149B3D0}">
  <ds:schemaRefs>
    <ds:schemaRef ds:uri="da39eff1-2e2b-4fbe-b1be-28f3e60f75f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f719809-eb87-407d-86e6-455e663ccad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1368</TotalTime>
  <Words>1464</Words>
  <Application>Microsoft Office PowerPoint</Application>
  <PresentationFormat>Skærmshow (16:9)</PresentationFormat>
  <Paragraphs>162</Paragraphs>
  <Slides>32</Slides>
  <Notes>23</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32</vt:i4>
      </vt:variant>
    </vt:vector>
  </HeadingPairs>
  <TitlesOfParts>
    <vt:vector size="36" baseType="lpstr">
      <vt:lpstr>Calibri Light</vt:lpstr>
      <vt:lpstr>Arial</vt:lpstr>
      <vt:lpstr>Calibri</vt:lpstr>
      <vt:lpstr>Office-tema</vt:lpstr>
      <vt:lpstr>Git </vt:lpstr>
      <vt:lpstr>Version Control</vt:lpstr>
      <vt:lpstr>Lokale Version Control Systems</vt:lpstr>
      <vt:lpstr>Centraliserede Version Control Systems</vt:lpstr>
      <vt:lpstr>Distribuerede Version Control Systems</vt:lpstr>
      <vt:lpstr>Hvad er Git?</vt:lpstr>
      <vt:lpstr>Næsten hver operation er lokal</vt:lpstr>
      <vt:lpstr>Git integritet (checksums)</vt:lpstr>
      <vt:lpstr>Git Workflow</vt:lpstr>
      <vt:lpstr>De tre sektioner i Git</vt:lpstr>
      <vt:lpstr>Installer git</vt:lpstr>
      <vt:lpstr>Initialiser et Git repository</vt:lpstr>
      <vt:lpstr>DEMO:  Lav et nyt repository</vt:lpstr>
      <vt:lpstr>De tre stadier i Git – standard-algoritmen</vt:lpstr>
      <vt:lpstr>Lave ændringer på dit Git repository - cyklus</vt:lpstr>
      <vt:lpstr>Lave ændringer på dit Git repository - Commands</vt:lpstr>
      <vt:lpstr>DEMO:  tilføj en fil, ret i den, stage den og commit </vt:lpstr>
      <vt:lpstr>Git Branching</vt:lpstr>
      <vt:lpstr>Git Branching</vt:lpstr>
      <vt:lpstr>Git Branching</vt:lpstr>
      <vt:lpstr>Git Branching</vt:lpstr>
      <vt:lpstr>Git Branching</vt:lpstr>
      <vt:lpstr>Git Branching</vt:lpstr>
      <vt:lpstr>Lidt praktiske kommandoer til git og branching</vt:lpstr>
      <vt:lpstr>Demo: Lav en branch, ændrer i den og merge</vt:lpstr>
      <vt:lpstr>Clone dit eller andres Git repository</vt:lpstr>
      <vt:lpstr>Samarbejde med andre(s) repositories</vt:lpstr>
      <vt:lpstr>Demo: clone et git repo, tilføj fil og push</vt:lpstr>
      <vt:lpstr>Overblik?</vt:lpstr>
      <vt:lpstr>Git ressourcer:</vt:lpstr>
      <vt:lpstr>Et par terminal-triks</vt:lpstr>
      <vt:lpstr>Om opgaverne i dag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c:title>
  <dc:creator>Sine Zambach</dc:creator>
  <cp:lastModifiedBy>Sine Zambach</cp:lastModifiedBy>
  <cp:revision>86</cp:revision>
  <dcterms:modified xsi:type="dcterms:W3CDTF">2021-09-28T04:08:36Z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0x010100154199C30C6C7742AE487A4C5E3E6DFA</vt:lpwstr>
  </property>
</Properties>
</file>