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89" r:id="rId2"/>
    <p:sldId id="318" r:id="rId3"/>
    <p:sldId id="317" r:id="rId4"/>
    <p:sldId id="293" r:id="rId5"/>
    <p:sldId id="321" r:id="rId6"/>
    <p:sldId id="322" r:id="rId7"/>
    <p:sldId id="325" r:id="rId8"/>
    <p:sldId id="327" r:id="rId9"/>
    <p:sldId id="326" r:id="rId10"/>
    <p:sldId id="324" r:id="rId11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4437"/>
    <a:srgbClr val="4285F4"/>
    <a:srgbClr val="0D2D81"/>
    <a:srgbClr val="4231F4"/>
    <a:srgbClr val="6690FF"/>
    <a:srgbClr val="F4B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6" autoAdjust="0"/>
    <p:restoredTop sz="84398" autoAdjust="0"/>
  </p:normalViewPr>
  <p:slideViewPr>
    <p:cSldViewPr snapToGrid="0" snapToObjects="1">
      <p:cViewPr varScale="1">
        <p:scale>
          <a:sx n="98" d="100"/>
          <a:sy n="98" d="100"/>
        </p:scale>
        <p:origin x="213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D17F6-5E44-B34B-9F31-3514A403A339}" type="datetimeFigureOut">
              <a:rPr lang="de-DE" smtClean="0"/>
              <a:t>13.01.2019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041D9-1AA4-C848-BE08-2678C69076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74220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1A8AF-AB40-054D-B39D-3F00D3A9393B}" type="datetimeFigureOut">
              <a:rPr lang="de-DE" smtClean="0"/>
              <a:t>13.01.2019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48AE5-40CD-D246-B914-1E51F93A2EA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99366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48AE5-40CD-D246-B914-1E51F93A2EA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2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48AE5-40CD-D246-B914-1E51F93A2EA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04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48AE5-40CD-D246-B914-1E51F93A2EA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1421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48AE5-40CD-D246-B914-1E51F93A2EA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5436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48AE5-40CD-D246-B914-1E51F93A2EA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7794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48AE5-40CD-D246-B914-1E51F93A2EA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521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48AE5-40CD-D246-B914-1E51F93A2EA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691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48AE5-40CD-D246-B914-1E51F93A2EA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0497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48AE5-40CD-D246-B914-1E51F93A2EA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5530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48AE5-40CD-D246-B914-1E51F93A2EA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717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latin typeface="Roboto Light"/>
                <a:cs typeface="Roboto Light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985950"/>
            <a:ext cx="6400800" cy="471487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Roboto Light"/>
                <a:cs typeface="Roboto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283964" y="6356350"/>
            <a:ext cx="893772" cy="365125"/>
          </a:xfrm>
        </p:spPr>
        <p:txBody>
          <a:bodyPr/>
          <a:lstStyle>
            <a:lvl1pPr>
              <a:defRPr sz="1000">
                <a:latin typeface="Roboto Light"/>
                <a:cs typeface="Roboto Light"/>
              </a:defRPr>
            </a:lvl1pPr>
          </a:lstStyle>
          <a:p>
            <a:fld id="{079EE833-EE82-D544-BB9C-EFA558539038}" type="datetime1">
              <a:rPr lang="de-DE" smtClean="0"/>
              <a:t>13.01.2019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 sz="1000">
                <a:latin typeface="Roboto Light"/>
                <a:cs typeface="Roboto Light"/>
              </a:defRPr>
            </a:lvl1pPr>
          </a:lstStyle>
          <a:p>
            <a:r>
              <a:rPr lang="de-DE"/>
              <a:t>Usability Review: Software XYZ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latin typeface="Roboto Light"/>
                <a:cs typeface="Roboto Light"/>
              </a:defRPr>
            </a:lvl1pPr>
          </a:lstStyle>
          <a:p>
            <a:fld id="{36EA1323-965C-0742-806D-06C14CDC1E0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Rectangle 10"/>
          <p:cNvSpPr/>
          <p:nvPr userDrawn="1"/>
        </p:nvSpPr>
        <p:spPr>
          <a:xfrm>
            <a:off x="0" y="5659427"/>
            <a:ext cx="9144000" cy="36000"/>
          </a:xfrm>
          <a:prstGeom prst="rect">
            <a:avLst/>
          </a:prstGeom>
          <a:solidFill>
            <a:srgbClr val="0D2D8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Bild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48" y="6005689"/>
            <a:ext cx="2019069" cy="701322"/>
          </a:xfrm>
          <a:prstGeom prst="rect">
            <a:avLst/>
          </a:prstGeom>
        </p:spPr>
      </p:pic>
      <p:sp>
        <p:nvSpPr>
          <p:cNvPr id="12" name="Untertitel 2"/>
          <p:cNvSpPr txBox="1">
            <a:spLocks/>
          </p:cNvSpPr>
          <p:nvPr userDrawn="1"/>
        </p:nvSpPr>
        <p:spPr>
          <a:xfrm>
            <a:off x="6654018" y="5060921"/>
            <a:ext cx="2447778" cy="471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Roboto Light"/>
                <a:ea typeface="+mn-ea"/>
                <a:cs typeface="Roboto Light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Roboto Light"/>
                <a:ea typeface="+mn-ea"/>
                <a:cs typeface="Roboto Light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Roboto Light"/>
                <a:ea typeface="+mn-ea"/>
                <a:cs typeface="Roboto Light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Roboto Light"/>
                <a:ea typeface="+mn-ea"/>
                <a:cs typeface="Roboto Light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Roboto Light"/>
                <a:ea typeface="+mn-ea"/>
                <a:cs typeface="Roboto Light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600" dirty="0"/>
              <a:t>[Name]</a:t>
            </a:r>
          </a:p>
        </p:txBody>
      </p:sp>
    </p:spTree>
    <p:extLst>
      <p:ext uri="{BB962C8B-B14F-4D97-AF65-F5344CB8AC3E}">
        <p14:creationId xmlns:p14="http://schemas.microsoft.com/office/powerpoint/2010/main" val="1000821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 sz="2400"/>
            </a:lvl1pPr>
            <a:lvl2pPr marL="742950" indent="-285750">
              <a:buFont typeface="Wingdings" charset="2"/>
              <a:buChar char="§"/>
              <a:defRPr sz="2200"/>
            </a:lvl2pPr>
            <a:lvl3pPr marL="1143000" indent="-228600">
              <a:buFont typeface="Wingdings" charset="2"/>
              <a:buChar char="§"/>
              <a:defRPr sz="2000"/>
            </a:lvl3pPr>
            <a:lvl4pPr marL="1600200" indent="-228600">
              <a:buFont typeface="Wingdings" charset="2"/>
              <a:buChar char="§"/>
              <a:defRPr sz="1800"/>
            </a:lvl4pPr>
            <a:lvl5pPr marL="2057400" indent="-228600">
              <a:buFont typeface="Wingdings" charset="2"/>
              <a:buChar char="§"/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A0CA-6CBF-7546-A7B2-E422C938A4CA}" type="datetime1">
              <a:rPr lang="de-DE" smtClean="0"/>
              <a:t>13.01.2019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024000" y="6356350"/>
            <a:ext cx="30960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/>
              <a:t>Usability Review: Software XYZ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1323-965C-0742-806D-06C14CDC1E0E}" type="slidenum">
              <a:rPr lang="de-DE" smtClean="0"/>
              <a:t>‹#›</a:t>
            </a:fld>
            <a:endParaRPr lang="de-DE"/>
          </a:p>
        </p:txBody>
      </p:sp>
      <p:pic>
        <p:nvPicPr>
          <p:cNvPr id="8" name="Bild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590"/>
          <a:stretch/>
        </p:blipFill>
        <p:spPr>
          <a:xfrm>
            <a:off x="170840" y="6214725"/>
            <a:ext cx="55049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938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26036-E294-B948-8FD3-02781514CF4A}" type="datetime1">
              <a:rPr lang="de-DE" smtClean="0"/>
              <a:t>13.01.2019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Usability Review: Software XYZ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1323-965C-0742-806D-06C14CDC1E0E}" type="slidenum">
              <a:rPr lang="de-DE" smtClean="0"/>
              <a:t>‹#›</a:t>
            </a:fld>
            <a:endParaRPr lang="de-DE"/>
          </a:p>
        </p:txBody>
      </p:sp>
      <p:pic>
        <p:nvPicPr>
          <p:cNvPr id="8" name="Picture 7" descr="oth-regensburg-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41" y="6322796"/>
            <a:ext cx="730469" cy="43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007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7023B-B7D1-1A45-AADC-58F6C8389F84}" type="datetime1">
              <a:rPr lang="de-DE" smtClean="0"/>
              <a:t>13.01.2019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Usability Review: Software XYZ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1323-965C-0742-806D-06C14CDC1E0E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Bild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590"/>
          <a:stretch/>
        </p:blipFill>
        <p:spPr>
          <a:xfrm>
            <a:off x="170840" y="6214725"/>
            <a:ext cx="55049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225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1F54-95EB-0740-B47C-B50C4EF64026}" type="datetime1">
              <a:rPr lang="de-DE" smtClean="0"/>
              <a:t>13.01.2019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Usability Review: Software XYZ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1323-965C-0742-806D-06C14CDC1E0E}" type="slidenum">
              <a:rPr lang="de-DE" smtClean="0"/>
              <a:t>‹#›</a:t>
            </a:fld>
            <a:endParaRPr lang="de-DE"/>
          </a:p>
        </p:txBody>
      </p:sp>
      <p:pic>
        <p:nvPicPr>
          <p:cNvPr id="6" name="Bild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590"/>
          <a:stretch/>
        </p:blipFill>
        <p:spPr>
          <a:xfrm>
            <a:off x="170840" y="6214725"/>
            <a:ext cx="55049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93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40536" y="6356350"/>
            <a:ext cx="8937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boto Light"/>
                <a:cs typeface="Roboto Light"/>
              </a:defRPr>
            </a:lvl1pPr>
          </a:lstStyle>
          <a:p>
            <a:fld id="{C8C1DAB3-C946-9A43-B18E-2D640705B548}" type="datetime1">
              <a:rPr lang="de-DE" smtClean="0"/>
              <a:t>13.01.2019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24000" y="6356350"/>
            <a:ext cx="309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Roboto Light"/>
                <a:cs typeface="Roboto Light"/>
              </a:defRPr>
            </a:lvl1pPr>
          </a:lstStyle>
          <a:p>
            <a:r>
              <a:rPr lang="de-DE"/>
              <a:t>Usability Review: Software XYZ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 Light"/>
                <a:cs typeface="Roboto Light"/>
              </a:defRPr>
            </a:lvl1pPr>
          </a:lstStyle>
          <a:p>
            <a:fld id="{36EA1323-965C-0742-806D-06C14CDC1E0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2198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Roboto Light"/>
          <a:ea typeface="+mj-ea"/>
          <a:cs typeface="Roboto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Roboto Light"/>
          <a:ea typeface="+mn-ea"/>
          <a:cs typeface="Roboto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Roboto Light"/>
          <a:ea typeface="+mn-ea"/>
          <a:cs typeface="Roboto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Roboto Light"/>
          <a:ea typeface="+mn-ea"/>
          <a:cs typeface="Roboto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Roboto Light"/>
          <a:ea typeface="+mn-ea"/>
          <a:cs typeface="Roboto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Roboto Light"/>
          <a:ea typeface="+mn-ea"/>
          <a:cs typeface="Roboto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Roboto Light"/>
                <a:cs typeface="Roboto Light"/>
              </a:rPr>
              <a:t>Abschlusspräsentation HCI</a:t>
            </a:r>
            <a:br>
              <a:rPr lang="de-DE" dirty="0">
                <a:latin typeface="Roboto Light"/>
                <a:cs typeface="Roboto Light"/>
              </a:rPr>
            </a:b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Roboto Light"/>
                <a:cs typeface="Roboto Light"/>
              </a:rPr>
              <a:t>QIS-System OTH Regensburg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sz="2000" dirty="0">
                <a:latin typeface="Roboto Light"/>
                <a:cs typeface="Roboto Light"/>
              </a:rPr>
              <a:t>Linda </a:t>
            </a:r>
            <a:r>
              <a:rPr lang="de-DE" sz="2000" dirty="0" err="1">
                <a:latin typeface="Roboto Light"/>
                <a:cs typeface="Roboto Light"/>
              </a:rPr>
              <a:t>Kuznetso</a:t>
            </a:r>
            <a:r>
              <a:rPr lang="de-DE" sz="2000" dirty="0" err="1"/>
              <a:t>va</a:t>
            </a:r>
            <a:r>
              <a:rPr lang="de-DE" sz="2000" dirty="0"/>
              <a:t>, Carola Vaitl, Simon Hofmeister, Tuan Do, Konstantin </a:t>
            </a:r>
            <a:r>
              <a:rPr lang="de-DE" sz="2000" dirty="0" smtClean="0"/>
              <a:t>Kondrashov</a:t>
            </a:r>
            <a:endParaRPr lang="de-DE" sz="2000" dirty="0">
              <a:latin typeface="Roboto Light"/>
              <a:cs typeface="Roboto Light"/>
            </a:endParaRPr>
          </a:p>
          <a:p>
            <a:r>
              <a:rPr lang="de-DE" sz="2000" dirty="0">
                <a:latin typeface="Roboto Light"/>
                <a:cs typeface="Roboto Light"/>
              </a:rPr>
              <a:t>18.01.2019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de-DE" dirty="0"/>
              <a:t>Usability Review: Software XYZ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1323-965C-0742-806D-06C14CDC1E0E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712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Endprodukt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Erfahrungen..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Usability Review: Software XYZ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1323-965C-0742-806D-06C14CDC1E0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5001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Usability Review: Software XYZ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1323-965C-0742-806D-06C14CDC1E0E}" type="slidenum">
              <a:rPr lang="de-DE" smtClean="0"/>
              <a:t>2</a:t>
            </a:fld>
            <a:endParaRPr lang="de-DE" dirty="0"/>
          </a:p>
        </p:txBody>
      </p:sp>
      <p:grpSp>
        <p:nvGrpSpPr>
          <p:cNvPr id="10" name="Gruppierung 6"/>
          <p:cNvGrpSpPr/>
          <p:nvPr/>
        </p:nvGrpSpPr>
        <p:grpSpPr>
          <a:xfrm>
            <a:off x="0" y="1834073"/>
            <a:ext cx="9144000" cy="485895"/>
            <a:chOff x="1" y="4784232"/>
            <a:chExt cx="9144000" cy="485895"/>
          </a:xfrm>
        </p:grpSpPr>
        <p:sp>
          <p:nvSpPr>
            <p:cNvPr id="11" name="Rechteck 4"/>
            <p:cNvSpPr/>
            <p:nvPr/>
          </p:nvSpPr>
          <p:spPr>
            <a:xfrm>
              <a:off x="1" y="4784232"/>
              <a:ext cx="9144000" cy="4858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/>
                <a:cs typeface="Segoe UI Light"/>
              </a:endParaRPr>
            </a:p>
          </p:txBody>
        </p:sp>
        <p:sp>
          <p:nvSpPr>
            <p:cNvPr id="12" name="Rechteck 5"/>
            <p:cNvSpPr/>
            <p:nvPr/>
          </p:nvSpPr>
          <p:spPr>
            <a:xfrm>
              <a:off x="1" y="4784232"/>
              <a:ext cx="140189" cy="485895"/>
            </a:xfrm>
            <a:prstGeom prst="rect">
              <a:avLst/>
            </a:prstGeom>
            <a:solidFill>
              <a:srgbClr val="0D2D8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/>
                <a:cs typeface="Segoe UI Light"/>
              </a:endParaRPr>
            </a:p>
          </p:txBody>
        </p:sp>
      </p:grpSp>
      <p:sp>
        <p:nvSpPr>
          <p:cNvPr id="14" name="Textfeld 3"/>
          <p:cNvSpPr txBox="1"/>
          <p:nvPr/>
        </p:nvSpPr>
        <p:spPr>
          <a:xfrm>
            <a:off x="0" y="1787516"/>
            <a:ext cx="8903367" cy="1969770"/>
          </a:xfrm>
          <a:prstGeom prst="rect">
            <a:avLst/>
          </a:prstGeom>
          <a:noFill/>
        </p:spPr>
        <p:txBody>
          <a:bodyPr wrap="square" lIns="54000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de-DE" sz="2400" dirty="0">
                <a:solidFill>
                  <a:srgbClr val="0D2D81"/>
                </a:solidFill>
                <a:latin typeface="Roboto" charset="0"/>
                <a:ea typeface="Roboto" charset="0"/>
                <a:cs typeface="Roboto" charset="0"/>
              </a:rPr>
              <a:t>1 | Ausgangssituation</a:t>
            </a:r>
          </a:p>
          <a:p>
            <a:pPr>
              <a:lnSpc>
                <a:spcPct val="130000"/>
              </a:lnSpc>
            </a:pPr>
            <a:r>
              <a:rPr lang="de-DE" sz="2400" dirty="0">
                <a:latin typeface="Roboto Light" charset="0"/>
                <a:ea typeface="Roboto Light" charset="0"/>
                <a:cs typeface="Roboto Light" charset="0"/>
              </a:rPr>
              <a:t>2 |  Projektvorgehen </a:t>
            </a:r>
          </a:p>
          <a:p>
            <a:pPr>
              <a:lnSpc>
                <a:spcPct val="130000"/>
              </a:lnSpc>
            </a:pPr>
            <a:r>
              <a:rPr lang="de-DE" sz="2400" dirty="0">
                <a:latin typeface="Roboto Light" charset="0"/>
                <a:ea typeface="Roboto Light" charset="0"/>
                <a:cs typeface="Roboto Light" charset="0"/>
              </a:rPr>
              <a:t>3 | Ergebnisse der Usability Tests</a:t>
            </a:r>
          </a:p>
          <a:p>
            <a:pPr>
              <a:lnSpc>
                <a:spcPct val="130000"/>
              </a:lnSpc>
            </a:pPr>
            <a:r>
              <a:rPr lang="de-DE" sz="2400" dirty="0">
                <a:latin typeface="Roboto Light" charset="0"/>
                <a:ea typeface="Roboto Light" charset="0"/>
                <a:cs typeface="Roboto Light" charset="0"/>
              </a:rPr>
              <a:t>4 |  Endprodukt</a:t>
            </a:r>
          </a:p>
        </p:txBody>
      </p:sp>
    </p:spTree>
    <p:extLst>
      <p:ext uri="{BB962C8B-B14F-4D97-AF65-F5344CB8AC3E}">
        <p14:creationId xmlns:p14="http://schemas.microsoft.com/office/powerpoint/2010/main" val="138726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Projektvorgehen</a:t>
            </a:r>
            <a:br>
              <a:rPr lang="de-DE" dirty="0"/>
            </a:b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Durchlaufene Lifecycles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Usability Review: Software XYZ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1323-965C-0742-806D-06C14CDC1E0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114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57200" y="675536"/>
            <a:ext cx="8229600" cy="5450627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FDB9-DA34-E741-8AF8-DE6732C90FBF}" type="slidenum">
              <a:rPr lang="de-DE" smtClean="0"/>
              <a:t>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Usability Review: Software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9381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Usability Review: Software XYZ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1323-965C-0742-806D-06C14CDC1E0E}" type="slidenum">
              <a:rPr lang="de-DE" smtClean="0"/>
              <a:t>5</a:t>
            </a:fld>
            <a:endParaRPr lang="de-DE" dirty="0"/>
          </a:p>
        </p:txBody>
      </p:sp>
      <p:grpSp>
        <p:nvGrpSpPr>
          <p:cNvPr id="10" name="Gruppierung 6"/>
          <p:cNvGrpSpPr/>
          <p:nvPr/>
        </p:nvGrpSpPr>
        <p:grpSpPr>
          <a:xfrm>
            <a:off x="0" y="2315334"/>
            <a:ext cx="9144000" cy="485895"/>
            <a:chOff x="1" y="4784232"/>
            <a:chExt cx="9144000" cy="485895"/>
          </a:xfrm>
        </p:grpSpPr>
        <p:sp>
          <p:nvSpPr>
            <p:cNvPr id="11" name="Rechteck 4"/>
            <p:cNvSpPr/>
            <p:nvPr/>
          </p:nvSpPr>
          <p:spPr>
            <a:xfrm>
              <a:off x="1" y="4784232"/>
              <a:ext cx="9144000" cy="4858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/>
                <a:cs typeface="Segoe UI Light"/>
              </a:endParaRPr>
            </a:p>
          </p:txBody>
        </p:sp>
        <p:sp>
          <p:nvSpPr>
            <p:cNvPr id="12" name="Rechteck 5"/>
            <p:cNvSpPr/>
            <p:nvPr/>
          </p:nvSpPr>
          <p:spPr>
            <a:xfrm>
              <a:off x="1" y="4784232"/>
              <a:ext cx="140189" cy="485895"/>
            </a:xfrm>
            <a:prstGeom prst="rect">
              <a:avLst/>
            </a:prstGeom>
            <a:solidFill>
              <a:srgbClr val="0D2D8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/>
                <a:cs typeface="Segoe UI Light"/>
              </a:endParaRPr>
            </a:p>
          </p:txBody>
        </p:sp>
      </p:grpSp>
      <p:sp>
        <p:nvSpPr>
          <p:cNvPr id="15" name="Textfeld 3">
            <a:extLst>
              <a:ext uri="{FF2B5EF4-FFF2-40B4-BE49-F238E27FC236}">
                <a16:creationId xmlns:a16="http://schemas.microsoft.com/office/drawing/2014/main" xmlns="" id="{DD929CDE-998F-4683-9FFB-F5CB92FB1C15}"/>
              </a:ext>
            </a:extLst>
          </p:cNvPr>
          <p:cNvSpPr txBox="1"/>
          <p:nvPr/>
        </p:nvSpPr>
        <p:spPr>
          <a:xfrm>
            <a:off x="0" y="1787516"/>
            <a:ext cx="8903367" cy="1969770"/>
          </a:xfrm>
          <a:prstGeom prst="rect">
            <a:avLst/>
          </a:prstGeom>
          <a:noFill/>
        </p:spPr>
        <p:txBody>
          <a:bodyPr wrap="square" lIns="54000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de-DE" sz="2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1 | Ausgangssituation</a:t>
            </a:r>
          </a:p>
          <a:p>
            <a:pPr>
              <a:lnSpc>
                <a:spcPct val="130000"/>
              </a:lnSpc>
            </a:pPr>
            <a:r>
              <a:rPr lang="de-DE" sz="24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 |  Projektvorgehen</a:t>
            </a:r>
            <a:r>
              <a:rPr lang="de-DE" sz="240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de-DE" sz="2400" dirty="0">
                <a:latin typeface="Roboto Light" charset="0"/>
                <a:ea typeface="Roboto Light" charset="0"/>
                <a:cs typeface="Roboto Light" charset="0"/>
              </a:rPr>
              <a:t>3 | Ergebnisse der Usability Tests</a:t>
            </a:r>
          </a:p>
          <a:p>
            <a:pPr>
              <a:lnSpc>
                <a:spcPct val="130000"/>
              </a:lnSpc>
            </a:pPr>
            <a:r>
              <a:rPr lang="de-DE" sz="2400" dirty="0">
                <a:latin typeface="Roboto Light" charset="0"/>
                <a:ea typeface="Roboto Light" charset="0"/>
                <a:cs typeface="Roboto Light" charset="0"/>
              </a:rPr>
              <a:t>4 |  Endprodukt</a:t>
            </a:r>
          </a:p>
        </p:txBody>
      </p:sp>
    </p:spTree>
    <p:extLst>
      <p:ext uri="{BB962C8B-B14F-4D97-AF65-F5344CB8AC3E}">
        <p14:creationId xmlns:p14="http://schemas.microsoft.com/office/powerpoint/2010/main" val="128246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Projektvorgehen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287027" cy="3125804"/>
          </a:xfrm>
        </p:spPr>
        <p:txBody>
          <a:bodyPr>
            <a:normAutofit/>
          </a:bodyPr>
          <a:lstStyle/>
          <a:p>
            <a:r>
              <a:rPr lang="de-DE" sz="1600" dirty="0"/>
              <a:t>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Usability Review: Software XYZ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1323-965C-0742-806D-06C14CDC1E0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4640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Usability Review: Software XYZ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1323-965C-0742-806D-06C14CDC1E0E}" type="slidenum">
              <a:rPr lang="de-DE" smtClean="0"/>
              <a:t>7</a:t>
            </a:fld>
            <a:endParaRPr lang="de-DE" dirty="0"/>
          </a:p>
        </p:txBody>
      </p:sp>
      <p:grpSp>
        <p:nvGrpSpPr>
          <p:cNvPr id="10" name="Gruppierung 6"/>
          <p:cNvGrpSpPr/>
          <p:nvPr/>
        </p:nvGrpSpPr>
        <p:grpSpPr>
          <a:xfrm>
            <a:off x="0" y="2782408"/>
            <a:ext cx="9144000" cy="485895"/>
            <a:chOff x="1" y="4784232"/>
            <a:chExt cx="9144000" cy="485895"/>
          </a:xfrm>
        </p:grpSpPr>
        <p:sp>
          <p:nvSpPr>
            <p:cNvPr id="11" name="Rechteck 4"/>
            <p:cNvSpPr/>
            <p:nvPr/>
          </p:nvSpPr>
          <p:spPr>
            <a:xfrm>
              <a:off x="1" y="4784232"/>
              <a:ext cx="9144000" cy="4858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/>
                <a:cs typeface="Segoe UI Light"/>
              </a:endParaRPr>
            </a:p>
          </p:txBody>
        </p:sp>
        <p:sp>
          <p:nvSpPr>
            <p:cNvPr id="12" name="Rechteck 5"/>
            <p:cNvSpPr/>
            <p:nvPr/>
          </p:nvSpPr>
          <p:spPr>
            <a:xfrm>
              <a:off x="1" y="4784232"/>
              <a:ext cx="140189" cy="485895"/>
            </a:xfrm>
            <a:prstGeom prst="rect">
              <a:avLst/>
            </a:prstGeom>
            <a:solidFill>
              <a:srgbClr val="0D2D8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/>
                <a:cs typeface="Segoe UI Light"/>
              </a:endParaRPr>
            </a:p>
          </p:txBody>
        </p:sp>
      </p:grpSp>
      <p:sp>
        <p:nvSpPr>
          <p:cNvPr id="9" name="Textfeld 3">
            <a:extLst>
              <a:ext uri="{FF2B5EF4-FFF2-40B4-BE49-F238E27FC236}">
                <a16:creationId xmlns:a16="http://schemas.microsoft.com/office/drawing/2014/main" xmlns="" id="{4D58EA5F-FD16-4B3B-94CF-8E295FF91FF1}"/>
              </a:ext>
            </a:extLst>
          </p:cNvPr>
          <p:cNvSpPr txBox="1"/>
          <p:nvPr/>
        </p:nvSpPr>
        <p:spPr>
          <a:xfrm>
            <a:off x="0" y="1787516"/>
            <a:ext cx="8903367" cy="1969770"/>
          </a:xfrm>
          <a:prstGeom prst="rect">
            <a:avLst/>
          </a:prstGeom>
          <a:noFill/>
        </p:spPr>
        <p:txBody>
          <a:bodyPr wrap="square" lIns="54000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de-DE" sz="2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1 | Ausgangssituation</a:t>
            </a:r>
          </a:p>
          <a:p>
            <a:pPr>
              <a:lnSpc>
                <a:spcPct val="130000"/>
              </a:lnSpc>
            </a:pPr>
            <a:r>
              <a:rPr lang="de-DE" sz="2400" dirty="0">
                <a:latin typeface="Roboto Light" charset="0"/>
                <a:ea typeface="Roboto Light" charset="0"/>
                <a:cs typeface="Roboto Light" charset="0"/>
              </a:rPr>
              <a:t>2 |  Projektvorgehen </a:t>
            </a:r>
          </a:p>
          <a:p>
            <a:pPr>
              <a:lnSpc>
                <a:spcPct val="130000"/>
              </a:lnSpc>
            </a:pPr>
            <a:r>
              <a:rPr lang="de-DE" sz="24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 | Ergebnisse der Usability Tests</a:t>
            </a:r>
          </a:p>
          <a:p>
            <a:pPr>
              <a:lnSpc>
                <a:spcPct val="130000"/>
              </a:lnSpc>
            </a:pPr>
            <a:r>
              <a:rPr lang="de-DE" sz="2400" dirty="0">
                <a:latin typeface="Roboto Light" charset="0"/>
                <a:ea typeface="Roboto Light" charset="0"/>
                <a:cs typeface="Roboto Light" charset="0"/>
              </a:rPr>
              <a:t>4 |  Endprodukt</a:t>
            </a:r>
          </a:p>
        </p:txBody>
      </p:sp>
    </p:spTree>
    <p:extLst>
      <p:ext uri="{BB962C8B-B14F-4D97-AF65-F5344CB8AC3E}">
        <p14:creationId xmlns:p14="http://schemas.microsoft.com/office/powerpoint/2010/main" val="334861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Usability-Test</a:t>
            </a:r>
            <a:br>
              <a:rPr lang="de-DE" dirty="0"/>
            </a:b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xy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Usability Review: Software XYZ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1323-965C-0742-806D-06C14CDC1E0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366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Usability Review: Software XYZ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1323-965C-0742-806D-06C14CDC1E0E}" type="slidenum">
              <a:rPr lang="de-DE" smtClean="0"/>
              <a:t>9</a:t>
            </a:fld>
            <a:endParaRPr lang="de-DE" dirty="0"/>
          </a:p>
        </p:txBody>
      </p:sp>
      <p:grpSp>
        <p:nvGrpSpPr>
          <p:cNvPr id="10" name="Gruppierung 6"/>
          <p:cNvGrpSpPr/>
          <p:nvPr/>
        </p:nvGrpSpPr>
        <p:grpSpPr>
          <a:xfrm>
            <a:off x="0" y="3275781"/>
            <a:ext cx="9144000" cy="485895"/>
            <a:chOff x="1" y="4784232"/>
            <a:chExt cx="9144000" cy="485895"/>
          </a:xfrm>
        </p:grpSpPr>
        <p:sp>
          <p:nvSpPr>
            <p:cNvPr id="11" name="Rechteck 4"/>
            <p:cNvSpPr/>
            <p:nvPr/>
          </p:nvSpPr>
          <p:spPr>
            <a:xfrm>
              <a:off x="1" y="4784232"/>
              <a:ext cx="9144000" cy="4858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/>
                <a:cs typeface="Segoe UI Light"/>
              </a:endParaRPr>
            </a:p>
          </p:txBody>
        </p:sp>
        <p:sp>
          <p:nvSpPr>
            <p:cNvPr id="12" name="Rechteck 5"/>
            <p:cNvSpPr/>
            <p:nvPr/>
          </p:nvSpPr>
          <p:spPr>
            <a:xfrm>
              <a:off x="1" y="4784232"/>
              <a:ext cx="140189" cy="485895"/>
            </a:xfrm>
            <a:prstGeom prst="rect">
              <a:avLst/>
            </a:prstGeom>
            <a:solidFill>
              <a:srgbClr val="0D2D8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/>
                <a:cs typeface="Segoe UI Light"/>
              </a:endParaRPr>
            </a:p>
          </p:txBody>
        </p:sp>
      </p:grpSp>
      <p:sp>
        <p:nvSpPr>
          <p:cNvPr id="9" name="Textfeld 3">
            <a:extLst>
              <a:ext uri="{FF2B5EF4-FFF2-40B4-BE49-F238E27FC236}">
                <a16:creationId xmlns:a16="http://schemas.microsoft.com/office/drawing/2014/main" xmlns="" id="{45ECF429-C0CF-44AF-A217-5999E723121F}"/>
              </a:ext>
            </a:extLst>
          </p:cNvPr>
          <p:cNvSpPr txBox="1"/>
          <p:nvPr/>
        </p:nvSpPr>
        <p:spPr>
          <a:xfrm>
            <a:off x="0" y="1787516"/>
            <a:ext cx="8903367" cy="1969770"/>
          </a:xfrm>
          <a:prstGeom prst="rect">
            <a:avLst/>
          </a:prstGeom>
          <a:noFill/>
        </p:spPr>
        <p:txBody>
          <a:bodyPr wrap="square" lIns="54000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de-DE" sz="2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1 | Ausgangssituation</a:t>
            </a:r>
          </a:p>
          <a:p>
            <a:pPr>
              <a:lnSpc>
                <a:spcPct val="130000"/>
              </a:lnSpc>
            </a:pPr>
            <a:r>
              <a:rPr lang="de-DE" sz="2400" dirty="0">
                <a:latin typeface="Roboto Light" charset="0"/>
                <a:ea typeface="Roboto Light" charset="0"/>
                <a:cs typeface="Roboto Light" charset="0"/>
              </a:rPr>
              <a:t>2 |  Projektvorgehen </a:t>
            </a:r>
          </a:p>
          <a:p>
            <a:pPr>
              <a:lnSpc>
                <a:spcPct val="130000"/>
              </a:lnSpc>
            </a:pPr>
            <a:r>
              <a:rPr lang="de-DE" sz="2400" dirty="0">
                <a:latin typeface="Roboto Light" charset="0"/>
                <a:ea typeface="Roboto Light" charset="0"/>
                <a:cs typeface="Roboto Light" charset="0"/>
              </a:rPr>
              <a:t>3 | Ergebnisse der Usability Tests</a:t>
            </a:r>
          </a:p>
          <a:p>
            <a:pPr>
              <a:lnSpc>
                <a:spcPct val="130000"/>
              </a:lnSpc>
            </a:pPr>
            <a:r>
              <a:rPr lang="de-DE" sz="24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 |  Endprodukt</a:t>
            </a:r>
          </a:p>
        </p:txBody>
      </p:sp>
    </p:spTree>
    <p:extLst>
      <p:ext uri="{BB962C8B-B14F-4D97-AF65-F5344CB8AC3E}">
        <p14:creationId xmlns:p14="http://schemas.microsoft.com/office/powerpoint/2010/main" val="7389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 dirty="0">
            <a:solidFill>
              <a:schemeClr val="tx1"/>
            </a:solidFill>
            <a:latin typeface="Roboto Light" charset="0"/>
            <a:ea typeface="Roboto Light" charset="0"/>
            <a:cs typeface="Roboto Light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dirty="0" smtClean="0">
            <a:latin typeface="Roboto Light" charset="0"/>
            <a:ea typeface="Roboto Light" charset="0"/>
            <a:cs typeface="Roboto Light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On-screen Show (4:3)</PresentationFormat>
  <Paragraphs>59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Roboto</vt:lpstr>
      <vt:lpstr>Roboto Light</vt:lpstr>
      <vt:lpstr>Segoe UI Light</vt:lpstr>
      <vt:lpstr>Wingdings</vt:lpstr>
      <vt:lpstr>Office-Design</vt:lpstr>
      <vt:lpstr>Abschlusspräsentation HCI QIS-System OTH Regensburg</vt:lpstr>
      <vt:lpstr>Inhalt</vt:lpstr>
      <vt:lpstr>Projektvorgehen Durchlaufene Lifecycles</vt:lpstr>
      <vt:lpstr>PowerPoint Presentation</vt:lpstr>
      <vt:lpstr>Inhalt</vt:lpstr>
      <vt:lpstr>Projektvorgehen</vt:lpstr>
      <vt:lpstr>Inhalt</vt:lpstr>
      <vt:lpstr>Ergebnisse Usability-Test xy</vt:lpstr>
      <vt:lpstr>Inhalt</vt:lpstr>
      <vt:lpstr>Endprodukt</vt:lpstr>
    </vt:vector>
  </TitlesOfParts>
  <Manager/>
  <Company>OTH Regensburg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Markus Heckner</dc:creator>
  <cp:keywords/>
  <dc:description/>
  <cp:lastModifiedBy>Konstantin</cp:lastModifiedBy>
  <cp:revision>318</cp:revision>
  <dcterms:created xsi:type="dcterms:W3CDTF">2015-01-20T11:07:18Z</dcterms:created>
  <dcterms:modified xsi:type="dcterms:W3CDTF">2019-01-12T23:34:09Z</dcterms:modified>
  <cp:category/>
</cp:coreProperties>
</file>