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0" r:id="rId8"/>
    <p:sldId id="271" r:id="rId9"/>
    <p:sldId id="272" r:id="rId10"/>
    <p:sldId id="273" r:id="rId11"/>
    <p:sldId id="266" r:id="rId12"/>
    <p:sldId id="268" r:id="rId13"/>
    <p:sldId id="269" r:id="rId14"/>
    <p:sldId id="267" r:id="rId15"/>
    <p:sldId id="264" r:id="rId16"/>
    <p:sldId id="262" r:id="rId17"/>
  </p:sldIdLst>
  <p:sldSz cx="9144000" cy="5143500" type="screen16x9"/>
  <p:notesSz cx="6797675" cy="9926638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ilian Barth" initials="MB" lastIdx="1" clrIdx="0">
    <p:extLst>
      <p:ext uri="{19B8F6BF-5375-455C-9EA6-DF929625EA0E}">
        <p15:presenceInfo xmlns:p15="http://schemas.microsoft.com/office/powerpoint/2012/main" userId="dce3b6e702230ace" providerId="Windows Live"/>
      </p:ext>
    </p:extLst>
  </p:cmAuthor>
  <p:cmAuthor id="2" name="Moni" initials="M" lastIdx="1" clrIdx="1">
    <p:extLst>
      <p:ext uri="{19B8F6BF-5375-455C-9EA6-DF929625EA0E}">
        <p15:presenceInfo xmlns:p15="http://schemas.microsoft.com/office/powerpoint/2012/main" userId="Mo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94676" autoAdjust="0"/>
  </p:normalViewPr>
  <p:slideViewPr>
    <p:cSldViewPr showGuides="1">
      <p:cViewPr varScale="1">
        <p:scale>
          <a:sx n="79" d="100"/>
          <a:sy n="79" d="100"/>
        </p:scale>
        <p:origin x="108" y="105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265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55711" y="27428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6305" y="926273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55711" y="926273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2479" y="273048"/>
            <a:ext cx="2956834" cy="4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68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HSP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HSP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HSP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PIS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 dt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Implementierung von </a:t>
            </a:r>
            <a:r>
              <a:rPr lang="de-DE" dirty="0" err="1"/>
              <a:t>Reversi</a:t>
            </a:r>
            <a:r>
              <a:rPr lang="de-DE" dirty="0"/>
              <a:t> mit dem </a:t>
            </a:r>
            <a:r>
              <a:rPr lang="de-DE" dirty="0" err="1"/>
              <a:t>AlphaZero</a:t>
            </a:r>
            <a:r>
              <a:rPr lang="de-DE" dirty="0"/>
              <a:t>-Ansatz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6574" y="2499742"/>
            <a:ext cx="7774632" cy="936104"/>
          </a:xfrm>
        </p:spPr>
        <p:txBody>
          <a:bodyPr>
            <a:normAutofit/>
          </a:bodyPr>
          <a:lstStyle/>
          <a:p>
            <a:r>
              <a:rPr lang="de-DE" dirty="0"/>
              <a:t>HSP </a:t>
            </a:r>
            <a:r>
              <a:rPr lang="de-DE" dirty="0" err="1"/>
              <a:t>WiSe</a:t>
            </a:r>
            <a:r>
              <a:rPr lang="de-DE" dirty="0"/>
              <a:t> 2019/20</a:t>
            </a:r>
          </a:p>
          <a:p>
            <a:r>
              <a:rPr lang="de-DE" dirty="0"/>
              <a:t>Simon Hofmeister, Monika Silber, Simon Wasserburger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9F6B26-B65E-48EA-AC7E-9D8D8FC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D892C8-5D06-4181-BA62-F9289C4D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B12A90-BABC-4D55-853C-2F1827ED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Input-Transformation aus mehreren Ebenen, die je 15x15 Felder annehmen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Ebene „Spieler 1“: binäre Codierung für Steine des Spielers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Ebene „Spieler 2“: binäre Codierung für Steine des Spielers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Ebene „Löcher“: binäre Codierung für bespielbare Felder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Ebene „aktueller Spieler“: Zahlencodierung für aktuellen Spieler</a:t>
            </a:r>
          </a:p>
          <a:p>
            <a:pPr marL="848874" lvl="2" indent="-285750">
              <a:buFont typeface="Arial" panose="020B0604020202020204" pitchFamily="34" charset="0"/>
              <a:buChar char="•"/>
            </a:pPr>
            <a:r>
              <a:rPr lang="de-DE" dirty="0"/>
              <a:t>Spieler 1 entspricht „0“, Spieler 2 entspricht „1“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Block: 3x3 </a:t>
            </a:r>
            <a:r>
              <a:rPr lang="de-DE" dirty="0" err="1"/>
              <a:t>ConvolutionalLayer</a:t>
            </a:r>
            <a:r>
              <a:rPr lang="de-DE" dirty="0"/>
              <a:t>, </a:t>
            </a:r>
            <a:r>
              <a:rPr lang="de-DE" dirty="0" err="1"/>
              <a:t>BatchNormalization</a:t>
            </a:r>
            <a:r>
              <a:rPr lang="de-DE" dirty="0"/>
              <a:t>, </a:t>
            </a:r>
            <a:r>
              <a:rPr lang="de-DE" dirty="0" err="1"/>
              <a:t>LeakyRelu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Residual Block: 2 </a:t>
            </a:r>
            <a:r>
              <a:rPr lang="de-DE" dirty="0" err="1"/>
              <a:t>Conv</a:t>
            </a:r>
            <a:r>
              <a:rPr lang="de-DE" dirty="0"/>
              <a:t>. Blöcke, 1x mit </a:t>
            </a:r>
            <a:r>
              <a:rPr lang="de-DE" dirty="0" err="1"/>
              <a:t>LeakyRelu</a:t>
            </a:r>
            <a:r>
              <a:rPr lang="de-DE" dirty="0"/>
              <a:t>, 1x ohne </a:t>
            </a:r>
            <a:r>
              <a:rPr lang="de-DE" dirty="0" err="1"/>
              <a:t>LeakyRelu</a:t>
            </a:r>
            <a:r>
              <a:rPr lang="de-DE" dirty="0"/>
              <a:t>, anschließende elementweise Addition der Matrixelemente, </a:t>
            </a:r>
            <a:r>
              <a:rPr lang="de-DE" dirty="0" err="1"/>
              <a:t>LeakyRelu</a:t>
            </a:r>
            <a:r>
              <a:rPr lang="de-DE" dirty="0"/>
              <a:t> 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Output: 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Value Head: </a:t>
            </a:r>
            <a:r>
              <a:rPr lang="de-DE" dirty="0" err="1"/>
              <a:t>Convolutional</a:t>
            </a:r>
            <a:r>
              <a:rPr lang="de-DE" dirty="0"/>
              <a:t> Block, </a:t>
            </a:r>
            <a:r>
              <a:rPr lang="de-DE" dirty="0" err="1"/>
              <a:t>FullyConnectedLayer</a:t>
            </a:r>
            <a:r>
              <a:rPr lang="de-DE" dirty="0"/>
              <a:t>, </a:t>
            </a:r>
            <a:r>
              <a:rPr lang="de-DE" dirty="0" err="1"/>
              <a:t>TanH</a:t>
            </a:r>
            <a:r>
              <a:rPr lang="de-DE" dirty="0"/>
              <a:t>-Aktivierung, MSE-Fehler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Policy Head: </a:t>
            </a:r>
            <a:r>
              <a:rPr lang="de-DE" dirty="0" err="1"/>
              <a:t>Convolutional</a:t>
            </a:r>
            <a:r>
              <a:rPr lang="de-DE" dirty="0"/>
              <a:t> Block, </a:t>
            </a:r>
            <a:r>
              <a:rPr lang="de-DE" dirty="0" err="1"/>
              <a:t>FullyConnectedLayer</a:t>
            </a:r>
            <a:r>
              <a:rPr lang="de-DE" dirty="0"/>
              <a:t>, Cross-</a:t>
            </a:r>
            <a:r>
              <a:rPr lang="de-DE" dirty="0" err="1"/>
              <a:t>Entropy</a:t>
            </a:r>
            <a:r>
              <a:rPr lang="de-DE" dirty="0"/>
              <a:t>-Fehler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2789F-B3AC-4B83-BA01-921C4CD44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Bausteine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BFAD482-738D-409E-970C-17ADF68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112533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9F6B26-B65E-48EA-AC7E-9D8D8FC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D892C8-5D06-4181-BA62-F9289C4D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8B12A90-BABC-4D55-853C-2F1827EDA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073" y="1023148"/>
                <a:ext cx="8568000" cy="3507500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Struktur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Konfiguration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Lernrate</a:t>
                </a:r>
                <a:r>
                  <a:rPr lang="de-DE" dirty="0"/>
                  <a:t>: 0,01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Updater</a:t>
                </a:r>
                <a:r>
                  <a:rPr lang="de-DE" dirty="0"/>
                  <a:t>: Momentum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Optimierungsalgorithmus: SGD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Backpropagation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Regularisierung: L1: 0,9; L2-Value-Head: 0,01; L2-Policy-Head: 0,0001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Gewichtsinitialisierung: He-Initialisierung: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𝑓𝑎𝑛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8B12A90-BABC-4D55-853C-2F1827EDA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073" y="1023148"/>
                <a:ext cx="8568000" cy="3507500"/>
              </a:xfrm>
              <a:blipFill>
                <a:blip r:embed="rId2"/>
                <a:stretch>
                  <a:fillRect l="-1281" t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2789F-B3AC-4B83-BA01-921C4CD44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Struktur &amp; Konfiguration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BFAD482-738D-409E-970C-17ADF68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D86DF-8D34-4414-A8DD-5E04C4B01099}"/>
              </a:ext>
            </a:extLst>
          </p:cNvPr>
          <p:cNvSpPr/>
          <p:nvPr/>
        </p:nvSpPr>
        <p:spPr>
          <a:xfrm>
            <a:off x="1475153" y="1414503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4068E7B-B079-4F18-927D-724A2EB96C1A}"/>
              </a:ext>
            </a:extLst>
          </p:cNvPr>
          <p:cNvSpPr/>
          <p:nvPr/>
        </p:nvSpPr>
        <p:spPr>
          <a:xfrm>
            <a:off x="1475153" y="1526106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BCA420-429C-4353-864A-FAE7D1A04123}"/>
              </a:ext>
            </a:extLst>
          </p:cNvPr>
          <p:cNvSpPr/>
          <p:nvPr/>
        </p:nvSpPr>
        <p:spPr>
          <a:xfrm>
            <a:off x="1475153" y="1637709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B4629F-F696-44D7-8FA3-4FB40874674D}"/>
              </a:ext>
            </a:extLst>
          </p:cNvPr>
          <p:cNvSpPr/>
          <p:nvPr/>
        </p:nvSpPr>
        <p:spPr>
          <a:xfrm>
            <a:off x="1475153" y="1749312"/>
            <a:ext cx="864096" cy="678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Transfor-mierter</a:t>
            </a:r>
            <a:r>
              <a:rPr lang="de-DE" sz="1100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0E02CD-C69B-4905-8270-6A6729ED7BD9}"/>
              </a:ext>
            </a:extLst>
          </p:cNvPr>
          <p:cNvSpPr/>
          <p:nvPr/>
        </p:nvSpPr>
        <p:spPr>
          <a:xfrm>
            <a:off x="2843306" y="1539422"/>
            <a:ext cx="576064" cy="766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Conv</a:t>
            </a:r>
            <a:r>
              <a:rPr lang="de-DE" sz="1100" dirty="0">
                <a:solidFill>
                  <a:schemeClr val="tx1"/>
                </a:solidFill>
              </a:rPr>
              <a:t>. Block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7292080-639E-4777-9003-DF503D1191C5}"/>
              </a:ext>
            </a:extLst>
          </p:cNvPr>
          <p:cNvSpPr/>
          <p:nvPr/>
        </p:nvSpPr>
        <p:spPr>
          <a:xfrm>
            <a:off x="3419369" y="1539422"/>
            <a:ext cx="3384376" cy="766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Residual Tower, 39 Residual Blöcke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F96EF6-D93A-463E-9D24-6C9B56078B63}"/>
              </a:ext>
            </a:extLst>
          </p:cNvPr>
          <p:cNvSpPr/>
          <p:nvPr/>
        </p:nvSpPr>
        <p:spPr>
          <a:xfrm>
            <a:off x="6803745" y="1131590"/>
            <a:ext cx="900351" cy="766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Value Head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1 Wert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AD3A5DC-3F9C-445B-8000-1493DA124724}"/>
              </a:ext>
            </a:extLst>
          </p:cNvPr>
          <p:cNvSpPr/>
          <p:nvPr/>
        </p:nvSpPr>
        <p:spPr>
          <a:xfrm>
            <a:off x="6803744" y="1898447"/>
            <a:ext cx="900352" cy="766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Policy Head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226 Werte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F394084-67AC-4BE8-9049-9A80E15BB08B}"/>
              </a:ext>
            </a:extLst>
          </p:cNvPr>
          <p:cNvSpPr/>
          <p:nvPr/>
        </p:nvSpPr>
        <p:spPr>
          <a:xfrm>
            <a:off x="323528" y="1549337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Spielfeld 15x15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D0714F4-6960-4EA6-847E-1CB5324E1798}"/>
              </a:ext>
            </a:extLst>
          </p:cNvPr>
          <p:cNvSpPr/>
          <p:nvPr/>
        </p:nvSpPr>
        <p:spPr>
          <a:xfrm>
            <a:off x="7704096" y="1898446"/>
            <a:ext cx="900352" cy="766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Dirichlet</a:t>
            </a:r>
            <a:r>
              <a:rPr lang="de-DE" sz="1100" dirty="0">
                <a:solidFill>
                  <a:schemeClr val="tx1"/>
                </a:solidFill>
              </a:rPr>
              <a:t>-Funktion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96C6CE95-8005-44CE-863E-B1CFC324A849}"/>
              </a:ext>
            </a:extLst>
          </p:cNvPr>
          <p:cNvSpPr/>
          <p:nvPr/>
        </p:nvSpPr>
        <p:spPr>
          <a:xfrm>
            <a:off x="1240300" y="1823879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ACD5765-FDD7-4AC0-9E59-4DB7755CC646}"/>
              </a:ext>
            </a:extLst>
          </p:cNvPr>
          <p:cNvSpPr/>
          <p:nvPr/>
        </p:nvSpPr>
        <p:spPr>
          <a:xfrm>
            <a:off x="2483768" y="1846552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8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BFB14EE-CD46-4812-B583-C83A7370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488595-5B1D-4775-A64B-2EEF1FE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A2DCA7-8B4B-4076-9AED-639AB8CA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Zuerst AlphaGo Zero Ansatz: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Offline Training, mehrere Modelle (bestes &amp; aktuelles)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Nach 5 Spielen Prüfung, ob aktuelles Modell besser als das bisherige beste (55 % Gewinnquote)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Dann </a:t>
            </a:r>
            <a:r>
              <a:rPr lang="de-DE" dirty="0" err="1"/>
              <a:t>AlphaZero</a:t>
            </a:r>
            <a:r>
              <a:rPr lang="de-DE" dirty="0"/>
              <a:t> Ansatz: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Online Training, Anpassung der Gewichte nach jedem Spieldurchlauf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EB860A-C423-4174-88DC-AB5793F448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CCEEDC4-5726-459B-B78E-23ED8637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32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43136CA-4E28-43C2-B77B-0424EB51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62B599-19FE-43B0-826B-D3A5B091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72E23-283B-4821-A439-13BCDACD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 auf einer </a:t>
            </a:r>
            <a:r>
              <a:rPr lang="de-DE"/>
              <a:t>Spielfeldgröße von bis zu </a:t>
            </a:r>
            <a:r>
              <a:rPr lang="de-DE" dirty="0"/>
              <a:t>15x15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Größere Spielfeldgrößen möglich (jedoch neues Training notwendig)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Beliebige Startpositionen erlaubt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Löcher im Spielfeld erlaubt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zur trivialen KI (nach 5000 Spielen)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Als Spieler 1: gewinnt bis zur Suchtiefe 2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Als Spieler 2: gewinnt bis zur Suchtiefe 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16B5C8-C846-49FA-8ACA-F83E152D1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3F86BD1-4102-4320-8146-A554E5D3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Endergebnis</a:t>
            </a:r>
          </a:p>
        </p:txBody>
      </p:sp>
    </p:spTree>
    <p:extLst>
      <p:ext uri="{BB962C8B-B14F-4D97-AF65-F5344CB8AC3E}">
        <p14:creationId xmlns:p14="http://schemas.microsoft.com/office/powerpoint/2010/main" val="4455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B3010F6-CA09-4395-9A49-75BDC0A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B86270F-F184-4E40-9116-E308897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6A7B1-6F3E-4F94-8BD6-769EBC16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Neuronales Netz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Endergebnis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Live-Demo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69002-8F11-49D9-8DB2-FB0DE539B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F883F8-9F53-4421-A6B2-FF2ABAFD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781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6262733-D378-41A9-B649-048CBB2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E26BF-8AED-4C8F-B6F0-2EF3A0B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C15ED-AFD6-4F28-BF6A-78A4D4DA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Baum wird von der Wurzel aus durchlaufen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Zugauswahl anhand des höchsten UCT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Upper Confidence Bound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(UCT)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Formel berücksichtigt Bewertung, Anzahl Besuche des Knotens &amp; A-prior-Wahrscheinlichkeit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Kompromiss zwischen Exploitation &amp; Exploration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C0977-DF8E-42A0-A189-ECF6E7EB8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MCTS - Grundlegendes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84BEE-355E-421D-9C6F-CFE7665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D43A6E-F6BC-484C-889E-3022EFEA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90308"/>
            <a:ext cx="3010055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6262733-D378-41A9-B649-048CBB2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E26BF-8AED-4C8F-B6F0-2EF3A0B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C15ED-AFD6-4F28-BF6A-78A4D4DA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expandieren eines Knotens werden alle nächsten Züge Simuliert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Simuliertes Spiel durch Zufallszüge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Bewertung des Knoten durch Anzahl Spielsteine (Gewonnen = 1, Verloren = 0)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C0977-DF8E-42A0-A189-ECF6E7EB8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MCTS – Variante 1 (ohne NN)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84BEE-355E-421D-9C6F-CFE7665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283162-E601-41E2-94A4-474CF3C52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8" y="2283718"/>
            <a:ext cx="6228184" cy="20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1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6262733-D378-41A9-B649-048CBB2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E26BF-8AED-4C8F-B6F0-2EF3A0B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C15ED-AFD6-4F28-BF6A-78A4D4DA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Backpropagation (Bewertung &amp; Anzahl Besuche bis hoch zur Wurzel)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Auswahl des Knotens, der am häufigsten besucht wurde (als Spielzug)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C0977-DF8E-42A0-A189-ECF6E7EB8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MCTS – Variante 1 (ohne NN)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84BEE-355E-421D-9C6F-CFE7665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6E29DF-0FDD-4911-B264-27F66FC0E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419622"/>
            <a:ext cx="5976664" cy="25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6262733-D378-41A9-B649-048CBB2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E26BF-8AED-4C8F-B6F0-2EF3A0B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C15ED-AFD6-4F28-BF6A-78A4D4DA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8568000" cy="362342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Selection</a:t>
            </a:r>
            <a:r>
              <a:rPr lang="de-DE" dirty="0"/>
              <a:t>: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Baum wird von der Wurzel aus durchlaufen 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Pfadentscheidung in jeder Ebene anhand des höchsten UCTs</a:t>
            </a:r>
          </a:p>
          <a:p>
            <a:pPr marL="848874" lvl="2" indent="-285750">
              <a:buFont typeface="Arial" panose="020B0604020202020204" pitchFamily="34" charset="0"/>
              <a:buChar char="•"/>
            </a:pPr>
            <a:r>
              <a:rPr lang="de-DE" dirty="0"/>
              <a:t>Abbruch bei Blattknoten oder falls </a:t>
            </a:r>
            <a:r>
              <a:rPr lang="de-DE"/>
              <a:t>alle Kinderknoten </a:t>
            </a:r>
            <a:r>
              <a:rPr lang="de-DE" dirty="0"/>
              <a:t>kleinere UCTs besitzen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Beim gewählten Knoten wird der wahrscheinlichste nächste Zug betrachtet</a:t>
            </a:r>
          </a:p>
          <a:p>
            <a:pPr marL="848874" lvl="2" indent="-285750">
              <a:buFont typeface="Arial" panose="020B0604020202020204" pitchFamily="34" charset="0"/>
              <a:buChar char="•"/>
            </a:pPr>
            <a:r>
              <a:rPr lang="de-DE" dirty="0"/>
              <a:t>Es werden nur Züge betrachtet die noch nicht simuliert wurden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Der Zug wird als neuer Knoten erstellt und an das NN übergeben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0">
              <a:buNone/>
            </a:pPr>
            <a:endParaRPr lang="de-DE" dirty="0"/>
          </a:p>
          <a:p>
            <a:pPr lvl="1" indent="0">
              <a:buNone/>
            </a:pPr>
            <a:r>
              <a:rPr lang="de-DE" dirty="0"/>
              <a:t>Blattknoten = wurde noch nicht an das NN übergeben</a:t>
            </a:r>
          </a:p>
          <a:p>
            <a:pPr lvl="1" indent="0">
              <a:buNone/>
            </a:pPr>
            <a:r>
              <a:rPr lang="de-DE" dirty="0"/>
              <a:t>Knoten = Spielfeld und zugehöriger Spielzug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C0977-DF8E-42A0-A189-ECF6E7EB8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MCTS – Variante 2 (mit NN)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84BEE-355E-421D-9C6F-CFE7665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39911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6262733-D378-41A9-B649-048CBB2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E26BF-8AED-4C8F-B6F0-2EF3A0B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C15ED-AFD6-4F28-BF6A-78A4D4DA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Simulation / Evaluation: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Der Knoten wird an das NN übergeben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Rückgabe des NN:</a:t>
            </a:r>
          </a:p>
          <a:p>
            <a:pPr marL="848874" lvl="2" indent="-285750">
              <a:buFont typeface="Arial" panose="020B0604020202020204" pitchFamily="34" charset="0"/>
              <a:buChar char="•"/>
            </a:pPr>
            <a:r>
              <a:rPr lang="de-DE" dirty="0"/>
              <a:t>Value Head (Wahrscheinlichkeit des Spielers in diesem Zustand zu gewinnen)</a:t>
            </a:r>
          </a:p>
          <a:p>
            <a:pPr marL="848874" lvl="2" indent="-285750">
              <a:buFont typeface="Arial" panose="020B0604020202020204" pitchFamily="34" charset="0"/>
              <a:buChar char="•"/>
            </a:pPr>
            <a:r>
              <a:rPr lang="de-DE" dirty="0"/>
              <a:t>Policy Head (Array mit Werten für jede Spielposition: Wahrscheinlichkeit, dass der Spieler den Spielstein auf das zugehörige Feld setzt)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Für jede </a:t>
            </a:r>
            <a:r>
              <a:rPr lang="de-DE" u="sng" dirty="0"/>
              <a:t>gültige</a:t>
            </a:r>
            <a:r>
              <a:rPr lang="de-DE" dirty="0"/>
              <a:t> Spielposition wird der Wert des Policy Heads gespeichert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Backpropagation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Wie in Variante 1 erklärt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C0977-DF8E-42A0-A189-ECF6E7EB8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MCTS – Variante 2 (mit NN)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84BEE-355E-421D-9C6F-CFE7665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98985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9F6B26-B65E-48EA-AC7E-9D8D8FC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D892C8-5D06-4181-BA62-F9289C4D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B12A90-BABC-4D55-853C-2F1827ED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Residual –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– Layer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2789F-B3AC-4B83-BA01-921C4CD44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BFAD482-738D-409E-970C-17ADF68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A7B311-5299-4F05-AB58-9FD2F8481C8F}"/>
              </a:ext>
            </a:extLst>
          </p:cNvPr>
          <p:cNvSpPr/>
          <p:nvPr/>
        </p:nvSpPr>
        <p:spPr>
          <a:xfrm>
            <a:off x="277076" y="1087122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Eingabe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F61162-749E-41DD-99E0-51699F32DB5C}"/>
              </a:ext>
            </a:extLst>
          </p:cNvPr>
          <p:cNvSpPr/>
          <p:nvPr/>
        </p:nvSpPr>
        <p:spPr>
          <a:xfrm>
            <a:off x="1547664" y="1087122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Input-</a:t>
            </a:r>
            <a:r>
              <a:rPr lang="de-DE" sz="1100" dirty="0" err="1">
                <a:solidFill>
                  <a:schemeClr val="tx1"/>
                </a:solidFill>
              </a:rPr>
              <a:t>Transfor</a:t>
            </a:r>
            <a:r>
              <a:rPr lang="de-DE" sz="1100" dirty="0">
                <a:solidFill>
                  <a:schemeClr val="tx1"/>
                </a:solidFill>
              </a:rPr>
              <a:t>-</a:t>
            </a:r>
            <a:r>
              <a:rPr lang="de-DE" sz="1100" dirty="0" err="1">
                <a:solidFill>
                  <a:schemeClr val="tx1"/>
                </a:solidFill>
              </a:rPr>
              <a:t>mation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4B5486-A7EC-403A-931F-92F6D33A8AB5}"/>
              </a:ext>
            </a:extLst>
          </p:cNvPr>
          <p:cNvSpPr/>
          <p:nvPr/>
        </p:nvSpPr>
        <p:spPr>
          <a:xfrm>
            <a:off x="2843808" y="1087122"/>
            <a:ext cx="864096" cy="67842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AB0C7FF-AFB4-4AF2-99B2-08F4A62CA9A5}"/>
              </a:ext>
            </a:extLst>
          </p:cNvPr>
          <p:cNvSpPr/>
          <p:nvPr/>
        </p:nvSpPr>
        <p:spPr>
          <a:xfrm>
            <a:off x="4139952" y="1087122"/>
            <a:ext cx="864096" cy="6784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Ausgabe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C393885-702E-4468-AF01-86B4F716D79E}"/>
              </a:ext>
            </a:extLst>
          </p:cNvPr>
          <p:cNvSpPr/>
          <p:nvPr/>
        </p:nvSpPr>
        <p:spPr>
          <a:xfrm>
            <a:off x="1240300" y="1342496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5556AF-ADB9-4151-8E0D-8731F19720DF}"/>
              </a:ext>
            </a:extLst>
          </p:cNvPr>
          <p:cNvSpPr/>
          <p:nvPr/>
        </p:nvSpPr>
        <p:spPr>
          <a:xfrm>
            <a:off x="2555776" y="1347614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93607AC-0C8E-47AE-BADB-1F47222ABF0D}"/>
              </a:ext>
            </a:extLst>
          </p:cNvPr>
          <p:cNvSpPr/>
          <p:nvPr/>
        </p:nvSpPr>
        <p:spPr>
          <a:xfrm>
            <a:off x="3815664" y="1347614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8B1C46-4635-4902-8D1A-D3C24722A45F}"/>
              </a:ext>
            </a:extLst>
          </p:cNvPr>
          <p:cNvSpPr/>
          <p:nvPr/>
        </p:nvSpPr>
        <p:spPr>
          <a:xfrm>
            <a:off x="467544" y="2375105"/>
            <a:ext cx="577268" cy="4846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Layer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0961CC-1726-47CF-A73C-72D88AD389D0}"/>
              </a:ext>
            </a:extLst>
          </p:cNvPr>
          <p:cNvSpPr/>
          <p:nvPr/>
        </p:nvSpPr>
        <p:spPr>
          <a:xfrm>
            <a:off x="1402444" y="2375104"/>
            <a:ext cx="577268" cy="4846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Layer 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0C9565B-1D38-44BB-8F6E-E39066097301}"/>
              </a:ext>
            </a:extLst>
          </p:cNvPr>
          <p:cNvSpPr/>
          <p:nvPr/>
        </p:nvSpPr>
        <p:spPr>
          <a:xfrm>
            <a:off x="3202644" y="2375103"/>
            <a:ext cx="577268" cy="4846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Layer 3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F8651E-5FDF-459F-A8F1-4695B427649C}"/>
              </a:ext>
            </a:extLst>
          </p:cNvPr>
          <p:cNvSpPr/>
          <p:nvPr/>
        </p:nvSpPr>
        <p:spPr>
          <a:xfrm>
            <a:off x="1115616" y="2540318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B68BFEB-5135-4A1F-8C65-4FE8F73E5685}"/>
              </a:ext>
            </a:extLst>
          </p:cNvPr>
          <p:cNvSpPr/>
          <p:nvPr/>
        </p:nvSpPr>
        <p:spPr>
          <a:xfrm>
            <a:off x="2087472" y="2545436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453E55D-7FBD-435B-B4BD-A436E0A62FDD}"/>
              </a:ext>
            </a:extLst>
          </p:cNvPr>
          <p:cNvSpPr/>
          <p:nvPr/>
        </p:nvSpPr>
        <p:spPr>
          <a:xfrm>
            <a:off x="2915816" y="2545436"/>
            <a:ext cx="180272" cy="1491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5A00CA0-DB8C-415B-A128-95AD2E4CB8FB}"/>
              </a:ext>
            </a:extLst>
          </p:cNvPr>
          <p:cNvSpPr/>
          <p:nvPr/>
        </p:nvSpPr>
        <p:spPr>
          <a:xfrm>
            <a:off x="2411760" y="2401420"/>
            <a:ext cx="397500" cy="369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9913AA9-6B1F-4CCC-B5FA-A24EC459257D}"/>
              </a:ext>
            </a:extLst>
          </p:cNvPr>
          <p:cNvCxnSpPr>
            <a:stCxn id="15" idx="0"/>
            <a:endCxn id="29" idx="0"/>
          </p:cNvCxnSpPr>
          <p:nvPr/>
        </p:nvCxnSpPr>
        <p:spPr>
          <a:xfrm rot="16200000" flipH="1">
            <a:off x="1670186" y="1461096"/>
            <a:ext cx="26315" cy="1854332"/>
          </a:xfrm>
          <a:prstGeom prst="bentConnector3">
            <a:avLst>
              <a:gd name="adj1" fmla="val -8687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 descr="Ein Bild, das Bildschirm, Käfig, Spiel, Mann enthält.&#10;&#10;Automatisch generierte Beschreibung">
            <a:extLst>
              <a:ext uri="{FF2B5EF4-FFF2-40B4-BE49-F238E27FC236}">
                <a16:creationId xmlns:a16="http://schemas.microsoft.com/office/drawing/2014/main" id="{1E061ACD-82A1-4ED3-9296-06B32216D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98823"/>
            <a:ext cx="2088232" cy="17611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7176131C-E548-4E35-96E3-C18E5EE74C07}"/>
              </a:ext>
            </a:extLst>
          </p:cNvPr>
          <p:cNvSpPr txBox="1"/>
          <p:nvPr/>
        </p:nvSpPr>
        <p:spPr>
          <a:xfrm>
            <a:off x="4322" y="4587974"/>
            <a:ext cx="50081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Quelle: Abbildung </a:t>
            </a:r>
            <a:r>
              <a:rPr lang="de-DE" sz="600" dirty="0" err="1"/>
              <a:t>Convolutional</a:t>
            </a:r>
            <a:r>
              <a:rPr lang="de-DE" sz="600" dirty="0"/>
              <a:t>-Layer: https://www.researchgate.net/figure/Outline-of-the-convolutional-layer_fig1_323792694</a:t>
            </a:r>
          </a:p>
        </p:txBody>
      </p:sp>
    </p:spTree>
    <p:extLst>
      <p:ext uri="{BB962C8B-B14F-4D97-AF65-F5344CB8AC3E}">
        <p14:creationId xmlns:p14="http://schemas.microsoft.com/office/powerpoint/2010/main" val="274957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9F6B26-B65E-48EA-AC7E-9D8D8FC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HSP WiSe 2019/20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D892C8-5D06-4181-BA62-F9289C4D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8B12A90-BABC-4D55-853C-2F1827EDA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Batch-Normalisierung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Backpropagation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LeakyRelu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Fehlerfunktionen</a:t>
                </a:r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Cross-Entropie: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de-DE" dirty="0"/>
              </a:p>
              <a:p>
                <a:pPr marL="652436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8B12A90-BABC-4D55-853C-2F1827EDA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1" t="-522" b="-12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2789F-B3AC-4B83-BA01-921C4CD44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BFAD482-738D-409E-970C-17ADF68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95CD0B-EC00-49BE-8188-53B17FC2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45205"/>
            <a:ext cx="3312368" cy="165308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B185796-8D2E-4652-834C-09F3408124B1}"/>
              </a:ext>
            </a:extLst>
          </p:cNvPr>
          <p:cNvSpPr txBox="1"/>
          <p:nvPr/>
        </p:nvSpPr>
        <p:spPr>
          <a:xfrm>
            <a:off x="4322" y="4587974"/>
            <a:ext cx="6183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Quelle: Abbildung </a:t>
            </a:r>
            <a:r>
              <a:rPr lang="de-DE" sz="600" dirty="0" err="1"/>
              <a:t>LeakyRelu</a:t>
            </a:r>
            <a:r>
              <a:rPr lang="de-DE" sz="600" dirty="0"/>
              <a:t>: https://www.researchgate.net/figure/The-rectified-linear-unit-ReLU-the-leaky-ReLU-LReLU-a-01-the-shifted-ReLUs_fig1_284579051</a:t>
            </a:r>
          </a:p>
        </p:txBody>
      </p:sp>
    </p:spTree>
    <p:extLst>
      <p:ext uri="{BB962C8B-B14F-4D97-AF65-F5344CB8AC3E}">
        <p14:creationId xmlns:p14="http://schemas.microsoft.com/office/powerpoint/2010/main" val="319059043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728</Words>
  <Application>Microsoft Office PowerPoint</Application>
  <PresentationFormat>Bildschirmpräsentation (16:9)</PresentationFormat>
  <Paragraphs>179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Lucida Sans</vt:lpstr>
      <vt:lpstr>Wingdings</vt:lpstr>
      <vt:lpstr>OTH_PPT_16x9</vt:lpstr>
      <vt:lpstr>Implementierung von Reversi mit dem AlphaZero-Ansatz</vt:lpstr>
      <vt:lpstr>Agenda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Neuronales Netz</vt:lpstr>
      <vt:lpstr>Neuronales Netz</vt:lpstr>
      <vt:lpstr>Neuronales Netz</vt:lpstr>
      <vt:lpstr>Neuronales Netz</vt:lpstr>
      <vt:lpstr>Training</vt:lpstr>
      <vt:lpstr>Endergebnis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was32833</cp:lastModifiedBy>
  <cp:revision>258</cp:revision>
  <cp:lastPrinted>2019-12-05T07:47:55Z</cp:lastPrinted>
  <dcterms:created xsi:type="dcterms:W3CDTF">2016-03-30T09:52:44Z</dcterms:created>
  <dcterms:modified xsi:type="dcterms:W3CDTF">2020-05-07T08:43:31Z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