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  <p:embeddedFont>
      <p:font typeface="Maven Pro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055991F-8CD3-4EF6-98AB-B9F7FF4C0117}">
  <a:tblStyle styleId="{6055991F-8CD3-4EF6-98AB-B9F7FF4C01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avenPro-regular.fnt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MavenPr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84fb329b9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884fb329b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88568b8db5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88568b8db5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8568b8db5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8568b8db5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88568b8db5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88568b8db5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8568b8db5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8568b8db5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8568b8db5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8568b8db5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88568b8db5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88568b8db5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88568b8db5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88568b8db5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88568b8db5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88568b8db5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88568b8db5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88568b8db5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8568b8db5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88568b8db5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8568b8db5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8568b8db5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88568b8db5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88568b8db5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8568b8db5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8568b8db5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8568b8db5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88568b8db5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8568b8db5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88568b8db5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88568b8db5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88568b8db5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88568b8db5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88568b8db5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884fb329b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884fb329b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3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accent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accent3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accent3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accent3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3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Relationship Id="rId10" Type="http://schemas.openxmlformats.org/officeDocument/2006/relationships/image" Target="../media/image17.png"/><Relationship Id="rId9" Type="http://schemas.openxmlformats.org/officeDocument/2006/relationships/image" Target="../media/image20.png"/><Relationship Id="rId5" Type="http://schemas.openxmlformats.org/officeDocument/2006/relationships/image" Target="../media/image18.png"/><Relationship Id="rId6" Type="http://schemas.openxmlformats.org/officeDocument/2006/relationships/image" Target="../media/image16.png"/><Relationship Id="rId7" Type="http://schemas.openxmlformats.org/officeDocument/2006/relationships/image" Target="../media/image19.png"/><Relationship Id="rId8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1" Type="http://schemas.openxmlformats.org/officeDocument/2006/relationships/hyperlink" Target="https://stackoverflow.com/questions/9474121/i-want-to-get-year-month-day-etc-from-java-date-to-compare-with-gregorian-cal" TargetMode="External"/><Relationship Id="rId10" Type="http://schemas.openxmlformats.org/officeDocument/2006/relationships/hyperlink" Target="https://stackoverflow.com/questions/22534356/java-awt-eventqueue-invokelater-explained" TargetMode="External"/><Relationship Id="rId13" Type="http://schemas.openxmlformats.org/officeDocument/2006/relationships/hyperlink" Target="https://www.developpez.net/forums/d479842/java/interfaces-graphiques-java/awt-swing/composants/jspinner-entiers/" TargetMode="External"/><Relationship Id="rId12" Type="http://schemas.openxmlformats.org/officeDocument/2006/relationships/hyperlink" Target="https://stackoverflow.com/questions/14821952/changing-panels-using-the-card-layout" TargetMode="External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hyperlink" Target="https://pedago-ece.campusonline.me/pluginfile.php/233754/mod_resource/content/1/JFreeChart.pdf" TargetMode="External"/><Relationship Id="rId9" Type="http://schemas.openxmlformats.org/officeDocument/2006/relationships/hyperlink" Target="https://openclassrooms.com/fr/courses/26832-apprenez-a-programmer-en-java/26830-liez-vos-tables-avec-des-objets-java-le-pattern-dao" TargetMode="External"/><Relationship Id="rId15" Type="http://schemas.openxmlformats.org/officeDocument/2006/relationships/hyperlink" Target="https://www.tutorialspoint.com/how-can-we-show-hide-the-echo-character-of-a-jpasswordfield-in-java#:~:text=A%20JPasswordField%20is%20a%20subclass,character%20is%20the%20asterisk(*)." TargetMode="External"/><Relationship Id="rId14" Type="http://schemas.openxmlformats.org/officeDocument/2006/relationships/hyperlink" Target="https://stackoverflow.com/questions/31370245/add-from-one-jlist-to-another" TargetMode="External"/><Relationship Id="rId16" Type="http://schemas.openxmlformats.org/officeDocument/2006/relationships/hyperlink" Target="https://stackoverflow.com/questions/4898584/java-using-an-image-as-a-button" TargetMode="External"/><Relationship Id="rId5" Type="http://schemas.openxmlformats.org/officeDocument/2006/relationships/hyperlink" Target="https://openclassrooms.com/fr/courses/26832-apprenez-a-programmer-en-java/25335-gerez-les-interfaces-de-tableaux" TargetMode="External"/><Relationship Id="rId6" Type="http://schemas.openxmlformats.org/officeDocument/2006/relationships/hyperlink" Target="https://stackoverflow.com/questions/7433602/how-to-center-in-jtable-cell-a-value" TargetMode="External"/><Relationship Id="rId7" Type="http://schemas.openxmlformats.org/officeDocument/2006/relationships/hyperlink" Target="https://stackoverflow.com/questions/20138111/difference-between-jscrollpane-setviewportview-vs-jscrollpane-add" TargetMode="External"/><Relationship Id="rId8" Type="http://schemas.openxmlformats.org/officeDocument/2006/relationships/hyperlink" Target="https://perso.telecom-paristech.fr/hudry/coursJava/images/monImage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64599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400"/>
              <a:t>PROJET JAVA 2020 - Planning ECE</a:t>
            </a:r>
            <a:endParaRPr sz="44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516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 Pierre DUONG, Simon JOLLY et Gilles LISO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Groupe 42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1626" y="4515822"/>
            <a:ext cx="1960236" cy="50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 classes</a:t>
            </a:r>
            <a:endParaRPr/>
          </a:p>
        </p:txBody>
      </p:sp>
      <p:sp>
        <p:nvSpPr>
          <p:cNvPr id="337" name="Google Shape;337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page en plus si nécessaire (diagramme trop gros)</a:t>
            </a:r>
            <a:endParaRPr/>
          </a:p>
        </p:txBody>
      </p:sp>
      <p:pic>
        <p:nvPicPr>
          <p:cNvPr id="338" name="Google Shape;3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Designs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Design</a:t>
            </a:r>
            <a:endParaRPr/>
          </a:p>
        </p:txBody>
      </p:sp>
      <p:pic>
        <p:nvPicPr>
          <p:cNvPr id="349" name="Google Shape;3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176" y="1766725"/>
            <a:ext cx="1666164" cy="99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1196" y="765415"/>
            <a:ext cx="1666174" cy="1001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5421" y="1899279"/>
            <a:ext cx="1663549" cy="995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42437" y="261788"/>
            <a:ext cx="1666174" cy="1004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17875" y="1921725"/>
            <a:ext cx="1663550" cy="1000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52025" y="2313396"/>
            <a:ext cx="1664489" cy="99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08799" y="3754725"/>
            <a:ext cx="1663540" cy="99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662075" y="3755316"/>
            <a:ext cx="1663549" cy="9981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" name="Google Shape;357;p24"/>
          <p:cNvCxnSpPr>
            <a:stCxn id="349" idx="3"/>
            <a:endCxn id="354" idx="1"/>
          </p:cNvCxnSpPr>
          <p:nvPr/>
        </p:nvCxnSpPr>
        <p:spPr>
          <a:xfrm>
            <a:off x="2191340" y="2266374"/>
            <a:ext cx="760800" cy="5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358" name="Google Shape;358;p24"/>
          <p:cNvCxnSpPr>
            <a:stCxn id="351" idx="3"/>
            <a:endCxn id="353" idx="1"/>
          </p:cNvCxnSpPr>
          <p:nvPr/>
        </p:nvCxnSpPr>
        <p:spPr>
          <a:xfrm>
            <a:off x="6798970" y="2397167"/>
            <a:ext cx="5190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359" name="Google Shape;359;p24"/>
          <p:cNvCxnSpPr>
            <a:stCxn id="350" idx="3"/>
            <a:endCxn id="351" idx="1"/>
          </p:cNvCxnSpPr>
          <p:nvPr/>
        </p:nvCxnSpPr>
        <p:spPr>
          <a:xfrm>
            <a:off x="4617370" y="1266076"/>
            <a:ext cx="518100" cy="113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360" name="Google Shape;360;p24"/>
          <p:cNvCxnSpPr>
            <a:stCxn id="350" idx="1"/>
            <a:endCxn id="349" idx="3"/>
          </p:cNvCxnSpPr>
          <p:nvPr/>
        </p:nvCxnSpPr>
        <p:spPr>
          <a:xfrm flipH="1">
            <a:off x="2191296" y="1266076"/>
            <a:ext cx="759900" cy="100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361" name="Google Shape;361;p24"/>
          <p:cNvCxnSpPr>
            <a:stCxn id="354" idx="2"/>
            <a:endCxn id="355" idx="0"/>
          </p:cNvCxnSpPr>
          <p:nvPr/>
        </p:nvCxnSpPr>
        <p:spPr>
          <a:xfrm>
            <a:off x="3784270" y="3312697"/>
            <a:ext cx="1256400" cy="44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362" name="Google Shape;362;p24"/>
          <p:cNvCxnSpPr>
            <a:stCxn id="354" idx="2"/>
            <a:endCxn id="356" idx="0"/>
          </p:cNvCxnSpPr>
          <p:nvPr/>
        </p:nvCxnSpPr>
        <p:spPr>
          <a:xfrm flipH="1">
            <a:off x="2493970" y="3312697"/>
            <a:ext cx="1290300" cy="44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363" name="Google Shape;363;p24"/>
          <p:cNvCxnSpPr>
            <a:stCxn id="356" idx="3"/>
            <a:endCxn id="355" idx="1"/>
          </p:cNvCxnSpPr>
          <p:nvPr/>
        </p:nvCxnSpPr>
        <p:spPr>
          <a:xfrm>
            <a:off x="3325624" y="4254381"/>
            <a:ext cx="88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364" name="Google Shape;364;p24"/>
          <p:cNvSpPr txBox="1"/>
          <p:nvPr/>
        </p:nvSpPr>
        <p:spPr>
          <a:xfrm>
            <a:off x="525175" y="2719725"/>
            <a:ext cx="9603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Nunito"/>
                <a:ea typeface="Nunito"/>
                <a:cs typeface="Nunito"/>
                <a:sym typeface="Nunito"/>
              </a:rPr>
              <a:t>Connexion</a:t>
            </a:r>
            <a:endParaRPr b="1"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5" name="Google Shape;365;p24"/>
          <p:cNvSpPr txBox="1"/>
          <p:nvPr/>
        </p:nvSpPr>
        <p:spPr>
          <a:xfrm>
            <a:off x="2952150" y="1714100"/>
            <a:ext cx="19515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Nunito"/>
                <a:ea typeface="Nunito"/>
                <a:cs typeface="Nunito"/>
                <a:sym typeface="Nunito"/>
              </a:rPr>
              <a:t>Accueil professeur/étudiant</a:t>
            </a:r>
            <a:endParaRPr b="1"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6" name="Google Shape;366;p24"/>
          <p:cNvSpPr txBox="1"/>
          <p:nvPr/>
        </p:nvSpPr>
        <p:spPr>
          <a:xfrm>
            <a:off x="4903638" y="2894100"/>
            <a:ext cx="9297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Nunito"/>
                <a:ea typeface="Nunito"/>
                <a:cs typeface="Nunito"/>
                <a:sym typeface="Nunito"/>
              </a:rPr>
              <a:t>EDT en grille</a:t>
            </a:r>
            <a:endParaRPr b="1"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7" name="Google Shape;367;p24"/>
          <p:cNvSpPr txBox="1"/>
          <p:nvPr/>
        </p:nvSpPr>
        <p:spPr>
          <a:xfrm>
            <a:off x="8149713" y="2922625"/>
            <a:ext cx="8832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Nunito"/>
                <a:ea typeface="Nunito"/>
                <a:cs typeface="Nunito"/>
                <a:sym typeface="Nunito"/>
              </a:rPr>
              <a:t>EDT en liste</a:t>
            </a:r>
            <a:endParaRPr b="1" sz="7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8" name="Google Shape;368;p24"/>
          <p:cNvSpPr txBox="1"/>
          <p:nvPr/>
        </p:nvSpPr>
        <p:spPr>
          <a:xfrm>
            <a:off x="7808600" y="744775"/>
            <a:ext cx="11577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Nunito"/>
                <a:ea typeface="Nunito"/>
                <a:cs typeface="Nunito"/>
                <a:sym typeface="Nunito"/>
              </a:rPr>
              <a:t>Récapitulatif</a:t>
            </a:r>
            <a:endParaRPr b="1"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9" name="Google Shape;369;p24"/>
          <p:cNvSpPr txBox="1"/>
          <p:nvPr/>
        </p:nvSpPr>
        <p:spPr>
          <a:xfrm>
            <a:off x="2510925" y="3237600"/>
            <a:ext cx="12564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Nunito"/>
                <a:ea typeface="Nunito"/>
                <a:cs typeface="Nunito"/>
                <a:sym typeface="Nunito"/>
              </a:rPr>
              <a:t>Accueil admin</a:t>
            </a:r>
            <a:endParaRPr b="1"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0" name="Google Shape;370;p24"/>
          <p:cNvSpPr txBox="1"/>
          <p:nvPr/>
        </p:nvSpPr>
        <p:spPr>
          <a:xfrm>
            <a:off x="1662075" y="4687175"/>
            <a:ext cx="15855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Nunito"/>
                <a:ea typeface="Nunito"/>
                <a:cs typeface="Nunito"/>
                <a:sym typeface="Nunito"/>
              </a:rPr>
              <a:t>Ajouter une séance (admin)</a:t>
            </a:r>
            <a:endParaRPr b="1" sz="10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71" name="Google Shape;371;p24"/>
          <p:cNvCxnSpPr>
            <a:stCxn id="352" idx="2"/>
            <a:endCxn id="351" idx="0"/>
          </p:cNvCxnSpPr>
          <p:nvPr/>
        </p:nvCxnSpPr>
        <p:spPr>
          <a:xfrm flipH="1">
            <a:off x="5967224" y="1266081"/>
            <a:ext cx="1008300" cy="6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372" name="Google Shape;372;p24"/>
          <p:cNvCxnSpPr>
            <a:stCxn id="351" idx="2"/>
            <a:endCxn id="355" idx="0"/>
          </p:cNvCxnSpPr>
          <p:nvPr/>
        </p:nvCxnSpPr>
        <p:spPr>
          <a:xfrm flipH="1">
            <a:off x="5040496" y="2895055"/>
            <a:ext cx="926700" cy="85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373" name="Google Shape;373;p24"/>
          <p:cNvSpPr txBox="1"/>
          <p:nvPr/>
        </p:nvSpPr>
        <p:spPr>
          <a:xfrm>
            <a:off x="4208550" y="4687175"/>
            <a:ext cx="18489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Nunito"/>
                <a:ea typeface="Nunito"/>
                <a:cs typeface="Nunito"/>
                <a:sym typeface="Nunito"/>
              </a:rPr>
              <a:t>Recherche</a:t>
            </a:r>
            <a:endParaRPr b="1"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Nunito"/>
                <a:ea typeface="Nunito"/>
                <a:cs typeface="Nunito"/>
                <a:sym typeface="Nunito"/>
              </a:rPr>
              <a:t>(admin / réf. pédagogique)</a:t>
            </a:r>
            <a:endParaRPr b="1" sz="1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4" name="Google Shape;374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755525" y="3735966"/>
            <a:ext cx="1663549" cy="9981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Google Shape;375;p24"/>
          <p:cNvCxnSpPr>
            <a:stCxn id="353" idx="2"/>
            <a:endCxn id="374" idx="0"/>
          </p:cNvCxnSpPr>
          <p:nvPr/>
        </p:nvCxnSpPr>
        <p:spPr>
          <a:xfrm flipH="1">
            <a:off x="7587150" y="2922627"/>
            <a:ext cx="562500" cy="81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376" name="Google Shape;376;p24"/>
          <p:cNvCxnSpPr>
            <a:stCxn id="351" idx="2"/>
            <a:endCxn id="374" idx="0"/>
          </p:cNvCxnSpPr>
          <p:nvPr/>
        </p:nvCxnSpPr>
        <p:spPr>
          <a:xfrm>
            <a:off x="5967196" y="2895055"/>
            <a:ext cx="1620000" cy="84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377" name="Google Shape;377;p24"/>
          <p:cNvSpPr txBox="1"/>
          <p:nvPr/>
        </p:nvSpPr>
        <p:spPr>
          <a:xfrm>
            <a:off x="6671050" y="4651175"/>
            <a:ext cx="15855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Nunito"/>
                <a:ea typeface="Nunito"/>
                <a:cs typeface="Nunito"/>
                <a:sym typeface="Nunito"/>
              </a:rPr>
              <a:t>Modifier </a:t>
            </a:r>
            <a:r>
              <a:rPr b="1" lang="fr" sz="1000">
                <a:latin typeface="Nunito"/>
                <a:ea typeface="Nunito"/>
                <a:cs typeface="Nunito"/>
                <a:sym typeface="Nunito"/>
              </a:rPr>
              <a:t>une séance (admin)</a:t>
            </a:r>
            <a:endParaRPr b="1" sz="10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78" name="Google Shape;378;p24"/>
          <p:cNvCxnSpPr>
            <a:stCxn id="350" idx="3"/>
            <a:endCxn id="352" idx="1"/>
          </p:cNvCxnSpPr>
          <p:nvPr/>
        </p:nvCxnSpPr>
        <p:spPr>
          <a:xfrm flipH="1" rot="10800000">
            <a:off x="4617370" y="763876"/>
            <a:ext cx="1525200" cy="50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379" name="Google Shape;379;p24"/>
          <p:cNvCxnSpPr>
            <a:endCxn id="352" idx="2"/>
          </p:cNvCxnSpPr>
          <p:nvPr/>
        </p:nvCxnSpPr>
        <p:spPr>
          <a:xfrm rot="10800000">
            <a:off x="6975524" y="1266081"/>
            <a:ext cx="1184400" cy="64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Design</a:t>
            </a:r>
            <a:endParaRPr/>
          </a:p>
        </p:txBody>
      </p:sp>
      <p:pic>
        <p:nvPicPr>
          <p:cNvPr id="385" name="Google Shape;38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346925"/>
            <a:ext cx="5891674" cy="35336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6" name="Google Shape;386;p25"/>
          <p:cNvCxnSpPr>
            <a:stCxn id="387" idx="1"/>
          </p:cNvCxnSpPr>
          <p:nvPr/>
        </p:nvCxnSpPr>
        <p:spPr>
          <a:xfrm flipH="1">
            <a:off x="4772225" y="2286725"/>
            <a:ext cx="936300" cy="5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8" name="Google Shape;388;p25"/>
          <p:cNvCxnSpPr/>
          <p:nvPr/>
        </p:nvCxnSpPr>
        <p:spPr>
          <a:xfrm flipH="1">
            <a:off x="4831650" y="2660700"/>
            <a:ext cx="257700" cy="4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89" name="Google Shape;38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6550" y="490270"/>
            <a:ext cx="3589650" cy="16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25"/>
          <p:cNvSpPr txBox="1"/>
          <p:nvPr/>
        </p:nvSpPr>
        <p:spPr>
          <a:xfrm>
            <a:off x="5708525" y="2086775"/>
            <a:ext cx="21657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Nunito"/>
                <a:ea typeface="Nunito"/>
                <a:cs typeface="Nunito"/>
                <a:sym typeface="Nunito"/>
              </a:rPr>
              <a:t>Position des différents éléments</a:t>
            </a:r>
            <a:endParaRPr b="1"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Nunito"/>
                <a:ea typeface="Nunito"/>
                <a:cs typeface="Nunito"/>
                <a:sym typeface="Nunito"/>
              </a:rPr>
              <a:t>sur le layout null</a:t>
            </a:r>
            <a:endParaRPr b="1" sz="1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90" name="Google Shape;39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9350" y="2854025"/>
            <a:ext cx="3538700" cy="723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1" name="Google Shape;391;p25"/>
          <p:cNvCxnSpPr>
            <a:stCxn id="390" idx="1"/>
          </p:cNvCxnSpPr>
          <p:nvPr/>
        </p:nvCxnSpPr>
        <p:spPr>
          <a:xfrm flipH="1">
            <a:off x="4741050" y="3215937"/>
            <a:ext cx="348300" cy="24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2" name="Google Shape;392;p25"/>
          <p:cNvSpPr txBox="1"/>
          <p:nvPr/>
        </p:nvSpPr>
        <p:spPr>
          <a:xfrm>
            <a:off x="5685275" y="3577850"/>
            <a:ext cx="29427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Nunito"/>
                <a:ea typeface="Nunito"/>
                <a:cs typeface="Nunito"/>
                <a:sym typeface="Nunito"/>
              </a:rPr>
              <a:t>Position du JButton “Se connecter” sur le layout null</a:t>
            </a:r>
            <a:endParaRPr b="1"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Design</a:t>
            </a:r>
            <a:endParaRPr/>
          </a:p>
        </p:txBody>
      </p:sp>
      <p:pic>
        <p:nvPicPr>
          <p:cNvPr id="398" name="Google Shape;3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788" y="1285050"/>
            <a:ext cx="5959576" cy="35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8959" y="647662"/>
            <a:ext cx="3167375" cy="901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0" name="Google Shape;400;p26"/>
          <p:cNvCxnSpPr>
            <a:stCxn id="399" idx="1"/>
          </p:cNvCxnSpPr>
          <p:nvPr/>
        </p:nvCxnSpPr>
        <p:spPr>
          <a:xfrm flipH="1">
            <a:off x="1477159" y="1098225"/>
            <a:ext cx="1711800" cy="3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1" name="Google Shape;401;p26"/>
          <p:cNvSpPr txBox="1"/>
          <p:nvPr/>
        </p:nvSpPr>
        <p:spPr>
          <a:xfrm>
            <a:off x="3678253" y="307175"/>
            <a:ext cx="2678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Nunito"/>
                <a:ea typeface="Nunito"/>
                <a:cs typeface="Nunito"/>
                <a:sym typeface="Nunito"/>
              </a:rPr>
              <a:t>Logo placé sur le layout null</a:t>
            </a:r>
            <a:endParaRPr b="1" sz="1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02" name="Google Shape;40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2550" y="3675804"/>
            <a:ext cx="3167375" cy="14082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3" name="Google Shape;403;p26"/>
          <p:cNvCxnSpPr>
            <a:stCxn id="402" idx="0"/>
          </p:cNvCxnSpPr>
          <p:nvPr/>
        </p:nvCxnSpPr>
        <p:spPr>
          <a:xfrm rot="10800000">
            <a:off x="2583537" y="3473004"/>
            <a:ext cx="1622700" cy="20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p26"/>
          <p:cNvCxnSpPr>
            <a:stCxn id="402" idx="0"/>
          </p:cNvCxnSpPr>
          <p:nvPr/>
        </p:nvCxnSpPr>
        <p:spPr>
          <a:xfrm flipH="1" rot="10800000">
            <a:off x="4206237" y="3480504"/>
            <a:ext cx="1703100" cy="1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5" name="Google Shape;405;p26"/>
          <p:cNvCxnSpPr>
            <a:stCxn id="402" idx="0"/>
          </p:cNvCxnSpPr>
          <p:nvPr/>
        </p:nvCxnSpPr>
        <p:spPr>
          <a:xfrm flipH="1" rot="10800000">
            <a:off x="4206237" y="3472704"/>
            <a:ext cx="1500" cy="20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6" name="Google Shape;406;p26"/>
          <p:cNvSpPr txBox="1"/>
          <p:nvPr/>
        </p:nvSpPr>
        <p:spPr>
          <a:xfrm>
            <a:off x="5789925" y="3675800"/>
            <a:ext cx="24993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Nunito"/>
                <a:ea typeface="Nunito"/>
                <a:cs typeface="Nunito"/>
                <a:sym typeface="Nunito"/>
              </a:rPr>
              <a:t>Boutons de recherche placés sur </a:t>
            </a:r>
            <a:endParaRPr b="1"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Nunito"/>
                <a:ea typeface="Nunito"/>
                <a:cs typeface="Nunito"/>
                <a:sym typeface="Nunito"/>
              </a:rPr>
              <a:t>le layout null</a:t>
            </a:r>
            <a:endParaRPr b="1"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Bilans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3F3F3"/>
                </a:solidFill>
              </a:rPr>
              <a:t>Bilan - collectif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417" name="Google Shape;417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D</a:t>
            </a:r>
            <a:r>
              <a:rPr lang="fr" sz="1500">
                <a:solidFill>
                  <a:srgbClr val="000000"/>
                </a:solidFill>
              </a:rPr>
              <a:t>ans l’ensemble: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fr" sz="1500">
                <a:solidFill>
                  <a:srgbClr val="000000"/>
                </a:solidFill>
              </a:rPr>
              <a:t>Meilleure gestion de projets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fr" sz="1500">
                <a:solidFill>
                  <a:srgbClr val="000000"/>
                </a:solidFill>
              </a:rPr>
              <a:t>Meilleure cohésion dans l’équipe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fr" sz="1500">
                <a:solidFill>
                  <a:srgbClr val="000000"/>
                </a:solidFill>
              </a:rPr>
              <a:t>Evolution des capacités de chacun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fr" sz="1500">
                <a:solidFill>
                  <a:srgbClr val="000000"/>
                </a:solidFill>
              </a:rPr>
              <a:t>Meilleure identification des faiblesses de certains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3F3F3"/>
                </a:solidFill>
              </a:rPr>
              <a:t>Bilan - Pierre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423" name="Google Shape;423;p2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fr" sz="1500">
                <a:solidFill>
                  <a:srgbClr val="000000"/>
                </a:solidFill>
              </a:rPr>
              <a:t>Meilleure compréhension du codage en général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fr" sz="1500">
                <a:solidFill>
                  <a:srgbClr val="000000"/>
                </a:solidFill>
              </a:rPr>
              <a:t>Meilleure organisation et coordination avec mon équipe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fr" sz="1500">
                <a:solidFill>
                  <a:srgbClr val="000000"/>
                </a:solidFill>
              </a:rPr>
              <a:t>Prise en main des fonctions Java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3F3F3"/>
                </a:solidFill>
              </a:rPr>
              <a:t>Bilan - Simon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429" name="Google Shape;429;p30"/>
          <p:cNvSpPr txBox="1"/>
          <p:nvPr>
            <p:ph idx="1" type="body"/>
          </p:nvPr>
        </p:nvSpPr>
        <p:spPr>
          <a:xfrm>
            <a:off x="1303800" y="19974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fr" sz="1500">
                <a:solidFill>
                  <a:srgbClr val="000000"/>
                </a:solidFill>
              </a:rPr>
              <a:t>Bonne cohésion d’équipe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fr" sz="1500">
                <a:solidFill>
                  <a:srgbClr val="000000"/>
                </a:solidFill>
              </a:rPr>
              <a:t>Intéressant de travailler avec une interface graphique plus évoluée que Allegro (ING1)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fr" sz="1500">
                <a:solidFill>
                  <a:srgbClr val="000000"/>
                </a:solidFill>
              </a:rPr>
              <a:t>Bonne répartition du travail sur les 4 semaines accordées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3F3F3"/>
                </a:solidFill>
              </a:rPr>
              <a:t>Bilan - Gilles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435" name="Google Shape;435;p3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fr" sz="1500">
                <a:solidFill>
                  <a:srgbClr val="000000"/>
                </a:solidFill>
              </a:rPr>
              <a:t>Une occasion de manipuler une interface graphique (par rapport au sem1)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fr" sz="1500">
                <a:solidFill>
                  <a:srgbClr val="000000"/>
                </a:solidFill>
              </a:rPr>
              <a:t>Nouvelle rigueur en java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fr" sz="1500">
                <a:solidFill>
                  <a:srgbClr val="000000"/>
                </a:solidFill>
              </a:rPr>
              <a:t>Nouveaux automatismes vis à vis du codage, de la documentation et l’apprentissage sur le net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fr" sz="1500">
                <a:solidFill>
                  <a:srgbClr val="000000"/>
                </a:solidFill>
              </a:rPr>
              <a:t>Meilleure compréhension des exceptions, de l’importance des constructeurs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</a:t>
            </a:r>
            <a:r>
              <a:rPr lang="fr" sz="3100">
                <a:solidFill>
                  <a:srgbClr val="F3F3F3"/>
                </a:solidFill>
              </a:rPr>
              <a:t>SOMMAIRE</a:t>
            </a:r>
            <a:endParaRPr sz="3100">
              <a:solidFill>
                <a:srgbClr val="F3F3F3"/>
              </a:solidFill>
            </a:endParaRPr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075650" y="1423150"/>
            <a:ext cx="36408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Char char="●"/>
            </a:pPr>
            <a:r>
              <a:rPr lang="fr" sz="2400">
                <a:solidFill>
                  <a:srgbClr val="F3F3F3"/>
                </a:solidFill>
              </a:rPr>
              <a:t>Rôles</a:t>
            </a:r>
            <a:endParaRPr sz="2400">
              <a:solidFill>
                <a:srgbClr val="F3F3F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Char char="●"/>
            </a:pPr>
            <a:r>
              <a:rPr lang="fr" sz="2400">
                <a:solidFill>
                  <a:srgbClr val="F3F3F3"/>
                </a:solidFill>
              </a:rPr>
              <a:t>Diagramme de classe</a:t>
            </a:r>
            <a:endParaRPr sz="2400">
              <a:solidFill>
                <a:srgbClr val="F3F3F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Char char="●"/>
            </a:pPr>
            <a:r>
              <a:rPr lang="fr" sz="2400">
                <a:solidFill>
                  <a:srgbClr val="F3F3F3"/>
                </a:solidFill>
              </a:rPr>
              <a:t>Design</a:t>
            </a:r>
            <a:endParaRPr sz="2400">
              <a:solidFill>
                <a:srgbClr val="F3F3F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Char char="●"/>
            </a:pPr>
            <a:r>
              <a:rPr lang="fr" sz="2400">
                <a:solidFill>
                  <a:srgbClr val="F3F3F3"/>
                </a:solidFill>
              </a:rPr>
              <a:t>Bilans</a:t>
            </a:r>
            <a:endParaRPr sz="2400">
              <a:solidFill>
                <a:srgbClr val="F3F3F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Char char="●"/>
            </a:pPr>
            <a:r>
              <a:rPr lang="fr" sz="2400">
                <a:solidFill>
                  <a:srgbClr val="F3F3F3"/>
                </a:solidFill>
              </a:rPr>
              <a:t>Sources</a:t>
            </a:r>
            <a:endParaRPr sz="2400">
              <a:solidFill>
                <a:srgbClr val="F3F3F3"/>
              </a:solidFill>
            </a:endParaRPr>
          </a:p>
        </p:txBody>
      </p:sp>
      <p:pic>
        <p:nvPicPr>
          <p:cNvPr id="286" name="Google Shape;286;p14"/>
          <p:cNvPicPr preferRelativeResize="0"/>
          <p:nvPr/>
        </p:nvPicPr>
        <p:blipFill rotWithShape="1">
          <a:blip r:embed="rId3">
            <a:alphaModFix/>
          </a:blip>
          <a:srcRect b="14646" l="0" r="0" t="0"/>
          <a:stretch/>
        </p:blipFill>
        <p:spPr>
          <a:xfrm>
            <a:off x="4716450" y="1219888"/>
            <a:ext cx="4223399" cy="270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2"/>
          <p:cNvSpPr txBox="1"/>
          <p:nvPr>
            <p:ph type="title"/>
          </p:nvPr>
        </p:nvSpPr>
        <p:spPr>
          <a:xfrm>
            <a:off x="1335400" y="50085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5300"/>
              <a:t>Merci pour votre attention</a:t>
            </a:r>
            <a:endParaRPr sz="5300"/>
          </a:p>
        </p:txBody>
      </p:sp>
      <p:pic>
        <p:nvPicPr>
          <p:cNvPr id="441" name="Google Shape;44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3776" y="-3"/>
            <a:ext cx="1960236" cy="500851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32"/>
          <p:cNvSpPr txBox="1"/>
          <p:nvPr>
            <p:ph idx="1" type="body"/>
          </p:nvPr>
        </p:nvSpPr>
        <p:spPr>
          <a:xfrm>
            <a:off x="61950" y="2105500"/>
            <a:ext cx="9020100" cy="31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Sources :	</a:t>
            </a:r>
            <a:endParaRPr/>
          </a:p>
          <a:p>
            <a:pPr indent="-273050" lvl="0" marL="457200" rtl="0" algn="l">
              <a:spcBef>
                <a:spcPts val="1600"/>
              </a:spcBef>
              <a:spcAft>
                <a:spcPts val="0"/>
              </a:spcAft>
              <a:buSzPts val="700"/>
              <a:buChar char="-"/>
            </a:pPr>
            <a:r>
              <a:rPr lang="fr" sz="700" u="sng">
                <a:solidFill>
                  <a:schemeClr val="hlink"/>
                </a:solidFill>
                <a:hlinkClick r:id="rId4"/>
              </a:rPr>
              <a:t>https://pedago-ece.campusonline.me/pluginfile.php/233754/mod_resource/content/1/JFreeChart.pdf</a:t>
            </a:r>
            <a:endParaRPr sz="7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-"/>
            </a:pPr>
            <a:r>
              <a:rPr lang="fr" sz="700" u="sng">
                <a:solidFill>
                  <a:schemeClr val="hlink"/>
                </a:solidFill>
                <a:hlinkClick r:id="rId5"/>
              </a:rPr>
              <a:t>https://openclassrooms.com/fr/courses/26832-apprenez-a-programmer-en-java/25335-gerez-les-interfaces-de-tableaux</a:t>
            </a:r>
            <a:endParaRPr sz="7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-"/>
            </a:pPr>
            <a:r>
              <a:rPr lang="fr" sz="700" u="sng">
                <a:solidFill>
                  <a:schemeClr val="hlink"/>
                </a:solidFill>
                <a:hlinkClick r:id="rId6"/>
              </a:rPr>
              <a:t>https://stackoverflow.com/questions/7433602/how-to-center-in-jtable-cell-a-value</a:t>
            </a:r>
            <a:endParaRPr sz="7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-"/>
            </a:pPr>
            <a:r>
              <a:rPr lang="fr" sz="700" u="sng">
                <a:solidFill>
                  <a:schemeClr val="hlink"/>
                </a:solidFill>
                <a:hlinkClick r:id="rId7"/>
              </a:rPr>
              <a:t>https://stackoverflow.com/questions/20138111/difference-between-jscrollpane-setviewportview-vs-jscrollpane-add</a:t>
            </a:r>
            <a:endParaRPr sz="7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-"/>
            </a:pPr>
            <a:r>
              <a:rPr lang="fr" sz="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https://perso.telecom-paristech.fr/hudry/coursJava/images/monImage.html</a:t>
            </a:r>
            <a:endParaRPr sz="7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-"/>
            </a:pPr>
            <a:r>
              <a:rPr lang="fr" sz="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https://openclassrooms.com/fr/courses/26832-apprenez-a-programmer-en-java/26830-liez-vos-tables-avec-des-objets-java-le-pattern-dao</a:t>
            </a:r>
            <a:endParaRPr sz="7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-"/>
            </a:pPr>
            <a:r>
              <a:rPr lang="fr" sz="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https://stackoverflow.com/questions/22534356/java-awt-eventqueue-invokelater-explained</a:t>
            </a:r>
            <a:endParaRPr sz="7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-"/>
            </a:pPr>
            <a:r>
              <a:rPr lang="fr" sz="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https://stackoverflow.com/questions/9474121/i-want-to-get-year-month-day-etc-from-java-date-to-compare-with-gregorian-cal</a:t>
            </a:r>
            <a:endParaRPr sz="7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-"/>
            </a:pPr>
            <a:r>
              <a:rPr lang="fr" sz="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https://stackoverflow.com/questions/14821952/changing-panels-using-the-card-layout</a:t>
            </a:r>
            <a:endParaRPr sz="7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-"/>
            </a:pPr>
            <a:r>
              <a:rPr lang="fr" sz="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https://www.developpez.net/forums/d479842/java/interfaces-graphiques-java/awt-swing/composants/jspinner-entiers/</a:t>
            </a:r>
            <a:endParaRPr sz="7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-"/>
            </a:pPr>
            <a:r>
              <a:rPr lang="fr" sz="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https://stackoverflow.com/questions/31370245/add-from-one-jlist-to-another</a:t>
            </a:r>
            <a:endParaRPr sz="7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-"/>
            </a:pPr>
            <a:r>
              <a:rPr lang="fr" sz="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5"/>
              </a:rPr>
              <a:t>https://www.tutorialspoint.com/how-can-we-show-hide-the-echo-character-of-a-jpasswordfield-in-java#:~:text=A%20JPasswordField%20is%20a%20subclass,character%20is%20the%20asterisk(*).</a:t>
            </a:r>
            <a:endParaRPr sz="7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-"/>
            </a:pPr>
            <a:r>
              <a:rPr lang="fr" sz="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6"/>
              </a:rPr>
              <a:t>https://stackoverflow.com/questions/4898584/java-using-an-image-as-a-button</a:t>
            </a:r>
            <a:endParaRPr sz="7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Répartition des tâches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Répartition des tâches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98" name="Google Shape;298;p16"/>
          <p:cNvGraphicFramePr/>
          <p:nvPr/>
        </p:nvGraphicFramePr>
        <p:xfrm>
          <a:off x="677950" y="14914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{6055991F-8CD3-4EF6-98AB-B9F7FF4C0117}</a:tableStyleId>
              </a:tblPr>
              <a:tblGrid>
                <a:gridCol w="2573625"/>
                <a:gridCol w="2573625"/>
                <a:gridCol w="2573625"/>
              </a:tblGrid>
              <a:tr h="97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2200">
                          <a:solidFill>
                            <a:srgbClr val="FFFFFF"/>
                          </a:solidFill>
                        </a:rPr>
                        <a:t>Pierre</a:t>
                      </a:r>
                      <a:endParaRPr b="1"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2200">
                          <a:solidFill>
                            <a:srgbClr val="FFFFFF"/>
                          </a:solidFill>
                        </a:rPr>
                        <a:t>Simon</a:t>
                      </a:r>
                      <a:endParaRPr b="1" sz="2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2200">
                          <a:solidFill>
                            <a:srgbClr val="FFFFFF"/>
                          </a:solidFill>
                        </a:rPr>
                        <a:t>(chef de projet)</a:t>
                      </a:r>
                      <a:endParaRPr b="1"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2200">
                          <a:solidFill>
                            <a:srgbClr val="F3F3F3"/>
                          </a:solidFill>
                        </a:rPr>
                        <a:t>Gilles</a:t>
                      </a:r>
                      <a:endParaRPr b="1" sz="22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  <a:tr h="149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Mise à jour des données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Interface graphique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Création de la BDD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Module d’accès aux données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Recherche d’informations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Interface graphique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JFreeChart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Design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Interface graphique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Répartition des tâches</a:t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750" y="3212163"/>
            <a:ext cx="7048500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8825" y="1867875"/>
            <a:ext cx="508635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 classes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</a:t>
            </a:r>
            <a:r>
              <a:rPr lang="fr"/>
              <a:t> de classes</a:t>
            </a:r>
            <a:endParaRPr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Google Shape;3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 classes</a:t>
            </a:r>
            <a:endParaRPr/>
          </a:p>
        </p:txBody>
      </p:sp>
      <p:sp>
        <p:nvSpPr>
          <p:cNvPr id="323" name="Google Shape;323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page en plus si nécessaire (diagramme trop gros)</a:t>
            </a:r>
            <a:endParaRPr/>
          </a:p>
        </p:txBody>
      </p:sp>
      <p:pic>
        <p:nvPicPr>
          <p:cNvPr id="324" name="Google Shape;3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 classes</a:t>
            </a:r>
            <a:endParaRPr/>
          </a:p>
        </p:txBody>
      </p:sp>
      <p:sp>
        <p:nvSpPr>
          <p:cNvPr id="330" name="Google Shape;330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page en plus si nécessaire (diagramme trop gros)</a:t>
            </a:r>
            <a:endParaRPr/>
          </a:p>
        </p:txBody>
      </p:sp>
      <p:pic>
        <p:nvPicPr>
          <p:cNvPr id="331" name="Google Shape;3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