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81" r:id="rId4"/>
  </p:sldMasterIdLst>
  <p:notesMasterIdLst>
    <p:notesMasterId r:id="rId16"/>
  </p:notesMasterIdLst>
  <p:handoutMasterIdLst>
    <p:handoutMasterId r:id="rId17"/>
  </p:handoutMasterIdLst>
  <p:sldIdLst>
    <p:sldId id="347" r:id="rId5"/>
    <p:sldId id="469" r:id="rId6"/>
    <p:sldId id="470" r:id="rId7"/>
    <p:sldId id="474" r:id="rId8"/>
    <p:sldId id="477" r:id="rId9"/>
    <p:sldId id="462" r:id="rId10"/>
    <p:sldId id="471" r:id="rId11"/>
    <p:sldId id="472" r:id="rId12"/>
    <p:sldId id="463" r:id="rId13"/>
    <p:sldId id="466" r:id="rId14"/>
    <p:sldId id="476" r:id="rId15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karan, Ramanathan(Cognizant)" initials="SR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CC66FF"/>
    <a:srgbClr val="7F7F7F"/>
    <a:srgbClr val="CCFF99"/>
    <a:srgbClr val="DDDDDD"/>
    <a:srgbClr val="3D96AC"/>
    <a:srgbClr val="F3530B"/>
    <a:srgbClr val="D8750D"/>
    <a:srgbClr val="E1AD00"/>
    <a:srgbClr val="492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208" autoAdjust="0"/>
  </p:normalViewPr>
  <p:slideViewPr>
    <p:cSldViewPr>
      <p:cViewPr>
        <p:scale>
          <a:sx n="100" d="100"/>
          <a:sy n="100" d="100"/>
        </p:scale>
        <p:origin x="-1736" y="-768"/>
      </p:cViewPr>
      <p:guideLst>
        <p:guide orient="horz" pos="180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599DA51F-0208-43CB-A98B-B80C3E19D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4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993C57CF-49A4-4223-AF00-E0B1C6F90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3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 pitchFamily="-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CB4C8-131D-4987-8C11-7C5BAB3A7936}" type="slidenum">
              <a:rPr lang="en-US" smtClean="0"/>
              <a:pPr/>
              <a:t>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CB4C8-131D-4987-8C11-7C5BAB3A7936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635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4762500"/>
            <a:ext cx="9144000" cy="9525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5207000"/>
            <a:ext cx="51816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charset="0"/>
              </a:rPr>
              <a:t>2013,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04065" y="5114397"/>
            <a:ext cx="1963737" cy="60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254001"/>
            <a:ext cx="8763000" cy="1323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4000"/>
            <a:ext cx="8610600" cy="825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5270500"/>
            <a:ext cx="457200" cy="3810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448173BE-AE69-4710-B721-FD5150A0D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635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14784" y="4635500"/>
            <a:ext cx="9144000" cy="10795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5207000"/>
            <a:ext cx="51816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charset="0"/>
              </a:rPr>
              <a:t>2013,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charset="0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04065" y="5114397"/>
            <a:ext cx="1963737" cy="60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2711450" y="-933450"/>
            <a:ext cx="19685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/>
          <a:srcRect r="53333"/>
          <a:stretch>
            <a:fillRect/>
          </a:stretch>
        </p:blipFill>
        <p:spPr bwMode="auto">
          <a:xfrm>
            <a:off x="8882065" y="1651000"/>
            <a:ext cx="261937" cy="214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5270500"/>
            <a:ext cx="457200" cy="3810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3D8560DA-1604-47F8-8228-D42BCAA8B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635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4381500"/>
            <a:ext cx="9144000" cy="13335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5143501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charset="0"/>
              </a:rPr>
              <a:t>2012, </a:t>
            </a:r>
            <a:r>
              <a:rPr lang="en-US" sz="1000" b="0" dirty="0">
                <a:solidFill>
                  <a:srgbClr val="808388"/>
                </a:solidFill>
                <a:latin typeface="Verdana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19802" y="4762502"/>
            <a:ext cx="2955925" cy="90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185738" y="0"/>
            <a:ext cx="576262" cy="301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6858000" y="2286000"/>
            <a:ext cx="1828800" cy="107721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3200" b="0" smtClean="0">
                <a:solidFill>
                  <a:schemeClr val="bg1"/>
                </a:solidFill>
                <a:latin typeface="Verdana" charset="0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794000"/>
            <a:ext cx="5181600" cy="10795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178721"/>
            <a:ext cx="5181600" cy="1615281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635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4381500"/>
            <a:ext cx="9144000" cy="13335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5143501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charset="0"/>
              </a:rPr>
              <a:t>2013, </a:t>
            </a:r>
            <a:r>
              <a:rPr lang="en-US" sz="1000" b="0" dirty="0">
                <a:solidFill>
                  <a:srgbClr val="808388"/>
                </a:solidFill>
                <a:latin typeface="Verdana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19802" y="4762502"/>
            <a:ext cx="2955925" cy="90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185738" y="0"/>
            <a:ext cx="576262" cy="301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/>
          <a:srcRect r="53333"/>
          <a:stretch>
            <a:fillRect/>
          </a:stretch>
        </p:blipFill>
        <p:spPr bwMode="auto">
          <a:xfrm>
            <a:off x="8882065" y="1651000"/>
            <a:ext cx="261937" cy="214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794000"/>
            <a:ext cx="6400800" cy="10795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178721"/>
            <a:ext cx="6400800" cy="1615281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3790950" y="5376333"/>
            <a:ext cx="51816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</a:t>
            </a:r>
            <a:r>
              <a:rPr lang="en-US" sz="8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|  ©</a:t>
            </a:r>
            <a:r>
              <a:rPr lang="en-US" sz="8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2012, </a:t>
            </a:r>
            <a:r>
              <a:rPr lang="en-US" sz="8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Cognizant </a:t>
            </a:r>
            <a:r>
              <a:rPr lang="en-US" sz="8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Technology Solutions</a:t>
            </a:r>
            <a:r>
              <a:rPr lang="en-US" sz="8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	</a:t>
            </a:r>
            <a:endParaRPr lang="en-US" sz="9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0" y="-130800"/>
            <a:ext cx="8610600" cy="825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5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09/01/2014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81000"/>
            <a:ext cx="883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33500"/>
            <a:ext cx="8839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5461000"/>
            <a:ext cx="4572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>
                <a:solidFill>
                  <a:schemeClr val="bg1"/>
                </a:solidFill>
                <a:latin typeface="Arial Black" charset="0"/>
              </a:defRPr>
            </a:lvl1pPr>
          </a:lstStyle>
          <a:p>
            <a:pPr>
              <a:defRPr/>
            </a:pPr>
            <a:fld id="{C9A60D81-2239-41FE-9E68-FAAAA5A6D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lc.co" TargetMode="External"/><Relationship Id="rId4" Type="http://schemas.openxmlformats.org/officeDocument/2006/relationships/hyperlink" Target="mailto:zdlc@cognizant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youtu.be/hWGijwecJm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lc.co" TargetMode="External"/><Relationship Id="rId4" Type="http://schemas.openxmlformats.org/officeDocument/2006/relationships/hyperlink" Target="mailto:zdlc@cognizant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verything2.com/title/C+program" TargetMode="External"/><Relationship Id="rId4" Type="http://schemas.openxmlformats.org/officeDocument/2006/relationships/hyperlink" Target="http://everything2.com/title/Obfuscated+C+Code+Contes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verything2.com/title/Palindromi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zdlc.co" TargetMode="Externa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xiom" TargetMode="External"/><Relationship Id="rId4" Type="http://schemas.openxmlformats.org/officeDocument/2006/relationships/hyperlink" Target="http://en.wikipedia.org/wiki/Mathematical_statemen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n.wikipedia.org/wiki/Mathematic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7544" y="1921396"/>
            <a:ext cx="6400800" cy="1616075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Unlocking Legacy:</a:t>
            </a:r>
            <a:br>
              <a:rPr lang="en-US" sz="2400" b="1" dirty="0" smtClean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>A Practical use of Session Types and Session Instances</a:t>
            </a:r>
            <a:endParaRPr lang="en-US" sz="1800" dirty="0" smtClean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1547664" y="3865612"/>
            <a:ext cx="44669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 smtClean="0">
                <a:latin typeface="Verdana" charset="0"/>
              </a:rPr>
              <a:t>Professor Steve Ross-</a:t>
            </a:r>
            <a:r>
              <a:rPr lang="en-US" b="0" dirty="0" smtClean="0">
                <a:latin typeface="Verdana" charset="0"/>
              </a:rPr>
              <a:t>Talbot</a:t>
            </a:r>
          </a:p>
          <a:p>
            <a:pPr eaLnBrk="0" hangingPunct="0"/>
            <a:r>
              <a:rPr lang="en-US" b="0" dirty="0" err="1" smtClean="0">
                <a:latin typeface="Verdana" charset="0"/>
              </a:rPr>
              <a:t>Dr</a:t>
            </a:r>
            <a:r>
              <a:rPr lang="en-US" b="0" dirty="0" smtClean="0">
                <a:latin typeface="Verdana" charset="0"/>
              </a:rPr>
              <a:t> </a:t>
            </a:r>
            <a:r>
              <a:rPr lang="en-US" b="0" dirty="0" err="1" smtClean="0">
                <a:latin typeface="Verdana" charset="0"/>
              </a:rPr>
              <a:t>Bippin</a:t>
            </a:r>
            <a:r>
              <a:rPr lang="en-US" b="0" dirty="0" smtClean="0">
                <a:latin typeface="Verdana" charset="0"/>
              </a:rPr>
              <a:t> </a:t>
            </a:r>
            <a:r>
              <a:rPr lang="en-US" b="0" dirty="0" err="1" smtClean="0">
                <a:latin typeface="Verdana" charset="0"/>
              </a:rPr>
              <a:t>Makhoond</a:t>
            </a:r>
            <a:endParaRPr lang="en-US" b="0" dirty="0" smtClean="0">
              <a:latin typeface="Verdana" charset="0"/>
            </a:endParaRPr>
          </a:p>
          <a:p>
            <a:pPr lvl="1" eaLnBrk="0" hangingPunct="0"/>
            <a:r>
              <a:rPr lang="en-US" sz="1800" b="0" dirty="0" err="1" smtClean="0">
                <a:latin typeface="Verdana" charset="0"/>
                <a:hlinkClick r:id="rId3"/>
              </a:rPr>
              <a:t>zdlc.co</a:t>
            </a:r>
            <a:endParaRPr lang="en-US" sz="1800" b="0" dirty="0" smtClean="0">
              <a:latin typeface="Verdana" charset="0"/>
            </a:endParaRPr>
          </a:p>
          <a:p>
            <a:pPr lvl="1" eaLnBrk="0" hangingPunct="0"/>
            <a:r>
              <a:rPr lang="en-US" sz="1800" b="0" dirty="0" smtClean="0">
                <a:latin typeface="Verdana" charset="0"/>
                <a:hlinkClick r:id="rId4"/>
              </a:rPr>
              <a:t>zdlc@cognizant.com</a:t>
            </a:r>
            <a:endParaRPr lang="en-US" sz="1800" b="0" dirty="0" smtClean="0">
              <a:latin typeface="Verdan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6"/>
    </mc:Choice>
    <mc:Fallback xmlns="">
      <p:transition xmlns:p14="http://schemas.microsoft.com/office/powerpoint/2010/main" spd="slow" advTm="104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A closer look</a:t>
            </a:r>
            <a:endParaRPr lang="en-GB" b="1" dirty="0"/>
          </a:p>
        </p:txBody>
      </p:sp>
      <p:sp>
        <p:nvSpPr>
          <p:cNvPr id="2" name="Isosceles Triangle 1">
            <a:hlinkClick r:id="rId2"/>
          </p:cNvPr>
          <p:cNvSpPr/>
          <p:nvPr/>
        </p:nvSpPr>
        <p:spPr bwMode="auto">
          <a:xfrm rot="5400000">
            <a:off x="3347864" y="2137420"/>
            <a:ext cx="1800200" cy="1512168"/>
          </a:xfrm>
          <a:prstGeom prst="triangl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1360"/>
    </mc:Choice>
    <mc:Fallback xmlns="">
      <p:transition xmlns:p14="http://schemas.microsoft.com/office/powerpoint/2010/main" spd="slow" advClick="0" advTm="211360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4853" objId="3"/>
        <p14:stopEvt time="210536" objId="3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7544" y="2353444"/>
            <a:ext cx="6400800" cy="1184027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Thank you for listening.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1547664" y="3865612"/>
            <a:ext cx="44669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 smtClean="0">
                <a:latin typeface="Verdana" charset="0"/>
              </a:rPr>
              <a:t>Professor Steve Ross-Talbot</a:t>
            </a:r>
          </a:p>
          <a:p>
            <a:pPr lvl="1" eaLnBrk="0" hangingPunct="0"/>
            <a:r>
              <a:rPr lang="en-US" sz="1800" b="0" dirty="0" smtClean="0">
                <a:latin typeface="Verdana" charset="0"/>
                <a:hlinkClick r:id="rId3"/>
              </a:rPr>
              <a:t>zdlc.co</a:t>
            </a:r>
            <a:endParaRPr lang="en-US" sz="1800" b="0" dirty="0" smtClean="0">
              <a:latin typeface="Verdana" charset="0"/>
            </a:endParaRPr>
          </a:p>
          <a:p>
            <a:pPr lvl="1" eaLnBrk="0" hangingPunct="0"/>
            <a:r>
              <a:rPr lang="en-US" sz="1800" b="0" dirty="0" smtClean="0">
                <a:latin typeface="Verdana" charset="0"/>
                <a:hlinkClick r:id="rId4"/>
              </a:rPr>
              <a:t>zdlc@cognizant.com</a:t>
            </a:r>
            <a:endParaRPr lang="en-US" sz="1800" b="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6"/>
    </mc:Choice>
    <mc:Fallback xmlns="">
      <p:transition xmlns:p14="http://schemas.microsoft.com/office/powerpoint/2010/main" spd="slow" advTm="104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Legacy is often encoded corporate knowledge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43608" y="1417340"/>
            <a:ext cx="7344816" cy="2880320"/>
          </a:xfrm>
        </p:spPr>
        <p:txBody>
          <a:bodyPr>
            <a:noAutofit/>
          </a:bodyPr>
          <a:lstStyle/>
          <a:p>
            <a:r>
              <a:rPr lang="en-US" sz="1200" dirty="0"/>
              <a:t>char </a:t>
            </a:r>
            <a:r>
              <a:rPr lang="en-US" sz="1200" dirty="0" err="1" smtClean="0"/>
              <a:t>rahc</a:t>
            </a:r>
            <a:r>
              <a:rPr lang="en-US" sz="1200" dirty="0" smtClean="0"/>
              <a:t> [ ] = "</a:t>
            </a:r>
            <a:r>
              <a:rPr lang="en-US" sz="1200" dirty="0"/>
              <a:t>\n</a:t>
            </a:r>
            <a:r>
              <a:rPr lang="en-US" sz="1200" dirty="0" smtClean="0"/>
              <a:t>/”, </a:t>
            </a:r>
            <a:r>
              <a:rPr lang="en-US" sz="1200" dirty="0" err="1" smtClean="0"/>
              <a:t>redivider</a:t>
            </a:r>
            <a:r>
              <a:rPr lang="en-US" sz="1200" dirty="0" smtClean="0"/>
              <a:t>[ ]="</a:t>
            </a:r>
            <a:r>
              <a:rPr lang="en-US" sz="1200" dirty="0"/>
              <a:t>Able was I ere I saw </a:t>
            </a:r>
            <a:r>
              <a:rPr lang="en-US" sz="1200" dirty="0" err="1" smtClean="0"/>
              <a:t>elbA</a:t>
            </a:r>
            <a:r>
              <a:rPr lang="en-US" sz="1200" dirty="0" smtClean="0"/>
              <a:t>”, *</a:t>
            </a:r>
            <a:r>
              <a:rPr lang="en-US" sz="1200" dirty="0" err="1" smtClean="0"/>
              <a:t>deliver</a:t>
            </a:r>
            <a:r>
              <a:rPr lang="en-US" sz="1200" dirty="0" err="1"/>
              <a:t>,</a:t>
            </a:r>
            <a:r>
              <a:rPr lang="en-US" sz="1200" dirty="0" err="1" smtClean="0"/>
              <a:t>reviled</a:t>
            </a:r>
            <a:r>
              <a:rPr lang="en-US" sz="1200" dirty="0" smtClean="0"/>
              <a:t>=1</a:t>
            </a:r>
            <a:r>
              <a:rPr lang="en-US" sz="1200" dirty="0"/>
              <a:t>+</a:t>
            </a:r>
            <a:r>
              <a:rPr lang="en-US" sz="1200" dirty="0" smtClean="0"/>
              <a:t>1,niam </a:t>
            </a:r>
            <a:r>
              <a:rPr lang="en-US" sz="1200" dirty="0"/>
              <a:t>; </a:t>
            </a:r>
            <a:endParaRPr lang="en-US" sz="1200" dirty="0" smtClean="0"/>
          </a:p>
          <a:p>
            <a:r>
              <a:rPr lang="en-US" sz="1200" dirty="0" smtClean="0"/>
              <a:t>main( ){</a:t>
            </a:r>
            <a:r>
              <a:rPr lang="en-US" sz="1200" dirty="0"/>
              <a:t>/*\</a:t>
            </a:r>
            <a:r>
              <a:rPr lang="en-US" sz="1200" dirty="0" smtClean="0"/>
              <a:t>}\</a:t>
            </a:r>
            <a:r>
              <a:rPr lang="en-US" sz="1200" dirty="0"/>
              <a:t>*</a:t>
            </a:r>
            <a:r>
              <a:rPr lang="en-US" sz="1200" dirty="0" smtClean="0"/>
              <a:t>/</a:t>
            </a:r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tni</a:t>
            </a:r>
            <a:r>
              <a:rPr lang="en-US" sz="1200" dirty="0" smtClean="0"/>
              <a:t>=0x0,rahctup</a:t>
            </a:r>
            <a:r>
              <a:rPr lang="en-US" sz="1200" dirty="0"/>
              <a:t>,</a:t>
            </a:r>
            <a:r>
              <a:rPr lang="en-US" sz="1200" dirty="0" smtClean="0"/>
              <a:t>putchar( ),</a:t>
            </a:r>
            <a:r>
              <a:rPr lang="en-US" sz="1200" dirty="0"/>
              <a:t>LACEDx0 = 0xDECAL</a:t>
            </a:r>
            <a:r>
              <a:rPr lang="en-US" sz="1200" dirty="0" smtClean="0"/>
              <a:t>,rof ;</a:t>
            </a:r>
          </a:p>
          <a:p>
            <a:r>
              <a:rPr lang="en-US" sz="1200" dirty="0" smtClean="0"/>
              <a:t>for(</a:t>
            </a:r>
            <a:r>
              <a:rPr lang="en-US" sz="1200" dirty="0"/>
              <a:t>;(</a:t>
            </a:r>
            <a:r>
              <a:rPr lang="en-US" sz="1200" dirty="0" err="1"/>
              <a:t>int</a:t>
            </a:r>
            <a:r>
              <a:rPr lang="en-US" sz="1200" dirty="0"/>
              <a:t>) (</a:t>
            </a:r>
            <a:r>
              <a:rPr lang="en-US" sz="1200" dirty="0" err="1"/>
              <a:t>tni</a:t>
            </a:r>
            <a:r>
              <a:rPr lang="en-US" sz="1200" dirty="0"/>
              <a:t>);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for </a:t>
            </a:r>
            <a:r>
              <a:rPr lang="en-US" sz="1200" dirty="0"/>
              <a:t>((</a:t>
            </a:r>
            <a:r>
              <a:rPr lang="en-US" sz="1200" dirty="0" err="1"/>
              <a:t>int</a:t>
            </a:r>
            <a:r>
              <a:rPr lang="en-US" sz="1200" dirty="0"/>
              <a:t>)(</a:t>
            </a:r>
            <a:r>
              <a:rPr lang="en-US" sz="1200" dirty="0" err="1"/>
              <a:t>tni</a:t>
            </a:r>
            <a:r>
              <a:rPr lang="en-US" sz="1200" dirty="0"/>
              <a:t>)++,++</a:t>
            </a:r>
            <a:r>
              <a:rPr lang="en-US" sz="1200" dirty="0" err="1"/>
              <a:t>reviled;reviled</a:t>
            </a:r>
            <a:r>
              <a:rPr lang="en-US" sz="1200" dirty="0"/>
              <a:t>* *</a:t>
            </a:r>
            <a:r>
              <a:rPr lang="en-US" sz="1200" dirty="0" err="1"/>
              <a:t>deliver;deliver</a:t>
            </a:r>
            <a:r>
              <a:rPr lang="en-US" sz="1200" dirty="0"/>
              <a:t>++,++(</a:t>
            </a:r>
            <a:r>
              <a:rPr lang="en-US" sz="1200" dirty="0" err="1"/>
              <a:t>int</a:t>
            </a:r>
            <a:r>
              <a:rPr lang="en-US" sz="1200" dirty="0"/>
              <a:t>)(</a:t>
            </a:r>
            <a:r>
              <a:rPr lang="en-US" sz="1200" dirty="0" err="1"/>
              <a:t>tni</a:t>
            </a:r>
            <a:r>
              <a:rPr lang="en-US" sz="1200" dirty="0"/>
              <a:t>)) </a:t>
            </a:r>
            <a:endParaRPr lang="en-US" sz="1200" dirty="0" smtClean="0"/>
          </a:p>
          <a:p>
            <a:r>
              <a:rPr lang="en-US" sz="1200" dirty="0" err="1"/>
              <a:t>r</a:t>
            </a:r>
            <a:r>
              <a:rPr lang="en-US" sz="1200" dirty="0" err="1" smtClean="0"/>
              <a:t>of</a:t>
            </a:r>
            <a:r>
              <a:rPr lang="en-US" sz="1200" dirty="0" smtClean="0"/>
              <a:t>=(</a:t>
            </a:r>
            <a:r>
              <a:rPr lang="en-US" sz="1200" dirty="0" err="1"/>
              <a:t>int</a:t>
            </a:r>
            <a:r>
              <a:rPr lang="en-US" sz="1200" dirty="0"/>
              <a:t>) -1- (</a:t>
            </a:r>
            <a:r>
              <a:rPr lang="en-US" sz="1200" dirty="0" err="1"/>
              <a:t>tni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reviled</a:t>
            </a:r>
            <a:r>
              <a:rPr lang="en-US" sz="1200" dirty="0"/>
              <a:t>--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-</a:t>
            </a:r>
            <a:r>
              <a:rPr lang="en-US" sz="1200" dirty="0"/>
              <a:t>-deliver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(</a:t>
            </a:r>
            <a:r>
              <a:rPr lang="en-US" sz="1200" dirty="0" err="1"/>
              <a:t>tni</a:t>
            </a:r>
            <a:r>
              <a:rPr lang="en-US" sz="1200" dirty="0"/>
              <a:t>) = (</a:t>
            </a:r>
            <a:r>
              <a:rPr lang="en-US" sz="1200" dirty="0" err="1"/>
              <a:t>int</a:t>
            </a:r>
            <a:r>
              <a:rPr lang="en-US" sz="1200" dirty="0" smtClean="0"/>
              <a:t>)- </a:t>
            </a:r>
            <a:r>
              <a:rPr lang="en-US" sz="1200" dirty="0"/>
              <a:t>0xDECAL + LACEDx0 </a:t>
            </a:r>
            <a:r>
              <a:rPr lang="en-US" sz="1200" dirty="0" smtClean="0"/>
              <a:t>- </a:t>
            </a:r>
            <a:r>
              <a:rPr lang="en-US" sz="1200" dirty="0" err="1" smtClean="0"/>
              <a:t>rof</a:t>
            </a:r>
            <a:r>
              <a:rPr lang="en-US" sz="1200" dirty="0" smtClean="0"/>
              <a:t> </a:t>
            </a:r>
            <a:r>
              <a:rPr lang="en-US" sz="1200" dirty="0"/>
              <a:t>; </a:t>
            </a:r>
            <a:endParaRPr lang="en-US" sz="1200" dirty="0" smtClean="0"/>
          </a:p>
          <a:p>
            <a:r>
              <a:rPr lang="en-US" sz="1200" dirty="0" smtClean="0"/>
              <a:t>for(</a:t>
            </a:r>
            <a:r>
              <a:rPr lang="en-US" sz="1200" dirty="0"/>
              <a:t>reviled--,(</a:t>
            </a:r>
            <a:r>
              <a:rPr lang="en-US" sz="1200" dirty="0" err="1"/>
              <a:t>int</a:t>
            </a:r>
            <a:r>
              <a:rPr lang="en-US" sz="1200" dirty="0"/>
              <a:t>)--(</a:t>
            </a:r>
            <a:r>
              <a:rPr lang="en-US" sz="1200" dirty="0" err="1"/>
              <a:t>tni</a:t>
            </a:r>
            <a:r>
              <a:rPr lang="en-US" sz="1200" dirty="0"/>
              <a:t>);(</a:t>
            </a:r>
            <a:r>
              <a:rPr lang="en-US" sz="1200" dirty="0" err="1"/>
              <a:t>int</a:t>
            </a:r>
            <a:r>
              <a:rPr lang="en-US" sz="1200" dirty="0"/>
              <a:t>)(</a:t>
            </a:r>
            <a:r>
              <a:rPr lang="en-US" sz="1200" dirty="0" err="1"/>
              <a:t>tni</a:t>
            </a:r>
            <a:r>
              <a:rPr lang="en-US" sz="1200" dirty="0"/>
              <a:t>);(</a:t>
            </a:r>
            <a:r>
              <a:rPr lang="en-US" sz="1200" dirty="0" err="1"/>
              <a:t>int</a:t>
            </a:r>
            <a:r>
              <a:rPr lang="en-US" sz="1200" dirty="0"/>
              <a:t>)--(</a:t>
            </a:r>
            <a:r>
              <a:rPr lang="en-US" sz="1200" dirty="0" err="1"/>
              <a:t>tni</a:t>
            </a:r>
            <a:r>
              <a:rPr lang="en-US" sz="1200" dirty="0"/>
              <a:t>),--deliver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rahctup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putchar</a:t>
            </a:r>
            <a:r>
              <a:rPr lang="en-US" sz="1200" dirty="0" smtClean="0"/>
              <a:t>(</a:t>
            </a:r>
            <a:r>
              <a:rPr lang="en-US" sz="1200" dirty="0"/>
              <a:t>reviled* *deliver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rahctup</a:t>
            </a:r>
            <a:r>
              <a:rPr lang="en-US" sz="1200" dirty="0" smtClean="0"/>
              <a:t> </a:t>
            </a:r>
            <a:r>
              <a:rPr lang="en-US" sz="1200" dirty="0"/>
              <a:t>* </a:t>
            </a:r>
            <a:r>
              <a:rPr lang="en-US" sz="1200" dirty="0" err="1" smtClean="0"/>
              <a:t>putchar</a:t>
            </a:r>
            <a:r>
              <a:rPr lang="en-US" sz="1200" dirty="0" smtClean="0"/>
              <a:t>(</a:t>
            </a:r>
            <a:r>
              <a:rPr lang="en-US" sz="1200" dirty="0"/>
              <a:t>(char) * (</a:t>
            </a:r>
            <a:r>
              <a:rPr lang="en-US" sz="1200" dirty="0" err="1"/>
              <a:t>rahc</a:t>
            </a:r>
            <a:r>
              <a:rPr lang="en-US" sz="1200" dirty="0"/>
              <a:t>)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/</a:t>
            </a:r>
            <a:r>
              <a:rPr lang="en-US" sz="1200" dirty="0"/>
              <a:t>*</a:t>
            </a:r>
            <a:r>
              <a:rPr lang="en-US" sz="1200" dirty="0" smtClean="0"/>
              <a:t>\{</a:t>
            </a:r>
            <a:r>
              <a:rPr lang="en-US" sz="1200" dirty="0"/>
              <a:t>\*/</a:t>
            </a:r>
            <a:r>
              <a:rPr lang="en-US" sz="1200" dirty="0" smtClean="0"/>
              <a:t>}(</a:t>
            </a:r>
            <a:r>
              <a:rPr lang="en-US" sz="1200" dirty="0" err="1"/>
              <a:t>int</a:t>
            </a:r>
            <a:r>
              <a:rPr lang="en-US" sz="1200" dirty="0"/>
              <a:t>) (</a:t>
            </a:r>
            <a:r>
              <a:rPr lang="en-US" sz="1200" dirty="0" err="1"/>
              <a:t>tni</a:t>
            </a:r>
            <a:r>
              <a:rPr lang="en-US" sz="1200" dirty="0" smtClean="0"/>
              <a:t>)= </a:t>
            </a:r>
            <a:r>
              <a:rPr lang="en-US" sz="1200" dirty="0"/>
              <a:t>reviled ; deliver </a:t>
            </a:r>
            <a:r>
              <a:rPr lang="en-US" sz="1200" dirty="0" smtClean="0"/>
              <a:t>= </a:t>
            </a:r>
            <a:r>
              <a:rPr lang="en-US" sz="1200" dirty="0" err="1" smtClean="0"/>
              <a:t>redivider</a:t>
            </a:r>
            <a:endParaRPr lang="en-GB" sz="1200" b="1" dirty="0"/>
          </a:p>
          <a:p>
            <a:endParaRPr lang="en-GB" sz="3600" b="1" dirty="0" smtClean="0"/>
          </a:p>
          <a:p>
            <a:endParaRPr lang="en-GB" sz="3600" b="1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971600" y="4729708"/>
            <a:ext cx="62155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sz="1200" dirty="0"/>
              <a:t>This </a:t>
            </a:r>
            <a:r>
              <a:rPr lang="en-GB" sz="1200" dirty="0">
                <a:hlinkClick r:id="rId2" tooltip="Palindromic"/>
              </a:rPr>
              <a:t>Palindromic</a:t>
            </a:r>
            <a:r>
              <a:rPr lang="en-GB" sz="1200" dirty="0"/>
              <a:t> </a:t>
            </a:r>
            <a:r>
              <a:rPr lang="en-GB" sz="1200" dirty="0">
                <a:hlinkClick r:id="rId3" tooltip="C program"/>
              </a:rPr>
              <a:t>C program</a:t>
            </a:r>
            <a:r>
              <a:rPr lang="en-GB" sz="1200" dirty="0"/>
              <a:t> was the winner of 1987's </a:t>
            </a:r>
            <a:r>
              <a:rPr lang="en-GB" sz="1200" dirty="0">
                <a:hlinkClick r:id="rId4" tooltip="Obfuscated C Code Contest"/>
              </a:rPr>
              <a:t>Obfuscated C Code Contest</a:t>
            </a:r>
            <a:r>
              <a:rPr lang="en-GB" sz="1200" dirty="0"/>
              <a:t>.</a:t>
            </a:r>
          </a:p>
          <a:p>
            <a:pPr eaLnBrk="0" hangingPunct="0"/>
            <a:endParaRPr lang="en-US" b="0" dirty="0" err="1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144"/>
    </mc:Choice>
    <mc:Fallback xmlns="">
      <p:transition xmlns:p14="http://schemas.microsoft.com/office/powerpoint/2010/main" spd="slow" advClick="0" advTm="1114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Why is shifting legacy so important</a:t>
            </a:r>
            <a:endParaRPr lang="en-GB" dirty="0"/>
          </a:p>
        </p:txBody>
      </p:sp>
      <p:pic>
        <p:nvPicPr>
          <p:cNvPr id="7" name="Picture 2" descr="Robiso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5292"/>
            <a:ext cx="6120680" cy="335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3073524"/>
            <a:ext cx="2023360" cy="65146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37931725" indent="-37474525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US" sz="2000" b="1" dirty="0">
                <a:solidFill>
                  <a:srgbClr val="00294E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Maintenance is</a:t>
            </a:r>
            <a:br>
              <a:rPr lang="en-US" sz="2000" b="1" dirty="0">
                <a:solidFill>
                  <a:srgbClr val="00294E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2000" b="1" dirty="0">
                <a:solidFill>
                  <a:srgbClr val="00294E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92% of TCO *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95536" y="4513684"/>
            <a:ext cx="65611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37931725" indent="-37474525" algn="ctr"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/>
            <a:r>
              <a:rPr lang="en-US" sz="1400" baseline="30000" dirty="0"/>
              <a:t>*</a:t>
            </a:r>
            <a:r>
              <a:rPr lang="en-US" sz="1400" dirty="0"/>
              <a:t> Andy </a:t>
            </a:r>
            <a:r>
              <a:rPr lang="en-US" sz="1400" dirty="0" err="1"/>
              <a:t>Kyte</a:t>
            </a:r>
            <a:r>
              <a:rPr lang="en-US" sz="1400" dirty="0"/>
              <a:t>. </a:t>
            </a:r>
            <a:r>
              <a:rPr lang="ja-JP" altLang="en-US" sz="1400" dirty="0"/>
              <a:t>“</a:t>
            </a:r>
            <a:r>
              <a:rPr lang="en-US" sz="1400" dirty="0"/>
              <a:t>A Framework for the Lifetime Cost of Ownership of an Application.</a:t>
            </a:r>
            <a:r>
              <a:rPr lang="ja-JP" altLang="en-US" sz="1400" dirty="0"/>
              <a:t>”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i="1" dirty="0"/>
              <a:t>Gartner.</a:t>
            </a:r>
            <a:r>
              <a:rPr lang="en-US" sz="1400" dirty="0"/>
              <a:t> 30 March 2010.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6804249" y="1633364"/>
            <a:ext cx="21602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 smtClean="0">
                <a:latin typeface="Verdana" charset="0"/>
              </a:rPr>
              <a:t>What can we do to unlock more than the 8%?</a:t>
            </a:r>
          </a:p>
        </p:txBody>
      </p:sp>
    </p:spTree>
    <p:extLst>
      <p:ext uri="{BB962C8B-B14F-4D97-AF65-F5344CB8AC3E}">
        <p14:creationId xmlns:p14="http://schemas.microsoft.com/office/powerpoint/2010/main" val="898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144"/>
    </mc:Choice>
    <mc:Fallback xmlns="">
      <p:transition xmlns:p14="http://schemas.microsoft.com/office/powerpoint/2010/main" spd="slow" advClick="0" advTm="1114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How has our industry been addressing this?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467544" y="1345332"/>
            <a:ext cx="576064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buFont typeface="Arial"/>
              <a:buChar char="•"/>
            </a:pPr>
            <a:r>
              <a:rPr lang="en-US" sz="2000" dirty="0">
                <a:latin typeface="+mn-lt"/>
                <a:cs typeface="ＭＳ Ｐゴシック" charset="-128"/>
              </a:rPr>
              <a:t>Screen </a:t>
            </a:r>
            <a:r>
              <a:rPr lang="en-US" sz="2000" dirty="0" smtClean="0">
                <a:latin typeface="+mn-lt"/>
                <a:cs typeface="ＭＳ Ｐゴシック" charset="-128"/>
              </a:rPr>
              <a:t>scrape</a:t>
            </a:r>
          </a:p>
          <a:p>
            <a:pPr marL="342900" indent="-342900" eaLnBrk="0" hangingPunct="0">
              <a:buFont typeface="Arial"/>
              <a:buChar char="•"/>
            </a:pPr>
            <a:endParaRPr lang="en-US" sz="2000" dirty="0">
              <a:latin typeface="+mn-lt"/>
              <a:cs typeface="ＭＳ Ｐゴシック" charset="-128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n-US" sz="2000" dirty="0" smtClean="0">
                <a:latin typeface="+mn-lt"/>
                <a:cs typeface="ＭＳ Ｐゴシック" charset="-128"/>
              </a:rPr>
              <a:t>Data map</a:t>
            </a:r>
          </a:p>
          <a:p>
            <a:pPr marL="342900" indent="-342900" eaLnBrk="0" hangingPunct="0">
              <a:buFont typeface="Arial"/>
              <a:buChar char="•"/>
            </a:pPr>
            <a:endParaRPr lang="en-US" sz="2000" dirty="0">
              <a:latin typeface="+mn-lt"/>
              <a:cs typeface="ＭＳ Ｐゴシック" charset="-128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n-US" sz="2000" dirty="0">
                <a:latin typeface="+mn-lt"/>
                <a:cs typeface="ＭＳ Ｐゴシック" charset="-128"/>
              </a:rPr>
              <a:t>Re-</a:t>
            </a:r>
            <a:r>
              <a:rPr lang="en-US" sz="2000" dirty="0" smtClean="0">
                <a:latin typeface="+mn-lt"/>
                <a:cs typeface="ＭＳ Ｐゴシック" charset="-128"/>
              </a:rPr>
              <a:t>write process</a:t>
            </a:r>
            <a:endParaRPr lang="en-US" sz="2000" dirty="0">
              <a:latin typeface="+mn-lt"/>
              <a:cs typeface="ＭＳ Ｐゴシック" charset="-128"/>
            </a:endParaRPr>
          </a:p>
          <a:p>
            <a:pPr eaLnBrk="0" hangingPunct="0"/>
            <a:endParaRPr lang="en-US" sz="2000" dirty="0">
              <a:latin typeface="+mn-lt"/>
              <a:cs typeface="ＭＳ Ｐゴシック" charset="-128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n-US" sz="2000" dirty="0" smtClean="0">
                <a:latin typeface="+mn-lt"/>
                <a:cs typeface="ＭＳ Ｐゴシック" charset="-128"/>
              </a:rPr>
              <a:t>Wrap process</a:t>
            </a:r>
            <a:endParaRPr lang="en-US" sz="2000" dirty="0">
              <a:latin typeface="+mn-lt"/>
              <a:cs typeface="ＭＳ Ｐゴシック" charset="-128"/>
            </a:endParaRPr>
          </a:p>
          <a:p>
            <a:pPr marL="342900" indent="-342900" eaLnBrk="0" hangingPunct="0">
              <a:buFont typeface="Arial"/>
              <a:buChar char="•"/>
            </a:pPr>
            <a:endParaRPr lang="en-US" sz="2000" dirty="0">
              <a:latin typeface="+mn-lt"/>
              <a:cs typeface="ＭＳ Ｐゴシック" charset="-128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n-US" sz="2000" dirty="0">
                <a:latin typeface="+mn-lt"/>
                <a:cs typeface="ＭＳ Ｐゴシック" charset="-128"/>
              </a:rPr>
              <a:t>Service </a:t>
            </a:r>
            <a:r>
              <a:rPr lang="en-US" sz="2000" dirty="0" smtClean="0">
                <a:latin typeface="+mn-lt"/>
                <a:cs typeface="ＭＳ Ｐゴシック" charset="-128"/>
              </a:rPr>
              <a:t>Enable process</a:t>
            </a:r>
            <a:endParaRPr lang="en-US" sz="2000" dirty="0">
              <a:latin typeface="+mn-lt"/>
              <a:cs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417340"/>
            <a:ext cx="2016224" cy="264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144"/>
    </mc:Choice>
    <mc:Fallback xmlns="">
      <p:transition xmlns:p14="http://schemas.microsoft.com/office/powerpoint/2010/main" spd="slow" advClick="0" advTm="1114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What can we and what can we not prove?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539552" y="1057300"/>
            <a:ext cx="302433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HL Requirements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55576" y="1633364"/>
            <a:ext cx="3024336" cy="504056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Feasibility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043608" y="2209428"/>
            <a:ext cx="302433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LL Requirements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259632" y="2785492"/>
            <a:ext cx="3024336" cy="504056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Architecture &amp; Design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47664" y="3361556"/>
            <a:ext cx="3024336" cy="504056"/>
          </a:xfrm>
          <a:prstGeom prst="round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Build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835696" y="3937620"/>
            <a:ext cx="3024336" cy="504056"/>
          </a:xfrm>
          <a:prstGeom prst="roundRect">
            <a:avLst/>
          </a:prstGeom>
          <a:solidFill>
            <a:srgbClr val="CC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Test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058864" y="4513684"/>
            <a:ext cx="3024336" cy="504056"/>
          </a:xfrm>
          <a:prstGeom prst="roundRect">
            <a:avLst/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Deploy &amp; Maintain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23528" y="985292"/>
            <a:ext cx="6624736" cy="1728192"/>
          </a:xfrm>
          <a:prstGeom prst="round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Confidence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23528" y="2209428"/>
            <a:ext cx="6624736" cy="2880320"/>
          </a:xfrm>
          <a:prstGeom prst="round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Algebraically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Provable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812360" y="985292"/>
            <a:ext cx="864096" cy="41044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Hybrid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Leveraging statistics and algebra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17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69633" y="2544043"/>
            <a:ext cx="17462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12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144"/>
    </mc:Choice>
    <mc:Fallback xmlns="">
      <p:transition xmlns:p14="http://schemas.microsoft.com/office/powerpoint/2010/main" spd="slow" advClick="0" advTm="1114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A new way to migrate from OLD to NEW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03648" y="2065412"/>
            <a:ext cx="5544616" cy="2736304"/>
          </a:xfrm>
        </p:spPr>
        <p:txBody>
          <a:bodyPr>
            <a:noAutofit/>
          </a:bodyPr>
          <a:lstStyle/>
          <a:p>
            <a:r>
              <a:rPr lang="en-GB" b="1" dirty="0" smtClean="0"/>
              <a:t>Increased </a:t>
            </a:r>
            <a:r>
              <a:rPr lang="en-GB" b="1" dirty="0" smtClean="0">
                <a:solidFill>
                  <a:srgbClr val="0070C0"/>
                </a:solidFill>
              </a:rPr>
              <a:t>Speed</a:t>
            </a:r>
          </a:p>
          <a:p>
            <a:endParaRPr lang="en-GB" b="1" dirty="0" smtClean="0"/>
          </a:p>
          <a:p>
            <a:r>
              <a:rPr lang="en-GB" b="1" dirty="0" smtClean="0"/>
              <a:t>Reduced </a:t>
            </a:r>
            <a:r>
              <a:rPr lang="en-GB" b="1" dirty="0" smtClean="0">
                <a:solidFill>
                  <a:srgbClr val="0070C0"/>
                </a:solidFill>
              </a:rPr>
              <a:t>Effort</a:t>
            </a:r>
          </a:p>
          <a:p>
            <a:endParaRPr lang="en-GB" b="1" dirty="0" smtClean="0"/>
          </a:p>
          <a:p>
            <a:r>
              <a:rPr lang="en-GB" b="1" dirty="0" smtClean="0"/>
              <a:t>Reliable </a:t>
            </a:r>
            <a:r>
              <a:rPr lang="en-GB" b="1" dirty="0" smtClean="0">
                <a:solidFill>
                  <a:srgbClr val="0070C0"/>
                </a:solidFill>
              </a:rPr>
              <a:t>Predictability</a:t>
            </a:r>
            <a:endParaRPr lang="en-GB" sz="36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9512" y="841276"/>
            <a:ext cx="864096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3200" b="1" dirty="0" smtClean="0"/>
              <a:t>This is about </a:t>
            </a:r>
            <a:r>
              <a:rPr lang="en-GB" sz="3200" dirty="0">
                <a:solidFill>
                  <a:srgbClr val="0070C0"/>
                </a:solidFill>
              </a:rPr>
              <a:t>cost</a:t>
            </a:r>
            <a:r>
              <a:rPr lang="en-GB" sz="3200" b="1" dirty="0" smtClean="0"/>
              <a:t> and </a:t>
            </a:r>
            <a:r>
              <a:rPr lang="en-GB" sz="3200" dirty="0" smtClean="0">
                <a:solidFill>
                  <a:srgbClr val="0070C0"/>
                </a:solidFill>
              </a:rPr>
              <a:t>risk</a:t>
            </a:r>
          </a:p>
          <a:p>
            <a:r>
              <a:rPr lang="en-GB" sz="3200" dirty="0" smtClean="0">
                <a:solidFill>
                  <a:srgbClr val="000000"/>
                </a:solidFill>
              </a:rPr>
              <a:t>If</a:t>
            </a:r>
            <a:r>
              <a:rPr lang="en-GB" sz="3200" dirty="0" smtClean="0"/>
              <a:t> we could:</a:t>
            </a:r>
            <a:endParaRPr lang="en-GB" sz="3200" dirty="0"/>
          </a:p>
          <a:p>
            <a:endParaRPr lang="en-GB" sz="3200" b="1" dirty="0" smtClean="0"/>
          </a:p>
          <a:p>
            <a:pPr marL="0" indent="0"/>
            <a:endParaRPr lang="en-GB" sz="4000" b="1" dirty="0" smtClean="0"/>
          </a:p>
          <a:p>
            <a:endParaRPr lang="en-GB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9512" y="4369668"/>
            <a:ext cx="864096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3200" b="1" dirty="0" smtClean="0"/>
              <a:t>Then we reduce both </a:t>
            </a:r>
            <a:r>
              <a:rPr lang="en-GB" sz="3200" dirty="0" smtClean="0">
                <a:solidFill>
                  <a:srgbClr val="0070C0"/>
                </a:solidFill>
              </a:rPr>
              <a:t>cost</a:t>
            </a:r>
            <a:r>
              <a:rPr lang="en-GB" sz="3200" b="1" dirty="0" smtClean="0"/>
              <a:t> and </a:t>
            </a:r>
            <a:r>
              <a:rPr lang="en-GB" sz="3200" dirty="0" smtClean="0">
                <a:solidFill>
                  <a:srgbClr val="0070C0"/>
                </a:solidFill>
              </a:rPr>
              <a:t>risk</a:t>
            </a:r>
            <a:endParaRPr lang="en-GB" sz="3200" b="1" dirty="0" smtClean="0"/>
          </a:p>
          <a:p>
            <a:pPr marL="0" indent="0"/>
            <a:endParaRPr lang="en-GB" sz="4000" b="1" dirty="0" smtClean="0"/>
          </a:p>
          <a:p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40384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144"/>
    </mc:Choice>
    <mc:Fallback xmlns="">
      <p:transition xmlns:p14="http://schemas.microsoft.com/office/powerpoint/2010/main" spd="slow" advClick="0" advTm="1114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/>
              <a:t>A new way to migrate from OLD to NEW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528" y="1129308"/>
            <a:ext cx="864096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GB" b="1" dirty="0" smtClean="0"/>
              <a:t>Reducing </a:t>
            </a:r>
            <a:r>
              <a:rPr lang="en-GB" dirty="0">
                <a:solidFill>
                  <a:srgbClr val="0070C0"/>
                </a:solidFill>
              </a:rPr>
              <a:t>cost</a:t>
            </a:r>
            <a:r>
              <a:rPr lang="en-GB" b="1" dirty="0" smtClean="0"/>
              <a:t> is about reducing effort </a:t>
            </a:r>
            <a:r>
              <a:rPr lang="en-GB" dirty="0">
                <a:solidFill>
                  <a:srgbClr val="0070C0"/>
                </a:solidFill>
              </a:rPr>
              <a:t>through automation </a:t>
            </a:r>
            <a:r>
              <a:rPr lang="en-GB" b="1" dirty="0" smtClean="0"/>
              <a:t>which also increases </a:t>
            </a:r>
            <a:r>
              <a:rPr lang="en-GB" dirty="0">
                <a:solidFill>
                  <a:srgbClr val="0070C0"/>
                </a:solidFill>
              </a:rPr>
              <a:t>speed</a:t>
            </a:r>
            <a:r>
              <a:rPr lang="en-GB" b="1" dirty="0" smtClean="0"/>
              <a:t>.</a:t>
            </a:r>
          </a:p>
          <a:p>
            <a:endParaRPr lang="en-GB" dirty="0"/>
          </a:p>
          <a:p>
            <a:pPr marL="0" indent="0"/>
            <a:r>
              <a:rPr lang="en-GB" b="1" dirty="0" smtClean="0"/>
              <a:t>Reducing </a:t>
            </a:r>
            <a:r>
              <a:rPr lang="en-GB" dirty="0">
                <a:solidFill>
                  <a:srgbClr val="0070C0"/>
                </a:solidFill>
              </a:rPr>
              <a:t>risk</a:t>
            </a:r>
            <a:r>
              <a:rPr lang="en-GB" b="1" dirty="0" smtClean="0"/>
              <a:t> is about </a:t>
            </a:r>
            <a:r>
              <a:rPr lang="en-GB" dirty="0" smtClean="0">
                <a:solidFill>
                  <a:srgbClr val="0070C0"/>
                </a:solidFill>
              </a:rPr>
              <a:t>predictability</a:t>
            </a:r>
            <a:r>
              <a:rPr lang="en-GB" b="1" dirty="0" smtClean="0"/>
              <a:t> and confidence in what results.</a:t>
            </a:r>
          </a:p>
          <a:p>
            <a:pPr marL="0" indent="0"/>
            <a:endParaRPr lang="en-GB" dirty="0"/>
          </a:p>
          <a:p>
            <a:pPr marL="0" indent="0"/>
            <a:r>
              <a:rPr lang="en-GB" b="1" dirty="0" smtClean="0"/>
              <a:t>We need to have more than blind faith in our automation. </a:t>
            </a:r>
            <a:r>
              <a:rPr lang="en-GB" dirty="0">
                <a:solidFill>
                  <a:srgbClr val="0070C0"/>
                </a:solidFill>
              </a:rPr>
              <a:t>We need </a:t>
            </a:r>
            <a:r>
              <a:rPr lang="en-GB" dirty="0" smtClean="0">
                <a:solidFill>
                  <a:srgbClr val="0070C0"/>
                </a:solidFill>
              </a:rPr>
              <a:t>mathematical proof!</a:t>
            </a:r>
          </a:p>
          <a:p>
            <a:pPr marL="0" indent="0"/>
            <a:endParaRPr lang="en-GB" dirty="0">
              <a:solidFill>
                <a:srgbClr val="0070C0"/>
              </a:solidFill>
            </a:endParaRPr>
          </a:p>
          <a:p>
            <a:pPr marL="0" indent="0"/>
            <a:r>
              <a:rPr lang="en-GB" sz="1200" dirty="0"/>
              <a:t>In </a:t>
            </a:r>
            <a:r>
              <a:rPr lang="en-GB" sz="1200" dirty="0">
                <a:hlinkClick r:id="rId2" tooltip="Mathematics"/>
              </a:rPr>
              <a:t>mathematics</a:t>
            </a:r>
            <a:r>
              <a:rPr lang="en-GB" sz="1200" dirty="0"/>
              <a:t>, a proof is a demonstration that if some fundamental statements (</a:t>
            </a:r>
            <a:r>
              <a:rPr lang="en-GB" sz="1200" dirty="0">
                <a:hlinkClick r:id="rId3" tooltip="Axiom"/>
              </a:rPr>
              <a:t>axioms</a:t>
            </a:r>
            <a:r>
              <a:rPr lang="en-GB" sz="1200" dirty="0"/>
              <a:t>) are assumed to be true, then some </a:t>
            </a:r>
            <a:r>
              <a:rPr lang="en-GB" sz="1200" dirty="0">
                <a:hlinkClick r:id="rId4" tooltip="Mathematical statement"/>
              </a:rPr>
              <a:t>mathematical statement</a:t>
            </a:r>
            <a:r>
              <a:rPr lang="en-GB" sz="1200" dirty="0"/>
              <a:t> is necessarily true.</a:t>
            </a:r>
            <a:endParaRPr lang="en-GB" sz="1200" dirty="0" smtClean="0">
              <a:solidFill>
                <a:srgbClr val="0070C0"/>
              </a:solidFill>
            </a:endParaRPr>
          </a:p>
          <a:p>
            <a:pPr marL="0" indent="0"/>
            <a:endParaRPr lang="en-GB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4639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144"/>
    </mc:Choice>
    <mc:Fallback xmlns="">
      <p:transition xmlns:p14="http://schemas.microsoft.com/office/powerpoint/2010/main" spd="slow" advClick="0" advTm="1114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b="1" dirty="0" smtClean="0"/>
              <a:t>The Techie Ah Ha is all in the maths</a:t>
            </a:r>
            <a:endParaRPr lang="en-GB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23528" y="1129308"/>
            <a:ext cx="8682260" cy="1732192"/>
            <a:chOff x="323528" y="1129308"/>
            <a:chExt cx="8682260" cy="1732192"/>
          </a:xfrm>
        </p:grpSpPr>
        <p:grpSp>
          <p:nvGrpSpPr>
            <p:cNvPr id="4" name="Group 3"/>
            <p:cNvGrpSpPr/>
            <p:nvPr/>
          </p:nvGrpSpPr>
          <p:grpSpPr>
            <a:xfrm>
              <a:off x="323528" y="1129308"/>
              <a:ext cx="6624736" cy="1732192"/>
              <a:chOff x="323528" y="1129308"/>
              <a:chExt cx="6624736" cy="1732192"/>
            </a:xfrm>
          </p:grpSpPr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323528" y="1129308"/>
                <a:ext cx="5400600" cy="1728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28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DB33F"/>
                  </a:buClr>
                  <a:buFont typeface="Wingdings" charset="2"/>
                  <a:tabLst>
                    <a:tab pos="1022350" algn="l"/>
                  </a:tabLst>
                  <a:defRPr sz="24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5715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charset="2"/>
                  <a:buChar char="§"/>
                  <a:tabLst>
                    <a:tab pos="1022350" algn="l"/>
                  </a:tabLst>
                  <a:defRPr sz="24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14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charset="2"/>
                  <a:buChar char="§"/>
                  <a:tabLst>
                    <a:tab pos="1022350" algn="l"/>
                  </a:tabLst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573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charset="2"/>
                  <a:buChar char="§"/>
                  <a:tabLst>
                    <a:tab pos="1022350" algn="l"/>
                  </a:tabLst>
                  <a:defRPr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charset="2"/>
                  <a:buChar char="§"/>
                  <a:tabLst>
                    <a:tab pos="1022350" algn="l"/>
                  </a:tabLst>
                  <a:defRPr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/>
                <a:r>
                  <a:rPr lang="en-GB" b="1" i="1" dirty="0" smtClean="0"/>
                  <a:t>Pi-cal</a:t>
                </a:r>
                <a:r>
                  <a:rPr lang="en-GB" i="1" dirty="0" smtClean="0"/>
                  <a:t>culus</a:t>
                </a:r>
              </a:p>
              <a:p>
                <a:pPr marL="0" indent="0"/>
                <a:r>
                  <a:rPr lang="en-GB" sz="1400" b="0" dirty="0" smtClean="0"/>
                  <a:t>A language for describing the fundamental interactions between things that is complete and able to be reasoned over.</a:t>
                </a:r>
              </a:p>
              <a:p>
                <a:pPr marL="0" indent="0"/>
                <a:r>
                  <a:rPr lang="en-GB" sz="1400" dirty="0" smtClean="0"/>
                  <a:t>Turing Award in 1991 Professor Robin Milner</a:t>
                </a:r>
                <a:endParaRPr lang="en-GB" dirty="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68144" y="1201316"/>
                <a:ext cx="1080120" cy="1660184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2280" y="1489348"/>
              <a:ext cx="1913508" cy="114810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23528" y="2929508"/>
            <a:ext cx="8689900" cy="2448272"/>
            <a:chOff x="323528" y="2929508"/>
            <a:chExt cx="8689900" cy="24482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8144" y="3145532"/>
              <a:ext cx="2308939" cy="1723448"/>
            </a:xfrm>
            <a:prstGeom prst="rect">
              <a:avLst/>
            </a:prstGeom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323528" y="2929508"/>
              <a:ext cx="5400600" cy="244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DB33F"/>
                </a:buClr>
                <a:buFont typeface="Wingdings" charset="2"/>
                <a:tabLst>
                  <a:tab pos="1022350" algn="l"/>
                </a:tabLst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5715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tabLst>
                  <a:tab pos="1022350" algn="l"/>
                </a:tabLst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914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tabLst>
                  <a:tab pos="1022350" algn="l"/>
                </a:tabLst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2573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tabLst>
                  <a:tab pos="1022350" algn="l"/>
                </a:tabLst>
                <a:defRPr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charset="2"/>
                <a:buChar char="§"/>
                <a:tabLst>
                  <a:tab pos="1022350" algn="l"/>
                </a:tabLst>
                <a:defRPr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/>
              <a:r>
                <a:rPr lang="en-GB" i="1" dirty="0" smtClean="0"/>
                <a:t>Session Types</a:t>
              </a:r>
            </a:p>
            <a:p>
              <a:pPr marL="0" indent="0"/>
              <a:r>
                <a:rPr lang="en-GB" sz="1400" b="0" dirty="0" smtClean="0"/>
                <a:t>An extension of pi-calculus specifically to capture the notion of </a:t>
              </a:r>
              <a:r>
                <a:rPr lang="en-GB" sz="1400" b="0" dirty="0" err="1" smtClean="0"/>
                <a:t>behavior</a:t>
              </a:r>
              <a:r>
                <a:rPr lang="en-GB" sz="1400" b="0" dirty="0" smtClean="0"/>
                <a:t> as a type.</a:t>
              </a:r>
            </a:p>
            <a:p>
              <a:pPr marL="0" indent="0"/>
              <a:r>
                <a:rPr lang="en-GB" sz="1400" b="0" dirty="0" smtClean="0"/>
                <a:t>A session type might be a BPMN2 model or a CDL model. A session instance might be a process flow diagram or sequence diagram.</a:t>
              </a:r>
            </a:p>
            <a:p>
              <a:pPr marL="0" indent="0"/>
              <a:r>
                <a:rPr lang="en-GB" sz="1400" b="1" dirty="0" smtClean="0"/>
                <a:t>ETAP inaugural prize for outstanding contribution 2012. Dr </a:t>
              </a:r>
              <a:r>
                <a:rPr lang="en-GB" sz="1400" b="1" dirty="0" err="1" smtClean="0"/>
                <a:t>Kohei</a:t>
              </a:r>
              <a:r>
                <a:rPr lang="en-GB" sz="1400" b="1" dirty="0" smtClean="0"/>
                <a:t> Honda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0312" y="3361556"/>
              <a:ext cx="1633116" cy="1223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97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144"/>
    </mc:Choice>
    <mc:Fallback xmlns="">
      <p:transition xmlns:p14="http://schemas.microsoft.com/office/powerpoint/2010/main" spd="slow" advClick="0" advTm="1114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How We Do It (Smart Technology Migration)</a:t>
            </a:r>
            <a:endParaRPr lang="en-GB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286611" y="913284"/>
            <a:ext cx="8435280" cy="4533636"/>
          </a:xfrm>
        </p:spPr>
        <p:txBody>
          <a:bodyPr>
            <a:noAutofit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GB" sz="2000" b="1" dirty="0" smtClean="0"/>
              <a:t>Listen to the </a:t>
            </a:r>
            <a:r>
              <a:rPr lang="en-GB" sz="2000" b="1" dirty="0" smtClean="0">
                <a:solidFill>
                  <a:srgbClr val="0070C0"/>
                </a:solidFill>
              </a:rPr>
              <a:t>Voice of the Machine</a:t>
            </a:r>
          </a:p>
          <a:p>
            <a:pPr marL="1079500" lvl="1" indent="-723900">
              <a:lnSpc>
                <a:spcPct val="110000"/>
              </a:lnSpc>
              <a:buFont typeface="Wingdings" charset="2"/>
              <a:buChar char="Ø"/>
            </a:pPr>
            <a:r>
              <a:rPr lang="en-GB" sz="1800" b="1" dirty="0" smtClean="0">
                <a:solidFill>
                  <a:srgbClr val="000000"/>
                </a:solidFill>
              </a:rPr>
              <a:t>Harvest the </a:t>
            </a:r>
            <a:r>
              <a:rPr lang="en-GB" sz="1800" i="1" dirty="0" smtClean="0">
                <a:solidFill>
                  <a:srgbClr val="000000"/>
                </a:solidFill>
              </a:rPr>
              <a:t>session instance </a:t>
            </a:r>
            <a:r>
              <a:rPr lang="en-GB" sz="1800" b="1" dirty="0" smtClean="0">
                <a:solidFill>
                  <a:srgbClr val="000000"/>
                </a:solidFill>
              </a:rPr>
              <a:t>from observations</a:t>
            </a:r>
            <a:endParaRPr lang="en-GB" sz="2800" b="1" dirty="0" smtClean="0"/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GB" sz="2000" b="1" dirty="0" smtClean="0"/>
              <a:t>Translate into AS-IS Model</a:t>
            </a:r>
          </a:p>
          <a:p>
            <a:pPr marL="1079500" lvl="1" indent="-723900">
              <a:lnSpc>
                <a:spcPct val="110000"/>
              </a:lnSpc>
              <a:buFont typeface="Wingdings" charset="2"/>
              <a:buChar char="Ø"/>
            </a:pPr>
            <a:r>
              <a:rPr lang="en-GB" sz="1800" b="1" dirty="0">
                <a:solidFill>
                  <a:srgbClr val="000000"/>
                </a:solidFill>
              </a:rPr>
              <a:t>Generate the </a:t>
            </a:r>
            <a:r>
              <a:rPr lang="en-GB" sz="1800" i="1" dirty="0">
                <a:solidFill>
                  <a:srgbClr val="000000"/>
                </a:solidFill>
              </a:rPr>
              <a:t>session </a:t>
            </a:r>
            <a:r>
              <a:rPr lang="en-GB" sz="1800" i="1" dirty="0" smtClean="0">
                <a:solidFill>
                  <a:srgbClr val="000000"/>
                </a:solidFill>
              </a:rPr>
              <a:t>type </a:t>
            </a:r>
            <a:r>
              <a:rPr lang="en-GB" sz="1800" b="1" dirty="0" smtClean="0">
                <a:solidFill>
                  <a:srgbClr val="000000"/>
                </a:solidFill>
              </a:rPr>
              <a:t>from the instances</a:t>
            </a:r>
            <a:endParaRPr lang="en-GB" sz="2800" b="1" dirty="0" smtClean="0"/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GB" sz="2000" b="1" dirty="0" smtClean="0"/>
              <a:t>Validate the AS-IS Model</a:t>
            </a:r>
          </a:p>
          <a:p>
            <a:pPr marL="1085850" lvl="1" indent="-742950">
              <a:lnSpc>
                <a:spcPct val="110000"/>
              </a:lnSpc>
              <a:buFont typeface="Wingdings" charset="2"/>
              <a:buChar char="Ø"/>
            </a:pPr>
            <a:r>
              <a:rPr lang="en-GB" sz="1800" b="1" dirty="0">
                <a:solidFill>
                  <a:srgbClr val="000000"/>
                </a:solidFill>
              </a:rPr>
              <a:t>Test the </a:t>
            </a:r>
            <a:r>
              <a:rPr lang="en-GB" sz="1800" i="1" dirty="0" smtClean="0">
                <a:solidFill>
                  <a:srgbClr val="000000"/>
                </a:solidFill>
              </a:rPr>
              <a:t>session instances </a:t>
            </a:r>
            <a:r>
              <a:rPr lang="en-GB" sz="1800" b="1" dirty="0">
                <a:solidFill>
                  <a:srgbClr val="000000"/>
                </a:solidFill>
              </a:rPr>
              <a:t>against the </a:t>
            </a:r>
            <a:r>
              <a:rPr lang="en-GB" sz="1800" i="1" dirty="0" smtClean="0">
                <a:solidFill>
                  <a:srgbClr val="000000"/>
                </a:solidFill>
              </a:rPr>
              <a:t>session type</a:t>
            </a:r>
            <a:endParaRPr lang="en-GB" sz="2800" i="1" dirty="0" smtClean="0"/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GB" sz="2000" b="1" dirty="0" smtClean="0">
                <a:solidFill>
                  <a:srgbClr val="000000"/>
                </a:solidFill>
              </a:rPr>
              <a:t>Extend the AS-IS Model to incorporate the </a:t>
            </a:r>
            <a:r>
              <a:rPr lang="en-GB" sz="2000" b="1" dirty="0" smtClean="0">
                <a:solidFill>
                  <a:srgbClr val="0070C0"/>
                </a:solidFill>
              </a:rPr>
              <a:t>Voice of the Business </a:t>
            </a:r>
            <a:r>
              <a:rPr lang="en-GB" sz="2000" b="1" dirty="0" smtClean="0">
                <a:solidFill>
                  <a:srgbClr val="000000"/>
                </a:solidFill>
              </a:rPr>
              <a:t>into a TO-BE Model</a:t>
            </a:r>
          </a:p>
          <a:p>
            <a:pPr marL="1085850" lvl="1" indent="-742950">
              <a:lnSpc>
                <a:spcPct val="110000"/>
              </a:lnSpc>
              <a:buFont typeface="Wingdings" charset="2"/>
              <a:buChar char="Ø"/>
            </a:pPr>
            <a:r>
              <a:rPr lang="en-GB" sz="1800" b="1" dirty="0">
                <a:solidFill>
                  <a:srgbClr val="000000"/>
                </a:solidFill>
              </a:rPr>
              <a:t>Incorporate new </a:t>
            </a:r>
            <a:r>
              <a:rPr lang="en-GB" sz="1800" b="1" dirty="0" smtClean="0">
                <a:solidFill>
                  <a:srgbClr val="000000"/>
                </a:solidFill>
              </a:rPr>
              <a:t>requirements, new </a:t>
            </a:r>
            <a:r>
              <a:rPr lang="en-GB" sz="1800" i="1" dirty="0" smtClean="0">
                <a:solidFill>
                  <a:srgbClr val="000000"/>
                </a:solidFill>
              </a:rPr>
              <a:t>session instances</a:t>
            </a:r>
            <a:endParaRPr lang="en-GB" sz="1800" i="1" dirty="0">
              <a:solidFill>
                <a:srgbClr val="000000"/>
              </a:solidFill>
            </a:endParaRP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GB" sz="2000" b="1" dirty="0" smtClean="0">
                <a:solidFill>
                  <a:srgbClr val="000000"/>
                </a:solidFill>
              </a:rPr>
              <a:t>Validate the TO-BE Model</a:t>
            </a:r>
          </a:p>
          <a:p>
            <a:pPr marL="1085850" lvl="1" indent="-742950">
              <a:lnSpc>
                <a:spcPct val="110000"/>
              </a:lnSpc>
              <a:buFont typeface="Wingdings" charset="2"/>
              <a:buChar char="Ø"/>
            </a:pPr>
            <a:r>
              <a:rPr lang="en-GB" sz="1800" b="1" dirty="0">
                <a:solidFill>
                  <a:srgbClr val="000000"/>
                </a:solidFill>
              </a:rPr>
              <a:t>Test the </a:t>
            </a:r>
            <a:r>
              <a:rPr lang="en-GB" sz="1800" i="1" dirty="0">
                <a:solidFill>
                  <a:srgbClr val="000000"/>
                </a:solidFill>
              </a:rPr>
              <a:t>session instances </a:t>
            </a:r>
            <a:r>
              <a:rPr lang="en-GB" sz="1800" b="1" dirty="0">
                <a:solidFill>
                  <a:srgbClr val="000000"/>
                </a:solidFill>
              </a:rPr>
              <a:t>against the </a:t>
            </a:r>
            <a:r>
              <a:rPr lang="en-GB" sz="1800" i="1" dirty="0">
                <a:solidFill>
                  <a:srgbClr val="000000"/>
                </a:solidFill>
              </a:rPr>
              <a:t>session </a:t>
            </a:r>
            <a:r>
              <a:rPr lang="en-GB" sz="1800" i="1" dirty="0" smtClean="0">
                <a:solidFill>
                  <a:srgbClr val="000000"/>
                </a:solidFill>
              </a:rPr>
              <a:t>type</a:t>
            </a:r>
            <a:endParaRPr lang="en-GB" sz="3200" b="1" dirty="0" smtClean="0"/>
          </a:p>
          <a:p>
            <a:pPr marL="0" indent="0">
              <a:buNone/>
            </a:pPr>
            <a:endParaRPr lang="en-GB" sz="3200" b="1" dirty="0" smtClean="0"/>
          </a:p>
          <a:p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42843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916"/>
    </mc:Choice>
    <mc:Fallback xmlns="">
      <p:transition xmlns:p14="http://schemas.microsoft.com/office/powerpoint/2010/main" advClick="0" advTm="1591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4FBD5BE32D2B4AA0F703BF721E9E09" ma:contentTypeVersion="8" ma:contentTypeDescription="Create a new document." ma:contentTypeScope="" ma:versionID="3aa6aa41cab50247856712860d809059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a9cc001dcaaa9b8c315dae8f897ec9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4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5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1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15900B3-534C-4657-BB53-C742F7AACCE5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20990C-2BD2-4807-A6E3-275986C448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DDF69A-DB28-4B47-A15A-135E9DD047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10653</TotalTime>
  <Words>662</Words>
  <Application>Microsoft Macintosh PowerPoint</Application>
  <PresentationFormat>On-screen Show (16:10)</PresentationFormat>
  <Paragraphs>90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1_Blank Presentation</vt:lpstr>
      <vt:lpstr>Unlocking Legacy: A Practical use of Session Types and Session Instances</vt:lpstr>
      <vt:lpstr>Legacy is often encoded corporate knowledge</vt:lpstr>
      <vt:lpstr>Why is shifting legacy so important</vt:lpstr>
      <vt:lpstr>How has our industry been addressing this?</vt:lpstr>
      <vt:lpstr>What can we and what can we not prove?</vt:lpstr>
      <vt:lpstr>A new way to migrate from OLD to NEW</vt:lpstr>
      <vt:lpstr>A new way to migrate from OLD to NEW</vt:lpstr>
      <vt:lpstr>The Techie Ah Ha is all in the maths</vt:lpstr>
      <vt:lpstr>How We Do It (Smart Technology Migration)</vt:lpstr>
      <vt:lpstr>A closer look</vt:lpstr>
      <vt:lpstr>Thank you for listening.</vt:lpstr>
    </vt:vector>
  </TitlesOfParts>
  <Company>뿿배᠜��뿿촄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- Corporate Overview</dc:title>
  <dc:creator>Randall Hensley</dc:creator>
  <cp:lastModifiedBy>Steve Ross-Talbot Steve</cp:lastModifiedBy>
  <cp:revision>484</cp:revision>
  <cp:lastPrinted>2011-05-10T16:06:51Z</cp:lastPrinted>
  <dcterms:created xsi:type="dcterms:W3CDTF">2011-05-10T16:06:11Z</dcterms:created>
  <dcterms:modified xsi:type="dcterms:W3CDTF">2014-01-09T12:58:23Z</dcterms:modified>
</cp:coreProperties>
</file>