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345" r:id="rId1"/>
  </p:sldMasterIdLst>
  <p:notesMasterIdLst>
    <p:notesMasterId r:id="rId43"/>
  </p:notesMasterIdLst>
  <p:handoutMasterIdLst>
    <p:handoutMasterId r:id="rId44"/>
  </p:handoutMasterIdLst>
  <p:sldIdLst>
    <p:sldId id="256" r:id="rId2"/>
    <p:sldId id="295" r:id="rId3"/>
    <p:sldId id="289" r:id="rId4"/>
    <p:sldId id="257" r:id="rId5"/>
    <p:sldId id="258" r:id="rId6"/>
    <p:sldId id="260" r:id="rId7"/>
    <p:sldId id="259" r:id="rId8"/>
    <p:sldId id="261" r:id="rId9"/>
    <p:sldId id="290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5" r:id="rId24"/>
    <p:sldId id="276" r:id="rId25"/>
    <p:sldId id="291" r:id="rId26"/>
    <p:sldId id="297" r:id="rId27"/>
    <p:sldId id="279" r:id="rId28"/>
    <p:sldId id="280" r:id="rId29"/>
    <p:sldId id="278" r:id="rId30"/>
    <p:sldId id="294" r:id="rId31"/>
    <p:sldId id="281" r:id="rId32"/>
    <p:sldId id="286" r:id="rId33"/>
    <p:sldId id="292" r:id="rId34"/>
    <p:sldId id="282" r:id="rId35"/>
    <p:sldId id="284" r:id="rId36"/>
    <p:sldId id="285" r:id="rId37"/>
    <p:sldId id="287" r:id="rId38"/>
    <p:sldId id="288" r:id="rId39"/>
    <p:sldId id="283" r:id="rId40"/>
    <p:sldId id="293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8502" autoAdjust="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A8171-06E9-C44B-B320-0237737F2C7A}" type="datetimeFigureOut">
              <a:rPr lang="en-US" smtClean="0"/>
              <a:pPr/>
              <a:t>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6F07B-3A9B-504D-A793-5C13BC970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C913A-E8DD-1444-80EE-BEA3B5A522B2}" type="datetimeFigureOut">
              <a:rPr lang="en-US" smtClean="0"/>
              <a:pPr/>
              <a:t>1/10/14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35B9C-3DCB-C540-85A6-2940FAD76A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35B9C-3DCB-C540-85A6-2940FAD76A4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BA55-FA01-BA41-80B1-1F4240124D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BA55-FA01-BA41-80B1-1F4240124D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163DF-BDF5-6140-B8D1-C06A9D4B1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mu.edu/~fp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Concurrent Programming in Linear Type Theory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Frank Pfenning</a:t>
            </a:r>
          </a:p>
          <a:p>
            <a:r>
              <a:rPr lang="en-US" dirty="0" smtClean="0"/>
              <a:t>Carnegie Mellon University</a:t>
            </a:r>
          </a:p>
          <a:p>
            <a:r>
              <a:rPr lang="en-US" dirty="0" smtClean="0"/>
              <a:t>Joint work with </a:t>
            </a:r>
            <a:r>
              <a:rPr lang="en-US" dirty="0" err="1" smtClean="0"/>
              <a:t>Luís</a:t>
            </a:r>
            <a:r>
              <a:rPr lang="en-US" dirty="0" smtClean="0"/>
              <a:t> </a:t>
            </a:r>
            <a:r>
              <a:rPr lang="en-US" dirty="0" err="1" smtClean="0"/>
              <a:t>Caires</a:t>
            </a:r>
            <a:r>
              <a:rPr lang="en-US" dirty="0" smtClean="0"/>
              <a:t>, Bernardo </a:t>
            </a:r>
            <a:r>
              <a:rPr lang="en-US" dirty="0" err="1" smtClean="0"/>
              <a:t>Toninho</a:t>
            </a:r>
            <a:r>
              <a:rPr lang="en-US" dirty="0" smtClean="0"/>
              <a:t>, Jorge </a:t>
            </a:r>
            <a:r>
              <a:rPr lang="en-US" dirty="0" err="1" smtClean="0"/>
              <a:t>Peréz</a:t>
            </a:r>
            <a:r>
              <a:rPr lang="en-US" dirty="0" smtClean="0"/>
              <a:t>, Dennis Griffith, Elsa Gunter, et al.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BA55-FA01-BA41-80B1-1F4240124D6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SILL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 close to implementation in </a:t>
            </a:r>
            <a:r>
              <a:rPr lang="en-US" dirty="0" err="1" smtClean="0"/>
              <a:t>O’Caml</a:t>
            </a:r>
            <a:endParaRPr lang="en-US" dirty="0" smtClean="0"/>
          </a:p>
          <a:p>
            <a:r>
              <a:rPr lang="en-US" dirty="0" smtClean="0"/>
              <a:t>No inference rules, just intuition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Endless streams of integers</a:t>
            </a:r>
          </a:p>
          <a:p>
            <a:pPr lvl="1"/>
            <a:r>
              <a:rPr lang="en-US" dirty="0" smtClean="0"/>
              <a:t>Streams of integers</a:t>
            </a:r>
          </a:p>
          <a:p>
            <a:pPr lvl="1"/>
            <a:r>
              <a:rPr lang="en-US" dirty="0" smtClean="0"/>
              <a:t>Stream filter</a:t>
            </a:r>
          </a:p>
          <a:p>
            <a:pPr lvl="1"/>
            <a:r>
              <a:rPr lang="en-US" dirty="0" smtClean="0"/>
              <a:t>Prime sieve</a:t>
            </a:r>
          </a:p>
          <a:p>
            <a:pPr lvl="1"/>
            <a:r>
              <a:rPr lang="en-US" dirty="0" smtClean="0"/>
              <a:t>Bit strings</a:t>
            </a:r>
          </a:p>
          <a:p>
            <a:pPr lvl="1"/>
            <a:r>
              <a:rPr lang="en-US" dirty="0" smtClean="0"/>
              <a:t>Increment and addition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types</a:t>
            </a:r>
          </a:p>
          <a:p>
            <a:pPr lvl="1">
              <a:buNone/>
            </a:pPr>
            <a:r>
              <a:rPr lang="en-US" dirty="0" err="1" smtClean="0"/>
              <a:t>τ</a:t>
            </a:r>
            <a:r>
              <a:rPr lang="en-US" dirty="0" smtClean="0"/>
              <a:t> ::= </a:t>
            </a:r>
            <a:r>
              <a:rPr lang="en-US" dirty="0" err="1" smtClean="0"/>
              <a:t>bool</a:t>
            </a:r>
            <a:r>
              <a:rPr lang="en-US" dirty="0" smtClean="0"/>
              <a:t> | </a:t>
            </a:r>
            <a:r>
              <a:rPr lang="en-US" dirty="0" err="1" smtClean="0"/>
              <a:t>int</a:t>
            </a:r>
            <a:r>
              <a:rPr lang="en-US" dirty="0" smtClean="0"/>
              <a:t> | τ</a:t>
            </a:r>
            <a:r>
              <a:rPr lang="en-US" baseline="-25000" dirty="0" smtClean="0"/>
              <a:t>1</a:t>
            </a:r>
            <a:r>
              <a:rPr lang="en-US" dirty="0" smtClean="0"/>
              <a:t>→ τ</a:t>
            </a:r>
            <a:r>
              <a:rPr lang="en-US" baseline="-25000" dirty="0" smtClean="0"/>
              <a:t>2</a:t>
            </a:r>
            <a:r>
              <a:rPr lang="en-US" dirty="0" smtClean="0"/>
              <a:t> | … | {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}</a:t>
            </a:r>
          </a:p>
          <a:p>
            <a:r>
              <a:rPr lang="en-US" dirty="0" smtClean="0"/>
              <a:t>{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} is type of process offering service A	</a:t>
            </a:r>
          </a:p>
          <a:p>
            <a:r>
              <a:rPr lang="en-US" dirty="0" smtClean="0"/>
              <a:t>Session types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::= …</a:t>
            </a:r>
          </a:p>
          <a:p>
            <a:r>
              <a:rPr lang="en-US" dirty="0" smtClean="0"/>
              <a:t>Data and session types may be recursive</a:t>
            </a:r>
          </a:p>
          <a:p>
            <a:r>
              <a:rPr lang="en-US" dirty="0" smtClean="0"/>
              <a:t>In type theory, should be inductive or </a:t>
            </a:r>
            <a:r>
              <a:rPr lang="en-US" dirty="0" err="1" smtClean="0"/>
              <a:t>coinductive</a:t>
            </a:r>
            <a:r>
              <a:rPr lang="en-US" dirty="0" smtClean="0"/>
              <a:t> (ongoing work)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Endless Streams of Integers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: </a:t>
            </a:r>
            <a:r>
              <a:rPr lang="en-US" dirty="0" err="1" smtClean="0"/>
              <a:t>τ</a:t>
            </a:r>
            <a:r>
              <a:rPr lang="en-US" dirty="0" smtClean="0"/>
              <a:t> ∧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    send value </a:t>
            </a:r>
            <a:r>
              <a:rPr lang="en-US" dirty="0" err="1" smtClean="0"/>
              <a:t>v:τ</a:t>
            </a:r>
            <a:r>
              <a:rPr lang="en-US" dirty="0" smtClean="0"/>
              <a:t> along </a:t>
            </a:r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and behave as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r>
              <a:rPr lang="en-US" dirty="0" smtClean="0"/>
              <a:t>Non-dependent version of ∃</a:t>
            </a:r>
            <a:r>
              <a:rPr lang="en-US" dirty="0" err="1" smtClean="0"/>
              <a:t>x:τ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r>
              <a:rPr lang="en-US" dirty="0" smtClean="0"/>
              <a:t>Tail call represents process continuation</a:t>
            </a:r>
          </a:p>
          <a:p>
            <a:r>
              <a:rPr lang="en-US" dirty="0"/>
              <a:t>A</a:t>
            </a:r>
            <a:r>
              <a:rPr lang="en-US" dirty="0" smtClean="0"/>
              <a:t> single process will send stream of integers</a:t>
            </a:r>
          </a:p>
          <a:p>
            <a:r>
              <a:rPr lang="en-US" dirty="0" smtClean="0"/>
              <a:t>Channel variables and session types in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8696" y="1656524"/>
            <a:ext cx="7399130" cy="175432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∧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latin typeface="Courier"/>
                <a:cs typeface="Courier"/>
              </a:rPr>
              <a:t>; </a:t>
            </a:r>
          </a:p>
          <a:p>
            <a:r>
              <a:rPr lang="en-US" dirty="0" smtClean="0">
                <a:latin typeface="Courier"/>
                <a:cs typeface="Courier"/>
              </a:rPr>
              <a:t>   </a:t>
            </a:r>
          </a:p>
          <a:p>
            <a:r>
              <a:rPr lang="en-US" dirty="0" smtClean="0">
                <a:latin typeface="Courier"/>
                <a:cs typeface="Courier"/>
              </a:rPr>
              <a:t>from :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→ {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latin typeface="Courier"/>
                <a:cs typeface="Courier"/>
              </a:rPr>
              <a:t>};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← from 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 =</a:t>
            </a:r>
          </a:p>
          <a:p>
            <a:r>
              <a:rPr lang="en-US" dirty="0" smtClean="0">
                <a:latin typeface="Courier"/>
                <a:cs typeface="Courier"/>
              </a:rPr>
              <a:t>  send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 ;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← from (n+1)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of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: &amp;{</a:t>
            </a:r>
            <a:r>
              <a:rPr lang="en-US" dirty="0" err="1" smtClean="0">
                <a:solidFill>
                  <a:srgbClr val="9BBB59"/>
                </a:solidFill>
              </a:rPr>
              <a:t>l</a:t>
            </a:r>
            <a:r>
              <a:rPr lang="en-US" baseline="-25000" dirty="0" err="1" smtClean="0">
                <a:solidFill>
                  <a:srgbClr val="9BBB59"/>
                </a:solidFill>
              </a:rPr>
              <a:t>i</a:t>
            </a:r>
            <a:r>
              <a:rPr lang="en-US" dirty="0" smtClean="0"/>
              <a:t> : 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/>
              <a:t>}</a:t>
            </a:r>
            <a:r>
              <a:rPr lang="en-US" baseline="-25000" dirty="0" err="1" smtClean="0"/>
              <a:t>i</a:t>
            </a:r>
            <a:r>
              <a:rPr lang="en-US" dirty="0" smtClean="0"/>
              <a:t>    receive label </a:t>
            </a:r>
            <a:r>
              <a:rPr lang="en-US" dirty="0" err="1" smtClean="0">
                <a:solidFill>
                  <a:srgbClr val="9BBB59"/>
                </a:solidFill>
              </a:rPr>
              <a:t>l</a:t>
            </a:r>
            <a:r>
              <a:rPr lang="en-US" baseline="-25000" dirty="0" err="1" smtClean="0">
                <a:solidFill>
                  <a:srgbClr val="9BBB59"/>
                </a:solidFill>
              </a:rPr>
              <a:t>i</a:t>
            </a:r>
            <a:r>
              <a:rPr lang="en-US" dirty="0" smtClean="0"/>
              <a:t> along </a:t>
            </a:r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and continue as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endParaRPr lang="en-US" dirty="0" smtClean="0"/>
          </a:p>
          <a:p>
            <a:r>
              <a:rPr lang="en-US" dirty="0" smtClean="0"/>
              <a:t>Labeled </a:t>
            </a:r>
            <a:r>
              <a:rPr lang="en-US" dirty="0" err="1" smtClean="0"/>
              <a:t>n-ary</a:t>
            </a:r>
            <a:r>
              <a:rPr lang="en-US" dirty="0" smtClean="0"/>
              <a:t> version of linear logic A &amp; B</a:t>
            </a:r>
          </a:p>
          <a:p>
            <a:r>
              <a:rPr lang="en-US" dirty="0" smtClean="0"/>
              <a:t>External (client’s) choice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   terminate process; as linear logic 1</a:t>
            </a:r>
          </a:p>
          <a:p>
            <a:r>
              <a:rPr lang="en-US" dirty="0"/>
              <a:t>C</a:t>
            </a:r>
            <a:r>
              <a:rPr lang="en-US" dirty="0" smtClean="0"/>
              <a:t>losing a channel </a:t>
            </a:r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dirty="0"/>
              <a:t> </a:t>
            </a:r>
            <a:r>
              <a:rPr lang="en-US" dirty="0" smtClean="0"/>
              <a:t>terminates offering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8696" y="1369406"/>
            <a:ext cx="7399130" cy="230832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latin typeface="Courier"/>
                <a:cs typeface="Courier"/>
              </a:rPr>
              <a:t> = &amp;{</a:t>
            </a:r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next</a:t>
            </a:r>
            <a:r>
              <a:rPr lang="en-US" dirty="0" err="1" smtClean="0">
                <a:latin typeface="Courier"/>
                <a:cs typeface="Courier"/>
              </a:rPr>
              <a:t>:int</a:t>
            </a:r>
            <a:r>
              <a:rPr lang="en-US" dirty="0" smtClean="0">
                <a:latin typeface="Courier"/>
                <a:cs typeface="Courier"/>
              </a:rPr>
              <a:t> ∧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stop</a:t>
            </a:r>
            <a:r>
              <a:rPr lang="en-US" dirty="0" smtClean="0">
                <a:latin typeface="Courier"/>
                <a:cs typeface="Courier"/>
              </a:rPr>
              <a:t>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dirty="0" smtClean="0">
                <a:latin typeface="Courier"/>
                <a:cs typeface="Courier"/>
              </a:rPr>
              <a:t>}; </a:t>
            </a:r>
          </a:p>
          <a:p>
            <a:r>
              <a:rPr lang="en-US" dirty="0" smtClean="0">
                <a:latin typeface="Courier"/>
                <a:cs typeface="Courier"/>
              </a:rPr>
              <a:t>   </a:t>
            </a:r>
          </a:p>
          <a:p>
            <a:r>
              <a:rPr lang="en-US" dirty="0" smtClean="0">
                <a:latin typeface="Courier"/>
                <a:cs typeface="Courier"/>
              </a:rPr>
              <a:t>from :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→ {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latin typeface="Courier"/>
                <a:cs typeface="Courier"/>
              </a:rPr>
              <a:t>};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← from 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 =</a:t>
            </a:r>
          </a:p>
          <a:p>
            <a:r>
              <a:rPr lang="en-US" dirty="0" smtClean="0">
                <a:latin typeface="Courier"/>
                <a:cs typeface="Courier"/>
              </a:rPr>
              <a:t>  case (</a:t>
            </a:r>
            <a:r>
              <a:rPr lang="en-US" dirty="0" err="1" smtClean="0">
                <a:latin typeface="Courier"/>
                <a:cs typeface="Courier"/>
              </a:rPr>
              <a:t>recv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  |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next</a:t>
            </a:r>
            <a:r>
              <a:rPr lang="en-US" dirty="0" smtClean="0">
                <a:latin typeface="Courier"/>
                <a:cs typeface="Courier"/>
              </a:rPr>
              <a:t> ⇒ send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 ;</a:t>
            </a:r>
          </a:p>
          <a:p>
            <a:r>
              <a:rPr lang="en-US" dirty="0" smtClean="0">
                <a:latin typeface="Courier"/>
                <a:cs typeface="Courier"/>
              </a:rPr>
              <a:t>           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← from (n+1)</a:t>
            </a:r>
          </a:p>
          <a:p>
            <a:r>
              <a:rPr lang="en-US" dirty="0" smtClean="0">
                <a:latin typeface="Courier"/>
                <a:cs typeface="Courier"/>
              </a:rPr>
              <a:t>  |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stop</a:t>
            </a:r>
            <a:r>
              <a:rPr lang="en-US" dirty="0" smtClean="0">
                <a:latin typeface="Courier"/>
                <a:cs typeface="Courier"/>
              </a:rPr>
              <a:t> ⇒ close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2800" dirty="0" smtClean="0">
              <a:latin typeface="Courier"/>
              <a:cs typeface="Courier"/>
            </a:endParaRPr>
          </a:p>
          <a:p>
            <a:r>
              <a:rPr lang="en-US" sz="2800" dirty="0" smtClean="0">
                <a:cs typeface="Courier"/>
              </a:rPr>
              <a:t>{</a:t>
            </a:r>
            <a:r>
              <a:rPr lang="en-US" sz="2800" dirty="0" smtClean="0">
                <a:solidFill>
                  <a:srgbClr val="FF0000"/>
                </a:solidFill>
                <a:cs typeface="Courier"/>
              </a:rPr>
              <a:t>A</a:t>
            </a:r>
            <a:r>
              <a:rPr lang="en-US" sz="2800" dirty="0" smtClean="0">
                <a:cs typeface="Courier"/>
              </a:rPr>
              <a:t> ← </a:t>
            </a:r>
            <a:r>
              <a:rPr lang="en-US" sz="2800" dirty="0" smtClean="0">
                <a:solidFill>
                  <a:srgbClr val="FF0000"/>
                </a:solidFill>
                <a:cs typeface="Courier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cs typeface="Courier"/>
              </a:rPr>
              <a:t>1</a:t>
            </a:r>
            <a:r>
              <a:rPr lang="en-US" sz="2800" dirty="0" smtClean="0">
                <a:cs typeface="Courier"/>
              </a:rPr>
              <a:t>, …, </a:t>
            </a:r>
            <a:r>
              <a:rPr lang="en-US" sz="2800" dirty="0" smtClean="0">
                <a:solidFill>
                  <a:srgbClr val="FF0000"/>
                </a:solidFill>
                <a:cs typeface="Courier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cs typeface="Courier"/>
              </a:rPr>
              <a:t>n</a:t>
            </a:r>
            <a:r>
              <a:rPr lang="en-US" sz="2800" dirty="0" smtClean="0">
                <a:cs typeface="Courier"/>
              </a:rPr>
              <a:t>} </a:t>
            </a:r>
            <a:r>
              <a:rPr lang="en-US" sz="2800" dirty="0" smtClean="0"/>
              <a:t>process offering </a:t>
            </a:r>
            <a:r>
              <a:rPr lang="en-US" sz="2800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, using </a:t>
            </a:r>
            <a:r>
              <a:rPr lang="en-US" sz="2800" dirty="0" smtClean="0">
                <a:solidFill>
                  <a:srgbClr val="FF0000"/>
                </a:solidFill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</a:rPr>
              <a:t>i</a:t>
            </a:r>
            <a:r>
              <a:rPr lang="en-US" sz="2800" dirty="0" smtClean="0"/>
              <a:t>’s</a:t>
            </a:r>
          </a:p>
          <a:p>
            <a:r>
              <a:rPr lang="en-US" sz="2800" dirty="0" smtClean="0"/>
              <a:t>Type of channels changes based on process state!</a:t>
            </a:r>
          </a:p>
          <a:p>
            <a:r>
              <a:rPr lang="en-US" sz="2800" dirty="0" smtClean="0"/>
              <a:t>Type error, say, if we forget to stop </a:t>
            </a:r>
            <a:r>
              <a:rPr lang="en-US" sz="2800" dirty="0" err="1" smtClean="0">
                <a:solidFill>
                  <a:srgbClr val="FF0000"/>
                </a:solidFill>
              </a:rPr>
              <a:t>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8696" y="1369406"/>
            <a:ext cx="7399130" cy="286232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latin typeface="Courier"/>
                <a:cs typeface="Courier"/>
              </a:rPr>
              <a:t> = &amp;{</a:t>
            </a:r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next</a:t>
            </a:r>
            <a:r>
              <a:rPr lang="en-US" dirty="0" err="1" smtClean="0">
                <a:latin typeface="Courier"/>
                <a:cs typeface="Courier"/>
              </a:rPr>
              <a:t>:int</a:t>
            </a:r>
            <a:r>
              <a:rPr lang="en-US" dirty="0" smtClean="0">
                <a:latin typeface="Courier"/>
                <a:cs typeface="Courier"/>
              </a:rPr>
              <a:t> ∧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stop</a:t>
            </a:r>
            <a:r>
              <a:rPr lang="en-US" dirty="0" smtClean="0">
                <a:latin typeface="Courier"/>
                <a:cs typeface="Courier"/>
              </a:rPr>
              <a:t>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dirty="0" smtClean="0">
                <a:latin typeface="Courier"/>
                <a:cs typeface="Courier"/>
              </a:rPr>
              <a:t>};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filter : (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→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) → {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filterNext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: (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→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) → {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∧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</a:p>
          <a:p>
            <a:r>
              <a:rPr lang="en-US" dirty="0" smtClean="0">
                <a:latin typeface="Courier"/>
                <a:cs typeface="Courier"/>
              </a:rPr>
              <a:t>   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← filter </a:t>
            </a:r>
            <a:r>
              <a:rPr lang="en-US" dirty="0" err="1" smtClean="0">
                <a:latin typeface="Courier"/>
                <a:cs typeface="Courier"/>
              </a:rPr>
              <a:t>q</a:t>
            </a:r>
            <a:r>
              <a:rPr lang="en-US" dirty="0" smtClean="0">
                <a:latin typeface="Courier"/>
                <a:cs typeface="Courier"/>
              </a:rPr>
              <a:t>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 =</a:t>
            </a:r>
          </a:p>
          <a:p>
            <a:r>
              <a:rPr lang="en-US" dirty="0" smtClean="0">
                <a:latin typeface="Courier"/>
                <a:cs typeface="Courier"/>
              </a:rPr>
              <a:t>  case (</a:t>
            </a:r>
            <a:r>
              <a:rPr lang="en-US" dirty="0" err="1" smtClean="0">
                <a:latin typeface="Courier"/>
                <a:cs typeface="Courier"/>
              </a:rPr>
              <a:t>recv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  |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next</a:t>
            </a:r>
            <a:r>
              <a:rPr lang="en-US" dirty="0" smtClean="0">
                <a:latin typeface="Courier"/>
                <a:cs typeface="Courier"/>
              </a:rPr>
              <a:t> ⇒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←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filterNext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|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stop</a:t>
            </a:r>
            <a:r>
              <a:rPr lang="en-US" dirty="0" smtClean="0">
                <a:latin typeface="Courier"/>
                <a:cs typeface="Courier"/>
              </a:rPr>
              <a:t> ⇒ send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stop</a:t>
            </a:r>
            <a:r>
              <a:rPr lang="en-US" dirty="0" smtClean="0">
                <a:latin typeface="Courier"/>
                <a:cs typeface="Courier"/>
              </a:rPr>
              <a:t> ;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wait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close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Next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/>
              <a:t>f</a:t>
            </a:r>
            <a:r>
              <a:rPr lang="en-US" sz="2800" dirty="0" smtClean="0"/>
              <a:t>ilter/</a:t>
            </a:r>
            <a:r>
              <a:rPr lang="en-US" sz="2800" dirty="0" err="1" smtClean="0"/>
              <a:t>filterNext</a:t>
            </a:r>
            <a:r>
              <a:rPr lang="en-US" sz="2800" dirty="0" smtClean="0"/>
              <a:t> process identified with channel </a:t>
            </a:r>
            <a:r>
              <a:rPr lang="en-US" sz="2800" dirty="0" err="1" smtClean="0">
                <a:solidFill>
                  <a:srgbClr val="FF0000"/>
                </a:solidFill>
              </a:rPr>
              <a:t>c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8696" y="1490879"/>
            <a:ext cx="7399130" cy="313932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latin typeface="Courier"/>
                <a:cs typeface="Courier"/>
              </a:rPr>
              <a:t> = &amp;{</a:t>
            </a:r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next</a:t>
            </a:r>
            <a:r>
              <a:rPr lang="en-US" dirty="0" err="1" smtClean="0">
                <a:latin typeface="Courier"/>
                <a:cs typeface="Courier"/>
              </a:rPr>
              <a:t>:int</a:t>
            </a:r>
            <a:r>
              <a:rPr lang="en-US" dirty="0" smtClean="0">
                <a:latin typeface="Courier"/>
                <a:cs typeface="Courier"/>
              </a:rPr>
              <a:t> ∧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stop</a:t>
            </a:r>
            <a:r>
              <a:rPr lang="en-US" dirty="0" smtClean="0">
                <a:latin typeface="Courier"/>
                <a:cs typeface="Courier"/>
              </a:rPr>
              <a:t>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dirty="0" smtClean="0">
                <a:latin typeface="Courier"/>
                <a:cs typeface="Courier"/>
              </a:rPr>
              <a:t>};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filter : (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→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) → {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filterNext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: (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→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) → {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∧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</a:p>
          <a:p>
            <a:r>
              <a:rPr lang="en-US" dirty="0" smtClean="0">
                <a:latin typeface="Courier"/>
                <a:cs typeface="Courier"/>
              </a:rPr>
              <a:t>   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← </a:t>
            </a:r>
            <a:r>
              <a:rPr lang="en-US" dirty="0" err="1" smtClean="0">
                <a:latin typeface="Courier"/>
                <a:cs typeface="Courier"/>
              </a:rPr>
              <a:t>filterNext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q</a:t>
            </a:r>
            <a:r>
              <a:rPr lang="en-US" dirty="0" smtClean="0">
                <a:latin typeface="Courier"/>
                <a:cs typeface="Courier"/>
              </a:rPr>
              <a:t>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 =</a:t>
            </a:r>
          </a:p>
          <a:p>
            <a:r>
              <a:rPr lang="en-US" dirty="0" smtClean="0">
                <a:latin typeface="Courier"/>
                <a:cs typeface="Courier"/>
              </a:rPr>
              <a:t>  send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next</a:t>
            </a:r>
            <a:r>
              <a:rPr lang="en-US" dirty="0" smtClean="0">
                <a:latin typeface="Courier"/>
                <a:cs typeface="Courier"/>
              </a:rPr>
              <a:t> ;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 ← </a:t>
            </a:r>
            <a:r>
              <a:rPr lang="en-US" dirty="0" err="1" smtClean="0">
                <a:latin typeface="Courier"/>
                <a:cs typeface="Courier"/>
              </a:rPr>
              <a:t>recv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 ;</a:t>
            </a:r>
          </a:p>
          <a:p>
            <a:r>
              <a:rPr lang="en-US" dirty="0" smtClean="0">
                <a:latin typeface="Courier"/>
                <a:cs typeface="Courier"/>
              </a:rPr>
              <a:t>  case (</a:t>
            </a:r>
            <a:r>
              <a:rPr lang="en-US" dirty="0" err="1" smtClean="0">
                <a:latin typeface="Courier"/>
                <a:cs typeface="Courier"/>
              </a:rPr>
              <a:t>q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  | true ⇒ send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 ;</a:t>
            </a:r>
          </a:p>
          <a:p>
            <a:r>
              <a:rPr lang="en-US" dirty="0" smtClean="0">
                <a:latin typeface="Courier"/>
                <a:cs typeface="Courier"/>
              </a:rPr>
              <a:t>           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← filter </a:t>
            </a:r>
            <a:r>
              <a:rPr lang="en-US" dirty="0" err="1" smtClean="0">
                <a:latin typeface="Courier"/>
                <a:cs typeface="Courier"/>
              </a:rPr>
              <a:t>q</a:t>
            </a:r>
            <a:r>
              <a:rPr lang="en-US" dirty="0" smtClean="0">
                <a:latin typeface="Courier"/>
                <a:cs typeface="Courier"/>
              </a:rPr>
              <a:t>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| false ⇒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← </a:t>
            </a:r>
            <a:r>
              <a:rPr lang="en-US" dirty="0" err="1" smtClean="0">
                <a:latin typeface="Courier"/>
                <a:cs typeface="Courier"/>
              </a:rPr>
              <a:t>filterNext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q</a:t>
            </a:r>
            <a:r>
              <a:rPr lang="en-US" dirty="0" smtClean="0">
                <a:latin typeface="Courier"/>
                <a:cs typeface="Courier"/>
              </a:rPr>
              <a:t>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Sieve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1303" y="1165695"/>
            <a:ext cx="5967634" cy="2865160"/>
            <a:chOff x="1601303" y="790233"/>
            <a:chExt cx="5967634" cy="2865160"/>
          </a:xfrm>
        </p:grpSpPr>
        <p:sp>
          <p:nvSpPr>
            <p:cNvPr id="8" name="Donut 7"/>
            <p:cNvSpPr/>
            <p:nvPr/>
          </p:nvSpPr>
          <p:spPr>
            <a:xfrm>
              <a:off x="6570870" y="1535043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5146261" y="1535043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/>
          </p:nvSpPr>
          <p:spPr>
            <a:xfrm>
              <a:off x="3721652" y="1535043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/>
          </p:nvSpPr>
          <p:spPr>
            <a:xfrm>
              <a:off x="2297043" y="1535043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8" idx="2"/>
              <a:endCxn id="9" idx="6"/>
            </p:cNvCxnSpPr>
            <p:nvPr/>
          </p:nvCxnSpPr>
          <p:spPr>
            <a:xfrm rot="10800000">
              <a:off x="5875130" y="1899478"/>
              <a:ext cx="695740" cy="1588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>
              <a:off x="4450521" y="1897889"/>
              <a:ext cx="695740" cy="1588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3025912" y="1896300"/>
              <a:ext cx="695740" cy="1588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1601303" y="1894711"/>
              <a:ext cx="695740" cy="1588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66552" y="790233"/>
              <a:ext cx="1302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0 </a:t>
              </a:r>
              <a:r>
                <a:rPr lang="en-US" dirty="0" smtClean="0"/>
                <a:t>← from 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11761" y="1159565"/>
              <a:ext cx="2199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← filter (%2) ← d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67943" y="790233"/>
              <a:ext cx="2199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2</a:t>
              </a:r>
              <a:r>
                <a:rPr lang="en-US" dirty="0" smtClean="0"/>
                <a:t> ← filter (%3) ← d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72506" y="1159565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</a:t>
              </a:r>
              <a:r>
                <a:rPr lang="en-US" dirty="0" smtClean="0"/>
                <a:t> ← sieve ← d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39688" y="1901066"/>
              <a:ext cx="301660" cy="1754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</a:p>
            <a:p>
              <a:r>
                <a:rPr lang="en-US" dirty="0" smtClean="0"/>
                <a:t>3</a:t>
              </a:r>
            </a:p>
            <a:p>
              <a:r>
                <a:rPr lang="en-US" dirty="0" smtClean="0"/>
                <a:t>4</a:t>
              </a:r>
            </a:p>
            <a:p>
              <a:r>
                <a:rPr lang="en-US" dirty="0" smtClean="0"/>
                <a:t>5</a:t>
              </a:r>
            </a:p>
            <a:p>
              <a:r>
                <a:rPr lang="en-US" dirty="0" smtClean="0"/>
                <a:t>6</a:t>
              </a:r>
            </a:p>
            <a:p>
              <a:r>
                <a:rPr lang="en-US" dirty="0"/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25664" y="1901066"/>
              <a:ext cx="301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</a:p>
            <a:p>
              <a:r>
                <a:rPr lang="en-US" dirty="0" smtClean="0"/>
                <a:t>5</a:t>
              </a:r>
            </a:p>
            <a:p>
              <a:r>
                <a:rPr lang="en-US" dirty="0"/>
                <a:t>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98847" y="1901066"/>
              <a:ext cx="301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</a:p>
            <a:p>
              <a:r>
                <a:rPr lang="en-US" dirty="0"/>
                <a:t>7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51344" y="1535052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1299" y="1535052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02297" y="1535052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27467" y="1535052"/>
              <a:ext cx="282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</a:t>
              </a:r>
              <a:endParaRPr lang="en-US" baseline="-250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c</a:t>
            </a:r>
            <a:r>
              <a:rPr lang="en-US" sz="2800" dirty="0" smtClean="0"/>
              <a:t> ← sieve ← </a:t>
            </a:r>
            <a:r>
              <a:rPr lang="en-US" sz="2800" dirty="0" err="1" smtClean="0">
                <a:solidFill>
                  <a:srgbClr val="FF0000"/>
                </a:solidFill>
              </a:rPr>
              <a:t>d</a:t>
            </a:r>
            <a:r>
              <a:rPr lang="en-US" sz="2800" dirty="0" smtClean="0"/>
              <a:t> sends first value </a:t>
            </a:r>
            <a:r>
              <a:rPr lang="en-US" sz="2800" dirty="0" err="1" smtClean="0"/>
              <a:t>p</a:t>
            </a:r>
            <a:r>
              <a:rPr lang="en-US" sz="2800" dirty="0" smtClean="0"/>
              <a:t> on </a:t>
            </a:r>
            <a:r>
              <a:rPr lang="en-US" sz="2800" dirty="0" err="1" smtClean="0">
                <a:solidFill>
                  <a:srgbClr val="FF0000"/>
                </a:solidFill>
              </a:rPr>
              <a:t>d</a:t>
            </a:r>
            <a:r>
              <a:rPr lang="en-US" sz="2800" dirty="0" smtClean="0"/>
              <a:t> along </a:t>
            </a:r>
            <a:r>
              <a:rPr lang="en-US" sz="2800" dirty="0" err="1" smtClean="0">
                <a:solidFill>
                  <a:srgbClr val="FF0000"/>
                </a:solidFill>
              </a:rPr>
              <a:t>c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Then spawns new process to filter out %</a:t>
            </a:r>
            <a:r>
              <a:rPr lang="en-US" sz="2800" dirty="0" err="1" smtClean="0"/>
              <a:t>p</a:t>
            </a: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Sieve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c</a:t>
            </a:r>
            <a:r>
              <a:rPr lang="en-US" sz="2800" dirty="0" smtClean="0"/>
              <a:t> ← sieve ← </a:t>
            </a:r>
            <a:r>
              <a:rPr lang="en-US" sz="2800" dirty="0" err="1" smtClean="0">
                <a:solidFill>
                  <a:srgbClr val="FF0000"/>
                </a:solidFill>
              </a:rPr>
              <a:t>d</a:t>
            </a:r>
            <a:r>
              <a:rPr lang="en-US" sz="2800" dirty="0" smtClean="0"/>
              <a:t> sends first value </a:t>
            </a:r>
            <a:r>
              <a:rPr lang="en-US" sz="2800" dirty="0" err="1" smtClean="0"/>
              <a:t>p</a:t>
            </a:r>
            <a:r>
              <a:rPr lang="en-US" sz="2800" dirty="0" smtClean="0"/>
              <a:t> on </a:t>
            </a:r>
            <a:r>
              <a:rPr lang="en-US" sz="2800" dirty="0" err="1" smtClean="0">
                <a:solidFill>
                  <a:srgbClr val="FF0000"/>
                </a:solidFill>
              </a:rPr>
              <a:t>d</a:t>
            </a:r>
            <a:r>
              <a:rPr lang="en-US" sz="2800" dirty="0" smtClean="0"/>
              <a:t> along </a:t>
            </a:r>
            <a:r>
              <a:rPr lang="en-US" sz="2800" dirty="0" err="1" smtClean="0">
                <a:solidFill>
                  <a:srgbClr val="FF0000"/>
                </a:solidFill>
              </a:rPr>
              <a:t>c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Then spawns new process to filter out %</a:t>
            </a:r>
            <a:r>
              <a:rPr lang="en-US" sz="2800" dirty="0" err="1" smtClean="0"/>
              <a:t>p</a:t>
            </a: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176694" y="1165695"/>
            <a:ext cx="7392243" cy="2865160"/>
            <a:chOff x="176694" y="790233"/>
            <a:chExt cx="7392243" cy="2865160"/>
          </a:xfrm>
        </p:grpSpPr>
        <p:sp>
          <p:nvSpPr>
            <p:cNvPr id="53" name="Donut 52"/>
            <p:cNvSpPr/>
            <p:nvPr/>
          </p:nvSpPr>
          <p:spPr>
            <a:xfrm>
              <a:off x="6570870" y="1535043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Donut 53"/>
            <p:cNvSpPr/>
            <p:nvPr/>
          </p:nvSpPr>
          <p:spPr>
            <a:xfrm>
              <a:off x="5146261" y="1535043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Donut 54"/>
            <p:cNvSpPr/>
            <p:nvPr/>
          </p:nvSpPr>
          <p:spPr>
            <a:xfrm>
              <a:off x="3721652" y="1535043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Donut 55"/>
            <p:cNvSpPr/>
            <p:nvPr/>
          </p:nvSpPr>
          <p:spPr>
            <a:xfrm>
              <a:off x="2297043" y="1535043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>
              <a:stCxn id="53" idx="2"/>
              <a:endCxn id="54" idx="6"/>
            </p:cNvCxnSpPr>
            <p:nvPr/>
          </p:nvCxnSpPr>
          <p:spPr>
            <a:xfrm rot="10800000">
              <a:off x="5875130" y="1899478"/>
              <a:ext cx="695740" cy="1588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4450521" y="1897889"/>
              <a:ext cx="695740" cy="1588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>
              <a:off x="3025912" y="1896300"/>
              <a:ext cx="695740" cy="1588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>
              <a:off x="1601303" y="1894711"/>
              <a:ext cx="695740" cy="1588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266552" y="790233"/>
              <a:ext cx="1302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0 </a:t>
              </a:r>
              <a:r>
                <a:rPr lang="en-US" dirty="0" smtClean="0"/>
                <a:t>← from 2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11761" y="1159565"/>
              <a:ext cx="2199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← filter (%2) ← d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67943" y="790233"/>
              <a:ext cx="2199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2</a:t>
              </a:r>
              <a:r>
                <a:rPr lang="en-US" dirty="0" smtClean="0"/>
                <a:t> ← filter (%3) ← d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55013" y="1159565"/>
              <a:ext cx="2199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3</a:t>
              </a:r>
              <a:r>
                <a:rPr lang="en-US" dirty="0" smtClean="0"/>
                <a:t> ← filter (%5) ← d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039688" y="1901066"/>
              <a:ext cx="301660" cy="1754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</a:p>
            <a:p>
              <a:r>
                <a:rPr lang="en-US" dirty="0" smtClean="0"/>
                <a:t>3</a:t>
              </a:r>
            </a:p>
            <a:p>
              <a:r>
                <a:rPr lang="en-US" dirty="0" smtClean="0"/>
                <a:t>4</a:t>
              </a:r>
            </a:p>
            <a:p>
              <a:r>
                <a:rPr lang="en-US" dirty="0" smtClean="0"/>
                <a:t>5</a:t>
              </a:r>
            </a:p>
            <a:p>
              <a:r>
                <a:rPr lang="en-US" dirty="0" smtClean="0"/>
                <a:t>6</a:t>
              </a:r>
            </a:p>
            <a:p>
              <a:r>
                <a:rPr lang="en-US" dirty="0"/>
                <a:t>7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25664" y="1901066"/>
              <a:ext cx="301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</a:p>
            <a:p>
              <a:r>
                <a:rPr lang="en-US" dirty="0" smtClean="0"/>
                <a:t>5</a:t>
              </a:r>
            </a:p>
            <a:p>
              <a:r>
                <a:rPr lang="en-US" dirty="0"/>
                <a:t>7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98847" y="1901066"/>
              <a:ext cx="301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</a:p>
            <a:p>
              <a:r>
                <a:rPr lang="en-US" dirty="0"/>
                <a:t>7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72030" y="19010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951344" y="1535052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21299" y="1535052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02297" y="1535052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27467" y="1535052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73" name="Donut 72"/>
            <p:cNvSpPr/>
            <p:nvPr/>
          </p:nvSpPr>
          <p:spPr>
            <a:xfrm>
              <a:off x="872434" y="1528897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10800000">
              <a:off x="176694" y="1888565"/>
              <a:ext cx="695740" cy="1588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07598" y="790233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</a:t>
              </a:r>
              <a:r>
                <a:rPr lang="en-US" dirty="0" smtClean="0"/>
                <a:t> ← sieve ← d</a:t>
              </a:r>
              <a:r>
                <a:rPr lang="en-US" baseline="-25000" dirty="0" smtClean="0"/>
                <a:t>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8049" y="1520821"/>
              <a:ext cx="282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</a:t>
              </a:r>
              <a:endParaRPr lang="en-US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Sieve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e</a:t>
            </a:r>
            <a:r>
              <a:rPr lang="en-US" sz="2800" dirty="0" smtClean="0"/>
              <a:t> ← filter (mod </a:t>
            </a:r>
            <a:r>
              <a:rPr lang="en-US" sz="2800" dirty="0" err="1" smtClean="0"/>
              <a:t>p</a:t>
            </a:r>
            <a:r>
              <a:rPr lang="en-US" sz="2800" dirty="0" smtClean="0"/>
              <a:t>) ← </a:t>
            </a:r>
            <a:r>
              <a:rPr lang="en-US" sz="2800" dirty="0" err="1" smtClean="0">
                <a:solidFill>
                  <a:srgbClr val="FF0000"/>
                </a:solidFill>
              </a:rPr>
              <a:t>d</a:t>
            </a:r>
            <a:r>
              <a:rPr lang="en-US" sz="2800" dirty="0" smtClean="0"/>
              <a:t>  spawns new process</a:t>
            </a:r>
          </a:p>
          <a:p>
            <a:r>
              <a:rPr lang="en-US" sz="2800" dirty="0" smtClean="0"/>
              <a:t>Uses </a:t>
            </a:r>
            <a:r>
              <a:rPr lang="en-US" sz="2800" dirty="0" err="1" smtClean="0">
                <a:solidFill>
                  <a:srgbClr val="FF0000"/>
                </a:solidFill>
              </a:rPr>
              <a:t>d</a:t>
            </a:r>
            <a:r>
              <a:rPr lang="en-US" sz="2800" dirty="0" smtClean="0"/>
              <a:t>, offers </a:t>
            </a:r>
            <a:r>
              <a:rPr lang="en-US" sz="2800" dirty="0" err="1" smtClean="0">
                <a:solidFill>
                  <a:srgbClr val="FF0000"/>
                </a:solidFill>
              </a:rPr>
              <a:t>e</a:t>
            </a:r>
            <a:r>
              <a:rPr lang="en-US" sz="2800" dirty="0" smtClean="0"/>
              <a:t> (which is used by sieve)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8696" y="1546094"/>
            <a:ext cx="7399130" cy="313932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latin typeface="Courier"/>
                <a:cs typeface="Courier"/>
              </a:rPr>
              <a:t> = &amp;{</a:t>
            </a:r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next</a:t>
            </a:r>
            <a:r>
              <a:rPr lang="en-US" dirty="0" err="1" smtClean="0">
                <a:latin typeface="Courier"/>
                <a:cs typeface="Courier"/>
              </a:rPr>
              <a:t>:int</a:t>
            </a:r>
            <a:r>
              <a:rPr lang="en-US" dirty="0" smtClean="0">
                <a:latin typeface="Courier"/>
                <a:cs typeface="Courier"/>
              </a:rPr>
              <a:t> ∧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stop</a:t>
            </a:r>
            <a:r>
              <a:rPr lang="en-US" dirty="0" smtClean="0">
                <a:latin typeface="Courier"/>
                <a:cs typeface="Courier"/>
              </a:rPr>
              <a:t>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1}</a:t>
            </a:r>
            <a:r>
              <a:rPr lang="en-US" dirty="0" smtClean="0">
                <a:latin typeface="Courier"/>
                <a:cs typeface="Courier"/>
              </a:rPr>
              <a:t>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sieve : {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</a:p>
          <a:p>
            <a:r>
              <a:rPr lang="en-US" dirty="0" smtClean="0">
                <a:latin typeface="Courier"/>
                <a:cs typeface="Courier"/>
              </a:rPr>
              <a:t>   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← sieve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 =</a:t>
            </a:r>
          </a:p>
          <a:p>
            <a:r>
              <a:rPr lang="en-US" dirty="0" smtClean="0">
                <a:latin typeface="Courier"/>
                <a:cs typeface="Courier"/>
              </a:rPr>
              <a:t>  case (</a:t>
            </a:r>
            <a:r>
              <a:rPr lang="en-US" dirty="0" err="1" smtClean="0">
                <a:latin typeface="Courier"/>
                <a:cs typeface="Courier"/>
              </a:rPr>
              <a:t>recv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  | 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next</a:t>
            </a:r>
            <a:r>
              <a:rPr lang="en-US" dirty="0" smtClean="0">
                <a:latin typeface="Courier"/>
                <a:cs typeface="Courier"/>
              </a:rPr>
              <a:t> ⇒ send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next</a:t>
            </a:r>
            <a:r>
              <a:rPr lang="en-US" dirty="0" smtClean="0">
                <a:latin typeface="Courier"/>
                <a:cs typeface="Courier"/>
              </a:rPr>
              <a:t> ;</a:t>
            </a:r>
          </a:p>
          <a:p>
            <a:r>
              <a:rPr lang="en-US" dirty="0" smtClean="0">
                <a:latin typeface="Courier"/>
                <a:cs typeface="Courier"/>
              </a:rPr>
              <a:t>            </a:t>
            </a:r>
            <a:r>
              <a:rPr lang="en-US" dirty="0" err="1" smtClean="0"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 ← </a:t>
            </a:r>
            <a:r>
              <a:rPr lang="en-US" dirty="0" err="1" smtClean="0">
                <a:latin typeface="Courier"/>
                <a:cs typeface="Courier"/>
              </a:rPr>
              <a:t>recv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 ;</a:t>
            </a:r>
          </a:p>
          <a:p>
            <a:r>
              <a:rPr lang="en-US" dirty="0" smtClean="0">
                <a:latin typeface="Courier"/>
                <a:cs typeface="Courier"/>
              </a:rPr>
              <a:t>            send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 ;</a:t>
            </a:r>
          </a:p>
          <a:p>
            <a:r>
              <a:rPr lang="en-US" dirty="0" smtClean="0">
                <a:latin typeface="Courier"/>
                <a:cs typeface="Courier"/>
              </a:rPr>
              <a:t>           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dirty="0" smtClean="0">
                <a:latin typeface="Courier"/>
                <a:cs typeface="Courier"/>
              </a:rPr>
              <a:t> ← filter (mod </a:t>
            </a:r>
            <a:r>
              <a:rPr lang="en-US" dirty="0" err="1" smtClean="0"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)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 ;</a:t>
            </a:r>
          </a:p>
          <a:p>
            <a:r>
              <a:rPr lang="en-US" dirty="0" smtClean="0">
                <a:latin typeface="Courier"/>
                <a:cs typeface="Courier"/>
              </a:rPr>
              <a:t>           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← sieve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|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stop</a:t>
            </a:r>
            <a:r>
              <a:rPr lang="en-US" dirty="0" smtClean="0">
                <a:latin typeface="Courier"/>
                <a:cs typeface="Courier"/>
              </a:rPr>
              <a:t> ⇒ send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stop</a:t>
            </a:r>
            <a:r>
              <a:rPr lang="en-US" dirty="0" smtClean="0">
                <a:latin typeface="Courier"/>
                <a:cs typeface="Courier"/>
              </a:rPr>
              <a:t> ; wait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 ; close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Primes correct with sync or </a:t>
            </a:r>
            <a:r>
              <a:rPr lang="en-US" sz="2800" dirty="0" err="1" smtClean="0"/>
              <a:t>async</a:t>
            </a:r>
            <a:r>
              <a:rPr lang="en-US" sz="2800" dirty="0" smtClean="0"/>
              <a:t> communication</a:t>
            </a:r>
          </a:p>
          <a:p>
            <a:r>
              <a:rPr lang="en-US" sz="2800" dirty="0" smtClean="0"/>
              <a:t>n+2 processes for </a:t>
            </a:r>
            <a:r>
              <a:rPr lang="en-US" sz="2800" dirty="0" err="1" smtClean="0"/>
              <a:t>n</a:t>
            </a:r>
            <a:r>
              <a:rPr lang="en-US" sz="2800" dirty="0" smtClean="0"/>
              <a:t> primes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8696" y="1711739"/>
            <a:ext cx="7399130" cy="175432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latin typeface="Courier"/>
                <a:cs typeface="Courier"/>
              </a:rPr>
              <a:t> = &amp;{</a:t>
            </a:r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next</a:t>
            </a:r>
            <a:r>
              <a:rPr lang="en-US" dirty="0" err="1" smtClean="0">
                <a:latin typeface="Courier"/>
                <a:cs typeface="Courier"/>
              </a:rPr>
              <a:t>:int</a:t>
            </a:r>
            <a:r>
              <a:rPr lang="en-US" dirty="0" smtClean="0">
                <a:latin typeface="Courier"/>
                <a:cs typeface="Courier"/>
              </a:rPr>
              <a:t> ∧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stop</a:t>
            </a:r>
            <a:r>
              <a:rPr lang="en-US" dirty="0" smtClean="0">
                <a:latin typeface="Courier"/>
                <a:cs typeface="Courier"/>
              </a:rPr>
              <a:t>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r>
              <a:rPr lang="en-US" dirty="0" smtClean="0">
                <a:latin typeface="Courier"/>
                <a:cs typeface="Courier"/>
              </a:rPr>
              <a:t>;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primes : {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</a:p>
          <a:p>
            <a:r>
              <a:rPr lang="en-US" dirty="0" smtClean="0">
                <a:latin typeface="Courier"/>
                <a:cs typeface="Courier"/>
              </a:rPr>
              <a:t>   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← primes =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 ← from 2 ;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← sieve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abcd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231900"/>
            <a:ext cx="8102600" cy="439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Lowest bit on the left (above represents 6)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: ⊕{</a:t>
            </a:r>
            <a:r>
              <a:rPr lang="en-US" dirty="0" err="1" smtClean="0">
                <a:solidFill>
                  <a:schemeClr val="accent3"/>
                </a:solidFill>
              </a:rPr>
              <a:t>l</a:t>
            </a:r>
            <a:r>
              <a:rPr lang="en-US" baseline="-25000" dirty="0" err="1" smtClean="0">
                <a:solidFill>
                  <a:schemeClr val="accent3"/>
                </a:solidFill>
              </a:rPr>
              <a:t>i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/>
              <a:t>}</a:t>
            </a:r>
            <a:r>
              <a:rPr lang="en-US" baseline="-25000" dirty="0" err="1" smtClean="0"/>
              <a:t>i</a:t>
            </a:r>
            <a:r>
              <a:rPr lang="en-US" dirty="0" smtClean="0"/>
              <a:t>   send a label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i</a:t>
            </a:r>
            <a:r>
              <a:rPr lang="en-US" dirty="0" smtClean="0"/>
              <a:t> along </a:t>
            </a:r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and cont. as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n-ary</a:t>
            </a:r>
            <a:r>
              <a:rPr lang="en-US" dirty="0" smtClean="0"/>
              <a:t> version of linear logic A ⊕ B</a:t>
            </a:r>
          </a:p>
          <a:p>
            <a:r>
              <a:rPr lang="en-US" dirty="0" smtClean="0"/>
              <a:t>Internal (provider’s) choice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1303" y="1452813"/>
            <a:ext cx="5936823" cy="1473679"/>
            <a:chOff x="1601303" y="790233"/>
            <a:chExt cx="5936823" cy="1473679"/>
          </a:xfrm>
        </p:grpSpPr>
        <p:sp>
          <p:nvSpPr>
            <p:cNvPr id="8" name="Donut 7"/>
            <p:cNvSpPr/>
            <p:nvPr/>
          </p:nvSpPr>
          <p:spPr>
            <a:xfrm>
              <a:off x="6570870" y="1535043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5146261" y="1535043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/>
          </p:nvSpPr>
          <p:spPr>
            <a:xfrm>
              <a:off x="3721652" y="1535043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/>
          </p:nvSpPr>
          <p:spPr>
            <a:xfrm>
              <a:off x="2297043" y="1535043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8" idx="2"/>
              <a:endCxn id="9" idx="6"/>
            </p:cNvCxnSpPr>
            <p:nvPr/>
          </p:nvCxnSpPr>
          <p:spPr>
            <a:xfrm rot="10800000">
              <a:off x="5875130" y="1899478"/>
              <a:ext cx="695740" cy="1588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>
              <a:off x="4450521" y="1897889"/>
              <a:ext cx="695740" cy="1588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3025912" y="1896300"/>
              <a:ext cx="695740" cy="1588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1601303" y="1894711"/>
              <a:ext cx="695740" cy="1588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56931" y="790233"/>
              <a:ext cx="1281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0 </a:t>
              </a:r>
              <a:r>
                <a:rPr lang="en-US" dirty="0" smtClean="0"/>
                <a:t>← empty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46455" y="1159565"/>
              <a:ext cx="1907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← bit true ← d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12258" y="790233"/>
              <a:ext cx="1907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2</a:t>
              </a:r>
              <a:r>
                <a:rPr lang="en-US" dirty="0" smtClean="0"/>
                <a:t> ← bit true ← d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66675" y="1159565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</a:t>
              </a:r>
              <a:r>
                <a:rPr lang="en-US" dirty="0" smtClean="0"/>
                <a:t> ← bit false ← d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51344" y="1535052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21299" y="1535052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02297" y="1535052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27467" y="1535052"/>
              <a:ext cx="282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</a:t>
              </a:r>
              <a:endParaRPr lang="en-US" baseline="-250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38696" y="3279845"/>
            <a:ext cx="7399130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bits</a:t>
            </a:r>
            <a:r>
              <a:rPr lang="en-US" dirty="0" smtClean="0">
                <a:latin typeface="Courier"/>
                <a:cs typeface="Courier"/>
              </a:rPr>
              <a:t> = ⊕{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eps</a:t>
            </a:r>
            <a:r>
              <a:rPr lang="en-US" dirty="0" smtClean="0">
                <a:latin typeface="Courier"/>
                <a:cs typeface="Courier"/>
              </a:rPr>
              <a:t>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bit</a:t>
            </a:r>
            <a:r>
              <a:rPr lang="en-US" dirty="0" err="1" smtClean="0">
                <a:latin typeface="Courier"/>
                <a:cs typeface="Courier"/>
              </a:rPr>
              <a:t>:bool</a:t>
            </a:r>
            <a:r>
              <a:rPr lang="en-US" dirty="0" smtClean="0">
                <a:latin typeface="Courier"/>
                <a:cs typeface="Courier"/>
              </a:rPr>
              <a:t> ∧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bits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r>
              <a:rPr lang="en-US" dirty="0" smtClean="0">
                <a:latin typeface="Courier"/>
                <a:cs typeface="Courier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String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3027" dirty="0" smtClean="0"/>
          </a:p>
          <a:p>
            <a:r>
              <a:rPr lang="en-US" sz="3027" dirty="0" smtClean="0"/>
              <a:t>Forwarding </a:t>
            </a:r>
            <a:r>
              <a:rPr lang="en-US" sz="3027" dirty="0" err="1" smtClean="0">
                <a:solidFill>
                  <a:srgbClr val="FF0000"/>
                </a:solidFill>
              </a:rPr>
              <a:t>c</a:t>
            </a:r>
            <a:r>
              <a:rPr lang="en-US" sz="3027" dirty="0" smtClean="0"/>
              <a:t> ← </a:t>
            </a:r>
            <a:r>
              <a:rPr lang="en-US" sz="3027" dirty="0" err="1" smtClean="0">
                <a:solidFill>
                  <a:srgbClr val="FF0000"/>
                </a:solidFill>
              </a:rPr>
              <a:t>d</a:t>
            </a:r>
            <a:r>
              <a:rPr lang="en-US" sz="3027" dirty="0" smtClean="0"/>
              <a:t> represents logical identity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 offering along </a:t>
            </a:r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terminates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 subsequently talks to process offering along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8696" y="1292105"/>
            <a:ext cx="7399130" cy="34163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bits</a:t>
            </a:r>
            <a:r>
              <a:rPr lang="en-US" dirty="0" smtClean="0">
                <a:latin typeface="Courier"/>
                <a:cs typeface="Courier"/>
              </a:rPr>
              <a:t> = ⊕{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eps</a:t>
            </a:r>
            <a:r>
              <a:rPr lang="en-US" dirty="0" smtClean="0">
                <a:latin typeface="Courier"/>
                <a:cs typeface="Courier"/>
              </a:rPr>
              <a:t>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bit</a:t>
            </a:r>
            <a:r>
              <a:rPr lang="en-US" dirty="0" err="1" smtClean="0">
                <a:latin typeface="Courier"/>
                <a:cs typeface="Courier"/>
              </a:rPr>
              <a:t>:bool</a:t>
            </a:r>
            <a:r>
              <a:rPr lang="en-US" dirty="0" smtClean="0">
                <a:latin typeface="Courier"/>
                <a:cs typeface="Courier"/>
              </a:rPr>
              <a:t> ∧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bits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empty : {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bits</a:t>
            </a:r>
            <a:r>
              <a:rPr lang="en-US" dirty="0" smtClean="0">
                <a:latin typeface="Courier"/>
                <a:cs typeface="Courier"/>
              </a:rPr>
              <a:t>};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← empty =</a:t>
            </a:r>
          </a:p>
          <a:p>
            <a:r>
              <a:rPr lang="en-US" dirty="0" smtClean="0">
                <a:latin typeface="Courier"/>
                <a:cs typeface="Courier"/>
              </a:rPr>
              <a:t>  send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9BBB59"/>
                </a:solidFill>
                <a:latin typeface="Courier"/>
                <a:cs typeface="Courier"/>
              </a:rPr>
              <a:t>eps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  close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bit : </a:t>
            </a:r>
            <a:r>
              <a:rPr lang="en-US" dirty="0" err="1" smtClean="0">
                <a:latin typeface="Courier"/>
                <a:cs typeface="Courier"/>
              </a:rPr>
              <a:t>bool</a:t>
            </a:r>
            <a:r>
              <a:rPr lang="en-US" dirty="0" smtClean="0">
                <a:latin typeface="Courier"/>
                <a:cs typeface="Courier"/>
              </a:rPr>
              <a:t> → {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bits</a:t>
            </a:r>
            <a:r>
              <a:rPr lang="en-US" dirty="0" smtClean="0">
                <a:latin typeface="Courier"/>
                <a:cs typeface="Courier"/>
              </a:rPr>
              <a:t> ←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bits</a:t>
            </a:r>
            <a:r>
              <a:rPr lang="en-US" dirty="0" smtClean="0">
                <a:latin typeface="Courier"/>
                <a:cs typeface="Courier"/>
              </a:rPr>
              <a:t>};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← bit </a:t>
            </a:r>
            <a:r>
              <a:rPr lang="en-US" dirty="0" err="1" smtClean="0">
                <a:latin typeface="Courier"/>
                <a:cs typeface="Courier"/>
              </a:rPr>
              <a:t>b</a:t>
            </a:r>
            <a:r>
              <a:rPr lang="en-US" dirty="0" smtClean="0">
                <a:latin typeface="Courier"/>
                <a:cs typeface="Courier"/>
              </a:rPr>
              <a:t>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 =</a:t>
            </a:r>
          </a:p>
          <a:p>
            <a:r>
              <a:rPr lang="en-US" dirty="0" smtClean="0">
                <a:latin typeface="Courier"/>
                <a:cs typeface="Courier"/>
              </a:rPr>
              <a:t>  send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bit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  send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b</a:t>
            </a:r>
            <a:r>
              <a:rPr lang="en-US" dirty="0" smtClean="0">
                <a:latin typeface="Courier"/>
                <a:cs typeface="Courier"/>
              </a:rPr>
              <a:t> ;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num as a single process holding an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</a:t>
            </a:r>
            <a:endParaRPr lang="en-US" sz="2800" dirty="0" smtClean="0"/>
          </a:p>
          <a:p>
            <a:r>
              <a:rPr lang="en-US" sz="2800" dirty="0" smtClean="0"/>
              <a:t>Channel type is process interface, not representation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8696" y="1512965"/>
            <a:ext cx="7399130" cy="258532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bits</a:t>
            </a:r>
            <a:r>
              <a:rPr lang="en-US" dirty="0" smtClean="0">
                <a:latin typeface="Courier"/>
                <a:cs typeface="Courier"/>
              </a:rPr>
              <a:t> = ⊕{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eps</a:t>
            </a:r>
            <a:r>
              <a:rPr lang="en-US" dirty="0" smtClean="0">
                <a:latin typeface="Courier"/>
                <a:cs typeface="Courier"/>
              </a:rPr>
              <a:t>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bit</a:t>
            </a:r>
            <a:r>
              <a:rPr lang="en-US" dirty="0" err="1" smtClean="0">
                <a:latin typeface="Courier"/>
                <a:cs typeface="Courier"/>
              </a:rPr>
              <a:t>:bool</a:t>
            </a:r>
            <a:r>
              <a:rPr lang="en-US" dirty="0" smtClean="0">
                <a:latin typeface="Courier"/>
                <a:cs typeface="Courier"/>
              </a:rPr>
              <a:t> ∧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bits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num :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→ {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bits</a:t>
            </a:r>
            <a:r>
              <a:rPr lang="en-US" dirty="0" smtClean="0">
                <a:latin typeface="Courier"/>
                <a:cs typeface="Courier"/>
              </a:rPr>
              <a:t>};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← num 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 =</a:t>
            </a:r>
          </a:p>
          <a:p>
            <a:r>
              <a:rPr lang="en-US" dirty="0" smtClean="0">
                <a:latin typeface="Courier"/>
                <a:cs typeface="Courier"/>
              </a:rPr>
              <a:t>case 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 == 0</a:t>
            </a:r>
          </a:p>
          <a:p>
            <a:r>
              <a:rPr lang="en-US" dirty="0" smtClean="0">
                <a:latin typeface="Courier"/>
                <a:cs typeface="Courier"/>
              </a:rPr>
              <a:t>| true ⇒ send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9BBB59"/>
                </a:solidFill>
                <a:latin typeface="Courier"/>
                <a:cs typeface="Courier"/>
              </a:rPr>
              <a:t>eps</a:t>
            </a:r>
            <a:r>
              <a:rPr lang="en-US" dirty="0" smtClean="0">
                <a:latin typeface="Courier"/>
                <a:cs typeface="Courier"/>
              </a:rPr>
              <a:t> ; close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| false ⇒ send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bit</a:t>
            </a:r>
            <a:r>
              <a:rPr lang="en-US" dirty="0" smtClean="0">
                <a:latin typeface="Courier"/>
                <a:cs typeface="Courier"/>
              </a:rPr>
              <a:t> ;</a:t>
            </a:r>
          </a:p>
          <a:p>
            <a:r>
              <a:rPr lang="en-US" dirty="0" smtClean="0">
                <a:latin typeface="Courier"/>
                <a:cs typeface="Courier"/>
              </a:rPr>
              <a:t>           send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(odd 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) ;</a:t>
            </a:r>
          </a:p>
          <a:p>
            <a:r>
              <a:rPr lang="en-US" dirty="0" smtClean="0">
                <a:latin typeface="Courier"/>
                <a:cs typeface="Courier"/>
              </a:rPr>
              <a:t>          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← num (n/2)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inc process generates one bit string from another</a:t>
            </a:r>
          </a:p>
          <a:p>
            <a:r>
              <a:rPr lang="en-US" sz="2800" dirty="0" smtClean="0"/>
              <a:t>Spawns a new inc process in case of a carry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8696" y="1292105"/>
            <a:ext cx="7399130" cy="369331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bits</a:t>
            </a:r>
            <a:r>
              <a:rPr lang="en-US" dirty="0" smtClean="0">
                <a:latin typeface="Courier"/>
                <a:cs typeface="Courier"/>
              </a:rPr>
              <a:t> = ⊕{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eps</a:t>
            </a:r>
            <a:r>
              <a:rPr lang="en-US" dirty="0" smtClean="0">
                <a:latin typeface="Courier"/>
                <a:cs typeface="Courier"/>
              </a:rPr>
              <a:t>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bit</a:t>
            </a:r>
            <a:r>
              <a:rPr lang="en-US" dirty="0" err="1" smtClean="0">
                <a:latin typeface="Courier"/>
                <a:cs typeface="Courier"/>
              </a:rPr>
              <a:t>:bool</a:t>
            </a:r>
            <a:r>
              <a:rPr lang="en-US" dirty="0" smtClean="0">
                <a:latin typeface="Courier"/>
                <a:cs typeface="Courier"/>
              </a:rPr>
              <a:t> ∧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bits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inc : {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bits</a:t>
            </a:r>
            <a:r>
              <a:rPr lang="en-US" dirty="0" smtClean="0">
                <a:latin typeface="Courier"/>
                <a:cs typeface="Courier"/>
              </a:rPr>
              <a:t> ←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bits</a:t>
            </a:r>
            <a:r>
              <a:rPr lang="en-US" dirty="0" smtClean="0">
                <a:latin typeface="Courier"/>
                <a:cs typeface="Courier"/>
              </a:rPr>
              <a:t>};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← inc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 =</a:t>
            </a:r>
          </a:p>
          <a:p>
            <a:r>
              <a:rPr lang="en-US" dirty="0" smtClean="0">
                <a:latin typeface="Courier"/>
                <a:cs typeface="Courier"/>
              </a:rPr>
              <a:t>  case (</a:t>
            </a:r>
            <a:r>
              <a:rPr lang="en-US" dirty="0" err="1" smtClean="0">
                <a:latin typeface="Courier"/>
                <a:cs typeface="Courier"/>
              </a:rPr>
              <a:t>recv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  | </a:t>
            </a:r>
            <a:r>
              <a:rPr lang="en-US" dirty="0" err="1" smtClean="0">
                <a:solidFill>
                  <a:srgbClr val="9BBB59"/>
                </a:solidFill>
                <a:latin typeface="Courier"/>
                <a:cs typeface="Courier"/>
              </a:rPr>
              <a:t>eps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⇒ wait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 ;</a:t>
            </a:r>
          </a:p>
          <a:p>
            <a:r>
              <a:rPr lang="en-US" dirty="0" smtClean="0">
                <a:latin typeface="Courier"/>
                <a:cs typeface="Courier"/>
              </a:rPr>
              <a:t>          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dirty="0" smtClean="0">
                <a:latin typeface="Courier"/>
                <a:cs typeface="Courier"/>
              </a:rPr>
              <a:t> ← </a:t>
            </a:r>
            <a:r>
              <a:rPr lang="en-US" dirty="0" err="1" smtClean="0">
                <a:latin typeface="Courier"/>
                <a:cs typeface="Courier"/>
              </a:rPr>
              <a:t>eps</a:t>
            </a:r>
            <a:r>
              <a:rPr lang="en-US" dirty="0" smtClean="0">
                <a:latin typeface="Courier"/>
                <a:cs typeface="Courier"/>
              </a:rPr>
              <a:t> ;</a:t>
            </a:r>
          </a:p>
          <a:p>
            <a:r>
              <a:rPr lang="en-US" dirty="0" smtClean="0">
                <a:latin typeface="Courier"/>
                <a:cs typeface="Courier"/>
              </a:rPr>
              <a:t>          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← bit true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|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bit</a:t>
            </a:r>
            <a:r>
              <a:rPr lang="en-US" dirty="0" smtClean="0">
                <a:latin typeface="Courier"/>
                <a:cs typeface="Courier"/>
              </a:rPr>
              <a:t> ⇒ </a:t>
            </a:r>
            <a:r>
              <a:rPr lang="en-US" dirty="0" err="1" smtClean="0">
                <a:latin typeface="Courier"/>
                <a:cs typeface="Courier"/>
              </a:rPr>
              <a:t>b</a:t>
            </a:r>
            <a:r>
              <a:rPr lang="en-US" dirty="0" smtClean="0">
                <a:latin typeface="Courier"/>
                <a:cs typeface="Courier"/>
              </a:rPr>
              <a:t> ← </a:t>
            </a:r>
            <a:r>
              <a:rPr lang="en-US" dirty="0" err="1" smtClean="0">
                <a:latin typeface="Courier"/>
                <a:cs typeface="Courier"/>
              </a:rPr>
              <a:t>recv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 ;</a:t>
            </a:r>
          </a:p>
          <a:p>
            <a:r>
              <a:rPr lang="en-US" dirty="0" smtClean="0">
                <a:latin typeface="Courier"/>
                <a:cs typeface="Courier"/>
              </a:rPr>
              <a:t>           case </a:t>
            </a:r>
            <a:r>
              <a:rPr lang="en-US" dirty="0" err="1" smtClean="0">
                <a:latin typeface="Courier"/>
                <a:cs typeface="Courier"/>
              </a:rPr>
              <a:t>b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       | true ⇒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dirty="0" smtClean="0">
                <a:latin typeface="Courier"/>
                <a:cs typeface="Courier"/>
              </a:rPr>
              <a:t> ← inc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   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← bit false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       | false ⇒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← bit true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3027" dirty="0" smtClean="0"/>
          </a:p>
          <a:p>
            <a:endParaRPr lang="en-US" sz="3027" dirty="0" smtClean="0"/>
          </a:p>
          <a:p>
            <a:r>
              <a:rPr lang="en-US" sz="3027" dirty="0" smtClean="0"/>
              <a:t>add uses two channels, provides one</a:t>
            </a:r>
          </a:p>
          <a:p>
            <a:r>
              <a:rPr lang="en-US" sz="3027" dirty="0" smtClean="0"/>
              <a:t>Receives are sequential; additional parallelism could be justified by </a:t>
            </a:r>
            <a:r>
              <a:rPr lang="en-US" dirty="0"/>
              <a:t>c</a:t>
            </a:r>
            <a:r>
              <a:rPr lang="en-US" dirty="0" smtClean="0"/>
              <a:t>ommuting conversions in proof theory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8696" y="1137503"/>
            <a:ext cx="7399130" cy="369331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bits</a:t>
            </a:r>
            <a:r>
              <a:rPr lang="en-US" dirty="0" smtClean="0">
                <a:latin typeface="Courier"/>
                <a:cs typeface="Courier"/>
              </a:rPr>
              <a:t> = ⊕{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eps</a:t>
            </a:r>
            <a:r>
              <a:rPr lang="en-US" dirty="0" smtClean="0">
                <a:latin typeface="Courier"/>
                <a:cs typeface="Courier"/>
              </a:rPr>
              <a:t>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bit</a:t>
            </a:r>
            <a:r>
              <a:rPr lang="en-US" dirty="0" err="1" smtClean="0">
                <a:latin typeface="Courier"/>
                <a:cs typeface="Courier"/>
              </a:rPr>
              <a:t>:bool</a:t>
            </a:r>
            <a:r>
              <a:rPr lang="en-US" dirty="0" smtClean="0">
                <a:latin typeface="Courier"/>
                <a:cs typeface="Courier"/>
              </a:rPr>
              <a:t> ∧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bits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add : {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bits</a:t>
            </a:r>
            <a:r>
              <a:rPr lang="en-US" dirty="0" smtClean="0">
                <a:latin typeface="Courier"/>
                <a:cs typeface="Courier"/>
              </a:rPr>
              <a:t> ←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bits</a:t>
            </a:r>
            <a:r>
              <a:rPr lang="en-US" dirty="0" smtClean="0">
                <a:latin typeface="Courier"/>
                <a:cs typeface="Courier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bits</a:t>
            </a:r>
            <a:r>
              <a:rPr lang="en-US" dirty="0" smtClean="0">
                <a:latin typeface="Courier"/>
                <a:cs typeface="Courier"/>
              </a:rPr>
              <a:t>};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← add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dirty="0" smtClean="0">
                <a:latin typeface="Courier"/>
                <a:cs typeface="Courier"/>
              </a:rPr>
              <a:t> =</a:t>
            </a:r>
          </a:p>
          <a:p>
            <a:r>
              <a:rPr lang="en-US" dirty="0" smtClean="0">
                <a:latin typeface="Courier"/>
                <a:cs typeface="Courier"/>
              </a:rPr>
              <a:t>  case (</a:t>
            </a:r>
            <a:r>
              <a:rPr lang="en-US" dirty="0" err="1" smtClean="0">
                <a:latin typeface="Courier"/>
                <a:cs typeface="Courier"/>
              </a:rPr>
              <a:t>recv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  | </a:t>
            </a:r>
            <a:r>
              <a:rPr lang="en-US" dirty="0" err="1" smtClean="0">
                <a:solidFill>
                  <a:srgbClr val="9BBB59"/>
                </a:solidFill>
                <a:latin typeface="Courier"/>
                <a:cs typeface="Courier"/>
              </a:rPr>
              <a:t>eps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⇒ wait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 ;</a:t>
            </a:r>
          </a:p>
          <a:p>
            <a:r>
              <a:rPr lang="en-US" dirty="0" smtClean="0">
                <a:latin typeface="Courier"/>
                <a:cs typeface="Courier"/>
              </a:rPr>
              <a:t>          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|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bit</a:t>
            </a:r>
            <a:r>
              <a:rPr lang="en-US" dirty="0" smtClean="0">
                <a:latin typeface="Courier"/>
                <a:cs typeface="Courier"/>
              </a:rPr>
              <a:t> ⇒ b1 ← </a:t>
            </a:r>
            <a:r>
              <a:rPr lang="en-US" dirty="0" err="1" smtClean="0">
                <a:latin typeface="Courier"/>
                <a:cs typeface="Courier"/>
              </a:rPr>
              <a:t>recv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 ;</a:t>
            </a:r>
          </a:p>
          <a:p>
            <a:r>
              <a:rPr lang="en-US" dirty="0" smtClean="0">
                <a:latin typeface="Courier"/>
                <a:cs typeface="Courier"/>
              </a:rPr>
              <a:t>           case (</a:t>
            </a:r>
            <a:r>
              <a:rPr lang="en-US" dirty="0" err="1" smtClean="0">
                <a:latin typeface="Courier"/>
                <a:cs typeface="Courier"/>
              </a:rPr>
              <a:t>recv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           | </a:t>
            </a:r>
            <a:r>
              <a:rPr lang="en-US" dirty="0" err="1" smtClean="0">
                <a:solidFill>
                  <a:srgbClr val="9BBB59"/>
                </a:solidFill>
                <a:latin typeface="Courier"/>
                <a:cs typeface="Courier"/>
              </a:rPr>
              <a:t>eps</a:t>
            </a:r>
            <a:r>
              <a:rPr lang="en-US" dirty="0" smtClean="0">
                <a:latin typeface="Courier"/>
                <a:cs typeface="Courier"/>
              </a:rPr>
              <a:t> ⇒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wait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;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                send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bit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                  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send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b1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                  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←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         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| 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bit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⇒ b2 ← </a:t>
            </a:r>
            <a:r>
              <a:rPr lang="en-US" dirty="0" err="1" smtClean="0">
                <a:latin typeface="Courier"/>
                <a:cs typeface="Courier"/>
              </a:rPr>
              <a:t>recv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dirty="0" smtClean="0">
                <a:latin typeface="Courier"/>
                <a:cs typeface="Courier"/>
              </a:rPr>
              <a:t> ; …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Stacks, queues, hash tables, binary search trees</a:t>
            </a:r>
          </a:p>
          <a:p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Lazy and eager prime sieve</a:t>
            </a:r>
          </a:p>
          <a:p>
            <a:pPr lvl="1"/>
            <a:r>
              <a:rPr lang="en-US" dirty="0" smtClean="0"/>
              <a:t>Merge sort, odd/even sort, insertion sort</a:t>
            </a:r>
          </a:p>
          <a:p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Needham/Schroeder, safe and unsafe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foundation for session types</a:t>
            </a:r>
          </a:p>
          <a:p>
            <a:r>
              <a:rPr lang="en-US" dirty="0" smtClean="0"/>
              <a:t>SILL by example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rime sieve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it strings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Language highlights</a:t>
            </a:r>
          </a:p>
          <a:p>
            <a:pPr lvl="1"/>
            <a:r>
              <a:rPr lang="en-US" dirty="0" smtClean="0"/>
              <a:t>Types and programs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Ongoing research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Type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From the point of view of session provider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37475" y="2263913"/>
          <a:ext cx="6736522" cy="3746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20742"/>
                <a:gridCol w="5015780"/>
              </a:tblGrid>
              <a:tr h="416240">
                <a:tc>
                  <a:txBody>
                    <a:bodyPr/>
                    <a:lstStyle/>
                    <a:p>
                      <a:r>
                        <a:rPr lang="en-US" sz="2000" b="0" dirty="0" err="1" smtClean="0"/>
                        <a:t>c</a:t>
                      </a:r>
                      <a:r>
                        <a:rPr lang="en-US" sz="2000" b="0" dirty="0" smtClean="0"/>
                        <a:t> : </a:t>
                      </a:r>
                      <a:r>
                        <a:rPr lang="en-US" sz="2000" b="0" dirty="0" err="1" smtClean="0"/>
                        <a:t>τ</a:t>
                      </a:r>
                      <a:r>
                        <a:rPr lang="en-US" sz="2000" b="0" baseline="0" dirty="0" smtClean="0"/>
                        <a:t> ∧ A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send value </a:t>
                      </a:r>
                      <a:r>
                        <a:rPr lang="en-US" sz="2000" b="0" dirty="0" err="1" smtClean="0"/>
                        <a:t>v</a:t>
                      </a:r>
                      <a:r>
                        <a:rPr lang="en-US" sz="2000" b="0" dirty="0" smtClean="0"/>
                        <a:t> : </a:t>
                      </a:r>
                      <a:r>
                        <a:rPr lang="en-US" sz="2000" b="0" dirty="0" err="1" smtClean="0"/>
                        <a:t>τ</a:t>
                      </a:r>
                      <a:r>
                        <a:rPr lang="en-US" sz="2000" b="0" dirty="0" smtClean="0"/>
                        <a:t> along </a:t>
                      </a:r>
                      <a:r>
                        <a:rPr lang="en-US" sz="2000" b="0" dirty="0" err="1" smtClean="0"/>
                        <a:t>c</a:t>
                      </a:r>
                      <a:r>
                        <a:rPr lang="en-US" sz="2000" b="0" dirty="0" smtClean="0"/>
                        <a:t>, continue</a:t>
                      </a:r>
                      <a:r>
                        <a:rPr lang="en-US" sz="2000" b="0" baseline="0" dirty="0" smtClean="0"/>
                        <a:t> as A</a:t>
                      </a:r>
                      <a:endParaRPr lang="en-US" sz="2000" b="0" dirty="0"/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</a:t>
                      </a:r>
                      <a:r>
                        <a:rPr lang="en-US" sz="2000" dirty="0" smtClean="0"/>
                        <a:t> : </a:t>
                      </a:r>
                      <a:r>
                        <a:rPr lang="en-US" sz="2000" dirty="0" err="1" smtClean="0"/>
                        <a:t>τ</a:t>
                      </a:r>
                      <a:r>
                        <a:rPr lang="en-US" sz="2000" dirty="0" smtClean="0"/>
                        <a:t> → 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receive value </a:t>
                      </a:r>
                      <a:r>
                        <a:rPr lang="en-US" sz="2000" dirty="0" err="1" smtClean="0"/>
                        <a:t>v</a:t>
                      </a:r>
                      <a:r>
                        <a:rPr lang="en-US" sz="2000" dirty="0" smtClean="0"/>
                        <a:t> : </a:t>
                      </a:r>
                      <a:r>
                        <a:rPr lang="en-US" sz="2000" dirty="0" err="1" smtClean="0"/>
                        <a:t>τ</a:t>
                      </a:r>
                      <a:r>
                        <a:rPr lang="en-US" sz="2000" dirty="0" smtClean="0"/>
                        <a:t> along </a:t>
                      </a:r>
                      <a:r>
                        <a:rPr lang="en-US" sz="2000" dirty="0" err="1" smtClean="0"/>
                        <a:t>c</a:t>
                      </a:r>
                      <a:r>
                        <a:rPr lang="en-US" sz="2000" dirty="0" smtClean="0"/>
                        <a:t>,</a:t>
                      </a:r>
                      <a:r>
                        <a:rPr lang="en-US" sz="2000" baseline="0" dirty="0" smtClean="0"/>
                        <a:t> continue as A</a:t>
                      </a:r>
                      <a:endParaRPr lang="en-US" sz="2000" dirty="0"/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</a:t>
                      </a:r>
                      <a:r>
                        <a:rPr lang="en-US" sz="2000" dirty="0" smtClean="0"/>
                        <a:t> : A ⊗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send channel </a:t>
                      </a:r>
                      <a:r>
                        <a:rPr lang="en-US" sz="2000" dirty="0" err="1" smtClean="0"/>
                        <a:t>d</a:t>
                      </a:r>
                      <a:r>
                        <a:rPr lang="en-US" sz="2000" baseline="0" dirty="0" smtClean="0"/>
                        <a:t> : A along </a:t>
                      </a:r>
                      <a:r>
                        <a:rPr lang="en-US" sz="2000" baseline="0" dirty="0" err="1" smtClean="0"/>
                        <a:t>c</a:t>
                      </a:r>
                      <a:r>
                        <a:rPr lang="en-US" sz="2000" baseline="0" dirty="0" smtClean="0"/>
                        <a:t>, continue as B</a:t>
                      </a:r>
                      <a:endParaRPr lang="en-US" sz="2000" dirty="0"/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</a:t>
                      </a:r>
                      <a:r>
                        <a:rPr lang="en-US" sz="2000" dirty="0" smtClean="0"/>
                        <a:t> : A —</a:t>
                      </a:r>
                      <a:r>
                        <a:rPr lang="en-US" sz="2000" dirty="0" err="1" smtClean="0"/>
                        <a:t>o</a:t>
                      </a:r>
                      <a:r>
                        <a:rPr lang="en-US" sz="2000" baseline="0" dirty="0" smtClean="0"/>
                        <a:t>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receive channel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err="1" smtClean="0"/>
                        <a:t>d</a:t>
                      </a:r>
                      <a:r>
                        <a:rPr lang="en-US" sz="2000" dirty="0" smtClean="0"/>
                        <a:t> : A along </a:t>
                      </a:r>
                      <a:r>
                        <a:rPr lang="en-US" sz="2000" dirty="0" err="1" smtClean="0"/>
                        <a:t>c</a:t>
                      </a:r>
                      <a:r>
                        <a:rPr lang="en-US" sz="2000" dirty="0" smtClean="0"/>
                        <a:t>, continue as B</a:t>
                      </a:r>
                      <a:endParaRPr lang="en-US" sz="2000" dirty="0"/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</a:t>
                      </a:r>
                      <a:r>
                        <a:rPr lang="en-US" sz="2000" dirty="0" smtClean="0"/>
                        <a:t> :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close</a:t>
                      </a:r>
                      <a:r>
                        <a:rPr lang="en-US" sz="2000" baseline="0" dirty="0" smtClean="0"/>
                        <a:t> channel </a:t>
                      </a:r>
                      <a:r>
                        <a:rPr lang="en-US" sz="2000" baseline="0" dirty="0" err="1" smtClean="0"/>
                        <a:t>c</a:t>
                      </a:r>
                      <a:r>
                        <a:rPr lang="en-US" sz="2000" baseline="0" dirty="0" smtClean="0"/>
                        <a:t> and terminate</a:t>
                      </a:r>
                      <a:endParaRPr lang="en-US" sz="2000" dirty="0"/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</a:t>
                      </a:r>
                      <a:r>
                        <a:rPr lang="en-US" sz="2000" dirty="0" smtClean="0"/>
                        <a:t> : ⊕{</a:t>
                      </a:r>
                      <a:r>
                        <a:rPr lang="en-US" sz="2000" dirty="0" err="1" smtClean="0"/>
                        <a:t>l</a:t>
                      </a:r>
                      <a:r>
                        <a:rPr lang="en-US" sz="2000" baseline="-25000" dirty="0" err="1" smtClean="0"/>
                        <a:t>i</a:t>
                      </a:r>
                      <a:r>
                        <a:rPr lang="en-US" sz="2000" baseline="0" dirty="0" smtClean="0"/>
                        <a:t> : A</a:t>
                      </a:r>
                      <a:r>
                        <a:rPr lang="en-US" sz="2000" baseline="-25000" dirty="0" smtClean="0"/>
                        <a:t>i</a:t>
                      </a:r>
                      <a:r>
                        <a:rPr lang="en-US" sz="2000" baseline="0" dirty="0" smtClean="0"/>
                        <a:t>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send label </a:t>
                      </a:r>
                      <a:r>
                        <a:rPr lang="en-US" sz="2000" dirty="0" err="1" smtClean="0"/>
                        <a:t>l</a:t>
                      </a:r>
                      <a:r>
                        <a:rPr lang="en-US" sz="2000" baseline="-25000" dirty="0" err="1" smtClean="0"/>
                        <a:t>i</a:t>
                      </a:r>
                      <a:r>
                        <a:rPr lang="en-US" sz="2000" baseline="0" dirty="0" smtClean="0"/>
                        <a:t> along </a:t>
                      </a:r>
                      <a:r>
                        <a:rPr lang="en-US" sz="2000" baseline="0" dirty="0" err="1" smtClean="0"/>
                        <a:t>c</a:t>
                      </a:r>
                      <a:r>
                        <a:rPr lang="en-US" sz="2000" baseline="0" dirty="0" smtClean="0"/>
                        <a:t>, continue as A</a:t>
                      </a:r>
                      <a:r>
                        <a:rPr lang="en-US" sz="2000" baseline="-25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</a:t>
                      </a:r>
                      <a:r>
                        <a:rPr lang="en-US" sz="2000" dirty="0" smtClean="0"/>
                        <a:t> : &amp;{</a:t>
                      </a:r>
                      <a:r>
                        <a:rPr lang="en-US" sz="2000" dirty="0" err="1" smtClean="0"/>
                        <a:t>l</a:t>
                      </a:r>
                      <a:r>
                        <a:rPr lang="en-US" sz="2000" baseline="-25000" dirty="0" err="1" smtClean="0"/>
                        <a:t>i</a:t>
                      </a:r>
                      <a:r>
                        <a:rPr lang="en-US" sz="2000" baseline="0" dirty="0" smtClean="0"/>
                        <a:t> : A</a:t>
                      </a:r>
                      <a:r>
                        <a:rPr lang="en-US" sz="2000" baseline="-25000" dirty="0" smtClean="0"/>
                        <a:t>i</a:t>
                      </a:r>
                      <a:r>
                        <a:rPr lang="en-US" sz="2000" baseline="0" dirty="0" smtClean="0"/>
                        <a:t>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receive label  </a:t>
                      </a:r>
                      <a:r>
                        <a:rPr lang="en-US" sz="2000" dirty="0" err="1" smtClean="0"/>
                        <a:t>l</a:t>
                      </a:r>
                      <a:r>
                        <a:rPr lang="en-US" sz="2000" baseline="-25000" dirty="0" err="1" smtClean="0"/>
                        <a:t>i</a:t>
                      </a:r>
                      <a:r>
                        <a:rPr lang="en-US" sz="2000" baseline="0" dirty="0" smtClean="0"/>
                        <a:t> along </a:t>
                      </a:r>
                      <a:r>
                        <a:rPr lang="en-US" sz="2000" baseline="0" dirty="0" err="1" smtClean="0"/>
                        <a:t>c</a:t>
                      </a:r>
                      <a:r>
                        <a:rPr lang="en-US" sz="2000" baseline="0" dirty="0" smtClean="0"/>
                        <a:t>, continue as A</a:t>
                      </a:r>
                      <a:r>
                        <a:rPr lang="en-US" sz="2000" baseline="-25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</a:t>
                      </a:r>
                      <a:r>
                        <a:rPr lang="en-US" sz="2000" dirty="0" smtClean="0"/>
                        <a:t> : !A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send persistent !</a:t>
                      </a:r>
                      <a:r>
                        <a:rPr lang="en-US" sz="2000" dirty="0" err="1" smtClean="0"/>
                        <a:t>u</a:t>
                      </a:r>
                      <a:r>
                        <a:rPr lang="en-US" sz="2000" dirty="0" smtClean="0"/>
                        <a:t> : A along </a:t>
                      </a:r>
                      <a:r>
                        <a:rPr lang="en-US" sz="2000" dirty="0" err="1" smtClean="0"/>
                        <a:t>c</a:t>
                      </a:r>
                      <a:r>
                        <a:rPr lang="en-US" sz="2000" dirty="0" smtClean="0"/>
                        <a:t> and terminate</a:t>
                      </a:r>
                      <a:endParaRPr lang="en-US" sz="2000" dirty="0"/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!</a:t>
                      </a:r>
                      <a:r>
                        <a:rPr lang="en-US" sz="2000" dirty="0" err="1" smtClean="0"/>
                        <a:t>u</a:t>
                      </a:r>
                      <a:r>
                        <a:rPr lang="en-US" sz="2000" dirty="0" smtClean="0"/>
                        <a:t> : 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receive </a:t>
                      </a:r>
                      <a:r>
                        <a:rPr lang="en-US" sz="2000" dirty="0" err="1" smtClean="0"/>
                        <a:t>c</a:t>
                      </a:r>
                      <a:r>
                        <a:rPr lang="en-US" sz="2000" dirty="0" smtClean="0"/>
                        <a:t> : A along !</a:t>
                      </a:r>
                      <a:r>
                        <a:rPr lang="en-US" sz="2000" dirty="0" err="1" smtClean="0"/>
                        <a:t>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for</a:t>
                      </a:r>
                      <a:r>
                        <a:rPr lang="en-US" sz="2000" baseline="0" dirty="0" smtClean="0"/>
                        <a:t> fresh instance of A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 : {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←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…,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}  process expressions offering service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using services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…,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Composition   </a:t>
            </a: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smtClean="0"/>
              <a:t> ← M ←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…,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; P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fresh, used (linearly) in P, consuming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…,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Identity  </a:t>
            </a:r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←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Notify client of </a:t>
            </a:r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to talk to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instead and terminate</a:t>
            </a:r>
          </a:p>
          <a:p>
            <a:r>
              <a:rPr lang="en-US" dirty="0" smtClean="0"/>
              <a:t>Strong notion of process identity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Bidirectional</a:t>
            </a:r>
          </a:p>
          <a:p>
            <a:pPr lvl="1"/>
            <a:r>
              <a:rPr lang="en-US" dirty="0" smtClean="0"/>
              <a:t>Precise location of type errors</a:t>
            </a:r>
          </a:p>
          <a:p>
            <a:pPr lvl="1"/>
            <a:r>
              <a:rPr lang="en-US" dirty="0" smtClean="0"/>
              <a:t>Based on definition of normal proofs in logic</a:t>
            </a:r>
          </a:p>
          <a:p>
            <a:pPr lvl="1"/>
            <a:r>
              <a:rPr lang="en-US" dirty="0" smtClean="0"/>
              <a:t>Fully compatible with linearity</a:t>
            </a:r>
          </a:p>
          <a:p>
            <a:r>
              <a:rPr lang="en-US" dirty="0" smtClean="0"/>
              <a:t>Natural notion of behavioral </a:t>
            </a:r>
            <a:r>
              <a:rPr lang="en-US" dirty="0" err="1" smtClean="0"/>
              <a:t>subtyping</a:t>
            </a:r>
            <a:r>
              <a:rPr lang="en-US" dirty="0" smtClean="0"/>
              <a:t>, e.g.</a:t>
            </a:r>
          </a:p>
          <a:p>
            <a:pPr lvl="1"/>
            <a:r>
              <a:rPr lang="en-US" dirty="0" smtClean="0"/>
              <a:t>&amp;{</a:t>
            </a:r>
            <a:r>
              <a:rPr lang="en-US" dirty="0" err="1" smtClean="0">
                <a:solidFill>
                  <a:schemeClr val="accent3"/>
                </a:solidFill>
              </a:rPr>
              <a:t>l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9BBB59"/>
                </a:solidFill>
              </a:rPr>
              <a:t>k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} ≤ &amp;{</a:t>
            </a:r>
            <a:r>
              <a:rPr lang="en-US" dirty="0" err="1" smtClean="0">
                <a:solidFill>
                  <a:srgbClr val="9BBB59"/>
                </a:solidFill>
              </a:rPr>
              <a:t>l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} (we can offer unused alt’s)</a:t>
            </a:r>
          </a:p>
          <a:p>
            <a:pPr lvl="1"/>
            <a:r>
              <a:rPr lang="en-US" dirty="0" smtClean="0"/>
              <a:t>⊕{</a:t>
            </a:r>
            <a:r>
              <a:rPr lang="en-US" dirty="0" err="1" smtClean="0">
                <a:solidFill>
                  <a:srgbClr val="9BBB59"/>
                </a:solidFill>
              </a:rPr>
              <a:t>l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} ≤ ⊕{</a:t>
            </a:r>
            <a:r>
              <a:rPr lang="en-US" dirty="0" err="1" smtClean="0">
                <a:solidFill>
                  <a:srgbClr val="9BBB59"/>
                </a:solidFill>
              </a:rPr>
              <a:t>l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9BBB59"/>
                </a:solidFill>
              </a:rPr>
              <a:t>k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} (we need not produce all alt’s)</a:t>
            </a:r>
          </a:p>
          <a:p>
            <a:r>
              <a:rPr lang="en-US" dirty="0" smtClean="0"/>
              <a:t>Supports ML-style value polymorphism</a:t>
            </a:r>
          </a:p>
          <a:p>
            <a:r>
              <a:rPr lang="en-US" dirty="0" smtClean="0"/>
              <a:t>No behavioral polymorphism yet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 new foundation for session types</a:t>
            </a:r>
          </a:p>
          <a:p>
            <a:r>
              <a:rPr lang="en-US" dirty="0" smtClean="0"/>
              <a:t>SILL by example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rime sieve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it strings</a:t>
            </a:r>
          </a:p>
          <a:p>
            <a:r>
              <a:rPr lang="en-US" dirty="0" smtClean="0"/>
              <a:t>Language highlights</a:t>
            </a:r>
          </a:p>
          <a:p>
            <a:pPr lvl="1"/>
            <a:r>
              <a:rPr lang="en-US" dirty="0" smtClean="0"/>
              <a:t>Types and programs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Ongoing research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back ends</a:t>
            </a:r>
          </a:p>
          <a:p>
            <a:pPr lvl="1"/>
            <a:r>
              <a:rPr lang="en-US" dirty="0" smtClean="0"/>
              <a:t>Synchronous threads</a:t>
            </a:r>
          </a:p>
          <a:p>
            <a:pPr lvl="1"/>
            <a:r>
              <a:rPr lang="en-US" dirty="0" smtClean="0"/>
              <a:t>Asynchronous threads</a:t>
            </a:r>
          </a:p>
          <a:p>
            <a:pPr lvl="1"/>
            <a:r>
              <a:rPr lang="en-US" dirty="0" smtClean="0"/>
              <a:t>Distributed processes</a:t>
            </a:r>
          </a:p>
          <a:p>
            <a:r>
              <a:rPr lang="en-US" dirty="0" smtClean="0"/>
              <a:t>Some cryptographic primitives</a:t>
            </a:r>
          </a:p>
          <a:p>
            <a:r>
              <a:rPr lang="en-US" dirty="0" smtClean="0"/>
              <a:t>Not released (but multiple “friendly” users)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May not trust all participating processes</a:t>
            </a:r>
          </a:p>
          <a:p>
            <a:r>
              <a:rPr lang="en-US" dirty="0" smtClean="0"/>
              <a:t>Type system compatible with</a:t>
            </a:r>
          </a:p>
          <a:p>
            <a:pPr lvl="1"/>
            <a:r>
              <a:rPr lang="en-US" dirty="0" smtClean="0"/>
              <a:t>Value dependent types, e.g. </a:t>
            </a:r>
            <a:r>
              <a:rPr lang="en-US" dirty="0" err="1" smtClean="0"/>
              <a:t>nat</a:t>
            </a:r>
            <a:r>
              <a:rPr lang="en-US" dirty="0" smtClean="0"/>
              <a:t> = {</a:t>
            </a:r>
            <a:r>
              <a:rPr lang="en-US" dirty="0" err="1" smtClean="0"/>
              <a:t>x:int</a:t>
            </a:r>
            <a:r>
              <a:rPr lang="en-US" dirty="0" smtClean="0"/>
              <a:t> | </a:t>
            </a:r>
            <a:r>
              <a:rPr lang="en-US" dirty="0" err="1" smtClean="0"/>
              <a:t>x</a:t>
            </a:r>
            <a:r>
              <a:rPr lang="en-US" dirty="0" smtClean="0"/>
              <a:t> ≥ 0}</a:t>
            </a:r>
          </a:p>
          <a:p>
            <a:pPr lvl="1"/>
            <a:r>
              <a:rPr lang="en-US" dirty="0" smtClean="0"/>
              <a:t>Full dependent types, but still under investigation:</a:t>
            </a:r>
          </a:p>
          <a:p>
            <a:pPr lvl="2"/>
            <a:r>
              <a:rPr lang="en-US" dirty="0" smtClean="0"/>
              <a:t>“Right” equivalence on process expressions</a:t>
            </a:r>
          </a:p>
          <a:p>
            <a:pPr lvl="2"/>
            <a:r>
              <a:rPr lang="en-US" dirty="0" smtClean="0"/>
              <a:t>Restrictions on recursive types</a:t>
            </a:r>
          </a:p>
          <a:p>
            <a:r>
              <a:rPr lang="en-US" dirty="0" smtClean="0"/>
              <a:t>Contracts are partial identity processes</a:t>
            </a:r>
          </a:p>
          <a:p>
            <a:pPr lvl="1"/>
            <a:r>
              <a:rPr lang="en-US" dirty="0" smtClean="0"/>
              <a:t>Blame assignment (ongoing)</a:t>
            </a:r>
          </a:p>
          <a:p>
            <a:pPr lvl="1"/>
            <a:r>
              <a:rPr lang="en-US" dirty="0" smtClean="0"/>
              <a:t>Causality (ongoing)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Refinements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eq</a:t>
            </a:r>
            <a:r>
              <a:rPr lang="en-US" dirty="0" smtClean="0"/>
              <a:t> and </a:t>
            </a:r>
            <a:r>
              <a:rPr lang="en-US" dirty="0" err="1" smtClean="0"/>
              <a:t>gt</a:t>
            </a:r>
            <a:r>
              <a:rPr lang="en-US" dirty="0" smtClean="0"/>
              <a:t>  are value type families</a:t>
            </a:r>
          </a:p>
          <a:p>
            <a:r>
              <a:rPr lang="en-US" dirty="0" err="1" smtClean="0"/>
              <a:t>succs</a:t>
            </a:r>
            <a:r>
              <a:rPr lang="en-US" dirty="0" smtClean="0"/>
              <a:t> and </a:t>
            </a:r>
            <a:r>
              <a:rPr lang="en-US" dirty="0" err="1" smtClean="0"/>
              <a:t>incrs</a:t>
            </a:r>
            <a:r>
              <a:rPr lang="en-US" dirty="0" smtClean="0"/>
              <a:t> are session type families</a:t>
            </a:r>
          </a:p>
          <a:p>
            <a:r>
              <a:rPr lang="en-US" dirty="0" smtClean="0"/>
              <a:t>Last line illustrates ∃ as dependent ∧</a:t>
            </a:r>
          </a:p>
          <a:p>
            <a:r>
              <a:rPr lang="en-US" dirty="0" smtClean="0"/>
              <a:t>Not yet implemented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9738" y="1373466"/>
            <a:ext cx="7277653" cy="230832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nat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= {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x:int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|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≥ 0};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nats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= &amp;{</a:t>
            </a:r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next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:nat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∧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nats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stop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</a:p>
          <a:p>
            <a:endParaRPr lang="en-US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eq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= {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x:int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|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succs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= &amp;{</a:t>
            </a:r>
            <a:r>
              <a:rPr lang="en-US" dirty="0" err="1" smtClean="0">
                <a:solidFill>
                  <a:srgbClr val="9BBB59"/>
                </a:solidFill>
                <a:latin typeface="Courier"/>
                <a:cs typeface="Courier"/>
              </a:rPr>
              <a:t>next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:eq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∧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succs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(n+1),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stop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</a:p>
          <a:p>
            <a:endParaRPr lang="en-US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gt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= {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x:int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|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&gt;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incrs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= &amp;{</a:t>
            </a:r>
            <a:r>
              <a:rPr lang="en-US" dirty="0" err="1" smtClean="0">
                <a:solidFill>
                  <a:srgbClr val="9BBB59"/>
                </a:solidFill>
                <a:latin typeface="Courier"/>
                <a:cs typeface="Courier"/>
              </a:rPr>
              <a:t>next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:∃k:gt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.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incrs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k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stop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Logical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Affine logic (= linear logic + weakening)</a:t>
            </a:r>
          </a:p>
          <a:p>
            <a:pPr lvl="1"/>
            <a:r>
              <a:rPr lang="en-US" dirty="0" smtClean="0"/>
              <a:t>Static </a:t>
            </a:r>
            <a:r>
              <a:rPr lang="en-US" dirty="0" err="1" smtClean="0"/>
              <a:t>deallocations</a:t>
            </a:r>
            <a:r>
              <a:rPr lang="en-US" dirty="0" smtClean="0"/>
              <a:t> inserted</a:t>
            </a:r>
          </a:p>
          <a:p>
            <a:pPr lvl="1"/>
            <a:r>
              <a:rPr lang="en-US" dirty="0" smtClean="0"/>
              <a:t>Shorter programs, but errors more likely</a:t>
            </a:r>
          </a:p>
          <a:p>
            <a:r>
              <a:rPr lang="en-US" dirty="0" smtClean="0"/>
              <a:t>Hybrid linear logic (= linear logic + worlds)</a:t>
            </a:r>
          </a:p>
          <a:p>
            <a:pPr lvl="1"/>
            <a:r>
              <a:rPr lang="en-US" dirty="0" smtClean="0"/>
              <a:t>Worlds representing security domains</a:t>
            </a:r>
          </a:p>
          <a:p>
            <a:pPr lvl="1"/>
            <a:r>
              <a:rPr lang="en-US" dirty="0" smtClean="0"/>
              <a:t>Accessibility relation between domains</a:t>
            </a:r>
          </a:p>
          <a:p>
            <a:pPr lvl="1"/>
            <a:r>
              <a:rPr lang="en-US" dirty="0" smtClean="0"/>
              <a:t>Ongoing</a:t>
            </a:r>
          </a:p>
          <a:p>
            <a:r>
              <a:rPr lang="en-US" dirty="0" smtClean="0"/>
              <a:t>Affirmation modality for digital signatures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Types in a C-like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C0: a type-safe subset of C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esigned for teaching imperative programming, algorithms, and data structures to freshmen</a:t>
            </a:r>
          </a:p>
          <a:p>
            <a:pPr lvl="1"/>
            <a:r>
              <a:rPr lang="en-US" dirty="0" smtClean="0"/>
              <a:t>Extended with contracts (pure </a:t>
            </a:r>
            <a:r>
              <a:rPr lang="en-US" dirty="0" err="1" smtClean="0"/>
              <a:t>boolean</a:t>
            </a:r>
            <a:r>
              <a:rPr lang="en-US" dirty="0" smtClean="0"/>
              <a:t> functions)</a:t>
            </a:r>
          </a:p>
          <a:p>
            <a:pPr lvl="1"/>
            <a:r>
              <a:rPr lang="en-US" dirty="0" smtClean="0"/>
              <a:t>Contracts are crucial for design, proof, and testing</a:t>
            </a:r>
          </a:p>
          <a:p>
            <a:r>
              <a:rPr lang="en-US" dirty="0" smtClean="0"/>
              <a:t>C1: function pointers and polymorphism</a:t>
            </a:r>
          </a:p>
          <a:p>
            <a:r>
              <a:rPr lang="en-US" dirty="0" smtClean="0"/>
              <a:t>CILL: session-typed concurrency?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Channels $</a:t>
            </a:r>
            <a:r>
              <a:rPr lang="en-US" dirty="0" err="1" smtClean="0"/>
              <a:t>c</a:t>
            </a:r>
            <a:r>
              <a:rPr lang="en-US" dirty="0" smtClean="0"/>
              <a:t> are linearly typed (as in SILL)</a:t>
            </a:r>
          </a:p>
          <a:p>
            <a:r>
              <a:rPr lang="en-US" dirty="0" smtClean="0"/>
              <a:t>Persistent channels $$</a:t>
            </a:r>
            <a:r>
              <a:rPr lang="en-US" dirty="0" err="1" smtClean="0"/>
              <a:t>c</a:t>
            </a:r>
            <a:r>
              <a:rPr lang="en-US" dirty="0" smtClean="0"/>
              <a:t>, variables </a:t>
            </a:r>
            <a:r>
              <a:rPr lang="en-US" dirty="0" err="1" smtClean="0"/>
              <a:t>x</a:t>
            </a:r>
            <a:r>
              <a:rPr lang="en-US" dirty="0" smtClean="0"/>
              <a:t> as usual</a:t>
            </a:r>
          </a:p>
          <a:p>
            <a:r>
              <a:rPr lang="en-US" dirty="0" smtClean="0"/>
              <a:t>Channel types must be loop invariants</a:t>
            </a:r>
          </a:p>
          <a:p>
            <a:pPr lvl="1"/>
            <a:r>
              <a:rPr lang="en-US" dirty="0" err="1" smtClean="0"/>
              <a:t>lub</a:t>
            </a:r>
            <a:r>
              <a:rPr lang="en-US" dirty="0" smtClean="0"/>
              <a:t> at all join points in control-flow graph</a:t>
            </a:r>
          </a:p>
          <a:p>
            <a:r>
              <a:rPr lang="en-US" dirty="0" smtClean="0"/>
              <a:t>Possible with or without shared memory</a:t>
            </a:r>
          </a:p>
          <a:p>
            <a:pPr lvl="1"/>
            <a:r>
              <a:rPr lang="en-US" dirty="0" smtClean="0"/>
              <a:t>No safety in the presence of shared memory</a:t>
            </a:r>
          </a:p>
          <a:p>
            <a:r>
              <a:rPr lang="en-US" dirty="0" smtClean="0"/>
              <a:t>Exploring robustness of SILL concepts in different setting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Streams in CILL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8696" y="1347320"/>
            <a:ext cx="7399130" cy="480131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choice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intstream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/\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choice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intstream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next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void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stop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};</a:t>
            </a:r>
          </a:p>
          <a:p>
            <a:r>
              <a:rPr lang="en-US" dirty="0" err="1" smtClean="0">
                <a:latin typeface="Courier"/>
                <a:cs typeface="Courier"/>
              </a:rPr>
              <a:t>typedef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choice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intstream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$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from(int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) {</a:t>
            </a:r>
          </a:p>
          <a:p>
            <a:r>
              <a:rPr lang="en-US" dirty="0" smtClean="0">
                <a:latin typeface="Courier"/>
                <a:cs typeface="Courier"/>
              </a:rPr>
              <a:t>  while (true) {</a:t>
            </a:r>
          </a:p>
          <a:p>
            <a:r>
              <a:rPr lang="en-US" dirty="0" smtClean="0">
                <a:latin typeface="Courier"/>
                <a:cs typeface="Courier"/>
              </a:rPr>
              <a:t>    switch (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$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) {</a:t>
            </a:r>
          </a:p>
          <a:p>
            <a:r>
              <a:rPr lang="en-US" dirty="0" smtClean="0">
                <a:latin typeface="Courier"/>
                <a:cs typeface="Courier"/>
              </a:rPr>
              <a:t>    case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next</a:t>
            </a:r>
            <a:r>
              <a:rPr lang="en-US" dirty="0" smtClean="0">
                <a:latin typeface="Courier"/>
                <a:cs typeface="Courier"/>
              </a:rPr>
              <a:t>:</a:t>
            </a:r>
          </a:p>
          <a:p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en-US" dirty="0" err="1" smtClean="0">
                <a:latin typeface="Courier"/>
                <a:cs typeface="Courier"/>
              </a:rPr>
              <a:t>send(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$c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 = n+1;</a:t>
            </a:r>
          </a:p>
          <a:p>
            <a:r>
              <a:rPr lang="en-US" dirty="0" smtClean="0">
                <a:latin typeface="Courier"/>
                <a:cs typeface="Courier"/>
              </a:rPr>
              <a:t>    case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stop</a:t>
            </a:r>
            <a:r>
              <a:rPr lang="en-US" dirty="0" smtClean="0">
                <a:latin typeface="Courier"/>
                <a:cs typeface="Courier"/>
              </a:rPr>
              <a:t>:</a:t>
            </a:r>
          </a:p>
          <a:p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en-US" dirty="0" err="1" smtClean="0">
                <a:latin typeface="Courier"/>
                <a:cs typeface="Courier"/>
              </a:rPr>
              <a:t>close(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$c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 smtClean="0">
                <a:latin typeface="Courier"/>
                <a:cs typeface="Courier"/>
              </a:rPr>
              <a:t>    }</a:t>
            </a:r>
          </a:p>
          <a:p>
            <a:r>
              <a:rPr lang="en-US" dirty="0" smtClean="0">
                <a:latin typeface="Courier"/>
                <a:cs typeface="Courier"/>
              </a:rPr>
              <a:t>  }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Speculating on Contracts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027" dirty="0" smtClean="0"/>
              <a:t>Value contracts must be pure </a:t>
            </a:r>
            <a:r>
              <a:rPr lang="en-US" sz="3027" dirty="0" err="1" smtClean="0"/>
              <a:t>boolean</a:t>
            </a:r>
            <a:r>
              <a:rPr lang="en-US" sz="3027" dirty="0" smtClean="0"/>
              <a:t> functions</a:t>
            </a:r>
          </a:p>
          <a:p>
            <a:r>
              <a:rPr lang="en-US" sz="3027" dirty="0" smtClean="0"/>
              <a:t>Channel contracts must be partial identity </a:t>
            </a:r>
            <a:r>
              <a:rPr lang="en-US" sz="3027" dirty="0" err="1" smtClean="0"/>
              <a:t>proc’s</a:t>
            </a:r>
            <a:endParaRPr lang="en-US" sz="3027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8696" y="1203761"/>
            <a:ext cx="7399130" cy="397031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ints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$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from(int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//@requires 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 &gt;= 0;</a:t>
            </a:r>
          </a:p>
          <a:p>
            <a:r>
              <a:rPr lang="en-US" dirty="0" smtClean="0">
                <a:latin typeface="Courier"/>
                <a:cs typeface="Courier"/>
              </a:rPr>
              <a:t>//@ensures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$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= </a:t>
            </a:r>
            <a:r>
              <a:rPr lang="en-US" dirty="0" err="1" smtClean="0">
                <a:latin typeface="Courier"/>
                <a:cs typeface="Courier"/>
              </a:rPr>
              <a:t>all_pos(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$c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r>
              <a:rPr lang="en-US" dirty="0" smtClean="0">
                <a:latin typeface="Courier"/>
                <a:cs typeface="Courier"/>
              </a:rPr>
              <a:t>  while (true) {</a:t>
            </a:r>
          </a:p>
          <a:p>
            <a:r>
              <a:rPr lang="en-US" dirty="0" smtClean="0">
                <a:latin typeface="Courier"/>
                <a:cs typeface="Courier"/>
              </a:rPr>
              <a:t>    switch (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$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) {</a:t>
            </a:r>
          </a:p>
          <a:p>
            <a:r>
              <a:rPr lang="en-US" dirty="0" smtClean="0">
                <a:latin typeface="Courier"/>
                <a:cs typeface="Courier"/>
              </a:rPr>
              <a:t>    case </a:t>
            </a:r>
            <a:r>
              <a:rPr lang="en-US" dirty="0" smtClean="0">
                <a:solidFill>
                  <a:schemeClr val="accent3"/>
                </a:solidFill>
                <a:latin typeface="Courier"/>
                <a:cs typeface="Courier"/>
              </a:rPr>
              <a:t>next</a:t>
            </a:r>
            <a:r>
              <a:rPr lang="en-US" dirty="0" smtClean="0">
                <a:latin typeface="Courier"/>
                <a:cs typeface="Courier"/>
              </a:rPr>
              <a:t>:</a:t>
            </a:r>
          </a:p>
          <a:p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en-US" dirty="0" err="1" smtClean="0">
                <a:latin typeface="Courier"/>
                <a:cs typeface="Courier"/>
              </a:rPr>
              <a:t>send(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$c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 = n+1;</a:t>
            </a:r>
          </a:p>
          <a:p>
            <a:r>
              <a:rPr lang="en-US" dirty="0" smtClean="0">
                <a:latin typeface="Courier"/>
                <a:cs typeface="Courier"/>
              </a:rPr>
              <a:t>    case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stop</a:t>
            </a:r>
            <a:r>
              <a:rPr lang="en-US" dirty="0" smtClean="0">
                <a:latin typeface="Courier"/>
                <a:cs typeface="Courier"/>
              </a:rPr>
              <a:t>:</a:t>
            </a:r>
          </a:p>
          <a:p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en-US" dirty="0" err="1" smtClean="0">
                <a:latin typeface="Courier"/>
                <a:cs typeface="Courier"/>
              </a:rPr>
              <a:t>close(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$c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 smtClean="0">
                <a:latin typeface="Courier"/>
                <a:cs typeface="Courier"/>
              </a:rPr>
              <a:t>    }</a:t>
            </a:r>
          </a:p>
          <a:p>
            <a:r>
              <a:rPr lang="en-US" dirty="0" smtClean="0">
                <a:latin typeface="Courier"/>
                <a:cs typeface="Courier"/>
              </a:rPr>
              <a:t>  }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Identity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Synthesized in a type-directed way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8696" y="1281062"/>
            <a:ext cx="7399130" cy="369331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ints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$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all_pos(ints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$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) {</a:t>
            </a:r>
          </a:p>
          <a:p>
            <a:r>
              <a:rPr lang="en-US" dirty="0" smtClean="0">
                <a:latin typeface="Courier"/>
                <a:cs typeface="Courier"/>
              </a:rPr>
              <a:t>  switch (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$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) {</a:t>
            </a:r>
          </a:p>
          <a:p>
            <a:r>
              <a:rPr lang="en-US" dirty="0" smtClean="0">
                <a:latin typeface="Courier"/>
                <a:cs typeface="Courier"/>
              </a:rPr>
              <a:t>  case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next</a:t>
            </a:r>
            <a:r>
              <a:rPr lang="en-US" dirty="0" smtClean="0">
                <a:latin typeface="Courier"/>
                <a:cs typeface="Courier"/>
              </a:rPr>
              <a:t>:</a:t>
            </a: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$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.</a:t>
            </a:r>
            <a:r>
              <a:rPr lang="en-US" dirty="0" err="1" smtClean="0">
                <a:solidFill>
                  <a:srgbClr val="9BBB59"/>
                </a:solidFill>
                <a:latin typeface="Courier"/>
                <a:cs typeface="Courier"/>
              </a:rPr>
              <a:t>next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recv(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$d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 smtClean="0">
                <a:latin typeface="Courier"/>
                <a:cs typeface="Courier"/>
              </a:rPr>
              <a:t>    if (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 &lt;= 0) abort;</a:t>
            </a: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send(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$c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$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= </a:t>
            </a:r>
            <a:r>
              <a:rPr lang="en-US" dirty="0" err="1" smtClean="0">
                <a:latin typeface="Courier"/>
                <a:cs typeface="Courier"/>
              </a:rPr>
              <a:t>all_pos(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$d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 smtClean="0">
                <a:latin typeface="Courier"/>
                <a:cs typeface="Courier"/>
              </a:rPr>
              <a:t>  case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stop</a:t>
            </a:r>
            <a:r>
              <a:rPr lang="en-US" dirty="0" smtClean="0">
                <a:latin typeface="Courier"/>
                <a:cs typeface="Courier"/>
              </a:rPr>
              <a:t>:</a:t>
            </a: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$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.</a:t>
            </a:r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stop</a:t>
            </a:r>
            <a:r>
              <a:rPr lang="en-US" dirty="0" smtClean="0">
                <a:latin typeface="Courier"/>
                <a:cs typeface="Courier"/>
              </a:rPr>
              <a:t>; </a:t>
            </a:r>
            <a:r>
              <a:rPr lang="en-US" dirty="0" err="1" smtClean="0">
                <a:latin typeface="Courier"/>
                <a:cs typeface="Courier"/>
              </a:rPr>
              <a:t>wait(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$d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close(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$c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 smtClean="0">
                <a:latin typeface="Courier"/>
                <a:cs typeface="Courier"/>
              </a:rPr>
              <a:t>  }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SILL, a functional language with a contextual monad for session-typed message-passing concurrency</a:t>
            </a:r>
          </a:p>
          <a:p>
            <a:pPr lvl="1"/>
            <a:r>
              <a:rPr lang="en-US" dirty="0" smtClean="0"/>
              <a:t>Type preservation (session fidelity)</a:t>
            </a:r>
          </a:p>
          <a:p>
            <a:pPr lvl="1"/>
            <a:r>
              <a:rPr lang="en-US" dirty="0" smtClean="0"/>
              <a:t>Progress (deadlock and race freedom)</a:t>
            </a:r>
          </a:p>
          <a:p>
            <a:pPr lvl="1"/>
            <a:r>
              <a:rPr lang="en-US" dirty="0" smtClean="0"/>
              <a:t>Implementation with </a:t>
            </a:r>
            <a:r>
              <a:rPr lang="en-US" dirty="0" err="1" smtClean="0"/>
              <a:t>subtyping</a:t>
            </a:r>
            <a:r>
              <a:rPr lang="en-US" dirty="0" smtClean="0"/>
              <a:t>, polymorphism, recursive types</a:t>
            </a:r>
          </a:p>
          <a:p>
            <a:r>
              <a:rPr lang="en-US" dirty="0" smtClean="0"/>
              <a:t>Based on a Curry-Howard interpretation of </a:t>
            </a:r>
            <a:r>
              <a:rPr lang="en-US" dirty="0" err="1" smtClean="0"/>
              <a:t>intuitionistic</a:t>
            </a:r>
            <a:r>
              <a:rPr lang="en-US" dirty="0" smtClean="0"/>
              <a:t> linear logic</a:t>
            </a:r>
          </a:p>
          <a:p>
            <a:r>
              <a:rPr lang="en-US" dirty="0" smtClean="0"/>
              <a:t>Full dependent type theory in progress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Prescribe communication behavior between message-passing concurrent processes</a:t>
            </a:r>
          </a:p>
          <a:p>
            <a:r>
              <a:rPr lang="en-US" dirty="0" smtClean="0"/>
              <a:t>May be synchronous or asynchronous</a:t>
            </a:r>
          </a:p>
          <a:p>
            <a:r>
              <a:rPr lang="en-US" dirty="0" smtClean="0"/>
              <a:t>Linear channels with two endpoints</a:t>
            </a:r>
          </a:p>
          <a:p>
            <a:r>
              <a:rPr lang="en-US" dirty="0" smtClean="0"/>
              <a:t>Shared channels with multiple endpoints</a:t>
            </a:r>
          </a:p>
          <a:p>
            <a:r>
              <a:rPr lang="en-US" dirty="0" smtClean="0"/>
              <a:t>Messages exchanged can be</a:t>
            </a:r>
          </a:p>
          <a:p>
            <a:pPr lvl="1"/>
            <a:r>
              <a:rPr lang="en-US" dirty="0" smtClean="0"/>
              <a:t>data values (including process expressions)</a:t>
            </a:r>
          </a:p>
          <a:p>
            <a:pPr lvl="1"/>
            <a:r>
              <a:rPr lang="en-US" dirty="0" smtClean="0"/>
              <a:t>channels (as in the </a:t>
            </a:r>
            <a:r>
              <a:rPr lang="en-US" dirty="0" err="1" smtClean="0"/>
              <a:t>π</a:t>
            </a:r>
            <a:r>
              <a:rPr lang="en-US" dirty="0" smtClean="0"/>
              <a:t>-calculus)</a:t>
            </a:r>
          </a:p>
          <a:p>
            <a:pPr lvl="1"/>
            <a:r>
              <a:rPr lang="en-US" dirty="0" smtClean="0"/>
              <a:t>labels (to indicate choice)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Luís</a:t>
            </a:r>
            <a:r>
              <a:rPr lang="en-US" sz="2800" dirty="0" smtClean="0"/>
              <a:t> </a:t>
            </a:r>
            <a:r>
              <a:rPr lang="en-US" sz="2800" dirty="0" err="1" smtClean="0"/>
              <a:t>Caires</a:t>
            </a:r>
            <a:r>
              <a:rPr lang="en-US" sz="2800" dirty="0" smtClean="0"/>
              <a:t>, Bernardo </a:t>
            </a:r>
            <a:r>
              <a:rPr lang="en-US" sz="2800" dirty="0" err="1" smtClean="0"/>
              <a:t>Toninho</a:t>
            </a:r>
            <a:r>
              <a:rPr lang="en-US" sz="2800" dirty="0" smtClean="0"/>
              <a:t>, Jorge </a:t>
            </a:r>
            <a:r>
              <a:rPr lang="en-US" sz="2800" dirty="0" err="1" smtClean="0"/>
              <a:t>Peréz</a:t>
            </a:r>
            <a:r>
              <a:rPr lang="en-US" sz="2800" dirty="0" smtClean="0"/>
              <a:t> (</a:t>
            </a:r>
            <a:r>
              <a:rPr lang="en-US" sz="2800" dirty="0" err="1" smtClean="0"/>
              <a:t>Universidade</a:t>
            </a:r>
            <a:r>
              <a:rPr lang="en-US" sz="2800" dirty="0" smtClean="0"/>
              <a:t> Nova de </a:t>
            </a:r>
            <a:r>
              <a:rPr lang="en-US" sz="2800" dirty="0" err="1" smtClean="0"/>
              <a:t>Lisboa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FCT and </a:t>
            </a:r>
            <a:r>
              <a:rPr lang="en-US" sz="2400" dirty="0" err="1" smtClean="0"/>
              <a:t>CMU|Portugal</a:t>
            </a:r>
            <a:r>
              <a:rPr lang="en-US" sz="2400" dirty="0" smtClean="0"/>
              <a:t> collaboration</a:t>
            </a:r>
          </a:p>
          <a:p>
            <a:r>
              <a:rPr lang="en-US" sz="2800" dirty="0" smtClean="0"/>
              <a:t>Dennis Griffith, Elsa Gunter (UIUC) [Implementation]</a:t>
            </a:r>
          </a:p>
          <a:p>
            <a:pPr lvl="1"/>
            <a:r>
              <a:rPr lang="en-US" sz="2400" dirty="0" smtClean="0"/>
              <a:t>NSA</a:t>
            </a:r>
          </a:p>
          <a:p>
            <a:r>
              <a:rPr lang="en-US" sz="2800" dirty="0" smtClean="0"/>
              <a:t>Michael </a:t>
            </a:r>
            <a:r>
              <a:rPr lang="en-US" sz="2800" dirty="0" err="1" smtClean="0"/>
              <a:t>Arntzenius</a:t>
            </a:r>
            <a:r>
              <a:rPr lang="en-US" sz="2800" dirty="0" smtClean="0"/>
              <a:t>, </a:t>
            </a:r>
            <a:r>
              <a:rPr lang="en-US" sz="2800" dirty="0" err="1" smtClean="0"/>
              <a:t>Limin</a:t>
            </a:r>
            <a:r>
              <a:rPr lang="en-US" sz="2800" dirty="0" smtClean="0"/>
              <a:t> </a:t>
            </a:r>
            <a:r>
              <a:rPr lang="en-US" sz="2800" dirty="0" err="1" smtClean="0"/>
              <a:t>Jia</a:t>
            </a:r>
            <a:r>
              <a:rPr lang="en-US" sz="2800" dirty="0" smtClean="0"/>
              <a:t> (CMU) [Blame]</a:t>
            </a:r>
          </a:p>
          <a:p>
            <a:r>
              <a:rPr lang="en-US" sz="2800" dirty="0" smtClean="0"/>
              <a:t>Stephanie </a:t>
            </a:r>
            <a:r>
              <a:rPr lang="en-US" sz="2800" dirty="0" err="1" smtClean="0"/>
              <a:t>Balzer</a:t>
            </a:r>
            <a:r>
              <a:rPr lang="en-US" sz="2800" dirty="0" smtClean="0"/>
              <a:t> (CMU) [New foundation for OO]</a:t>
            </a:r>
          </a:p>
          <a:p>
            <a:r>
              <a:rPr lang="en-US" sz="2800" dirty="0" smtClean="0"/>
              <a:t>Henry </a:t>
            </a:r>
            <a:r>
              <a:rPr lang="en-US" sz="2800" dirty="0" err="1" smtClean="0"/>
              <a:t>DeYoung</a:t>
            </a:r>
            <a:r>
              <a:rPr lang="en-US" sz="2800" dirty="0" smtClean="0"/>
              <a:t> (CMU) [From global specs to local types]</a:t>
            </a:r>
          </a:p>
          <a:p>
            <a:r>
              <a:rPr lang="en-US" sz="2800" dirty="0" smtClean="0"/>
              <a:t>Much more to say; see </a:t>
            </a:r>
            <a:r>
              <a:rPr lang="en-US" sz="2800" dirty="0" smtClean="0">
                <a:hlinkClick r:id="rId2"/>
              </a:rPr>
              <a:t>http://www.cs.cmu.edu/~fp</a:t>
            </a:r>
            <a:endParaRPr lang="en-US" sz="2800" dirty="0" smtClean="0"/>
          </a:p>
          <a:p>
            <a:r>
              <a:rPr lang="en-US" sz="2800" dirty="0" smtClean="0"/>
              <a:t>Apologies for the lack of references to related work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2010</a:t>
            </a:r>
          </a:p>
          <a:p>
            <a:pPr lvl="1"/>
            <a:r>
              <a:rPr lang="en-US" dirty="0" smtClean="0"/>
              <a:t>CONCUR: the basic idea, revised for MSCS, 2012</a:t>
            </a:r>
          </a:p>
          <a:p>
            <a:r>
              <a:rPr lang="en-US" dirty="0" smtClean="0"/>
              <a:t>2011</a:t>
            </a:r>
          </a:p>
          <a:p>
            <a:pPr lvl="1"/>
            <a:r>
              <a:rPr lang="en-US" dirty="0" smtClean="0"/>
              <a:t>PPDP: dependent types</a:t>
            </a:r>
          </a:p>
          <a:p>
            <a:pPr lvl="1"/>
            <a:r>
              <a:rPr lang="en-US" dirty="0" smtClean="0"/>
              <a:t>CPP: digital signatures (♢A)</a:t>
            </a:r>
          </a:p>
          <a:p>
            <a:r>
              <a:rPr lang="en-US" dirty="0" smtClean="0"/>
              <a:t>2012</a:t>
            </a:r>
          </a:p>
          <a:p>
            <a:pPr lvl="1"/>
            <a:r>
              <a:rPr lang="en-US" dirty="0" smtClean="0"/>
              <a:t>CSL: asynchronous comm. </a:t>
            </a:r>
          </a:p>
          <a:p>
            <a:pPr lvl="1"/>
            <a:r>
              <a:rPr lang="en-US" dirty="0" smtClean="0"/>
              <a:t>ESOP: logical relations</a:t>
            </a:r>
          </a:p>
          <a:p>
            <a:pPr lvl="1"/>
            <a:r>
              <a:rPr lang="en-US" dirty="0" smtClean="0"/>
              <a:t>FOSSACS: functions as processes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2013</a:t>
            </a:r>
          </a:p>
          <a:p>
            <a:pPr lvl="1"/>
            <a:r>
              <a:rPr lang="en-US" dirty="0" smtClean="0"/>
              <a:t>ESOP: behavioral polymorphism</a:t>
            </a:r>
          </a:p>
          <a:p>
            <a:pPr lvl="1"/>
            <a:r>
              <a:rPr lang="en-US" dirty="0" smtClean="0"/>
              <a:t>ESOP: monadic integration (SILL)</a:t>
            </a:r>
          </a:p>
          <a:p>
            <a:r>
              <a:rPr lang="en-US" dirty="0" smtClean="0"/>
              <a:t>2014 (in progress)</a:t>
            </a:r>
          </a:p>
          <a:p>
            <a:pPr lvl="1"/>
            <a:r>
              <a:rPr lang="en-US" dirty="0" smtClean="0"/>
              <a:t>Security domains (A @ </a:t>
            </a:r>
            <a:r>
              <a:rPr lang="en-US" dirty="0" err="1" smtClean="0"/>
              <a:t>w</a:t>
            </a:r>
            <a:r>
              <a:rPr lang="en-US" dirty="0" smtClean="0"/>
              <a:t>), spatial distribution</a:t>
            </a:r>
          </a:p>
          <a:p>
            <a:pPr lvl="1"/>
            <a:r>
              <a:rPr lang="en-US" dirty="0" err="1" smtClean="0"/>
              <a:t>Coinductive</a:t>
            </a:r>
            <a:r>
              <a:rPr lang="en-US" dirty="0" smtClean="0"/>
              <a:t> types</a:t>
            </a:r>
          </a:p>
          <a:p>
            <a:pPr lvl="1"/>
            <a:r>
              <a:rPr lang="en-US" dirty="0" smtClean="0"/>
              <a:t>Blame assignment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Curry-Howard </a:t>
            </a:r>
            <a:r>
              <a:rPr lang="en-US" dirty="0" err="1" smtClean="0"/>
              <a:t>Isomorphisms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origins of computational phenomena</a:t>
            </a:r>
          </a:p>
          <a:p>
            <a:r>
              <a:rPr lang="en-US" dirty="0" err="1" smtClean="0"/>
              <a:t>Intuitionistic</a:t>
            </a:r>
            <a:r>
              <a:rPr lang="en-US" dirty="0" smtClean="0"/>
              <a:t> logic ⇔ functional programming</a:t>
            </a:r>
          </a:p>
          <a:p>
            <a:r>
              <a:rPr lang="en-US" dirty="0" smtClean="0"/>
              <a:t>S4 modal logic ⇔ quote/</a:t>
            </a:r>
            <a:r>
              <a:rPr lang="en-US" dirty="0" err="1" smtClean="0"/>
              <a:t>eval</a:t>
            </a:r>
            <a:r>
              <a:rPr lang="en-US" dirty="0" smtClean="0"/>
              <a:t> staging</a:t>
            </a:r>
          </a:p>
          <a:p>
            <a:r>
              <a:rPr lang="en-US" dirty="0" smtClean="0"/>
              <a:t>S5 modal logic ⇔ distributed programming</a:t>
            </a:r>
          </a:p>
          <a:p>
            <a:r>
              <a:rPr lang="en-US" dirty="0" smtClean="0"/>
              <a:t>Temporal logic ⇔ partial evaluation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Linear logic ⇔ session-typed concurrency</a:t>
            </a:r>
          </a:p>
          <a:p>
            <a:r>
              <a:rPr lang="en-US" dirty="0" smtClean="0"/>
              <a:t>More than an analogy!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Logic: A New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Linear propositions ⇔ session types</a:t>
            </a:r>
          </a:p>
          <a:p>
            <a:r>
              <a:rPr lang="en-US" dirty="0" smtClean="0"/>
              <a:t>Sequent proofs ⇔ process expressions</a:t>
            </a:r>
          </a:p>
          <a:p>
            <a:r>
              <a:rPr lang="en-US" dirty="0" smtClean="0"/>
              <a:t>Cut ⇔ process composition</a:t>
            </a:r>
          </a:p>
          <a:p>
            <a:r>
              <a:rPr lang="en-US" dirty="0" smtClean="0"/>
              <a:t>Identity ⇔ message forwarding</a:t>
            </a:r>
          </a:p>
          <a:p>
            <a:r>
              <a:rPr lang="en-US" dirty="0" smtClean="0"/>
              <a:t>Proof reduction ⇔ communication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Linear type theory </a:t>
            </a:r>
            <a:r>
              <a:rPr lang="en-US" dirty="0" smtClean="0"/>
              <a:t>generalizes linear logic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ogic: propositions do not mention proofs</a:t>
            </a:r>
          </a:p>
          <a:p>
            <a:pPr lvl="1"/>
            <a:r>
              <a:rPr lang="en-US" dirty="0" smtClean="0"/>
              <a:t>Type theory: proofs are internalized as terms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of Curry-Howard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development of programming constructs and reasoning principles</a:t>
            </a:r>
          </a:p>
          <a:p>
            <a:pPr lvl="1"/>
            <a:r>
              <a:rPr lang="en-US" dirty="0" smtClean="0"/>
              <a:t>Correct programs via simple reasoning principles</a:t>
            </a:r>
          </a:p>
          <a:p>
            <a:pPr lvl="1"/>
            <a:r>
              <a:rPr lang="en-US" dirty="0" smtClean="0"/>
              <a:t>Even if they are not formalized in the language!</a:t>
            </a:r>
          </a:p>
          <a:p>
            <a:r>
              <a:rPr lang="en-US" dirty="0" smtClean="0"/>
              <a:t>Elegant and expressive language primitives</a:t>
            </a:r>
          </a:p>
          <a:p>
            <a:r>
              <a:rPr lang="en-US" dirty="0" err="1" smtClean="0"/>
              <a:t>Orthogonality</a:t>
            </a:r>
            <a:r>
              <a:rPr lang="en-US" dirty="0" smtClean="0"/>
              <a:t> and compatibility of constructs</a:t>
            </a:r>
          </a:p>
          <a:p>
            <a:r>
              <a:rPr lang="en-US" dirty="0" smtClean="0"/>
              <a:t>Programming language theory as proof theory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Choices for SILL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SILL = Sessions in </a:t>
            </a:r>
            <a:r>
              <a:rPr lang="en-US" dirty="0" err="1" smtClean="0"/>
              <a:t>Intuitionistic</a:t>
            </a:r>
            <a:r>
              <a:rPr lang="en-US" dirty="0" smtClean="0"/>
              <a:t> Linear Logic</a:t>
            </a:r>
          </a:p>
          <a:p>
            <a:r>
              <a:rPr lang="en-US" dirty="0" smtClean="0"/>
              <a:t>Conservatively extend functional language</a:t>
            </a:r>
          </a:p>
          <a:p>
            <a:pPr lvl="1"/>
            <a:r>
              <a:rPr lang="en-US" dirty="0" smtClean="0"/>
              <a:t>Process expressions form a (contextual) monad</a:t>
            </a:r>
          </a:p>
          <a:p>
            <a:pPr lvl="1"/>
            <a:r>
              <a:rPr lang="en-US" dirty="0" smtClean="0"/>
              <a:t>Communication may be observable</a:t>
            </a:r>
          </a:p>
          <a:p>
            <a:r>
              <a:rPr lang="en-US" dirty="0" smtClean="0"/>
              <a:t>Manifest notion of process</a:t>
            </a:r>
          </a:p>
          <a:p>
            <a:pPr lvl="1"/>
            <a:r>
              <a:rPr lang="en-US" dirty="0" smtClean="0"/>
              <a:t>Offer vs. use of a service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 ⇔ channel along which service is offered</a:t>
            </a:r>
          </a:p>
          <a:p>
            <a:r>
              <a:rPr lang="en-US" dirty="0" smtClean="0"/>
              <a:t>Later: CILL, sessions in a C-like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SILL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preservation</a:t>
            </a:r>
          </a:p>
          <a:p>
            <a:pPr lvl="1"/>
            <a:r>
              <a:rPr lang="en-US" dirty="0" smtClean="0"/>
              <a:t>Entails session fidelity on processes</a:t>
            </a:r>
          </a:p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Absence of deadlock</a:t>
            </a:r>
          </a:p>
          <a:p>
            <a:pPr lvl="1"/>
            <a:r>
              <a:rPr lang="en-US" dirty="0" smtClean="0"/>
              <a:t>Absence of race conditions</a:t>
            </a:r>
          </a:p>
          <a:p>
            <a:r>
              <a:rPr lang="en-US" dirty="0" smtClean="0"/>
              <a:t>Termination and productivity</a:t>
            </a:r>
          </a:p>
          <a:p>
            <a:pPr lvl="1"/>
            <a:r>
              <a:rPr lang="en-US" dirty="0" smtClean="0"/>
              <a:t>Some restrictions on recursive types required</a:t>
            </a:r>
          </a:p>
          <a:p>
            <a:r>
              <a:rPr lang="en-US" dirty="0" smtClean="0"/>
              <a:t>Obeys a general theory of logical relations!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ABCD Project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63DF-BDF5-6140-B8D1-C06A9D4B192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4814</TotalTime>
  <Words>3220</Words>
  <Application>Microsoft Macintosh PowerPoint</Application>
  <PresentationFormat>On-screen Show (4:3)</PresentationFormat>
  <Paragraphs>693</Paragraphs>
  <Slides>41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Concurrent Programming in Linear Type Theory</vt:lpstr>
      <vt:lpstr>Slide 2</vt:lpstr>
      <vt:lpstr>Outline</vt:lpstr>
      <vt:lpstr>Session Types</vt:lpstr>
      <vt:lpstr>Curry-Howard Isomorphisms</vt:lpstr>
      <vt:lpstr>Linear Logic: A New Foundation</vt:lpstr>
      <vt:lpstr>Benefits of Curry-Howard Design</vt:lpstr>
      <vt:lpstr>Some Choices for SILL</vt:lpstr>
      <vt:lpstr>Properties of SILL</vt:lpstr>
      <vt:lpstr>SILL by Example</vt:lpstr>
      <vt:lpstr>Stream of Numbers</vt:lpstr>
      <vt:lpstr>Endless Streams of Integers</vt:lpstr>
      <vt:lpstr>Streams of Integers</vt:lpstr>
      <vt:lpstr>Filtering a Stream</vt:lpstr>
      <vt:lpstr>Finding the Next Element</vt:lpstr>
      <vt:lpstr>Prime Sieve</vt:lpstr>
      <vt:lpstr>Prime Sieve</vt:lpstr>
      <vt:lpstr>Prime Sieve</vt:lpstr>
      <vt:lpstr>Primes</vt:lpstr>
      <vt:lpstr>Bit Strings</vt:lpstr>
      <vt:lpstr>Bit String Constructors</vt:lpstr>
      <vt:lpstr>Alternative Constructor</vt:lpstr>
      <vt:lpstr>Increment</vt:lpstr>
      <vt:lpstr>Addition</vt:lpstr>
      <vt:lpstr>Other Examples</vt:lpstr>
      <vt:lpstr>Outline</vt:lpstr>
      <vt:lpstr>Session Type Summary</vt:lpstr>
      <vt:lpstr>Contextual Monad</vt:lpstr>
      <vt:lpstr>Static Type Checking</vt:lpstr>
      <vt:lpstr>Dynamic Semantics</vt:lpstr>
      <vt:lpstr>Dynamic Type Checking</vt:lpstr>
      <vt:lpstr>Some Refinements</vt:lpstr>
      <vt:lpstr>Other Logical Thoughts</vt:lpstr>
      <vt:lpstr>Session Types in a C-like Language</vt:lpstr>
      <vt:lpstr>CILL</vt:lpstr>
      <vt:lpstr>Integer Streams in CILL</vt:lpstr>
      <vt:lpstr>Speculating on Contracts</vt:lpstr>
      <vt:lpstr>Partial Identity Process</vt:lpstr>
      <vt:lpstr>Summary</vt:lpstr>
      <vt:lpstr>Thanks!</vt:lpstr>
      <vt:lpstr>Some References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Frank Pfenning</cp:lastModifiedBy>
  <cp:revision>79</cp:revision>
  <dcterms:created xsi:type="dcterms:W3CDTF">2014-01-10T10:10:20Z</dcterms:created>
  <dcterms:modified xsi:type="dcterms:W3CDTF">2014-01-10T10:16:45Z</dcterms:modified>
</cp:coreProperties>
</file>