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0" r:id="rId2"/>
    <p:sldId id="261" r:id="rId3"/>
    <p:sldId id="280" r:id="rId4"/>
    <p:sldId id="281" r:id="rId5"/>
    <p:sldId id="283" r:id="rId6"/>
    <p:sldId id="297" r:id="rId7"/>
    <p:sldId id="284" r:id="rId8"/>
    <p:sldId id="295" r:id="rId9"/>
    <p:sldId id="285" r:id="rId10"/>
    <p:sldId id="291" r:id="rId11"/>
    <p:sldId id="296" r:id="rId12"/>
    <p:sldId id="293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1" y="72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91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40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61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12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89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6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97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38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88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486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99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3B3DFCC-BA5A-2F4F-506B-890911DAD0B8}"/>
              </a:ext>
            </a:extLst>
          </p:cNvPr>
          <p:cNvSpPr txBox="1"/>
          <p:nvPr/>
        </p:nvSpPr>
        <p:spPr>
          <a:xfrm>
            <a:off x="2256478" y="1384133"/>
            <a:ext cx="4631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lt"/>
              </a:rPr>
              <a:t>COMP9900 Final Project Demo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124FF96-6BEB-FD66-C4DA-1E5032117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7950"/>
            <a:ext cx="9144000" cy="2387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br>
              <a:rPr lang="en-US" altLang="zh-CN" dirty="0"/>
            </a:br>
            <a:r>
              <a:rPr lang="en-US" altLang="zh-CN" sz="1800" dirty="0"/>
              <a:t>Meal Recommend System</a:t>
            </a:r>
            <a:br>
              <a:rPr lang="en-US" altLang="zh-CN" sz="1800" dirty="0"/>
            </a:br>
            <a:r>
              <a:rPr lang="en-US" altLang="zh-CN" sz="1800" dirty="0"/>
              <a:t>By M18Q Brainstorm</a:t>
            </a:r>
            <a:br>
              <a:rPr lang="en-US" altLang="zh-CN" sz="1300" dirty="0"/>
            </a:br>
            <a:br>
              <a:rPr lang="en-US" altLang="zh-CN" sz="1300" dirty="0"/>
            </a:br>
            <a:r>
              <a:rPr lang="en-US" altLang="zh-CN" sz="13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Hanyue</a:t>
            </a:r>
            <a:r>
              <a:rPr lang="en-US" altLang="zh-CN" sz="1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Jiang z5228748, Han Yan z</a:t>
            </a:r>
            <a:r>
              <a:rPr lang="en-US" altLang="zh-CN" sz="13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5298115, </a:t>
            </a:r>
            <a:r>
              <a:rPr lang="en-US" altLang="zh-CN" sz="1300" dirty="0" err="1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Xueqing</a:t>
            </a:r>
            <a:r>
              <a:rPr lang="en-US" altLang="zh-CN" sz="1300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Ren</a:t>
            </a:r>
            <a:r>
              <a:rPr lang="en-US" altLang="zh-CN" sz="1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n-US" altLang="zh-CN" sz="13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5290496,</a:t>
            </a:r>
            <a:br>
              <a:rPr lang="zh-CN" altLang="zh-CN" sz="1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zh-CN" sz="1300" dirty="0">
                <a:effectLst/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1300" dirty="0" err="1">
                <a:effectLst/>
                <a:latin typeface="+mj-lt"/>
                <a:ea typeface="Calibri" panose="020F0502020204030204" pitchFamily="34" charset="0"/>
              </a:rPr>
              <a:t>Shiyu</a:t>
            </a:r>
            <a:r>
              <a:rPr lang="en-US" altLang="zh-CN" sz="13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altLang="zh-CN" sz="1300" dirty="0" err="1">
                <a:effectLst/>
                <a:latin typeface="+mj-lt"/>
                <a:ea typeface="Calibri" panose="020F0502020204030204" pitchFamily="34" charset="0"/>
              </a:rPr>
              <a:t>Nie</a:t>
            </a:r>
            <a:r>
              <a:rPr lang="en-US" altLang="zh-CN" sz="1300" dirty="0">
                <a:effectLst/>
                <a:latin typeface="+mj-lt"/>
                <a:ea typeface="Calibri" panose="020F0502020204030204" pitchFamily="34" charset="0"/>
              </a:rPr>
              <a:t> z5319735</a:t>
            </a:r>
            <a:r>
              <a:rPr lang="en-US" altLang="zh-CN" sz="1300" dirty="0">
                <a:effectLst/>
                <a:latin typeface="+mj-lt"/>
                <a:ea typeface="宋体" panose="02010600030101010101" pitchFamily="2" charset="-122"/>
              </a:rPr>
              <a:t>, </a:t>
            </a:r>
            <a:r>
              <a:rPr lang="en-US" altLang="zh-CN" sz="1300" dirty="0" err="1">
                <a:effectLst/>
                <a:latin typeface="+mj-lt"/>
                <a:ea typeface="Calibri" panose="020F0502020204030204" pitchFamily="34" charset="0"/>
              </a:rPr>
              <a:t>Zening</a:t>
            </a:r>
            <a:r>
              <a:rPr lang="en-US" altLang="zh-CN" sz="1300" dirty="0">
                <a:effectLst/>
                <a:latin typeface="+mj-lt"/>
                <a:ea typeface="Calibri" panose="020F0502020204030204" pitchFamily="34" charset="0"/>
              </a:rPr>
              <a:t> Wang z52295651</a:t>
            </a:r>
            <a:endParaRPr lang="zh-CN" altLang="en-US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067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2A2C304B-FF1D-D2C8-D304-0DF85D530F90}"/>
              </a:ext>
            </a:extLst>
          </p:cNvPr>
          <p:cNvSpPr txBox="1"/>
          <p:nvPr/>
        </p:nvSpPr>
        <p:spPr>
          <a:xfrm>
            <a:off x="719378" y="856672"/>
            <a:ext cx="4382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Project objectives / functionalities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C563CE-11B1-BC44-0A85-9C564E5507F5}"/>
              </a:ext>
            </a:extLst>
          </p:cNvPr>
          <p:cNvSpPr txBox="1"/>
          <p:nvPr/>
        </p:nvSpPr>
        <p:spPr>
          <a:xfrm>
            <a:off x="719378" y="1463764"/>
            <a:ext cx="590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Recipes Ranking 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(Novel)    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  <a:sym typeface="Lato"/>
              </a:rPr>
              <a:t>----  Ranked by Popular rate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520D5-8FF4-2C51-C735-3A37B7A34CEA}"/>
              </a:ext>
            </a:extLst>
          </p:cNvPr>
          <p:cNvSpPr txBox="1"/>
          <p:nvPr/>
        </p:nvSpPr>
        <p:spPr>
          <a:xfrm>
            <a:off x="719378" y="1978554"/>
            <a:ext cx="77769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  <a:sym typeface="Lato"/>
              </a:rPr>
              <a:t>Different Dimensions have different impact on Popular</a:t>
            </a:r>
          </a:p>
          <a:p>
            <a:endParaRPr lang="en-US" altLang="zh-CN" dirty="0">
              <a:solidFill>
                <a:schemeClr val="bg2"/>
              </a:solidFill>
              <a:latin typeface="+mj-lt"/>
              <a:ea typeface="Lato"/>
              <a:cs typeface="Lato"/>
              <a:sym typeface="Lato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  <a:sym typeface="Lato"/>
              </a:rPr>
              <a:t>Time     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  <a:sym typeface="Wingdings" panose="05000000000000000000" pitchFamily="2" charset="2"/>
              </a:rPr>
              <a:t>    popular  should 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</a:rPr>
              <a:t>decreases with time</a:t>
            </a:r>
            <a:endParaRPr lang="en-US" altLang="zh-CN" dirty="0">
              <a:solidFill>
                <a:schemeClr val="bg2"/>
              </a:solidFill>
              <a:latin typeface="+mj-lt"/>
              <a:ea typeface="Lato"/>
              <a:cs typeface="Lato"/>
              <a:sym typeface="Lato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2"/>
              </a:solidFill>
              <a:latin typeface="+mj-lt"/>
              <a:ea typeface="Lato"/>
              <a:cs typeface="Lato"/>
              <a:sym typeface="Lato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  <a:sym typeface="Lato"/>
              </a:rPr>
              <a:t>Interaction (views, likes, comments) 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  <a:sym typeface="Wingdings" panose="05000000000000000000" pitchFamily="2" charset="2"/>
              </a:rPr>
              <a:t>  popular should increase with increasing interactions </a:t>
            </a:r>
            <a:endParaRPr lang="en-US" altLang="zh-CN" dirty="0">
              <a:solidFill>
                <a:schemeClr val="bg2"/>
              </a:solidFill>
              <a:latin typeface="+mj-lt"/>
              <a:ea typeface="Lato"/>
              <a:cs typeface="Lato"/>
              <a:sym typeface="Lato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2"/>
              </a:solidFill>
              <a:latin typeface="+mj-lt"/>
              <a:ea typeface="Lato"/>
              <a:cs typeface="Lato"/>
              <a:sym typeface="Lato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  <a:sym typeface="Lato"/>
              </a:rPr>
              <a:t>User     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  <a:sym typeface="Wingdings" panose="05000000000000000000" pitchFamily="2" charset="2"/>
              </a:rPr>
              <a:t>    More popular awarded to popular users</a:t>
            </a:r>
            <a:endParaRPr lang="en-US" altLang="zh-CN" dirty="0">
              <a:solidFill>
                <a:schemeClr val="bg2"/>
              </a:solidFill>
              <a:latin typeface="+mj-lt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2F3C60-DEE1-301F-1124-702E20A64B62}"/>
                  </a:ext>
                </a:extLst>
              </p:cNvPr>
              <p:cNvSpPr txBox="1"/>
              <p:nvPr/>
            </p:nvSpPr>
            <p:spPr>
              <a:xfrm>
                <a:off x="719378" y="3726904"/>
                <a:ext cx="5902112" cy="776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+mj-lt"/>
                    <a:ea typeface="Lato"/>
                    <a:cs typeface="Lato"/>
                    <a:sym typeface="Lato"/>
                  </a:rPr>
                  <a:t>Formula :   P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600" dirty="0">
                            <a:ea typeface="Lato"/>
                            <a:cs typeface="Lato"/>
                            <a:sym typeface="Lato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100 + 1∗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 + 5</m:t>
                        </m:r>
                        <m:r>
                          <m:rPr>
                            <m:nor/>
                          </m:rPr>
                          <a:rPr lang="zh-CN" altLang="en-US" sz="1600" dirty="0" smtClean="0">
                            <a:ea typeface="Lato"/>
                            <a:cs typeface="Lato"/>
                            <a:sym typeface="Lato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 + 10</m:t>
                        </m:r>
                        <m:r>
                          <m:rPr>
                            <m:nor/>
                          </m:rPr>
                          <a:rPr lang="zh-CN" altLang="en-US" sz="1600" dirty="0" smtClean="0">
                            <a:ea typeface="Lato"/>
                            <a:cs typeface="Lato"/>
                            <a:sym typeface="Lato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1600" dirty="0">
                            <a:ea typeface="Lato"/>
                            <a:cs typeface="Lato"/>
                            <a:sym typeface="Lato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1.1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log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(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𝐹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Exp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k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 ∗(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T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𝑙𝑎𝑠𝑡</m:t>
                            </m:r>
                          </m:sub>
                        </m:s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))</m:t>
                        </m:r>
                      </m:den>
                    </m:f>
                  </m:oMath>
                </a14:m>
                <a:r>
                  <a:rPr lang="en-US" altLang="zh-CN" sz="1600" dirty="0">
                    <a:ea typeface="Lato"/>
                    <a:cs typeface="Lato"/>
                    <a:sym typeface="Lato"/>
                  </a:rPr>
                  <a:t> </a:t>
                </a:r>
              </a:p>
              <a:p>
                <a:endParaRPr lang="en-US" altLang="zh-CN" sz="1600" dirty="0"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2F3C60-DEE1-301F-1124-702E20A64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78" y="3726904"/>
                <a:ext cx="5902112" cy="776046"/>
              </a:xfrm>
              <a:prstGeom prst="rect">
                <a:avLst/>
              </a:prstGeom>
              <a:blipFill>
                <a:blip r:embed="rId3"/>
                <a:stretch>
                  <a:fillRect l="-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86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2A2C304B-FF1D-D2C8-D304-0DF85D530F90}"/>
              </a:ext>
            </a:extLst>
          </p:cNvPr>
          <p:cNvSpPr txBox="1"/>
          <p:nvPr/>
        </p:nvSpPr>
        <p:spPr>
          <a:xfrm>
            <a:off x="719378" y="856672"/>
            <a:ext cx="4382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Project objectives / functionalities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C563CE-11B1-BC44-0A85-9C564E5507F5}"/>
              </a:ext>
            </a:extLst>
          </p:cNvPr>
          <p:cNvSpPr txBox="1"/>
          <p:nvPr/>
        </p:nvSpPr>
        <p:spPr>
          <a:xfrm>
            <a:off x="719378" y="1463764"/>
            <a:ext cx="590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Recipes Ranking 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(Novel)    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  <a:sym typeface="Lato"/>
              </a:rPr>
              <a:t>----  Ranked by Popular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2F3C60-DEE1-301F-1124-702E20A64B62}"/>
                  </a:ext>
                </a:extLst>
              </p:cNvPr>
              <p:cNvSpPr txBox="1"/>
              <p:nvPr/>
            </p:nvSpPr>
            <p:spPr>
              <a:xfrm>
                <a:off x="719378" y="2042884"/>
                <a:ext cx="5902112" cy="2992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+mj-lt"/>
                    <a:ea typeface="Lato"/>
                    <a:cs typeface="Lato"/>
                    <a:sym typeface="Lato"/>
                  </a:rPr>
                  <a:t>Formula :   P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600" dirty="0">
                            <a:ea typeface="Lato"/>
                            <a:cs typeface="Lato"/>
                            <a:sym typeface="Lato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100 + 1∗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 + 5</m:t>
                        </m:r>
                        <m:r>
                          <m:rPr>
                            <m:nor/>
                          </m:rPr>
                          <a:rPr lang="zh-CN" altLang="en-US" sz="1600" dirty="0" smtClean="0">
                            <a:ea typeface="Lato"/>
                            <a:cs typeface="Lato"/>
                            <a:sym typeface="Lato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 + 10</m:t>
                        </m:r>
                        <m:r>
                          <m:rPr>
                            <m:nor/>
                          </m:rPr>
                          <a:rPr lang="zh-CN" altLang="en-US" sz="1600" dirty="0" smtClean="0">
                            <a:ea typeface="Lato"/>
                            <a:cs typeface="Lato"/>
                            <a:sym typeface="Lato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1600" dirty="0" smtClean="0">
                            <a:ea typeface="Lato"/>
                            <a:cs typeface="Lato"/>
                            <a:sym typeface="Lato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1600" dirty="0">
                            <a:ea typeface="Lato"/>
                            <a:cs typeface="Lato"/>
                            <a:sym typeface="Lato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1.1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log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(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𝐹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Exp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k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 ∗(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T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𝑙𝑎𝑠𝑡</m:t>
                            </m:r>
                          </m:sub>
                        </m:s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))</m:t>
                        </m:r>
                      </m:den>
                    </m:f>
                  </m:oMath>
                </a14:m>
                <a:r>
                  <a:rPr lang="en-US" altLang="zh-CN" sz="1600" dirty="0">
                    <a:ea typeface="Lato"/>
                    <a:cs typeface="Lato"/>
                    <a:sym typeface="Lato"/>
                  </a:rPr>
                  <a:t> </a:t>
                </a:r>
              </a:p>
              <a:p>
                <a:endParaRPr lang="en-US" altLang="zh-CN" sz="1600" dirty="0">
                  <a:ea typeface="Lato"/>
                  <a:cs typeface="Lato"/>
                  <a:sym typeface="Lato"/>
                </a:endParaRPr>
              </a:p>
              <a:p>
                <a:r>
                  <a:rPr lang="en-US" altLang="zh-CN" sz="1600" dirty="0">
                    <a:ea typeface="Lato"/>
                    <a:cs typeface="Lato"/>
                    <a:sym typeface="Lato"/>
                  </a:rPr>
                  <a:t>P  :     popular</a:t>
                </a:r>
              </a:p>
              <a:p>
                <a:r>
                  <a:rPr lang="en-US" altLang="zh-CN" sz="1600" dirty="0">
                    <a:ea typeface="Lato"/>
                    <a:cs typeface="Lato"/>
                    <a:sym typeface="Lato"/>
                  </a:rPr>
                  <a:t>V  :      view number</a:t>
                </a:r>
              </a:p>
              <a:p>
                <a:r>
                  <a:rPr lang="en-US" altLang="zh-CN" sz="1600" dirty="0">
                    <a:ea typeface="Lato"/>
                    <a:cs typeface="Lato"/>
                    <a:sym typeface="Lato"/>
                  </a:rPr>
                  <a:t>L  :      like number</a:t>
                </a:r>
              </a:p>
              <a:p>
                <a:r>
                  <a:rPr lang="en-US" altLang="zh-CN" sz="1600" dirty="0">
                    <a:ea typeface="Lato"/>
                    <a:cs typeface="Lato"/>
                    <a:sym typeface="Lato"/>
                  </a:rPr>
                  <a:t>C  :      comment number</a:t>
                </a:r>
              </a:p>
              <a:p>
                <a:r>
                  <a:rPr lang="en-US" altLang="zh-CN" sz="1600" dirty="0">
                    <a:ea typeface="Lato"/>
                    <a:cs typeface="Lato"/>
                    <a:sym typeface="Lato"/>
                  </a:rPr>
                  <a:t>F  :      follower number from author</a:t>
                </a:r>
              </a:p>
              <a:p>
                <a:r>
                  <a:rPr lang="en-US" altLang="zh-CN" sz="1600" dirty="0">
                    <a:ea typeface="Lato"/>
                    <a:cs typeface="Lato"/>
                    <a:sym typeface="Lato"/>
                  </a:rPr>
                  <a:t>K  :      attenuation coefficient</a:t>
                </a:r>
              </a:p>
              <a:p>
                <a:r>
                  <a:rPr lang="en-US" altLang="zh-CN" sz="1600" dirty="0">
                    <a:ea typeface="Lato"/>
                    <a:cs typeface="Lato"/>
                    <a:sym typeface="Lato"/>
                  </a:rPr>
                  <a:t>T  :      current time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𝑙𝑎𝑠𝑡</m:t>
                        </m:r>
                      </m:sub>
                    </m:sSub>
                  </m:oMath>
                </a14:m>
                <a:r>
                  <a:rPr lang="en-US" altLang="zh-CN" sz="1600" dirty="0">
                    <a:ea typeface="Lato"/>
                    <a:cs typeface="Lato"/>
                    <a:sym typeface="Lato"/>
                  </a:rPr>
                  <a:t> :  last modified time</a:t>
                </a:r>
              </a:p>
              <a:p>
                <a:endParaRPr lang="en-US" altLang="zh-CN" sz="1600" dirty="0"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2F3C60-DEE1-301F-1124-702E20A64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78" y="2042884"/>
                <a:ext cx="5902112" cy="2992038"/>
              </a:xfrm>
              <a:prstGeom prst="rect">
                <a:avLst/>
              </a:prstGeom>
              <a:blipFill>
                <a:blip r:embed="rId3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72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2A2C304B-FF1D-D2C8-D304-0DF85D530F90}"/>
              </a:ext>
            </a:extLst>
          </p:cNvPr>
          <p:cNvSpPr txBox="1"/>
          <p:nvPr/>
        </p:nvSpPr>
        <p:spPr>
          <a:xfrm>
            <a:off x="719378" y="856672"/>
            <a:ext cx="4382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Project objectives / functionalities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C563CE-11B1-BC44-0A85-9C564E5507F5}"/>
              </a:ext>
            </a:extLst>
          </p:cNvPr>
          <p:cNvSpPr txBox="1"/>
          <p:nvPr/>
        </p:nvSpPr>
        <p:spPr>
          <a:xfrm>
            <a:off x="719378" y="1463764"/>
            <a:ext cx="590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Recommendation System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6515F3-93BE-9AA5-C3A9-E168B8F4E2CE}"/>
              </a:ext>
            </a:extLst>
          </p:cNvPr>
          <p:cNvSpPr txBox="1"/>
          <p:nvPr/>
        </p:nvSpPr>
        <p:spPr>
          <a:xfrm>
            <a:off x="719378" y="2987388"/>
            <a:ext cx="5902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  <a:sym typeface="Lato"/>
              </a:rPr>
              <a:t>Example</a:t>
            </a:r>
          </a:p>
          <a:p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  <a:sym typeface="Lato"/>
              </a:rPr>
              <a:t>Set A = { beef, butter, red wine, onion}</a:t>
            </a:r>
          </a:p>
          <a:p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  <a:sym typeface="Lato"/>
              </a:rPr>
              <a:t>Set B = { beef, carrot, garlic, mushroom}</a:t>
            </a:r>
          </a:p>
          <a:p>
            <a:r>
              <a:rPr lang="en-US" altLang="zh-CN" dirty="0">
                <a:solidFill>
                  <a:schemeClr val="bg2"/>
                </a:solidFill>
                <a:latin typeface="+mj-lt"/>
                <a:ea typeface="Lato"/>
                <a:cs typeface="Lato"/>
                <a:sym typeface="Lato"/>
              </a:rPr>
              <a:t>Jaccard(Set A , Set B) = 1 / 7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A6FF7C-DA3E-BB61-85AF-20099EB0C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141" y="2209414"/>
            <a:ext cx="2270957" cy="6477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207E69-D5B3-A0ED-5692-CCDC88AF7241}"/>
              </a:ext>
            </a:extLst>
          </p:cNvPr>
          <p:cNvSpPr txBox="1"/>
          <p:nvPr/>
        </p:nvSpPr>
        <p:spPr>
          <a:xfrm>
            <a:off x="719378" y="2118506"/>
            <a:ext cx="5902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Make recommendation depend on Ingredients</a:t>
            </a:r>
          </a:p>
          <a:p>
            <a:endParaRPr lang="en-US" altLang="zh-CN" dirty="0">
              <a:latin typeface="+mj-lt"/>
              <a:ea typeface="Lato"/>
              <a:cs typeface="Lato"/>
              <a:sym typeface="Lato"/>
            </a:endParaRPr>
          </a:p>
          <a:p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How to calculate similarity : 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Jaccard Similarity</a:t>
            </a:r>
          </a:p>
        </p:txBody>
      </p:sp>
    </p:spTree>
    <p:extLst>
      <p:ext uri="{BB962C8B-B14F-4D97-AF65-F5344CB8AC3E}">
        <p14:creationId xmlns:p14="http://schemas.microsoft.com/office/powerpoint/2010/main" val="226423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2A2C304B-FF1D-D2C8-D304-0DF85D530F90}"/>
              </a:ext>
            </a:extLst>
          </p:cNvPr>
          <p:cNvSpPr txBox="1"/>
          <p:nvPr/>
        </p:nvSpPr>
        <p:spPr>
          <a:xfrm>
            <a:off x="719378" y="856672"/>
            <a:ext cx="4382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System Architecture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图片 8" descr="final">
            <a:extLst>
              <a:ext uri="{FF2B5EF4-FFF2-40B4-BE49-F238E27FC236}">
                <a16:creationId xmlns:a16="http://schemas.microsoft.com/office/drawing/2014/main" id="{7F78D1B7-D94F-47F3-C2EE-EF80E3640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040" y="1582157"/>
            <a:ext cx="4382700" cy="27881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BCC7ADE-8E3C-1524-D10E-91479051487E}"/>
              </a:ext>
            </a:extLst>
          </p:cNvPr>
          <p:cNvSpPr txBox="1"/>
          <p:nvPr/>
        </p:nvSpPr>
        <p:spPr>
          <a:xfrm>
            <a:off x="719377" y="1582157"/>
            <a:ext cx="590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Separate Backend and Frontend System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3D8A82-05EB-C775-3958-FB42D90C42B3}"/>
              </a:ext>
            </a:extLst>
          </p:cNvPr>
          <p:cNvSpPr txBox="1"/>
          <p:nvPr/>
        </p:nvSpPr>
        <p:spPr>
          <a:xfrm>
            <a:off x="719377" y="2409067"/>
            <a:ext cx="337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nteract with each other through Http Request/Response JSON.</a:t>
            </a:r>
            <a:endParaRPr lang="en-US" altLang="zh-CN" dirty="0">
              <a:latin typeface="+mj-lt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5450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2A2C304B-FF1D-D2C8-D304-0DF85D530F90}"/>
              </a:ext>
            </a:extLst>
          </p:cNvPr>
          <p:cNvSpPr txBox="1"/>
          <p:nvPr/>
        </p:nvSpPr>
        <p:spPr>
          <a:xfrm>
            <a:off x="719378" y="856672"/>
            <a:ext cx="4382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System Architecture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CC7ADE-8E3C-1524-D10E-91479051487E}"/>
              </a:ext>
            </a:extLst>
          </p:cNvPr>
          <p:cNvSpPr txBox="1"/>
          <p:nvPr/>
        </p:nvSpPr>
        <p:spPr>
          <a:xfrm>
            <a:off x="719377" y="1582157"/>
            <a:ext cx="590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Presentation Layer (Frontend)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3D8A82-05EB-C775-3958-FB42D90C42B3}"/>
              </a:ext>
            </a:extLst>
          </p:cNvPr>
          <p:cNvSpPr txBox="1"/>
          <p:nvPr/>
        </p:nvSpPr>
        <p:spPr>
          <a:xfrm>
            <a:off x="719377" y="2409067"/>
            <a:ext cx="337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Framework: React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Main component :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antd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sym typeface="Lato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A2B8F8-824E-3118-04A2-61374E15F22B}"/>
              </a:ext>
            </a:extLst>
          </p:cNvPr>
          <p:cNvSpPr/>
          <p:nvPr/>
        </p:nvSpPr>
        <p:spPr>
          <a:xfrm>
            <a:off x="5466748" y="1751876"/>
            <a:ext cx="2636875" cy="2218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6769D-FCEE-A9B6-64D1-1F68B338C412}"/>
              </a:ext>
            </a:extLst>
          </p:cNvPr>
          <p:cNvSpPr/>
          <p:nvPr/>
        </p:nvSpPr>
        <p:spPr>
          <a:xfrm>
            <a:off x="5466748" y="907852"/>
            <a:ext cx="2636875" cy="670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EB34E4-5E9E-B2EA-2F5C-D779D05B7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217" y="1068192"/>
            <a:ext cx="1181947" cy="3824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331A96-38A7-C12D-323B-482F380CCB87}"/>
              </a:ext>
            </a:extLst>
          </p:cNvPr>
          <p:cNvSpPr txBox="1"/>
          <p:nvPr/>
        </p:nvSpPr>
        <p:spPr>
          <a:xfrm>
            <a:off x="5446981" y="928984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Web Browser</a:t>
            </a:r>
            <a:endParaRPr lang="zh-CN" altLang="en-US" sz="11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AA9588-9040-404C-AC3B-58967C90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578" y="2289679"/>
            <a:ext cx="1183957" cy="535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7766B39-7F0C-8AF7-753C-07820EEB8D49}"/>
              </a:ext>
            </a:extLst>
          </p:cNvPr>
          <p:cNvSpPr/>
          <p:nvPr/>
        </p:nvSpPr>
        <p:spPr>
          <a:xfrm>
            <a:off x="5650534" y="1927136"/>
            <a:ext cx="646737" cy="350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8F1BA3-4794-DF0C-B82A-B3EEC27C3903}"/>
              </a:ext>
            </a:extLst>
          </p:cNvPr>
          <p:cNvSpPr txBox="1"/>
          <p:nvPr/>
        </p:nvSpPr>
        <p:spPr>
          <a:xfrm>
            <a:off x="5650534" y="1971772"/>
            <a:ext cx="646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HTML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91EB4-07C6-6B3B-43FB-80F18EABA592}"/>
              </a:ext>
            </a:extLst>
          </p:cNvPr>
          <p:cNvSpPr/>
          <p:nvPr/>
        </p:nvSpPr>
        <p:spPr>
          <a:xfrm>
            <a:off x="6500823" y="1927136"/>
            <a:ext cx="646737" cy="350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1DD5E6-E2C3-246F-BEC6-874C20699CF9}"/>
              </a:ext>
            </a:extLst>
          </p:cNvPr>
          <p:cNvSpPr txBox="1"/>
          <p:nvPr/>
        </p:nvSpPr>
        <p:spPr>
          <a:xfrm>
            <a:off x="6500823" y="1971772"/>
            <a:ext cx="646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 CSS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6C40DF-93C9-3CE1-B6D5-1402D3194710}"/>
              </a:ext>
            </a:extLst>
          </p:cNvPr>
          <p:cNvSpPr/>
          <p:nvPr/>
        </p:nvSpPr>
        <p:spPr>
          <a:xfrm>
            <a:off x="7292340" y="1927136"/>
            <a:ext cx="646737" cy="350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C19EF9-997A-178D-733A-CB92D0975E39}"/>
              </a:ext>
            </a:extLst>
          </p:cNvPr>
          <p:cNvSpPr txBox="1"/>
          <p:nvPr/>
        </p:nvSpPr>
        <p:spPr>
          <a:xfrm>
            <a:off x="7292340" y="1971772"/>
            <a:ext cx="646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   JS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92644F-0DBB-162E-FD58-4F5174C52C68}"/>
              </a:ext>
            </a:extLst>
          </p:cNvPr>
          <p:cNvSpPr/>
          <p:nvPr/>
        </p:nvSpPr>
        <p:spPr>
          <a:xfrm>
            <a:off x="5650534" y="2829963"/>
            <a:ext cx="2288543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7F092D-4B3C-93E3-D9E0-29AE7CB0A1E9}"/>
              </a:ext>
            </a:extLst>
          </p:cNvPr>
          <p:cNvSpPr/>
          <p:nvPr/>
        </p:nvSpPr>
        <p:spPr>
          <a:xfrm>
            <a:off x="6507134" y="2898878"/>
            <a:ext cx="629251" cy="825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AF02071-4B63-43EF-EA23-D64DCCCC1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372" y="2926722"/>
            <a:ext cx="486774" cy="41723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2000149-5BF7-A904-688B-CEE81CF78D1C}"/>
              </a:ext>
            </a:extLst>
          </p:cNvPr>
          <p:cNvSpPr txBox="1"/>
          <p:nvPr/>
        </p:nvSpPr>
        <p:spPr>
          <a:xfrm>
            <a:off x="6450288" y="333683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/>
              <a:t>Content</a:t>
            </a:r>
          </a:p>
          <a:p>
            <a:pPr algn="ctr"/>
            <a:r>
              <a:rPr lang="en-US" altLang="zh-CN" sz="900" dirty="0"/>
              <a:t>component</a:t>
            </a:r>
            <a:endParaRPr lang="zh-CN" altLang="en-US" sz="9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BD4355-8F28-4FE6-4C5D-D68833266214}"/>
              </a:ext>
            </a:extLst>
          </p:cNvPr>
          <p:cNvSpPr/>
          <p:nvPr/>
        </p:nvSpPr>
        <p:spPr>
          <a:xfrm>
            <a:off x="5771731" y="2898878"/>
            <a:ext cx="629251" cy="825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FFFBDE4-220F-6D90-6DAA-1696C72BC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5440" y="2926722"/>
            <a:ext cx="421831" cy="38474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7E0E839-EA5D-E828-DAE5-FAEB31EB8657}"/>
              </a:ext>
            </a:extLst>
          </p:cNvPr>
          <p:cNvSpPr txBox="1"/>
          <p:nvPr/>
        </p:nvSpPr>
        <p:spPr>
          <a:xfrm>
            <a:off x="5708687" y="333309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/>
              <a:t>Header</a:t>
            </a:r>
          </a:p>
          <a:p>
            <a:pPr algn="ctr"/>
            <a:r>
              <a:rPr lang="en-US" altLang="zh-CN" sz="900" dirty="0"/>
              <a:t>component</a:t>
            </a:r>
            <a:endParaRPr lang="zh-CN" altLang="en-US" sz="9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7ED69B-8A81-627A-DE3C-46D4D922F02C}"/>
              </a:ext>
            </a:extLst>
          </p:cNvPr>
          <p:cNvSpPr/>
          <p:nvPr/>
        </p:nvSpPr>
        <p:spPr>
          <a:xfrm>
            <a:off x="7223107" y="2893759"/>
            <a:ext cx="629251" cy="825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A8CA451-AD6B-08C6-B6DC-C9DECCE81A78}"/>
              </a:ext>
            </a:extLst>
          </p:cNvPr>
          <p:cNvSpPr txBox="1"/>
          <p:nvPr/>
        </p:nvSpPr>
        <p:spPr>
          <a:xfrm>
            <a:off x="7160063" y="332798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/>
              <a:t>Click</a:t>
            </a:r>
          </a:p>
          <a:p>
            <a:pPr algn="ctr"/>
            <a:r>
              <a:rPr lang="en-US" altLang="zh-CN" sz="900" dirty="0"/>
              <a:t>component</a:t>
            </a:r>
            <a:endParaRPr lang="zh-CN" altLang="en-US" sz="9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7A38C89-80CD-D9DF-33A2-194F2C15D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535" y="2926722"/>
            <a:ext cx="398254" cy="40629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D13D0DA-1166-07F0-5251-3DCA8EA4BE5C}"/>
              </a:ext>
            </a:extLst>
          </p:cNvPr>
          <p:cNvSpPr txBox="1"/>
          <p:nvPr/>
        </p:nvSpPr>
        <p:spPr>
          <a:xfrm>
            <a:off x="4156854" y="2462279"/>
            <a:ext cx="139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Presentation Layer</a:t>
            </a:r>
            <a:endParaRPr lang="zh-CN" altLang="en-US" sz="1000" b="1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F9D1260-EBF4-56A7-8BEA-AF5E8AE6C82B}"/>
              </a:ext>
            </a:extLst>
          </p:cNvPr>
          <p:cNvCxnSpPr>
            <a:cxnSpLocks/>
          </p:cNvCxnSpPr>
          <p:nvPr/>
        </p:nvCxnSpPr>
        <p:spPr>
          <a:xfrm>
            <a:off x="6761252" y="3904383"/>
            <a:ext cx="0" cy="5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8271543-E8E7-C12A-C213-AEAE28C128BD}"/>
              </a:ext>
            </a:extLst>
          </p:cNvPr>
          <p:cNvCxnSpPr>
            <a:cxnSpLocks/>
          </p:cNvCxnSpPr>
          <p:nvPr/>
        </p:nvCxnSpPr>
        <p:spPr>
          <a:xfrm flipV="1">
            <a:off x="6898243" y="3883806"/>
            <a:ext cx="0" cy="549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37BAB6B-47A7-AE53-BBD9-37256CE62623}"/>
              </a:ext>
            </a:extLst>
          </p:cNvPr>
          <p:cNvSpPr txBox="1"/>
          <p:nvPr/>
        </p:nvSpPr>
        <p:spPr>
          <a:xfrm>
            <a:off x="5898027" y="4093838"/>
            <a:ext cx="1392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HTTP Request</a:t>
            </a:r>
            <a:endParaRPr lang="zh-CN" altLang="en-US" sz="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29DD1C2-E315-2803-6367-7065B9A614ED}"/>
              </a:ext>
            </a:extLst>
          </p:cNvPr>
          <p:cNvSpPr txBox="1"/>
          <p:nvPr/>
        </p:nvSpPr>
        <p:spPr>
          <a:xfrm>
            <a:off x="6898243" y="4089636"/>
            <a:ext cx="1392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JSON Response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18077A-DC14-7E51-941E-BF5C07639B73}"/>
              </a:ext>
            </a:extLst>
          </p:cNvPr>
          <p:cNvSpPr txBox="1"/>
          <p:nvPr/>
        </p:nvSpPr>
        <p:spPr>
          <a:xfrm>
            <a:off x="7504381" y="1095900"/>
            <a:ext cx="534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……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3231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2A2C304B-FF1D-D2C8-D304-0DF85D530F90}"/>
              </a:ext>
            </a:extLst>
          </p:cNvPr>
          <p:cNvSpPr txBox="1"/>
          <p:nvPr/>
        </p:nvSpPr>
        <p:spPr>
          <a:xfrm>
            <a:off x="719378" y="856672"/>
            <a:ext cx="4382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System Architecture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CC7ADE-8E3C-1524-D10E-91479051487E}"/>
              </a:ext>
            </a:extLst>
          </p:cNvPr>
          <p:cNvSpPr txBox="1"/>
          <p:nvPr/>
        </p:nvSpPr>
        <p:spPr>
          <a:xfrm>
            <a:off x="719377" y="1582157"/>
            <a:ext cx="590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Business Layer (Backend)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3D8A82-05EB-C775-3958-FB42D90C42B3}"/>
              </a:ext>
            </a:extLst>
          </p:cNvPr>
          <p:cNvSpPr txBox="1"/>
          <p:nvPr/>
        </p:nvSpPr>
        <p:spPr>
          <a:xfrm>
            <a:off x="719377" y="2409067"/>
            <a:ext cx="3370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Language: Python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Framework: Flask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Extension: Flask-RESTX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Test Framework: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unittest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sym typeface="Lato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4DA833-330A-5912-4D56-92765D88F644}"/>
              </a:ext>
            </a:extLst>
          </p:cNvPr>
          <p:cNvSpPr/>
          <p:nvPr/>
        </p:nvSpPr>
        <p:spPr>
          <a:xfrm>
            <a:off x="5344632" y="967016"/>
            <a:ext cx="2636875" cy="2218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 descr="Flask">
            <a:extLst>
              <a:ext uri="{FF2B5EF4-FFF2-40B4-BE49-F238E27FC236}">
                <a16:creationId xmlns:a16="http://schemas.microsoft.com/office/drawing/2014/main" id="{372AC8A1-898A-9CEE-FEE8-5C76E116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37" y="1023720"/>
            <a:ext cx="843080" cy="8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EAA471-6F2B-3C35-EBAE-9D42E6DF6548}"/>
              </a:ext>
            </a:extLst>
          </p:cNvPr>
          <p:cNvSpPr/>
          <p:nvPr/>
        </p:nvSpPr>
        <p:spPr>
          <a:xfrm>
            <a:off x="5483078" y="2152647"/>
            <a:ext cx="2385015" cy="924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D14AA2-8B9D-7BD3-5AF5-9F319FA3A8FC}"/>
              </a:ext>
            </a:extLst>
          </p:cNvPr>
          <p:cNvSpPr/>
          <p:nvPr/>
        </p:nvSpPr>
        <p:spPr>
          <a:xfrm>
            <a:off x="5576233" y="2269123"/>
            <a:ext cx="569868" cy="716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46B608-46BB-6AC5-7946-199866FCDE90}"/>
              </a:ext>
            </a:extLst>
          </p:cNvPr>
          <p:cNvSpPr txBox="1"/>
          <p:nvPr/>
        </p:nvSpPr>
        <p:spPr>
          <a:xfrm>
            <a:off x="5576233" y="2258030"/>
            <a:ext cx="5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800" dirty="0"/>
              <a:t>Users</a:t>
            </a:r>
          </a:p>
          <a:p>
            <a:r>
              <a:rPr lang="en-US" altLang="zh-CN" sz="800" dirty="0"/>
              <a:t>Module</a:t>
            </a:r>
            <a:endParaRPr lang="zh-CN" altLang="en-US" sz="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A18594-E6A5-3536-D2DB-C6AD9AE12FA5}"/>
              </a:ext>
            </a:extLst>
          </p:cNvPr>
          <p:cNvSpPr/>
          <p:nvPr/>
        </p:nvSpPr>
        <p:spPr>
          <a:xfrm>
            <a:off x="5666887" y="2670308"/>
            <a:ext cx="401747" cy="219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333131-8371-5F51-33F7-A7A0ECBC26CF}"/>
              </a:ext>
            </a:extLst>
          </p:cNvPr>
          <p:cNvSpPr txBox="1"/>
          <p:nvPr/>
        </p:nvSpPr>
        <p:spPr>
          <a:xfrm>
            <a:off x="5642037" y="2657138"/>
            <a:ext cx="569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URL</a:t>
            </a:r>
            <a:endParaRPr lang="zh-CN" altLang="en-US" sz="1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25F2A0-FF5F-2CF4-EF9E-E72F4858E261}"/>
              </a:ext>
            </a:extLst>
          </p:cNvPr>
          <p:cNvSpPr/>
          <p:nvPr/>
        </p:nvSpPr>
        <p:spPr>
          <a:xfrm>
            <a:off x="6250559" y="2269123"/>
            <a:ext cx="569868" cy="716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E80B0B-4EB6-B1D3-5C06-575F1D97B475}"/>
              </a:ext>
            </a:extLst>
          </p:cNvPr>
          <p:cNvSpPr txBox="1"/>
          <p:nvPr/>
        </p:nvSpPr>
        <p:spPr>
          <a:xfrm>
            <a:off x="6275880" y="2258030"/>
            <a:ext cx="54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Recipe</a:t>
            </a:r>
          </a:p>
          <a:p>
            <a:r>
              <a:rPr lang="en-US" altLang="zh-CN" sz="800" dirty="0"/>
              <a:t>Module</a:t>
            </a:r>
            <a:endParaRPr lang="zh-CN" altLang="en-US" sz="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D0E002-0B8C-9D3D-E41C-56114937DF7C}"/>
              </a:ext>
            </a:extLst>
          </p:cNvPr>
          <p:cNvSpPr/>
          <p:nvPr/>
        </p:nvSpPr>
        <p:spPr>
          <a:xfrm>
            <a:off x="6341213" y="2670308"/>
            <a:ext cx="401747" cy="219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074945-B221-846A-7E47-A856A33C5D05}"/>
              </a:ext>
            </a:extLst>
          </p:cNvPr>
          <p:cNvSpPr txBox="1"/>
          <p:nvPr/>
        </p:nvSpPr>
        <p:spPr>
          <a:xfrm>
            <a:off x="6316363" y="2657138"/>
            <a:ext cx="569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URL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4ACBA1-EFC1-470E-F40B-7E4F24881984}"/>
              </a:ext>
            </a:extLst>
          </p:cNvPr>
          <p:cNvSpPr txBox="1"/>
          <p:nvPr/>
        </p:nvSpPr>
        <p:spPr>
          <a:xfrm>
            <a:off x="7521207" y="2516419"/>
            <a:ext cx="771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46F277-B4D8-3234-95E5-53CAF1ACABD3}"/>
              </a:ext>
            </a:extLst>
          </p:cNvPr>
          <p:cNvSpPr/>
          <p:nvPr/>
        </p:nvSpPr>
        <p:spPr>
          <a:xfrm>
            <a:off x="6944456" y="2269123"/>
            <a:ext cx="569868" cy="716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61231A8-C610-7C18-B8D8-27E4B970B98B}"/>
              </a:ext>
            </a:extLst>
          </p:cNvPr>
          <p:cNvSpPr txBox="1"/>
          <p:nvPr/>
        </p:nvSpPr>
        <p:spPr>
          <a:xfrm>
            <a:off x="6958874" y="2258030"/>
            <a:ext cx="56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Follow</a:t>
            </a:r>
          </a:p>
          <a:p>
            <a:r>
              <a:rPr lang="en-US" altLang="zh-CN" sz="800" dirty="0"/>
              <a:t>Module</a:t>
            </a:r>
            <a:endParaRPr lang="zh-CN" altLang="en-US" sz="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2EC67F-43C8-1C17-CDB3-F9AE4AE0973F}"/>
              </a:ext>
            </a:extLst>
          </p:cNvPr>
          <p:cNvSpPr/>
          <p:nvPr/>
        </p:nvSpPr>
        <p:spPr>
          <a:xfrm>
            <a:off x="7035110" y="2670308"/>
            <a:ext cx="401747" cy="219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0F889C-929C-9F0E-46F1-3BC787D6A1B6}"/>
              </a:ext>
            </a:extLst>
          </p:cNvPr>
          <p:cNvSpPr txBox="1"/>
          <p:nvPr/>
        </p:nvSpPr>
        <p:spPr>
          <a:xfrm>
            <a:off x="7010260" y="2657138"/>
            <a:ext cx="569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URL</a:t>
            </a:r>
            <a:endParaRPr lang="zh-CN" altLang="en-US" sz="1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855C46D-4955-E033-04B9-ED6BDC8AB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43" y="1249182"/>
            <a:ext cx="914479" cy="289585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6534522-E572-73DE-AF1E-68953AE3830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861167" y="2055628"/>
            <a:ext cx="0" cy="2134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4D7D727-9242-ABC5-D503-25D9AEAC425E}"/>
              </a:ext>
            </a:extLst>
          </p:cNvPr>
          <p:cNvCxnSpPr>
            <a:cxnSpLocks/>
          </p:cNvCxnSpPr>
          <p:nvPr/>
        </p:nvCxnSpPr>
        <p:spPr>
          <a:xfrm flipV="1">
            <a:off x="6535493" y="2062716"/>
            <a:ext cx="0" cy="2134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D8EA45B-41AA-DF62-2751-6CAE35CC26B1}"/>
              </a:ext>
            </a:extLst>
          </p:cNvPr>
          <p:cNvCxnSpPr>
            <a:cxnSpLocks/>
          </p:cNvCxnSpPr>
          <p:nvPr/>
        </p:nvCxnSpPr>
        <p:spPr>
          <a:xfrm flipV="1">
            <a:off x="7211501" y="2055628"/>
            <a:ext cx="0" cy="2134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1779CD8-759E-3C59-6588-E592DD5F9D3C}"/>
              </a:ext>
            </a:extLst>
          </p:cNvPr>
          <p:cNvCxnSpPr>
            <a:cxnSpLocks/>
          </p:cNvCxnSpPr>
          <p:nvPr/>
        </p:nvCxnSpPr>
        <p:spPr>
          <a:xfrm flipH="1">
            <a:off x="5862523" y="2055628"/>
            <a:ext cx="1859341" cy="7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CBD027-3AA1-DCF6-6E16-667533520E07}"/>
              </a:ext>
            </a:extLst>
          </p:cNvPr>
          <p:cNvCxnSpPr/>
          <p:nvPr/>
        </p:nvCxnSpPr>
        <p:spPr>
          <a:xfrm flipV="1">
            <a:off x="6810500" y="1538767"/>
            <a:ext cx="0" cy="523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2155BB6-E1D2-624A-9D70-78976E0B8E89}"/>
              </a:ext>
            </a:extLst>
          </p:cNvPr>
          <p:cNvSpPr/>
          <p:nvPr/>
        </p:nvSpPr>
        <p:spPr>
          <a:xfrm>
            <a:off x="5344631" y="3289004"/>
            <a:ext cx="2636875" cy="1176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2E6D62D-9B14-51EB-FBF3-96E979643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786" y="3886886"/>
            <a:ext cx="1017836" cy="478129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6DA3F75-E71F-3F90-6850-5CE57AE2D04B}"/>
              </a:ext>
            </a:extLst>
          </p:cNvPr>
          <p:cNvCxnSpPr>
            <a:cxnSpLocks/>
          </p:cNvCxnSpPr>
          <p:nvPr/>
        </p:nvCxnSpPr>
        <p:spPr>
          <a:xfrm flipH="1">
            <a:off x="5840711" y="3445565"/>
            <a:ext cx="1859341" cy="7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323ED0C-54B3-FC64-B90C-FF0E2F2B9228}"/>
              </a:ext>
            </a:extLst>
          </p:cNvPr>
          <p:cNvCxnSpPr>
            <a:cxnSpLocks/>
          </p:cNvCxnSpPr>
          <p:nvPr/>
        </p:nvCxnSpPr>
        <p:spPr>
          <a:xfrm flipV="1">
            <a:off x="5840711" y="2903359"/>
            <a:ext cx="0" cy="549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D826AAB-7D0D-FAC8-D50D-6D59517ADE20}"/>
              </a:ext>
            </a:extLst>
          </p:cNvPr>
          <p:cNvCxnSpPr>
            <a:cxnSpLocks/>
          </p:cNvCxnSpPr>
          <p:nvPr/>
        </p:nvCxnSpPr>
        <p:spPr>
          <a:xfrm flipV="1">
            <a:off x="6535493" y="2910513"/>
            <a:ext cx="0" cy="549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F4EF0A4-6D37-E7C1-65C2-BB7EF046822C}"/>
              </a:ext>
            </a:extLst>
          </p:cNvPr>
          <p:cNvCxnSpPr>
            <a:cxnSpLocks/>
          </p:cNvCxnSpPr>
          <p:nvPr/>
        </p:nvCxnSpPr>
        <p:spPr>
          <a:xfrm flipV="1">
            <a:off x="7227622" y="2910513"/>
            <a:ext cx="0" cy="549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4126427-0697-A66F-F787-9A70FA668C92}"/>
              </a:ext>
            </a:extLst>
          </p:cNvPr>
          <p:cNvCxnSpPr>
            <a:cxnSpLocks/>
          </p:cNvCxnSpPr>
          <p:nvPr/>
        </p:nvCxnSpPr>
        <p:spPr>
          <a:xfrm>
            <a:off x="6803898" y="3452577"/>
            <a:ext cx="0" cy="434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A1FDBB5-D897-471C-7133-0F7BEAE955FA}"/>
              </a:ext>
            </a:extLst>
          </p:cNvPr>
          <p:cNvSpPr txBox="1"/>
          <p:nvPr/>
        </p:nvSpPr>
        <p:spPr>
          <a:xfrm>
            <a:off x="6859346" y="1497512"/>
            <a:ext cx="139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Code structure :</a:t>
            </a:r>
          </a:p>
          <a:p>
            <a:r>
              <a:rPr lang="en-US" altLang="zh-CN" sz="800" dirty="0"/>
              <a:t>Factory Mode</a:t>
            </a:r>
          </a:p>
          <a:p>
            <a:r>
              <a:rPr lang="en-US" altLang="zh-CN" sz="800" dirty="0"/>
              <a:t>Connect sperate API </a:t>
            </a:r>
          </a:p>
          <a:p>
            <a:r>
              <a:rPr lang="en-US" altLang="zh-CN" sz="800" dirty="0"/>
              <a:t>with Namespace</a:t>
            </a:r>
            <a:endParaRPr lang="zh-CN" altLang="en-US" sz="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7068669-21AC-AA4E-8EB8-942442FB551E}"/>
              </a:ext>
            </a:extLst>
          </p:cNvPr>
          <p:cNvSpPr txBox="1"/>
          <p:nvPr/>
        </p:nvSpPr>
        <p:spPr>
          <a:xfrm>
            <a:off x="5344631" y="3479431"/>
            <a:ext cx="139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ORM : Flask-</a:t>
            </a:r>
            <a:r>
              <a:rPr lang="en-US" altLang="zh-CN" sz="800" dirty="0" err="1"/>
              <a:t>SQLAlchemy</a:t>
            </a:r>
            <a:endParaRPr lang="en-US" altLang="zh-CN" sz="800" dirty="0"/>
          </a:p>
          <a:p>
            <a:r>
              <a:rPr lang="en-US" altLang="zh-CN" sz="800" dirty="0"/>
              <a:t>Migrate: Flask-Migrate</a:t>
            </a:r>
            <a:endParaRPr lang="zh-CN" altLang="en-US" sz="8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6AEDFCC-4009-7343-F08E-FA75F6D84F23}"/>
              </a:ext>
            </a:extLst>
          </p:cNvPr>
          <p:cNvCxnSpPr>
            <a:cxnSpLocks/>
          </p:cNvCxnSpPr>
          <p:nvPr/>
        </p:nvCxnSpPr>
        <p:spPr>
          <a:xfrm flipV="1">
            <a:off x="6898243" y="692369"/>
            <a:ext cx="0" cy="549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FF789D2-BFC1-FE1E-8BB7-C8059D795B96}"/>
              </a:ext>
            </a:extLst>
          </p:cNvPr>
          <p:cNvSpPr txBox="1"/>
          <p:nvPr/>
        </p:nvSpPr>
        <p:spPr>
          <a:xfrm>
            <a:off x="6886232" y="737762"/>
            <a:ext cx="1392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JSON Response</a:t>
            </a:r>
            <a:endParaRPr lang="zh-CN" altLang="en-US" sz="8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244A51-3E41-8A76-073A-2DD993E2F901}"/>
              </a:ext>
            </a:extLst>
          </p:cNvPr>
          <p:cNvCxnSpPr>
            <a:cxnSpLocks/>
          </p:cNvCxnSpPr>
          <p:nvPr/>
        </p:nvCxnSpPr>
        <p:spPr>
          <a:xfrm>
            <a:off x="6718704" y="720465"/>
            <a:ext cx="0" cy="5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8E01FA2-1DF8-1118-FCF0-93D338336709}"/>
              </a:ext>
            </a:extLst>
          </p:cNvPr>
          <p:cNvSpPr txBox="1"/>
          <p:nvPr/>
        </p:nvSpPr>
        <p:spPr>
          <a:xfrm>
            <a:off x="5902474" y="748866"/>
            <a:ext cx="1392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HTTP Request</a:t>
            </a:r>
            <a:endParaRPr lang="zh-CN" altLang="en-US" sz="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7A420D8-3D36-430D-7465-C579414CF054}"/>
              </a:ext>
            </a:extLst>
          </p:cNvPr>
          <p:cNvSpPr txBox="1"/>
          <p:nvPr/>
        </p:nvSpPr>
        <p:spPr>
          <a:xfrm>
            <a:off x="4090358" y="1772888"/>
            <a:ext cx="139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Business Layer</a:t>
            </a:r>
            <a:endParaRPr lang="zh-CN" altLang="en-US" sz="10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EE0CC4-3B69-BC2E-63F2-89356DF36119}"/>
              </a:ext>
            </a:extLst>
          </p:cNvPr>
          <p:cNvSpPr txBox="1"/>
          <p:nvPr/>
        </p:nvSpPr>
        <p:spPr>
          <a:xfrm>
            <a:off x="4274167" y="3744811"/>
            <a:ext cx="139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Data Layer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1364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2A2C304B-FF1D-D2C8-D304-0DF85D530F90}"/>
              </a:ext>
            </a:extLst>
          </p:cNvPr>
          <p:cNvSpPr txBox="1"/>
          <p:nvPr/>
        </p:nvSpPr>
        <p:spPr>
          <a:xfrm>
            <a:off x="719378" y="856672"/>
            <a:ext cx="4382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System Architecture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CC7ADE-8E3C-1524-D10E-91479051487E}"/>
              </a:ext>
            </a:extLst>
          </p:cNvPr>
          <p:cNvSpPr txBox="1"/>
          <p:nvPr/>
        </p:nvSpPr>
        <p:spPr>
          <a:xfrm>
            <a:off x="719377" y="1582157"/>
            <a:ext cx="590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Business Layer (Backend)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3D8A82-05EB-C775-3958-FB42D90C42B3}"/>
              </a:ext>
            </a:extLst>
          </p:cNvPr>
          <p:cNvSpPr txBox="1"/>
          <p:nvPr/>
        </p:nvSpPr>
        <p:spPr>
          <a:xfrm>
            <a:off x="719377" y="2409067"/>
            <a:ext cx="33706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Language: Python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Framework: Flask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Extension: Flask-RESTX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                  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(produce Swagger automatically)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Test Framework: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unittest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sym typeface="Lato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8868C0-64B2-27E1-7C25-06CDDB920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822" y="1183757"/>
            <a:ext cx="3484035" cy="34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7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2A2C304B-FF1D-D2C8-D304-0DF85D530F90}"/>
              </a:ext>
            </a:extLst>
          </p:cNvPr>
          <p:cNvSpPr txBox="1"/>
          <p:nvPr/>
        </p:nvSpPr>
        <p:spPr>
          <a:xfrm>
            <a:off x="719378" y="856672"/>
            <a:ext cx="4382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System Architecture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CC7ADE-8E3C-1524-D10E-91479051487E}"/>
              </a:ext>
            </a:extLst>
          </p:cNvPr>
          <p:cNvSpPr txBox="1"/>
          <p:nvPr/>
        </p:nvSpPr>
        <p:spPr>
          <a:xfrm>
            <a:off x="719377" y="1582157"/>
            <a:ext cx="590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Business Layer (Backend)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3D8A82-05EB-C775-3958-FB42D90C42B3}"/>
              </a:ext>
            </a:extLst>
          </p:cNvPr>
          <p:cNvSpPr txBox="1"/>
          <p:nvPr/>
        </p:nvSpPr>
        <p:spPr>
          <a:xfrm>
            <a:off x="719377" y="2409067"/>
            <a:ext cx="33706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Language: Python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Framework: Flask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Extension: Flask-RESTX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                  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(produce Swagger automatically)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Test Framework: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unittest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sym typeface="Lat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AAB12D-B658-3874-5010-8A0AC3CA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84" y="856672"/>
            <a:ext cx="4107866" cy="12845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A575D4-B3B3-7AC3-5093-160985176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973" y="2393016"/>
            <a:ext cx="4108077" cy="22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2A2C304B-FF1D-D2C8-D304-0DF85D530F90}"/>
              </a:ext>
            </a:extLst>
          </p:cNvPr>
          <p:cNvSpPr txBox="1"/>
          <p:nvPr/>
        </p:nvSpPr>
        <p:spPr>
          <a:xfrm>
            <a:off x="719378" y="856672"/>
            <a:ext cx="4382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System Architecture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CC7ADE-8E3C-1524-D10E-91479051487E}"/>
              </a:ext>
            </a:extLst>
          </p:cNvPr>
          <p:cNvSpPr txBox="1"/>
          <p:nvPr/>
        </p:nvSpPr>
        <p:spPr>
          <a:xfrm>
            <a:off x="719377" y="1582157"/>
            <a:ext cx="590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Data Layer (Backend)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3D8A82-05EB-C775-3958-FB42D90C42B3}"/>
              </a:ext>
            </a:extLst>
          </p:cNvPr>
          <p:cNvSpPr txBox="1"/>
          <p:nvPr/>
        </p:nvSpPr>
        <p:spPr>
          <a:xfrm>
            <a:off x="719377" y="2409067"/>
            <a:ext cx="3370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Database: SQLite </a:t>
            </a: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sym typeface="Lato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     1.  store all text data in Relational Tables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     2.  store pictures in flask static folder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          and store pic URL to database 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   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02B4CC-7A87-5B6B-F166-A1A8B1AF4259}"/>
              </a:ext>
            </a:extLst>
          </p:cNvPr>
          <p:cNvSpPr/>
          <p:nvPr/>
        </p:nvSpPr>
        <p:spPr>
          <a:xfrm>
            <a:off x="5344632" y="967016"/>
            <a:ext cx="2636875" cy="2218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 descr="Flask">
            <a:extLst>
              <a:ext uri="{FF2B5EF4-FFF2-40B4-BE49-F238E27FC236}">
                <a16:creationId xmlns:a16="http://schemas.microsoft.com/office/drawing/2014/main" id="{5C3E48F4-FA6F-0BDC-CF25-FA32CDE1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37" y="1023720"/>
            <a:ext cx="843080" cy="8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5C3EA0C-FDEB-2E1F-A69B-33010A3D9754}"/>
              </a:ext>
            </a:extLst>
          </p:cNvPr>
          <p:cNvSpPr/>
          <p:nvPr/>
        </p:nvSpPr>
        <p:spPr>
          <a:xfrm>
            <a:off x="5483078" y="2152647"/>
            <a:ext cx="2385015" cy="924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C52A13-6147-0091-6961-3130949EE399}"/>
              </a:ext>
            </a:extLst>
          </p:cNvPr>
          <p:cNvSpPr/>
          <p:nvPr/>
        </p:nvSpPr>
        <p:spPr>
          <a:xfrm>
            <a:off x="5576233" y="2269123"/>
            <a:ext cx="569868" cy="716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46E2E7-F792-DAB9-CA98-A8CFD81ED90B}"/>
              </a:ext>
            </a:extLst>
          </p:cNvPr>
          <p:cNvSpPr txBox="1"/>
          <p:nvPr/>
        </p:nvSpPr>
        <p:spPr>
          <a:xfrm>
            <a:off x="5576233" y="2258030"/>
            <a:ext cx="5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800" dirty="0"/>
              <a:t>Users</a:t>
            </a:r>
          </a:p>
          <a:p>
            <a:r>
              <a:rPr lang="en-US" altLang="zh-CN" sz="800" dirty="0"/>
              <a:t>Module</a:t>
            </a:r>
            <a:endParaRPr lang="zh-CN" altLang="en-US" sz="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04AC9D-368E-1A4B-11F8-C04751AEC482}"/>
              </a:ext>
            </a:extLst>
          </p:cNvPr>
          <p:cNvSpPr/>
          <p:nvPr/>
        </p:nvSpPr>
        <p:spPr>
          <a:xfrm>
            <a:off x="5666887" y="2670308"/>
            <a:ext cx="401747" cy="219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21AE3A-3EE1-5DB0-7AE5-049A42046F22}"/>
              </a:ext>
            </a:extLst>
          </p:cNvPr>
          <p:cNvSpPr txBox="1"/>
          <p:nvPr/>
        </p:nvSpPr>
        <p:spPr>
          <a:xfrm>
            <a:off x="5642037" y="2657138"/>
            <a:ext cx="569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URL</a:t>
            </a:r>
            <a:endParaRPr lang="zh-CN" altLang="en-US" sz="1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08F2D4-5F69-0F8B-CCF0-B1370EF2E15C}"/>
              </a:ext>
            </a:extLst>
          </p:cNvPr>
          <p:cNvSpPr/>
          <p:nvPr/>
        </p:nvSpPr>
        <p:spPr>
          <a:xfrm>
            <a:off x="6250559" y="2269123"/>
            <a:ext cx="569868" cy="716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15340C-7BDB-CDB6-A24C-18A338AD0113}"/>
              </a:ext>
            </a:extLst>
          </p:cNvPr>
          <p:cNvSpPr txBox="1"/>
          <p:nvPr/>
        </p:nvSpPr>
        <p:spPr>
          <a:xfrm>
            <a:off x="6275880" y="2258030"/>
            <a:ext cx="54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Recipe</a:t>
            </a:r>
          </a:p>
          <a:p>
            <a:r>
              <a:rPr lang="en-US" altLang="zh-CN" sz="800" dirty="0"/>
              <a:t>Module</a:t>
            </a:r>
            <a:endParaRPr lang="zh-CN" altLang="en-US" sz="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6D1D47-97AD-DD3A-A80D-FD55254FEF44}"/>
              </a:ext>
            </a:extLst>
          </p:cNvPr>
          <p:cNvSpPr/>
          <p:nvPr/>
        </p:nvSpPr>
        <p:spPr>
          <a:xfrm>
            <a:off x="6341213" y="2670308"/>
            <a:ext cx="401747" cy="219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5FCEC3-4824-7861-8B67-624824A748D4}"/>
              </a:ext>
            </a:extLst>
          </p:cNvPr>
          <p:cNvSpPr txBox="1"/>
          <p:nvPr/>
        </p:nvSpPr>
        <p:spPr>
          <a:xfrm>
            <a:off x="6316363" y="2657138"/>
            <a:ext cx="569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URL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65F908-B056-5D2F-90F7-DD6D8B71C4C3}"/>
              </a:ext>
            </a:extLst>
          </p:cNvPr>
          <p:cNvSpPr txBox="1"/>
          <p:nvPr/>
        </p:nvSpPr>
        <p:spPr>
          <a:xfrm>
            <a:off x="7521207" y="2516419"/>
            <a:ext cx="771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F8AD38-25AD-2894-CA93-D28FAC00BFAA}"/>
              </a:ext>
            </a:extLst>
          </p:cNvPr>
          <p:cNvSpPr/>
          <p:nvPr/>
        </p:nvSpPr>
        <p:spPr>
          <a:xfrm>
            <a:off x="6944456" y="2269123"/>
            <a:ext cx="569868" cy="716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8EA4E9-94AB-92E3-202A-D04C137C0506}"/>
              </a:ext>
            </a:extLst>
          </p:cNvPr>
          <p:cNvSpPr txBox="1"/>
          <p:nvPr/>
        </p:nvSpPr>
        <p:spPr>
          <a:xfrm>
            <a:off x="6958874" y="2258030"/>
            <a:ext cx="56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Follow</a:t>
            </a:r>
          </a:p>
          <a:p>
            <a:r>
              <a:rPr lang="en-US" altLang="zh-CN" sz="800" dirty="0"/>
              <a:t>Module</a:t>
            </a:r>
            <a:endParaRPr lang="zh-CN" altLang="en-US" sz="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C585C0-08F5-F48E-42E7-4DDA74093691}"/>
              </a:ext>
            </a:extLst>
          </p:cNvPr>
          <p:cNvSpPr/>
          <p:nvPr/>
        </p:nvSpPr>
        <p:spPr>
          <a:xfrm>
            <a:off x="7035110" y="2670308"/>
            <a:ext cx="401747" cy="219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05E4C0-4FCD-967F-4036-4A4EEAF710B7}"/>
              </a:ext>
            </a:extLst>
          </p:cNvPr>
          <p:cNvSpPr txBox="1"/>
          <p:nvPr/>
        </p:nvSpPr>
        <p:spPr>
          <a:xfrm>
            <a:off x="7010260" y="2657138"/>
            <a:ext cx="569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URL</a:t>
            </a:r>
            <a:endParaRPr lang="zh-CN" altLang="en-US" sz="1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FAD6CAD-989C-6017-DE5F-CC12B747B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43" y="1249182"/>
            <a:ext cx="914479" cy="289585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5F17A57-236E-5164-1EDC-8AEEF5004E4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861167" y="2055628"/>
            <a:ext cx="0" cy="2134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A2E7C12-3ABD-FE80-3AE5-BACA58E063A0}"/>
              </a:ext>
            </a:extLst>
          </p:cNvPr>
          <p:cNvCxnSpPr>
            <a:cxnSpLocks/>
          </p:cNvCxnSpPr>
          <p:nvPr/>
        </p:nvCxnSpPr>
        <p:spPr>
          <a:xfrm flipV="1">
            <a:off x="6535493" y="2062716"/>
            <a:ext cx="0" cy="2134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15C9EC0-A491-8DE9-1FA8-CABF26CA850C}"/>
              </a:ext>
            </a:extLst>
          </p:cNvPr>
          <p:cNvCxnSpPr>
            <a:cxnSpLocks/>
          </p:cNvCxnSpPr>
          <p:nvPr/>
        </p:nvCxnSpPr>
        <p:spPr>
          <a:xfrm flipV="1">
            <a:off x="7211501" y="2055628"/>
            <a:ext cx="0" cy="2134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812E4F-6B9C-4DCC-E8CB-DA16D0D77013}"/>
              </a:ext>
            </a:extLst>
          </p:cNvPr>
          <p:cNvCxnSpPr>
            <a:cxnSpLocks/>
          </p:cNvCxnSpPr>
          <p:nvPr/>
        </p:nvCxnSpPr>
        <p:spPr>
          <a:xfrm flipH="1">
            <a:off x="5862523" y="2055628"/>
            <a:ext cx="1859341" cy="7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40AD53F-800C-F30C-3DFB-93974B67A366}"/>
              </a:ext>
            </a:extLst>
          </p:cNvPr>
          <p:cNvCxnSpPr/>
          <p:nvPr/>
        </p:nvCxnSpPr>
        <p:spPr>
          <a:xfrm flipV="1">
            <a:off x="6810500" y="1538767"/>
            <a:ext cx="0" cy="523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9EE198E-0A62-CEF5-30F7-9FD96BDB222B}"/>
              </a:ext>
            </a:extLst>
          </p:cNvPr>
          <p:cNvSpPr/>
          <p:nvPr/>
        </p:nvSpPr>
        <p:spPr>
          <a:xfrm>
            <a:off x="5344631" y="3289004"/>
            <a:ext cx="2636875" cy="1176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33AC83B-511A-05D8-E3BB-E8081CC9D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786" y="3886886"/>
            <a:ext cx="1017836" cy="478129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FDA66E1-63AD-EC78-FA33-BA35920806BE}"/>
              </a:ext>
            </a:extLst>
          </p:cNvPr>
          <p:cNvCxnSpPr>
            <a:cxnSpLocks/>
          </p:cNvCxnSpPr>
          <p:nvPr/>
        </p:nvCxnSpPr>
        <p:spPr>
          <a:xfrm flipH="1">
            <a:off x="5840711" y="3445565"/>
            <a:ext cx="1859341" cy="7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F199C59-767D-685A-FAAB-ADD9659D7874}"/>
              </a:ext>
            </a:extLst>
          </p:cNvPr>
          <p:cNvCxnSpPr>
            <a:cxnSpLocks/>
          </p:cNvCxnSpPr>
          <p:nvPr/>
        </p:nvCxnSpPr>
        <p:spPr>
          <a:xfrm flipV="1">
            <a:off x="5840711" y="2903359"/>
            <a:ext cx="0" cy="549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578C751-32AB-A359-28FD-92A4422FFE4A}"/>
              </a:ext>
            </a:extLst>
          </p:cNvPr>
          <p:cNvCxnSpPr>
            <a:cxnSpLocks/>
          </p:cNvCxnSpPr>
          <p:nvPr/>
        </p:nvCxnSpPr>
        <p:spPr>
          <a:xfrm flipV="1">
            <a:off x="6535493" y="2910513"/>
            <a:ext cx="0" cy="549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AEFED11-DB3A-467F-BB89-3B6FB0BEDA71}"/>
              </a:ext>
            </a:extLst>
          </p:cNvPr>
          <p:cNvCxnSpPr>
            <a:cxnSpLocks/>
          </p:cNvCxnSpPr>
          <p:nvPr/>
        </p:nvCxnSpPr>
        <p:spPr>
          <a:xfrm flipV="1">
            <a:off x="7227622" y="2910513"/>
            <a:ext cx="0" cy="549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5A81F2B-1CBB-07D4-6611-4DB7AD9F7CC9}"/>
              </a:ext>
            </a:extLst>
          </p:cNvPr>
          <p:cNvCxnSpPr>
            <a:cxnSpLocks/>
          </p:cNvCxnSpPr>
          <p:nvPr/>
        </p:nvCxnSpPr>
        <p:spPr>
          <a:xfrm>
            <a:off x="6803898" y="3452577"/>
            <a:ext cx="0" cy="434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10AFBA0-76BA-795A-EB34-64B09280216A}"/>
              </a:ext>
            </a:extLst>
          </p:cNvPr>
          <p:cNvSpPr txBox="1"/>
          <p:nvPr/>
        </p:nvSpPr>
        <p:spPr>
          <a:xfrm>
            <a:off x="6859346" y="1497512"/>
            <a:ext cx="139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Code structure :</a:t>
            </a:r>
          </a:p>
          <a:p>
            <a:r>
              <a:rPr lang="en-US" altLang="zh-CN" sz="800" dirty="0"/>
              <a:t>Factory Mode</a:t>
            </a:r>
          </a:p>
          <a:p>
            <a:r>
              <a:rPr lang="en-US" altLang="zh-CN" sz="800" dirty="0"/>
              <a:t>Connect sperate API </a:t>
            </a:r>
          </a:p>
          <a:p>
            <a:r>
              <a:rPr lang="en-US" altLang="zh-CN" sz="800" dirty="0"/>
              <a:t>with Namespace</a:t>
            </a:r>
            <a:endParaRPr lang="zh-CN" altLang="en-US" sz="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8112B28-0DDE-D7B0-C6AD-9B487517C5AF}"/>
              </a:ext>
            </a:extLst>
          </p:cNvPr>
          <p:cNvSpPr txBox="1"/>
          <p:nvPr/>
        </p:nvSpPr>
        <p:spPr>
          <a:xfrm>
            <a:off x="5344631" y="3479431"/>
            <a:ext cx="139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ORM : Flask-</a:t>
            </a:r>
            <a:r>
              <a:rPr lang="en-US" altLang="zh-CN" sz="800" dirty="0" err="1"/>
              <a:t>SQLAlchemy</a:t>
            </a:r>
            <a:endParaRPr lang="en-US" altLang="zh-CN" sz="800" dirty="0"/>
          </a:p>
          <a:p>
            <a:r>
              <a:rPr lang="en-US" altLang="zh-CN" sz="800" dirty="0"/>
              <a:t>Migrate: Flask-Migrate</a:t>
            </a:r>
            <a:endParaRPr lang="zh-CN" altLang="en-US" sz="8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980739D-10AC-178F-3F9B-56D5EE947E1C}"/>
              </a:ext>
            </a:extLst>
          </p:cNvPr>
          <p:cNvCxnSpPr>
            <a:cxnSpLocks/>
          </p:cNvCxnSpPr>
          <p:nvPr/>
        </p:nvCxnSpPr>
        <p:spPr>
          <a:xfrm flipV="1">
            <a:off x="6898243" y="692369"/>
            <a:ext cx="0" cy="549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CADDC77-B4D9-C8AA-23DA-C10E3267EC5D}"/>
              </a:ext>
            </a:extLst>
          </p:cNvPr>
          <p:cNvSpPr txBox="1"/>
          <p:nvPr/>
        </p:nvSpPr>
        <p:spPr>
          <a:xfrm>
            <a:off x="6886232" y="737762"/>
            <a:ext cx="1392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JSON Response</a:t>
            </a:r>
            <a:endParaRPr lang="zh-CN" altLang="en-US" sz="8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15B7EE6-089E-45B9-F5EC-2F4340009F60}"/>
              </a:ext>
            </a:extLst>
          </p:cNvPr>
          <p:cNvCxnSpPr>
            <a:cxnSpLocks/>
          </p:cNvCxnSpPr>
          <p:nvPr/>
        </p:nvCxnSpPr>
        <p:spPr>
          <a:xfrm>
            <a:off x="6718704" y="720465"/>
            <a:ext cx="0" cy="5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3B3C26-C426-6F7A-7E88-BD27DC0738EE}"/>
              </a:ext>
            </a:extLst>
          </p:cNvPr>
          <p:cNvSpPr txBox="1"/>
          <p:nvPr/>
        </p:nvSpPr>
        <p:spPr>
          <a:xfrm>
            <a:off x="5902474" y="748866"/>
            <a:ext cx="1392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HTTP Request</a:t>
            </a:r>
            <a:endParaRPr lang="zh-CN" altLang="en-US" sz="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E450AF3-A2BA-7250-CC89-310DBFDF2104}"/>
              </a:ext>
            </a:extLst>
          </p:cNvPr>
          <p:cNvSpPr txBox="1"/>
          <p:nvPr/>
        </p:nvSpPr>
        <p:spPr>
          <a:xfrm>
            <a:off x="4090358" y="1772888"/>
            <a:ext cx="139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Business Layer</a:t>
            </a:r>
            <a:endParaRPr lang="zh-CN" altLang="en-US" sz="10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06A1A6-5E48-EF78-11EA-B67F681AAA3B}"/>
              </a:ext>
            </a:extLst>
          </p:cNvPr>
          <p:cNvSpPr txBox="1"/>
          <p:nvPr/>
        </p:nvSpPr>
        <p:spPr>
          <a:xfrm>
            <a:off x="4274167" y="3744811"/>
            <a:ext cx="1392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Data Layer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9084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2A2C304B-FF1D-D2C8-D304-0DF85D530F90}"/>
              </a:ext>
            </a:extLst>
          </p:cNvPr>
          <p:cNvSpPr txBox="1"/>
          <p:nvPr/>
        </p:nvSpPr>
        <p:spPr>
          <a:xfrm>
            <a:off x="719378" y="856672"/>
            <a:ext cx="4382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System Architecture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CC7ADE-8E3C-1524-D10E-91479051487E}"/>
              </a:ext>
            </a:extLst>
          </p:cNvPr>
          <p:cNvSpPr txBox="1"/>
          <p:nvPr/>
        </p:nvSpPr>
        <p:spPr>
          <a:xfrm>
            <a:off x="719377" y="1582157"/>
            <a:ext cx="590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Data Layer (Backend)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3D8A82-05EB-C775-3958-FB42D90C42B3}"/>
              </a:ext>
            </a:extLst>
          </p:cNvPr>
          <p:cNvSpPr txBox="1"/>
          <p:nvPr/>
        </p:nvSpPr>
        <p:spPr>
          <a:xfrm>
            <a:off x="719377" y="2409067"/>
            <a:ext cx="3370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Database: SQLite </a:t>
            </a: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sym typeface="Lato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     1.  store all text data in Relational Tables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     2.  store pictures in flask static folder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          and store pic URL to database 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Lato"/>
              </a:rPr>
              <a:t>          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D71FB2FF-C6E5-1374-EC45-AA9F7F317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106" y="842010"/>
            <a:ext cx="5134572" cy="38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9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2A2C304B-FF1D-D2C8-D304-0DF85D530F90}"/>
              </a:ext>
            </a:extLst>
          </p:cNvPr>
          <p:cNvSpPr txBox="1"/>
          <p:nvPr/>
        </p:nvSpPr>
        <p:spPr>
          <a:xfrm>
            <a:off x="719378" y="856672"/>
            <a:ext cx="4382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Project objectives / functionalities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C563CE-11B1-BC44-0A85-9C564E5507F5}"/>
              </a:ext>
            </a:extLst>
          </p:cNvPr>
          <p:cNvSpPr txBox="1"/>
          <p:nvPr/>
        </p:nvSpPr>
        <p:spPr>
          <a:xfrm>
            <a:off x="719378" y="1759367"/>
            <a:ext cx="590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User Registration &amp; Validation &amp; Profile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DE4E21-DCEF-45D5-8FAB-ED0CFD91391F}"/>
              </a:ext>
            </a:extLst>
          </p:cNvPr>
          <p:cNvSpPr txBox="1"/>
          <p:nvPr/>
        </p:nvSpPr>
        <p:spPr>
          <a:xfrm>
            <a:off x="719378" y="2263973"/>
            <a:ext cx="590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Like &amp; Comment on Recipes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F05C00-4CCB-8156-87E3-EC4982AD25C5}"/>
              </a:ext>
            </a:extLst>
          </p:cNvPr>
          <p:cNvSpPr txBox="1"/>
          <p:nvPr/>
        </p:nvSpPr>
        <p:spPr>
          <a:xfrm>
            <a:off x="719378" y="2768579"/>
            <a:ext cx="385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Subscribe Module 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(Novel)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A984F8-3836-130D-4DCF-A87589664D08}"/>
              </a:ext>
            </a:extLst>
          </p:cNvPr>
          <p:cNvSpPr txBox="1"/>
          <p:nvPr/>
        </p:nvSpPr>
        <p:spPr>
          <a:xfrm>
            <a:off x="4571998" y="1759366"/>
            <a:ext cx="39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Recipes Maintaining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AA4FB-0D63-F48F-047C-0F7207443D6D}"/>
              </a:ext>
            </a:extLst>
          </p:cNvPr>
          <p:cNvSpPr txBox="1"/>
          <p:nvPr/>
        </p:nvSpPr>
        <p:spPr>
          <a:xfrm>
            <a:off x="4571997" y="2251140"/>
            <a:ext cx="39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Favorites Module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F4EC55-3CFE-DAE0-A193-134A6A89133A}"/>
              </a:ext>
            </a:extLst>
          </p:cNvPr>
          <p:cNvSpPr txBox="1"/>
          <p:nvPr/>
        </p:nvSpPr>
        <p:spPr>
          <a:xfrm>
            <a:off x="4571996" y="2769161"/>
            <a:ext cx="39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Searching Module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6D0159-2BAF-2EAD-4B58-2FC468F970CB}"/>
              </a:ext>
            </a:extLst>
          </p:cNvPr>
          <p:cNvSpPr txBox="1"/>
          <p:nvPr/>
        </p:nvSpPr>
        <p:spPr>
          <a:xfrm>
            <a:off x="719378" y="3266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Recipes Ranking 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Lato"/>
                <a:cs typeface="Lato"/>
                <a:sym typeface="Lato"/>
              </a:rPr>
              <a:t>(Novel)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DE5ADF-4AED-50B4-1E1F-52DA5D7661F4}"/>
              </a:ext>
            </a:extLst>
          </p:cNvPr>
          <p:cNvSpPr txBox="1"/>
          <p:nvPr/>
        </p:nvSpPr>
        <p:spPr>
          <a:xfrm>
            <a:off x="4571996" y="32561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Lato"/>
                <a:cs typeface="Lato"/>
                <a:sym typeface="Lato"/>
              </a:rPr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14955504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502</Words>
  <Application>Microsoft Office PowerPoint</Application>
  <PresentationFormat>全屏显示(16:9)</PresentationFormat>
  <Paragraphs>139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Lato</vt:lpstr>
      <vt:lpstr>Cambria Math</vt:lpstr>
      <vt:lpstr>Times New Roman</vt:lpstr>
      <vt:lpstr>Arial</vt:lpstr>
      <vt:lpstr>Raleway</vt:lpstr>
      <vt:lpstr>Streamline</vt:lpstr>
      <vt:lpstr> Meal Recommend System By M18Q Brainstorm  Hanyue Jiang z5228748, Han Yan z5298115, Xueqing Ren z5290496,  Shiyu Nie z5319735, Zening Wang z52295651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涵越 蒋</cp:lastModifiedBy>
  <cp:revision>48</cp:revision>
  <dcterms:modified xsi:type="dcterms:W3CDTF">2022-11-13T15:50:20Z</dcterms:modified>
</cp:coreProperties>
</file>