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LPWr7tdiFOY5LpDsWWATe68b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e28378a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ce28378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1ce28378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ce28378a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ce28378a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ce28378a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ce28378a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ce28378a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ce28378a2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ce28378a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ce28378a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1ce28378a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ce4a7d4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ce4a7d4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1ce4a7d41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/>
          <p:nvPr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2"/>
          <p:cNvSpPr txBox="1"/>
          <p:nvPr>
            <p:ph type="title"/>
          </p:nvPr>
        </p:nvSpPr>
        <p:spPr>
          <a:xfrm>
            <a:off x="3283131" y="1958297"/>
            <a:ext cx="8569236" cy="161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2" type="body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">
  <p:cSld name="Transition Slide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7804"/>
            <a:ext cx="528575" cy="7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1"/>
          <p:cNvSpPr/>
          <p:nvPr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1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Content Slide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2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" type="body"/>
          </p:nvPr>
        </p:nvSpPr>
        <p:spPr>
          <a:xfrm>
            <a:off x="652463" y="1795749"/>
            <a:ext cx="10370190" cy="412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3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" type="body"/>
          </p:nvPr>
        </p:nvSpPr>
        <p:spPr>
          <a:xfrm>
            <a:off x="654228" y="1913536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2" type="body"/>
          </p:nvPr>
        </p:nvSpPr>
        <p:spPr>
          <a:xfrm>
            <a:off x="652463" y="2688805"/>
            <a:ext cx="10370190" cy="9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3" type="body"/>
          </p:nvPr>
        </p:nvSpPr>
        <p:spPr>
          <a:xfrm>
            <a:off x="654228" y="3957788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4" type="body"/>
          </p:nvPr>
        </p:nvSpPr>
        <p:spPr>
          <a:xfrm>
            <a:off x="652463" y="4733057"/>
            <a:ext cx="10370190" cy="9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3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3">
  <p:cSld name="Content Slide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4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2" type="body"/>
          </p:nvPr>
        </p:nvSpPr>
        <p:spPr>
          <a:xfrm>
            <a:off x="652463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4" type="body"/>
          </p:nvPr>
        </p:nvSpPr>
        <p:spPr>
          <a:xfrm>
            <a:off x="6146237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4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4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4">
  <p:cSld name="Content Slide 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5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2" type="body"/>
          </p:nvPr>
        </p:nvSpPr>
        <p:spPr>
          <a:xfrm>
            <a:off x="651081" y="2774950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4" type="body"/>
          </p:nvPr>
        </p:nvSpPr>
        <p:spPr>
          <a:xfrm>
            <a:off x="6144855" y="2774797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5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5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6"/>
          <p:cNvSpPr txBox="1"/>
          <p:nvPr>
            <p:ph type="title"/>
          </p:nvPr>
        </p:nvSpPr>
        <p:spPr>
          <a:xfrm>
            <a:off x="3051180" y="1291652"/>
            <a:ext cx="6189488" cy="807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/>
        </p:nvSpPr>
        <p:spPr>
          <a:xfrm>
            <a:off x="2273810" y="1167968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8" name="Google Shape;128;p46"/>
          <p:cNvSpPr txBox="1"/>
          <p:nvPr/>
        </p:nvSpPr>
        <p:spPr>
          <a:xfrm>
            <a:off x="9140821" y="1185256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29" name="Google Shape;129;p46"/>
          <p:cNvSpPr txBox="1"/>
          <p:nvPr>
            <p:ph idx="1" type="body"/>
          </p:nvPr>
        </p:nvSpPr>
        <p:spPr>
          <a:xfrm>
            <a:off x="7127193" y="2116732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6"/>
          <p:cNvSpPr txBox="1"/>
          <p:nvPr/>
        </p:nvSpPr>
        <p:spPr>
          <a:xfrm>
            <a:off x="2273810" y="3477024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9088267" y="3494312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3060741" y="3501730"/>
            <a:ext cx="6179926" cy="1507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3" type="body"/>
          </p:nvPr>
        </p:nvSpPr>
        <p:spPr>
          <a:xfrm>
            <a:off x="7127193" y="5065124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6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1">
  <p:cSld name="Image Slide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/>
          <p:nvPr>
            <p:ph idx="2" type="pic"/>
          </p:nvPr>
        </p:nvSpPr>
        <p:spPr>
          <a:xfrm>
            <a:off x="554038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2" name="Google Shape;142;p47"/>
          <p:cNvSpPr txBox="1"/>
          <p:nvPr>
            <p:ph idx="1" type="body"/>
          </p:nvPr>
        </p:nvSpPr>
        <p:spPr>
          <a:xfrm>
            <a:off x="547734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3" type="body"/>
          </p:nvPr>
        </p:nvSpPr>
        <p:spPr>
          <a:xfrm>
            <a:off x="547558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7"/>
          <p:cNvSpPr/>
          <p:nvPr>
            <p:ph idx="4" type="pic"/>
          </p:nvPr>
        </p:nvSpPr>
        <p:spPr>
          <a:xfrm>
            <a:off x="552273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5" name="Google Shape;145;p47"/>
          <p:cNvSpPr txBox="1"/>
          <p:nvPr>
            <p:ph idx="5" type="body"/>
          </p:nvPr>
        </p:nvSpPr>
        <p:spPr>
          <a:xfrm>
            <a:off x="547558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6" type="body"/>
          </p:nvPr>
        </p:nvSpPr>
        <p:spPr>
          <a:xfrm>
            <a:off x="547381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7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7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2">
  <p:cSld name="Image Slide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8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8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65422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65246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8"/>
          <p:cNvSpPr/>
          <p:nvPr>
            <p:ph idx="3" type="pic"/>
          </p:nvPr>
        </p:nvSpPr>
        <p:spPr>
          <a:xfrm>
            <a:off x="6282203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7" name="Google Shape;157;p48"/>
          <p:cNvSpPr txBox="1"/>
          <p:nvPr>
            <p:ph idx="4" type="body"/>
          </p:nvPr>
        </p:nvSpPr>
        <p:spPr>
          <a:xfrm>
            <a:off x="65246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5" type="body"/>
          </p:nvPr>
        </p:nvSpPr>
        <p:spPr>
          <a:xfrm>
            <a:off x="65069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8"/>
          <p:cNvSpPr/>
          <p:nvPr>
            <p:ph idx="6" type="pic"/>
          </p:nvPr>
        </p:nvSpPr>
        <p:spPr>
          <a:xfrm>
            <a:off x="6280438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0" name="Google Shape;160;p48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8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3">
  <p:cSld name="Image Slide 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9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9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9"/>
          <p:cNvSpPr/>
          <p:nvPr>
            <p:ph idx="2" type="pic"/>
          </p:nvPr>
        </p:nvSpPr>
        <p:spPr>
          <a:xfrm>
            <a:off x="55403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8" name="Google Shape;168;p49"/>
          <p:cNvSpPr txBox="1"/>
          <p:nvPr>
            <p:ph idx="1" type="body"/>
          </p:nvPr>
        </p:nvSpPr>
        <p:spPr>
          <a:xfrm>
            <a:off x="5477348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9"/>
          <p:cNvSpPr txBox="1"/>
          <p:nvPr>
            <p:ph idx="3" type="body"/>
          </p:nvPr>
        </p:nvSpPr>
        <p:spPr>
          <a:xfrm>
            <a:off x="5475583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9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9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4">
  <p:cSld name="Image Slide 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0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5372" y="277803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0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0"/>
          <p:cNvSpPr txBox="1"/>
          <p:nvPr>
            <p:ph idx="1" type="body"/>
          </p:nvPr>
        </p:nvSpPr>
        <p:spPr>
          <a:xfrm>
            <a:off x="652463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0"/>
          <p:cNvSpPr txBox="1"/>
          <p:nvPr>
            <p:ph idx="2" type="body"/>
          </p:nvPr>
        </p:nvSpPr>
        <p:spPr>
          <a:xfrm>
            <a:off x="650698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50"/>
          <p:cNvSpPr/>
          <p:nvPr>
            <p:ph idx="3" type="pic"/>
          </p:nvPr>
        </p:nvSpPr>
        <p:spPr>
          <a:xfrm>
            <a:off x="628396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0" name="Google Shape;180;p50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0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/>
          <p:nvPr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 txBox="1"/>
          <p:nvPr>
            <p:ph type="title"/>
          </p:nvPr>
        </p:nvSpPr>
        <p:spPr>
          <a:xfrm>
            <a:off x="3283131" y="1958297"/>
            <a:ext cx="8569236" cy="161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2" type="body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5">
  <p:cSld name="Image Slide 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1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1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6" name="Google Shape;18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1"/>
          <p:cNvSpPr/>
          <p:nvPr>
            <p:ph idx="2" type="pic"/>
          </p:nvPr>
        </p:nvSpPr>
        <p:spPr>
          <a:xfrm>
            <a:off x="650698" y="1578560"/>
            <a:ext cx="10371957" cy="387525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8" name="Google Shape;188;p51"/>
          <p:cNvSpPr txBox="1"/>
          <p:nvPr>
            <p:ph idx="3" type="body"/>
          </p:nvPr>
        </p:nvSpPr>
        <p:spPr>
          <a:xfrm>
            <a:off x="654689" y="5590340"/>
            <a:ext cx="10367965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1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1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6">
  <p:cSld name="Image Slide 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2"/>
          <p:cNvSpPr txBox="1"/>
          <p:nvPr>
            <p:ph idx="1" type="body"/>
          </p:nvPr>
        </p:nvSpPr>
        <p:spPr>
          <a:xfrm>
            <a:off x="7679104" y="2391179"/>
            <a:ext cx="4187900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52"/>
          <p:cNvSpPr txBox="1"/>
          <p:nvPr>
            <p:ph idx="2" type="body"/>
          </p:nvPr>
        </p:nvSpPr>
        <p:spPr>
          <a:xfrm>
            <a:off x="7677339" y="3166449"/>
            <a:ext cx="4187900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2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7">
  <p:cSld name="Image Slide 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3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3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3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lide 1">
  <p:cSld name="Graph Slide 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4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4"/>
          <p:cNvSpPr/>
          <p:nvPr>
            <p:ph idx="2" type="chart"/>
          </p:nvPr>
        </p:nvSpPr>
        <p:spPr>
          <a:xfrm>
            <a:off x="1430338" y="1747838"/>
            <a:ext cx="9134475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54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4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1">
  <p:cSld name="Thank You Slide 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5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5"/>
          <p:cNvSpPr/>
          <p:nvPr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5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55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55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2">
  <p:cSld name="Thank You Slide 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6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6"/>
          <p:cNvSpPr/>
          <p:nvPr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7804"/>
            <a:ext cx="528575" cy="7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6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1">
  <p:cSld name="Closing Art 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2">
  <p:cSld name="Closing Art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3">
  <p:cSld name="Closing Art 3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4">
  <p:cSld name="Closing Art 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4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4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5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>
  <p:cSld name="Section Divider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694"/>
            <a:ext cx="12189532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6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>
  <p:cSld name="Section Divider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7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>
  <p:cSld name="Section Divider 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2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8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>
  <p:cSld name="Section Divider 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9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">
  <p:cSld name="Transition Slide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0"/>
          <p:cNvSpPr/>
          <p:nvPr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/>
          <p:nvPr>
            <p:ph type="title"/>
          </p:nvPr>
        </p:nvSpPr>
        <p:spPr>
          <a:xfrm>
            <a:off x="3283131" y="1958297"/>
            <a:ext cx="8569236" cy="161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Chicago Crime</a:t>
            </a:r>
            <a:endParaRPr/>
          </a:p>
        </p:txBody>
      </p:sp>
      <p:sp>
        <p:nvSpPr>
          <p:cNvPr id="244" name="Google Shape;244;p1"/>
          <p:cNvSpPr txBox="1"/>
          <p:nvPr>
            <p:ph idx="1" type="body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Deep Dive Project 5</a:t>
            </a:r>
            <a:endParaRPr/>
          </a:p>
        </p:txBody>
      </p:sp>
      <p:sp>
        <p:nvSpPr>
          <p:cNvPr id="245" name="Google Shape;245;p1"/>
          <p:cNvSpPr txBox="1"/>
          <p:nvPr>
            <p:ph idx="2" type="body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None/>
            </a:pPr>
            <a:r>
              <a:rPr lang="en-US" sz="2160"/>
              <a:t>Simon Kato, Tanishq Khurana, Aakash Narayan, Shivanshu Shekhar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Training Pipeline</a:t>
            </a:r>
            <a:endParaRPr/>
          </a:p>
        </p:txBody>
      </p:sp>
      <p:sp>
        <p:nvSpPr>
          <p:cNvPr id="330" name="Google Shape;330;p13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Details</a:t>
            </a:r>
            <a:endParaRPr/>
          </a:p>
        </p:txBody>
      </p:sp>
      <p:sp>
        <p:nvSpPr>
          <p:cNvPr id="331" name="Google Shape;331;p13"/>
          <p:cNvSpPr txBox="1"/>
          <p:nvPr>
            <p:ph idx="2" type="body"/>
          </p:nvPr>
        </p:nvSpPr>
        <p:spPr>
          <a:xfrm>
            <a:off x="652475" y="2785271"/>
            <a:ext cx="48765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chemeClr val="dk1"/>
                </a:solidFill>
              </a:rPr>
              <a:t>Loss Function</a:t>
            </a:r>
            <a:r>
              <a:rPr lang="en-US" sz="1700">
                <a:solidFill>
                  <a:schemeClr val="dk1"/>
                </a:solidFill>
              </a:rPr>
              <a:t>: Cross-Entropy Loss for multi-class classification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Optimizer</a:t>
            </a:r>
            <a:r>
              <a:rPr lang="en-US" sz="1700">
                <a:solidFill>
                  <a:schemeClr val="dk1"/>
                </a:solidFill>
              </a:rPr>
              <a:t>: Adam, chosen for efficient convergence and superior performance.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1700"/>
          </a:p>
        </p:txBody>
      </p:sp>
      <p:sp>
        <p:nvSpPr>
          <p:cNvPr id="332" name="Google Shape;332;p13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en-US">
                <a:solidFill>
                  <a:schemeClr val="dk1"/>
                </a:solidFill>
              </a:rPr>
              <a:t>Training Workflow:</a:t>
            </a:r>
            <a:endParaRPr b="1"/>
          </a:p>
        </p:txBody>
      </p:sp>
      <p:sp>
        <p:nvSpPr>
          <p:cNvPr id="333" name="Google Shape;333;p13"/>
          <p:cNvSpPr txBox="1"/>
          <p:nvPr>
            <p:ph idx="4" type="body"/>
          </p:nvPr>
        </p:nvSpPr>
        <p:spPr>
          <a:xfrm>
            <a:off x="6146237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n-US"/>
              <a:t>Data split: 90% training, 10% testing.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n-US"/>
              <a:t>10 Epochs: Balanced between speed and convergence.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Metrics: Monitored accuracy and loss per epoch.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2 Bulleted Sections</a:t>
            </a:r>
            <a:endParaRPr/>
          </a:p>
        </p:txBody>
      </p:sp>
      <p:sp>
        <p:nvSpPr>
          <p:cNvPr id="342" name="Google Shape;342;p14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3" name="Google Shape;343;p14"/>
          <p:cNvSpPr txBox="1"/>
          <p:nvPr>
            <p:ph idx="2" type="body"/>
          </p:nvPr>
        </p:nvSpPr>
        <p:spPr>
          <a:xfrm>
            <a:off x="651081" y="2774950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344" name="Google Shape;344;p14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5" name="Google Shape;345;p14"/>
          <p:cNvSpPr txBox="1"/>
          <p:nvPr>
            <p:ph idx="4" type="body"/>
          </p:nvPr>
        </p:nvSpPr>
        <p:spPr>
          <a:xfrm>
            <a:off x="6144855" y="2774797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47" name="Google Shape;34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/>
          <p:nvPr>
            <p:ph type="title"/>
          </p:nvPr>
        </p:nvSpPr>
        <p:spPr>
          <a:xfrm>
            <a:off x="3051180" y="1291652"/>
            <a:ext cx="6189488" cy="807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Quote</a:t>
            </a:r>
            <a:endParaRPr/>
          </a:p>
        </p:txBody>
      </p:sp>
      <p:sp>
        <p:nvSpPr>
          <p:cNvPr id="354" name="Google Shape;354;p15"/>
          <p:cNvSpPr txBox="1"/>
          <p:nvPr>
            <p:ph idx="1" type="body"/>
          </p:nvPr>
        </p:nvSpPr>
        <p:spPr>
          <a:xfrm>
            <a:off x="7127193" y="2116732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 txBox="1"/>
          <p:nvPr>
            <p:ph idx="2" type="body"/>
          </p:nvPr>
        </p:nvSpPr>
        <p:spPr>
          <a:xfrm>
            <a:off x="3060741" y="3501730"/>
            <a:ext cx="6179926" cy="1507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 txBox="1"/>
          <p:nvPr>
            <p:ph idx="3" type="body"/>
          </p:nvPr>
        </p:nvSpPr>
        <p:spPr>
          <a:xfrm>
            <a:off x="7127193" y="5065124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Content and Photo (1)</a:t>
            </a:r>
            <a:endParaRPr/>
          </a:p>
        </p:txBody>
      </p:sp>
      <p:sp>
        <p:nvSpPr>
          <p:cNvPr id="365" name="Google Shape;365;p16"/>
          <p:cNvSpPr/>
          <p:nvPr>
            <p:ph idx="2" type="pic"/>
          </p:nvPr>
        </p:nvSpPr>
        <p:spPr>
          <a:xfrm>
            <a:off x="554038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6" name="Google Shape;366;p16"/>
          <p:cNvSpPr txBox="1"/>
          <p:nvPr>
            <p:ph idx="1" type="body"/>
          </p:nvPr>
        </p:nvSpPr>
        <p:spPr>
          <a:xfrm>
            <a:off x="547734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7" name="Google Shape;367;p16"/>
          <p:cNvSpPr txBox="1"/>
          <p:nvPr>
            <p:ph idx="3" type="body"/>
          </p:nvPr>
        </p:nvSpPr>
        <p:spPr>
          <a:xfrm>
            <a:off x="547558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8" name="Google Shape;368;p16"/>
          <p:cNvSpPr/>
          <p:nvPr>
            <p:ph idx="4" type="pic"/>
          </p:nvPr>
        </p:nvSpPr>
        <p:spPr>
          <a:xfrm>
            <a:off x="552273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9" name="Google Shape;369;p16"/>
          <p:cNvSpPr txBox="1"/>
          <p:nvPr>
            <p:ph idx="5" type="body"/>
          </p:nvPr>
        </p:nvSpPr>
        <p:spPr>
          <a:xfrm>
            <a:off x="547558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70" name="Google Shape;370;p16"/>
          <p:cNvSpPr txBox="1"/>
          <p:nvPr>
            <p:ph idx="6" type="body"/>
          </p:nvPr>
        </p:nvSpPr>
        <p:spPr>
          <a:xfrm>
            <a:off x="547381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1" name="Google Shape;371;p16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2" name="Google Shape;37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Content and Photo (2)</a:t>
            </a:r>
            <a:endParaRPr/>
          </a:p>
        </p:txBody>
      </p:sp>
      <p:sp>
        <p:nvSpPr>
          <p:cNvPr id="379" name="Google Shape;379;p17"/>
          <p:cNvSpPr txBox="1"/>
          <p:nvPr>
            <p:ph idx="1" type="body"/>
          </p:nvPr>
        </p:nvSpPr>
        <p:spPr>
          <a:xfrm>
            <a:off x="65422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 txBox="1"/>
          <p:nvPr>
            <p:ph idx="2" type="body"/>
          </p:nvPr>
        </p:nvSpPr>
        <p:spPr>
          <a:xfrm>
            <a:off x="65246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/>
          <p:nvPr>
            <p:ph idx="3" type="pic"/>
          </p:nvPr>
        </p:nvSpPr>
        <p:spPr>
          <a:xfrm>
            <a:off x="6282203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82" name="Google Shape;382;p17"/>
          <p:cNvSpPr txBox="1"/>
          <p:nvPr>
            <p:ph idx="4" type="body"/>
          </p:nvPr>
        </p:nvSpPr>
        <p:spPr>
          <a:xfrm>
            <a:off x="65246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 txBox="1"/>
          <p:nvPr>
            <p:ph idx="5" type="body"/>
          </p:nvPr>
        </p:nvSpPr>
        <p:spPr>
          <a:xfrm>
            <a:off x="65069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/>
          <p:nvPr>
            <p:ph idx="6" type="pic"/>
          </p:nvPr>
        </p:nvSpPr>
        <p:spPr>
          <a:xfrm>
            <a:off x="6280438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85" name="Google Shape;385;p17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Photo Left</a:t>
            </a:r>
            <a:endParaRPr/>
          </a:p>
        </p:txBody>
      </p:sp>
      <p:sp>
        <p:nvSpPr>
          <p:cNvPr id="393" name="Google Shape;393;p18"/>
          <p:cNvSpPr/>
          <p:nvPr>
            <p:ph idx="2" type="pic"/>
          </p:nvPr>
        </p:nvSpPr>
        <p:spPr>
          <a:xfrm>
            <a:off x="55403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4" name="Google Shape;394;p18"/>
          <p:cNvSpPr txBox="1"/>
          <p:nvPr>
            <p:ph idx="1" type="body"/>
          </p:nvPr>
        </p:nvSpPr>
        <p:spPr>
          <a:xfrm>
            <a:off x="5477348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 txBox="1"/>
          <p:nvPr>
            <p:ph idx="3" type="body"/>
          </p:nvPr>
        </p:nvSpPr>
        <p:spPr>
          <a:xfrm>
            <a:off x="5475583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Photo Right</a:t>
            </a:r>
            <a:endParaRPr/>
          </a:p>
        </p:txBody>
      </p:sp>
      <p:sp>
        <p:nvSpPr>
          <p:cNvPr id="404" name="Google Shape;404;p19"/>
          <p:cNvSpPr txBox="1"/>
          <p:nvPr>
            <p:ph idx="1" type="body"/>
          </p:nvPr>
        </p:nvSpPr>
        <p:spPr>
          <a:xfrm>
            <a:off x="652463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 txBox="1"/>
          <p:nvPr>
            <p:ph idx="2" type="body"/>
          </p:nvPr>
        </p:nvSpPr>
        <p:spPr>
          <a:xfrm>
            <a:off x="650698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>
            <p:ph idx="3" type="pic"/>
          </p:nvPr>
        </p:nvSpPr>
        <p:spPr>
          <a:xfrm>
            <a:off x="628396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7" name="Google Shape;407;p19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idx="4294967295" type="title"/>
          </p:nvPr>
        </p:nvSpPr>
        <p:spPr>
          <a:xfrm>
            <a:off x="838200" y="-14990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Photo</a:t>
            </a:r>
            <a:endParaRPr/>
          </a:p>
        </p:txBody>
      </p:sp>
      <p:sp>
        <p:nvSpPr>
          <p:cNvPr id="415" name="Google Shape;415;p20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>
            <p:ph idx="2" type="pic"/>
          </p:nvPr>
        </p:nvSpPr>
        <p:spPr>
          <a:xfrm>
            <a:off x="650698" y="1578560"/>
            <a:ext cx="10371957" cy="387525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7" name="Google Shape;417;p20"/>
          <p:cNvSpPr txBox="1"/>
          <p:nvPr>
            <p:ph idx="3" type="body"/>
          </p:nvPr>
        </p:nvSpPr>
        <p:spPr>
          <a:xfrm>
            <a:off x="654689" y="5590340"/>
            <a:ext cx="10367965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Heading (2)</a:t>
            </a:r>
            <a:endParaRPr/>
          </a:p>
        </p:txBody>
      </p:sp>
      <p:sp>
        <p:nvSpPr>
          <p:cNvPr id="426" name="Google Shape;426;p6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27" name="Google Shape;427;p6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8" name="Google Shape;4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Presentation Title (3)</a:t>
            </a:r>
            <a:endParaRPr/>
          </a:p>
        </p:txBody>
      </p:sp>
      <p:sp>
        <p:nvSpPr>
          <p:cNvPr id="435" name="Google Shape;435;p3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36" name="Google Shape;436;p3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ce28378a2_0_0"/>
          <p:cNvSpPr txBox="1"/>
          <p:nvPr>
            <p:ph type="title"/>
          </p:nvPr>
        </p:nvSpPr>
        <p:spPr>
          <a:xfrm>
            <a:off x="1610698" y="823864"/>
            <a:ext cx="8981100" cy="110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1ce28378a2_0_0"/>
          <p:cNvSpPr txBox="1"/>
          <p:nvPr>
            <p:ph idx="1" type="body"/>
          </p:nvPr>
        </p:nvSpPr>
        <p:spPr>
          <a:xfrm>
            <a:off x="1610697" y="2328261"/>
            <a:ext cx="8981100" cy="220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Introduction, Motivation, and Dataset</a:t>
            </a:r>
            <a:endParaRPr/>
          </a:p>
        </p:txBody>
      </p:sp>
      <p:sp>
        <p:nvSpPr>
          <p:cNvPr id="253" name="Google Shape;253;g31ce28378a2_0_0"/>
          <p:cNvSpPr txBox="1"/>
          <p:nvPr>
            <p:ph idx="2" type="body"/>
          </p:nvPr>
        </p:nvSpPr>
        <p:spPr>
          <a:xfrm>
            <a:off x="1610697" y="4952165"/>
            <a:ext cx="8981100" cy="7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1ce28378a2_0_0"/>
          <p:cNvSpPr txBox="1"/>
          <p:nvPr>
            <p:ph idx="3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ce28378a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Presentation Title (4)</a:t>
            </a:r>
            <a:endParaRPr/>
          </a:p>
        </p:txBody>
      </p:sp>
      <p:sp>
        <p:nvSpPr>
          <p:cNvPr id="443" name="Google Shape;443;p4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44" name="Google Shape;444;p4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Heading (3)</a:t>
            </a:r>
            <a:endParaRPr/>
          </a:p>
        </p:txBody>
      </p:sp>
      <p:sp>
        <p:nvSpPr>
          <p:cNvPr id="451" name="Google Shape;451;p7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52" name="Google Shape;452;p7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53" name="Google Shape;4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Heading (4)</a:t>
            </a:r>
            <a:endParaRPr/>
          </a:p>
        </p:txBody>
      </p:sp>
      <p:sp>
        <p:nvSpPr>
          <p:cNvPr id="460" name="Google Shape;460;p8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1" name="Google Shape;461;p8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62" name="Google Shape;4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9" name="Google Shape;469;p5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70" name="Google Shape;470;p5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1" name="Google Shape;47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 txBox="1"/>
          <p:nvPr>
            <p:ph idx="4294967295" type="title"/>
          </p:nvPr>
        </p:nvSpPr>
        <p:spPr>
          <a:xfrm>
            <a:off x="832165" y="-1523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Section Photo (1)</a:t>
            </a:r>
            <a:endParaRPr/>
          </a:p>
        </p:txBody>
      </p:sp>
      <p:pic>
        <p:nvPicPr>
          <p:cNvPr id="478" name="Google Shape;478;p21"/>
          <p:cNvPicPr preferRelativeResize="0"/>
          <p:nvPr/>
        </p:nvPicPr>
        <p:blipFill rotWithShape="1">
          <a:blip r:embed="rId3">
            <a:alphaModFix/>
          </a:blip>
          <a:srcRect b="9330" l="0" r="0" t="11219"/>
          <a:stretch/>
        </p:blipFill>
        <p:spPr>
          <a:xfrm>
            <a:off x="-12070" y="0"/>
            <a:ext cx="12204070" cy="624541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1"/>
          <p:cNvSpPr/>
          <p:nvPr/>
        </p:nvSpPr>
        <p:spPr>
          <a:xfrm>
            <a:off x="7260879" y="0"/>
            <a:ext cx="4931121" cy="6245412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1"/>
          <p:cNvSpPr txBox="1"/>
          <p:nvPr>
            <p:ph idx="1" type="body"/>
          </p:nvPr>
        </p:nvSpPr>
        <p:spPr>
          <a:xfrm>
            <a:off x="7679104" y="2391179"/>
            <a:ext cx="4187900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81" name="Google Shape;481;p21"/>
          <p:cNvSpPr txBox="1"/>
          <p:nvPr>
            <p:ph idx="2" type="body"/>
          </p:nvPr>
        </p:nvSpPr>
        <p:spPr>
          <a:xfrm>
            <a:off x="7677339" y="3166449"/>
            <a:ext cx="4187900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573388" y="2690336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photo cropped to size for the entire slide like the example slide. Send the photo to the back so the blue box, Block I and footer text are not covered.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1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84" name="Google Shape;4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5" name="Google Shape;4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691" y="288257"/>
            <a:ext cx="516232" cy="74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"/>
          <p:cNvSpPr txBox="1"/>
          <p:nvPr>
            <p:ph idx="4294967295" type="title"/>
          </p:nvPr>
        </p:nvSpPr>
        <p:spPr>
          <a:xfrm>
            <a:off x="838200" y="-14950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Section Photo (2)</a:t>
            </a:r>
            <a:endParaRPr/>
          </a:p>
        </p:txBody>
      </p:sp>
      <p:pic>
        <p:nvPicPr>
          <p:cNvPr id="492" name="Google Shape;492;p22"/>
          <p:cNvPicPr preferRelativeResize="0"/>
          <p:nvPr/>
        </p:nvPicPr>
        <p:blipFill rotWithShape="1">
          <a:blip r:embed="rId3">
            <a:alphaModFix/>
          </a:blip>
          <a:srcRect b="0" l="0" r="0" t="8676"/>
          <a:stretch/>
        </p:blipFill>
        <p:spPr>
          <a:xfrm>
            <a:off x="0" y="5227"/>
            <a:ext cx="12192000" cy="684754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2"/>
          <p:cNvSpPr/>
          <p:nvPr/>
        </p:nvSpPr>
        <p:spPr>
          <a:xfrm>
            <a:off x="0" y="-5227"/>
            <a:ext cx="12192000" cy="6858000"/>
          </a:xfrm>
          <a:prstGeom prst="rect">
            <a:avLst/>
          </a:prstGeom>
          <a:solidFill>
            <a:srgbClr val="13294B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2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96" name="Google Shape;496;p22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22"/>
          <p:cNvSpPr txBox="1"/>
          <p:nvPr/>
        </p:nvSpPr>
        <p:spPr>
          <a:xfrm>
            <a:off x="3044983" y="1472652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photo for the entire slide like this example slide. Send the photo to the back so the blue box, gradient box, Block I and footer text are not covered.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691" y="288257"/>
            <a:ext cx="516232" cy="74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/>
          <p:nvPr>
            <p:ph idx="4294967295" type="title"/>
          </p:nvPr>
        </p:nvSpPr>
        <p:spPr>
          <a:xfrm>
            <a:off x="838200" y="-15042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Section Photo (3)</a:t>
            </a:r>
            <a:endParaRPr/>
          </a:p>
        </p:txBody>
      </p:sp>
      <p:pic>
        <p:nvPicPr>
          <p:cNvPr id="506" name="Google Shape;506;p23"/>
          <p:cNvPicPr preferRelativeResize="0"/>
          <p:nvPr/>
        </p:nvPicPr>
        <p:blipFill rotWithShape="1">
          <a:blip r:embed="rId3">
            <a:alphaModFix/>
          </a:blip>
          <a:srcRect b="0" l="0" r="0" t="8676"/>
          <a:stretch/>
        </p:blipFill>
        <p:spPr>
          <a:xfrm>
            <a:off x="0" y="5227"/>
            <a:ext cx="12192000" cy="684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3"/>
          <p:cNvSpPr/>
          <p:nvPr/>
        </p:nvSpPr>
        <p:spPr>
          <a:xfrm>
            <a:off x="0" y="-5227"/>
            <a:ext cx="12192000" cy="6858000"/>
          </a:xfrm>
          <a:prstGeom prst="rect">
            <a:avLst/>
          </a:prstGeom>
          <a:solidFill>
            <a:srgbClr val="FF5F0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3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23"/>
          <p:cNvSpPr txBox="1"/>
          <p:nvPr/>
        </p:nvSpPr>
        <p:spPr>
          <a:xfrm>
            <a:off x="3044983" y="1472652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photo for the entire slide like this example slide. Send the photo to the back so the blue box, gradient box, Block I and footer text are not covered.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Chart</a:t>
            </a:r>
            <a:endParaRPr/>
          </a:p>
        </p:txBody>
      </p:sp>
      <p:sp>
        <p:nvSpPr>
          <p:cNvPr id="520" name="Google Shape;520;p24"/>
          <p:cNvSpPr/>
          <p:nvPr>
            <p:ph idx="2" type="chart"/>
          </p:nvPr>
        </p:nvSpPr>
        <p:spPr>
          <a:xfrm>
            <a:off x="1430338" y="1747838"/>
            <a:ext cx="9134475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4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24"/>
          <p:cNvSpPr txBox="1"/>
          <p:nvPr/>
        </p:nvSpPr>
        <p:spPr>
          <a:xfrm>
            <a:off x="4922385" y="136525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insert charts through PowerPoint to ensure they follow University Brand standard colors. If using a personal chart, please ensure chart colors match with Brand standards.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Thank You (1)</a:t>
            </a:r>
            <a:endParaRPr/>
          </a:p>
        </p:txBody>
      </p:sp>
      <p:sp>
        <p:nvSpPr>
          <p:cNvPr id="530" name="Google Shape;530;p25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6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Thank You (2)</a:t>
            </a:r>
            <a:endParaRPr/>
          </a:p>
        </p:txBody>
      </p:sp>
      <p:sp>
        <p:nvSpPr>
          <p:cNvPr id="540" name="Google Shape;540;p26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41" name="Google Shape;541;p26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2" name="Google Shape;542;p26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43" name="Google Shape;54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ce28378a2_0_9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Motivation</a:t>
            </a:r>
            <a:endParaRPr/>
          </a:p>
        </p:txBody>
      </p:sp>
      <p:sp>
        <p:nvSpPr>
          <p:cNvPr id="262" name="Google Shape;262;g31ce28378a2_0_9"/>
          <p:cNvSpPr txBox="1"/>
          <p:nvPr>
            <p:ph idx="1" type="body"/>
          </p:nvPr>
        </p:nvSpPr>
        <p:spPr>
          <a:xfrm>
            <a:off x="652475" y="1795750"/>
            <a:ext cx="56772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Chicago Crime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Violent Crime – Higher than national average [1]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Property Crime – Higher than national average [1]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 we leverage deep learning to address crime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Predict the next </a:t>
            </a:r>
            <a:r>
              <a:rPr lang="en-US"/>
              <a:t>category</a:t>
            </a:r>
            <a:r>
              <a:rPr lang="en-US"/>
              <a:t> of crime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Predict the next location of crime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Aid in the allocation of resources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Combat bias in police departments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1ce28378a2_0_9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[1] https://realestate.usnews.com/places/illinois/chicago/crime</a:t>
            </a:r>
            <a:endParaRPr/>
          </a:p>
        </p:txBody>
      </p:sp>
      <p:sp>
        <p:nvSpPr>
          <p:cNvPr id="264" name="Google Shape;264;g31ce28378a2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31ce28378a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575" y="793638"/>
            <a:ext cx="4344000" cy="52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36" y="2932655"/>
            <a:ext cx="5775128" cy="99268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7"/>
          <p:cNvSpPr txBox="1"/>
          <p:nvPr>
            <p:ph idx="4294967295" type="title"/>
          </p:nvPr>
        </p:nvSpPr>
        <p:spPr>
          <a:xfrm>
            <a:off x="838200" y="-1538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Blue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338" y="2932048"/>
            <a:ext cx="5761324" cy="9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8"/>
          <p:cNvSpPr txBox="1"/>
          <p:nvPr>
            <p:ph idx="4294967295" type="title"/>
          </p:nvPr>
        </p:nvSpPr>
        <p:spPr>
          <a:xfrm>
            <a:off x="838200" y="-1538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Orange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36" y="2932655"/>
            <a:ext cx="5775128" cy="992688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9"/>
          <p:cNvSpPr txBox="1"/>
          <p:nvPr>
            <p:ph idx="4294967295" type="title"/>
          </p:nvPr>
        </p:nvSpPr>
        <p:spPr>
          <a:xfrm>
            <a:off x="725466" y="-1476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Blue Photo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338" y="2932048"/>
            <a:ext cx="5761324" cy="9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0"/>
          <p:cNvSpPr txBox="1"/>
          <p:nvPr>
            <p:ph idx="4294967295" type="title"/>
          </p:nvPr>
        </p:nvSpPr>
        <p:spPr>
          <a:xfrm>
            <a:off x="838200" y="-14386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Orange Photo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ce28378a2_0_26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72" name="Google Shape;272;g31ce28378a2_0_26"/>
          <p:cNvSpPr txBox="1"/>
          <p:nvPr>
            <p:ph idx="1" type="body"/>
          </p:nvPr>
        </p:nvSpPr>
        <p:spPr>
          <a:xfrm>
            <a:off x="652474" y="1795750"/>
            <a:ext cx="44634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span: 2020-2024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Datapoints: 50,000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Block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Location description and location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Arrest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Domestic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District, ward, and community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Target: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Crime Type</a:t>
            </a:r>
            <a:endParaRPr/>
          </a:p>
        </p:txBody>
      </p:sp>
      <p:sp>
        <p:nvSpPr>
          <p:cNvPr id="273" name="Google Shape;273;g31ce28378a2_0_26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1ce28378a2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31ce28378a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875" y="426075"/>
            <a:ext cx="5779399" cy="27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1ce28378a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75" y="3469100"/>
            <a:ext cx="5779399" cy="245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ce28378a2_0_37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83" name="Google Shape;283;g31ce28378a2_0_37"/>
          <p:cNvSpPr txBox="1"/>
          <p:nvPr>
            <p:ph idx="1" type="body"/>
          </p:nvPr>
        </p:nvSpPr>
        <p:spPr>
          <a:xfrm>
            <a:off x="652469" y="1795750"/>
            <a:ext cx="52287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span: 2020-2024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Datapoints: 50,000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Block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Location description and location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Arrest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Domestic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District, ward, and community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Target: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Crime Type</a:t>
            </a:r>
            <a:endParaRPr/>
          </a:p>
        </p:txBody>
      </p:sp>
      <p:sp>
        <p:nvSpPr>
          <p:cNvPr id="284" name="Google Shape;284;g31ce28378a2_0_37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1ce28378a2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31ce28378a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544" y="107125"/>
            <a:ext cx="6006031" cy="32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1ce28378a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876" y="3394450"/>
            <a:ext cx="4458224" cy="2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ce4a7d41b_0_0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Adapting Categorical Data for ML Models</a:t>
            </a:r>
            <a:endParaRPr/>
          </a:p>
        </p:txBody>
      </p:sp>
      <p:sp>
        <p:nvSpPr>
          <p:cNvPr id="294" name="Google Shape;294;g31ce4a7d41b_0_0"/>
          <p:cNvSpPr txBox="1"/>
          <p:nvPr>
            <p:ph idx="1" type="body"/>
          </p:nvPr>
        </p:nvSpPr>
        <p:spPr>
          <a:xfrm>
            <a:off x="652481" y="1795750"/>
            <a:ext cx="107013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Why?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Models require numerical inputs, but categorical data is common.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Techniques Used: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One-Hot Encoding</a:t>
            </a:r>
            <a:endParaRPr b="1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Converts categories into binary columns (e.g.,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hour_0</a:t>
            </a:r>
            <a:r>
              <a:rPr lang="en-US" sz="2000"/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day_1</a:t>
            </a:r>
            <a:r>
              <a:rPr lang="en-US" sz="2000"/>
              <a:t>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Suitable for non-ordinal data.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Label Encoding</a:t>
            </a:r>
            <a:endParaRPr b="1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Maps categories to numeric labels (e.g., "Park" → 1, "Street" → 2).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Ideal for target variables or high-cardinality features.</a:t>
            </a:r>
            <a:endParaRPr/>
          </a:p>
        </p:txBody>
      </p:sp>
      <p:sp>
        <p:nvSpPr>
          <p:cNvPr id="295" name="Google Shape;295;g31ce4a7d41b_0_0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1ce4a7d41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Model Architecture and Design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2019300" y="5002400"/>
            <a:ext cx="815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600"/>
              <a:t>Classify crime types based on temporal and contextual features</a:t>
            </a:r>
            <a:endParaRPr sz="1600"/>
          </a:p>
        </p:txBody>
      </p:sp>
      <p:sp>
        <p:nvSpPr>
          <p:cNvPr id="304" name="Google Shape;30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Core Design</a:t>
            </a:r>
            <a:endParaRPr/>
          </a:p>
        </p:txBody>
      </p:sp>
      <p:sp>
        <p:nvSpPr>
          <p:cNvPr id="311" name="Google Shape;311;p11"/>
          <p:cNvSpPr txBox="1"/>
          <p:nvPr>
            <p:ph idx="1" type="body"/>
          </p:nvPr>
        </p:nvSpPr>
        <p:spPr>
          <a:xfrm>
            <a:off x="652463" y="1795749"/>
            <a:ext cx="10370190" cy="412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LSTM Layer</a:t>
            </a:r>
            <a:r>
              <a:rPr lang="en-US" sz="2500">
                <a:solidFill>
                  <a:schemeClr val="dk1"/>
                </a:solidFill>
              </a:rPr>
              <a:t>: Processes sequential data (time-related features)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Fully Connected Layers</a:t>
            </a:r>
            <a:r>
              <a:rPr lang="en-US" sz="2500">
                <a:solidFill>
                  <a:schemeClr val="dk1"/>
                </a:solidFill>
              </a:rPr>
              <a:t>: Extract high-level patterns and enable classification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Dropout Layer</a:t>
            </a:r>
            <a:r>
              <a:rPr lang="en-US" sz="2500">
                <a:solidFill>
                  <a:schemeClr val="dk1"/>
                </a:solidFill>
              </a:rPr>
              <a:t>: Reduces overfitting by randomly dropping neurons during training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Activation Functions</a:t>
            </a:r>
            <a:r>
              <a:rPr lang="en-US" sz="2500">
                <a:solidFill>
                  <a:schemeClr val="dk1"/>
                </a:solidFill>
              </a:rPr>
              <a:t>: ReLU for non-linear transformations and model expressiveness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58823"/>
              <a:buNone/>
            </a:pPr>
            <a:r>
              <a:t/>
            </a:r>
            <a:endParaRPr sz="3400"/>
          </a:p>
        </p:txBody>
      </p:sp>
      <p:sp>
        <p:nvSpPr>
          <p:cNvPr id="312" name="Google Shape;312;p11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13" name="Google Shape;31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/>
          <p:nvPr/>
        </p:nvSpPr>
        <p:spPr>
          <a:xfrm>
            <a:off x="7768250" y="2065600"/>
            <a:ext cx="3254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Model Components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LSTM processes input sequences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Fully connected layers transform outputs for final classification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Batch normalization ensures stable learning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652500" y="1974425"/>
            <a:ext cx="3254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Input Features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One-hot encoded time-based features (hour, day)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Normalized latitude/longitude and encoded categorical attributes (e.g., location)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21" name="Google Shape;321;p12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322" name="Google Shape;3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2"/>
          <p:cNvSpPr txBox="1"/>
          <p:nvPr/>
        </p:nvSpPr>
        <p:spPr>
          <a:xfrm>
            <a:off x="4210363" y="1974425"/>
            <a:ext cx="3254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Hyperparameters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Hidden size: 128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Dropout: 0.5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Batch size: 64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Optimizer: Adam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MB PPT ORANGE">
      <a:dk1>
        <a:srgbClr val="000000"/>
      </a:dk1>
      <a:lt1>
        <a:srgbClr val="FFFFFF"/>
      </a:lt1>
      <a:dk2>
        <a:srgbClr val="13294B"/>
      </a:dk2>
      <a:lt2>
        <a:srgbClr val="FF5F05"/>
      </a:lt2>
      <a:accent1>
        <a:srgbClr val="0071CE"/>
      </a:accent1>
      <a:accent2>
        <a:srgbClr val="FCB316"/>
      </a:accent2>
      <a:accent3>
        <a:srgbClr val="007E8E"/>
      </a:accent3>
      <a:accent4>
        <a:srgbClr val="006230"/>
      </a:accent4>
      <a:accent5>
        <a:srgbClr val="5C0E41"/>
      </a:accent5>
      <a:accent6>
        <a:srgbClr val="7D3E13"/>
      </a:accent6>
      <a:hlink>
        <a:srgbClr val="C84113"/>
      </a:hlink>
      <a:folHlink>
        <a:srgbClr val="2159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2022-06-14T14:37:32Z</dcterms:created>
  <dc:creator>Lin, Bryan</dc:creator>
</cp:coreProperties>
</file>