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12192000"/>
  <p:notesSz cx="6858000" cy="9144000"/>
  <p:embeddedFontLs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gVXauyd8drMqb+ZGjBQeKHy/cN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Mono-bold.fntdata"/><Relationship Id="rId21" Type="http://schemas.openxmlformats.org/officeDocument/2006/relationships/slide" Target="slides/slide17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20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ce4a7d41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ce4a7d4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1ce4a7d41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2104d13af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2104d13af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2104d13af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0d350ddf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20d350dd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20d350ddf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0d350ddf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320d350ddf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320d350ddf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0dc98a2e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0dc98a2e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20dc98a2e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ce28378a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ce28378a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1ce28378a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ce28378a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ce28378a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1ce28378a2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ce28378a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ce28378a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ce28378a2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0dea16823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0dea16823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20dea16823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ce28378a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ce28378a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1ce28378a2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2"/>
          <p:cNvSpPr/>
          <p:nvPr/>
        </p:nvSpPr>
        <p:spPr>
          <a:xfrm>
            <a:off x="2895872" y="1832610"/>
            <a:ext cx="95250" cy="3192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2"/>
          <p:cNvSpPr txBox="1"/>
          <p:nvPr>
            <p:ph type="title"/>
          </p:nvPr>
        </p:nvSpPr>
        <p:spPr>
          <a:xfrm>
            <a:off x="3283131" y="1958297"/>
            <a:ext cx="8569236" cy="1614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3285601" y="3489452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2" type="body"/>
          </p:nvPr>
        </p:nvSpPr>
        <p:spPr>
          <a:xfrm>
            <a:off x="3285601" y="4257421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2">
  <p:cSld name="Transition Slide 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7804"/>
            <a:ext cx="528575" cy="76479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1"/>
          <p:cNvSpPr/>
          <p:nvPr/>
        </p:nvSpPr>
        <p:spPr>
          <a:xfrm>
            <a:off x="5455664" y="4159281"/>
            <a:ext cx="1275549" cy="1419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1"/>
          <p:cNvSpPr txBox="1"/>
          <p:nvPr>
            <p:ph type="title"/>
          </p:nvPr>
        </p:nvSpPr>
        <p:spPr>
          <a:xfrm>
            <a:off x="838200" y="26879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1">
  <p:cSld name="Content Slide 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2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" type="body"/>
          </p:nvPr>
        </p:nvSpPr>
        <p:spPr>
          <a:xfrm>
            <a:off x="652463" y="1795749"/>
            <a:ext cx="10370190" cy="4120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2">
  <p:cSld name="Content Slide 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3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" type="body"/>
          </p:nvPr>
        </p:nvSpPr>
        <p:spPr>
          <a:xfrm>
            <a:off x="654228" y="1913536"/>
            <a:ext cx="10370191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2" type="body"/>
          </p:nvPr>
        </p:nvSpPr>
        <p:spPr>
          <a:xfrm>
            <a:off x="652463" y="2688805"/>
            <a:ext cx="10370190" cy="9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3"/>
          <p:cNvSpPr txBox="1"/>
          <p:nvPr>
            <p:ph idx="3" type="body"/>
          </p:nvPr>
        </p:nvSpPr>
        <p:spPr>
          <a:xfrm>
            <a:off x="654228" y="3957788"/>
            <a:ext cx="10370191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4" type="body"/>
          </p:nvPr>
        </p:nvSpPr>
        <p:spPr>
          <a:xfrm>
            <a:off x="652463" y="4733057"/>
            <a:ext cx="10370190" cy="9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3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3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3">
  <p:cSld name="Content Slide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4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4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4"/>
          <p:cNvSpPr txBox="1"/>
          <p:nvPr>
            <p:ph idx="1" type="body"/>
          </p:nvPr>
        </p:nvSpPr>
        <p:spPr>
          <a:xfrm>
            <a:off x="654228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2" type="body"/>
          </p:nvPr>
        </p:nvSpPr>
        <p:spPr>
          <a:xfrm>
            <a:off x="652463" y="2785267"/>
            <a:ext cx="4876417" cy="215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3" type="body"/>
          </p:nvPr>
        </p:nvSpPr>
        <p:spPr>
          <a:xfrm>
            <a:off x="6148002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4"/>
          <p:cNvSpPr txBox="1"/>
          <p:nvPr>
            <p:ph idx="4" type="body"/>
          </p:nvPr>
        </p:nvSpPr>
        <p:spPr>
          <a:xfrm>
            <a:off x="6146237" y="2785267"/>
            <a:ext cx="4876417" cy="215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4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4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4">
  <p:cSld name="Content Slide 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5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5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5"/>
          <p:cNvSpPr txBox="1"/>
          <p:nvPr>
            <p:ph idx="1" type="body"/>
          </p:nvPr>
        </p:nvSpPr>
        <p:spPr>
          <a:xfrm>
            <a:off x="654228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2" type="body"/>
          </p:nvPr>
        </p:nvSpPr>
        <p:spPr>
          <a:xfrm>
            <a:off x="651081" y="2774950"/>
            <a:ext cx="4876417" cy="266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3" type="body"/>
          </p:nvPr>
        </p:nvSpPr>
        <p:spPr>
          <a:xfrm>
            <a:off x="6148002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4" type="body"/>
          </p:nvPr>
        </p:nvSpPr>
        <p:spPr>
          <a:xfrm>
            <a:off x="6144855" y="2774797"/>
            <a:ext cx="4876417" cy="266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5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5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6"/>
          <p:cNvSpPr txBox="1"/>
          <p:nvPr>
            <p:ph type="title"/>
          </p:nvPr>
        </p:nvSpPr>
        <p:spPr>
          <a:xfrm>
            <a:off x="3051180" y="1291652"/>
            <a:ext cx="6189488" cy="807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6"/>
          <p:cNvSpPr txBox="1"/>
          <p:nvPr/>
        </p:nvSpPr>
        <p:spPr>
          <a:xfrm>
            <a:off x="2273810" y="1167968"/>
            <a:ext cx="1184622" cy="137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8" name="Google Shape;128;p46"/>
          <p:cNvSpPr txBox="1"/>
          <p:nvPr/>
        </p:nvSpPr>
        <p:spPr>
          <a:xfrm>
            <a:off x="9140821" y="1185256"/>
            <a:ext cx="1184622" cy="137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29" name="Google Shape;129;p46"/>
          <p:cNvSpPr txBox="1"/>
          <p:nvPr>
            <p:ph idx="1" type="body"/>
          </p:nvPr>
        </p:nvSpPr>
        <p:spPr>
          <a:xfrm>
            <a:off x="7127193" y="2116732"/>
            <a:ext cx="2113474" cy="42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6"/>
          <p:cNvSpPr txBox="1"/>
          <p:nvPr/>
        </p:nvSpPr>
        <p:spPr>
          <a:xfrm>
            <a:off x="2273810" y="3477024"/>
            <a:ext cx="1184622" cy="137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1" name="Google Shape;131;p46"/>
          <p:cNvSpPr txBox="1"/>
          <p:nvPr/>
        </p:nvSpPr>
        <p:spPr>
          <a:xfrm>
            <a:off x="9088267" y="3494312"/>
            <a:ext cx="1184622" cy="137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32" name="Google Shape;132;p46"/>
          <p:cNvSpPr txBox="1"/>
          <p:nvPr>
            <p:ph idx="2" type="body"/>
          </p:nvPr>
        </p:nvSpPr>
        <p:spPr>
          <a:xfrm>
            <a:off x="3060741" y="3501730"/>
            <a:ext cx="6179926" cy="1507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3" type="body"/>
          </p:nvPr>
        </p:nvSpPr>
        <p:spPr>
          <a:xfrm>
            <a:off x="7127193" y="5065124"/>
            <a:ext cx="2113474" cy="42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6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6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1">
  <p:cSld name="Image Slide 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7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/>
          <p:nvPr>
            <p:ph idx="2" type="pic"/>
          </p:nvPr>
        </p:nvSpPr>
        <p:spPr>
          <a:xfrm>
            <a:off x="554038" y="1786687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2" name="Google Shape;142;p47"/>
          <p:cNvSpPr txBox="1"/>
          <p:nvPr>
            <p:ph idx="1" type="body"/>
          </p:nvPr>
        </p:nvSpPr>
        <p:spPr>
          <a:xfrm>
            <a:off x="5477348" y="1786687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47"/>
          <p:cNvSpPr txBox="1"/>
          <p:nvPr>
            <p:ph idx="3" type="body"/>
          </p:nvPr>
        </p:nvSpPr>
        <p:spPr>
          <a:xfrm>
            <a:off x="5475583" y="2561957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7"/>
          <p:cNvSpPr/>
          <p:nvPr>
            <p:ph idx="4" type="pic"/>
          </p:nvPr>
        </p:nvSpPr>
        <p:spPr>
          <a:xfrm>
            <a:off x="552273" y="3924115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5" name="Google Shape;145;p47"/>
          <p:cNvSpPr txBox="1"/>
          <p:nvPr>
            <p:ph idx="5" type="body"/>
          </p:nvPr>
        </p:nvSpPr>
        <p:spPr>
          <a:xfrm>
            <a:off x="5475583" y="3924115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7"/>
          <p:cNvSpPr txBox="1"/>
          <p:nvPr>
            <p:ph idx="6" type="body"/>
          </p:nvPr>
        </p:nvSpPr>
        <p:spPr>
          <a:xfrm>
            <a:off x="5473818" y="4699385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47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7"/>
          <p:cNvSpPr txBox="1"/>
          <p:nvPr>
            <p:ph idx="7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2">
  <p:cSld name="Image Slide 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8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8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" type="body"/>
          </p:nvPr>
        </p:nvSpPr>
        <p:spPr>
          <a:xfrm>
            <a:off x="654228" y="1786687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48"/>
          <p:cNvSpPr txBox="1"/>
          <p:nvPr>
            <p:ph idx="2" type="body"/>
          </p:nvPr>
        </p:nvSpPr>
        <p:spPr>
          <a:xfrm>
            <a:off x="652463" y="2561957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8"/>
          <p:cNvSpPr/>
          <p:nvPr>
            <p:ph idx="3" type="pic"/>
          </p:nvPr>
        </p:nvSpPr>
        <p:spPr>
          <a:xfrm>
            <a:off x="6282203" y="1786687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7" name="Google Shape;157;p48"/>
          <p:cNvSpPr txBox="1"/>
          <p:nvPr>
            <p:ph idx="4" type="body"/>
          </p:nvPr>
        </p:nvSpPr>
        <p:spPr>
          <a:xfrm>
            <a:off x="652463" y="3924115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8"/>
          <p:cNvSpPr txBox="1"/>
          <p:nvPr>
            <p:ph idx="5" type="body"/>
          </p:nvPr>
        </p:nvSpPr>
        <p:spPr>
          <a:xfrm>
            <a:off x="650698" y="4699385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48"/>
          <p:cNvSpPr/>
          <p:nvPr>
            <p:ph idx="6" type="pic"/>
          </p:nvPr>
        </p:nvSpPr>
        <p:spPr>
          <a:xfrm>
            <a:off x="6280438" y="3924115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0" name="Google Shape;160;p48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8"/>
          <p:cNvSpPr txBox="1"/>
          <p:nvPr>
            <p:ph idx="7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3">
  <p:cSld name="Image Slide 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9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9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9"/>
          <p:cNvSpPr/>
          <p:nvPr>
            <p:ph idx="2" type="pic"/>
          </p:nvPr>
        </p:nvSpPr>
        <p:spPr>
          <a:xfrm>
            <a:off x="554038" y="1786687"/>
            <a:ext cx="4738687" cy="4322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8" name="Google Shape;168;p49"/>
          <p:cNvSpPr txBox="1"/>
          <p:nvPr>
            <p:ph idx="1" type="body"/>
          </p:nvPr>
        </p:nvSpPr>
        <p:spPr>
          <a:xfrm>
            <a:off x="5477348" y="2717104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9"/>
          <p:cNvSpPr txBox="1"/>
          <p:nvPr>
            <p:ph idx="3" type="body"/>
          </p:nvPr>
        </p:nvSpPr>
        <p:spPr>
          <a:xfrm>
            <a:off x="5475583" y="3492374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49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9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4">
  <p:cSld name="Image Slide 4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0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5372" y="277803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0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0"/>
          <p:cNvSpPr txBox="1"/>
          <p:nvPr>
            <p:ph idx="1" type="body"/>
          </p:nvPr>
        </p:nvSpPr>
        <p:spPr>
          <a:xfrm>
            <a:off x="652463" y="2717104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50"/>
          <p:cNvSpPr txBox="1"/>
          <p:nvPr>
            <p:ph idx="2" type="body"/>
          </p:nvPr>
        </p:nvSpPr>
        <p:spPr>
          <a:xfrm>
            <a:off x="650698" y="3492374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50"/>
          <p:cNvSpPr/>
          <p:nvPr>
            <p:ph idx="3" type="pic"/>
          </p:nvPr>
        </p:nvSpPr>
        <p:spPr>
          <a:xfrm>
            <a:off x="6283968" y="1786687"/>
            <a:ext cx="4738687" cy="4322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0" name="Google Shape;180;p50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0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9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3"/>
          <p:cNvSpPr/>
          <p:nvPr/>
        </p:nvSpPr>
        <p:spPr>
          <a:xfrm>
            <a:off x="2895872" y="1832610"/>
            <a:ext cx="95250" cy="3192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3"/>
          <p:cNvSpPr txBox="1"/>
          <p:nvPr>
            <p:ph type="title"/>
          </p:nvPr>
        </p:nvSpPr>
        <p:spPr>
          <a:xfrm>
            <a:off x="3283131" y="1958297"/>
            <a:ext cx="8569236" cy="1614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3285601" y="3489452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2" type="body"/>
          </p:nvPr>
        </p:nvSpPr>
        <p:spPr>
          <a:xfrm>
            <a:off x="3285601" y="4257421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5">
  <p:cSld name="Image Slide 5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1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1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6" name="Google Shape;18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1"/>
          <p:cNvSpPr/>
          <p:nvPr>
            <p:ph idx="2" type="pic"/>
          </p:nvPr>
        </p:nvSpPr>
        <p:spPr>
          <a:xfrm>
            <a:off x="650698" y="1578560"/>
            <a:ext cx="10371957" cy="387525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8" name="Google Shape;188;p51"/>
          <p:cNvSpPr txBox="1"/>
          <p:nvPr>
            <p:ph idx="3" type="body"/>
          </p:nvPr>
        </p:nvSpPr>
        <p:spPr>
          <a:xfrm>
            <a:off x="654689" y="5590340"/>
            <a:ext cx="10367965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51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1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6">
  <p:cSld name="Image Slide 6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2"/>
          <p:cNvSpPr txBox="1"/>
          <p:nvPr>
            <p:ph idx="1" type="body"/>
          </p:nvPr>
        </p:nvSpPr>
        <p:spPr>
          <a:xfrm>
            <a:off x="7679104" y="2391179"/>
            <a:ext cx="4187900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52"/>
          <p:cNvSpPr txBox="1"/>
          <p:nvPr>
            <p:ph idx="2" type="body"/>
          </p:nvPr>
        </p:nvSpPr>
        <p:spPr>
          <a:xfrm>
            <a:off x="7677339" y="3166449"/>
            <a:ext cx="4187900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52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2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7">
  <p:cSld name="Image Slide 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3"/>
          <p:cNvSpPr txBox="1"/>
          <p:nvPr>
            <p:ph idx="1" type="body"/>
          </p:nvPr>
        </p:nvSpPr>
        <p:spPr>
          <a:xfrm>
            <a:off x="2248247" y="4070491"/>
            <a:ext cx="7695506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53"/>
          <p:cNvSpPr txBox="1"/>
          <p:nvPr>
            <p:ph idx="2" type="body"/>
          </p:nvPr>
        </p:nvSpPr>
        <p:spPr>
          <a:xfrm>
            <a:off x="2248247" y="4980067"/>
            <a:ext cx="7695506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53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Slide 1">
  <p:cSld name="Graph Slide 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4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4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4"/>
          <p:cNvSpPr/>
          <p:nvPr>
            <p:ph idx="2" type="chart"/>
          </p:nvPr>
        </p:nvSpPr>
        <p:spPr>
          <a:xfrm>
            <a:off x="1430338" y="1747838"/>
            <a:ext cx="9134475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54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4"/>
          <p:cNvSpPr txBox="1"/>
          <p:nvPr>
            <p:ph idx="1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1">
  <p:cSld name="Thank You Slide 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85"/>
            <a:ext cx="12192000" cy="685443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5"/>
          <p:cNvSpPr txBox="1"/>
          <p:nvPr>
            <p:ph type="title"/>
          </p:nvPr>
        </p:nvSpPr>
        <p:spPr>
          <a:xfrm>
            <a:off x="1610698" y="823864"/>
            <a:ext cx="8981220" cy="1107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5"/>
          <p:cNvSpPr/>
          <p:nvPr/>
        </p:nvSpPr>
        <p:spPr>
          <a:xfrm>
            <a:off x="5455664" y="1930911"/>
            <a:ext cx="1275549" cy="14195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5"/>
          <p:cNvSpPr txBox="1"/>
          <p:nvPr>
            <p:ph idx="1" type="body"/>
          </p:nvPr>
        </p:nvSpPr>
        <p:spPr>
          <a:xfrm>
            <a:off x="1610697" y="2328261"/>
            <a:ext cx="8981219" cy="220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55"/>
          <p:cNvSpPr txBox="1"/>
          <p:nvPr>
            <p:ph idx="2" type="body"/>
          </p:nvPr>
        </p:nvSpPr>
        <p:spPr>
          <a:xfrm>
            <a:off x="1610697" y="4952165"/>
            <a:ext cx="8981219" cy="79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55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2">
  <p:cSld name="Thank You Slide 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56"/>
          <p:cNvSpPr txBox="1"/>
          <p:nvPr>
            <p:ph type="title"/>
          </p:nvPr>
        </p:nvSpPr>
        <p:spPr>
          <a:xfrm>
            <a:off x="1610698" y="823864"/>
            <a:ext cx="8981220" cy="1107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6"/>
          <p:cNvSpPr/>
          <p:nvPr/>
        </p:nvSpPr>
        <p:spPr>
          <a:xfrm>
            <a:off x="5455664" y="1930911"/>
            <a:ext cx="1275549" cy="1419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7804"/>
            <a:ext cx="528575" cy="7647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6"/>
          <p:cNvSpPr txBox="1"/>
          <p:nvPr>
            <p:ph idx="1" type="body"/>
          </p:nvPr>
        </p:nvSpPr>
        <p:spPr>
          <a:xfrm>
            <a:off x="1610697" y="2328261"/>
            <a:ext cx="8981219" cy="220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6"/>
          <p:cNvSpPr txBox="1"/>
          <p:nvPr>
            <p:ph idx="2" type="body"/>
          </p:nvPr>
        </p:nvSpPr>
        <p:spPr>
          <a:xfrm>
            <a:off x="1610697" y="4952165"/>
            <a:ext cx="8981219" cy="79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56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1">
  <p:cSld name="Closing Art 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85"/>
            <a:ext cx="12192000" cy="685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2">
  <p:cSld name="Closing Art 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3">
  <p:cSld name="Closing Art 3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3" cy="685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4">
  <p:cSld name="Closing Art 4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9" y="3172"/>
            <a:ext cx="12180721" cy="685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4" cy="68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4"/>
          <p:cNvSpPr txBox="1"/>
          <p:nvPr>
            <p:ph type="title"/>
          </p:nvPr>
        </p:nvSpPr>
        <p:spPr>
          <a:xfrm>
            <a:off x="0" y="2163545"/>
            <a:ext cx="1218953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2471" y="3694701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2" type="body"/>
          </p:nvPr>
        </p:nvSpPr>
        <p:spPr>
          <a:xfrm>
            <a:off x="0" y="4500134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 Slide 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9" y="3172"/>
            <a:ext cx="12180721" cy="685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5"/>
          <p:cNvSpPr txBox="1"/>
          <p:nvPr>
            <p:ph type="title"/>
          </p:nvPr>
        </p:nvSpPr>
        <p:spPr>
          <a:xfrm>
            <a:off x="0" y="2163545"/>
            <a:ext cx="1218953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2471" y="3694701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0" y="4500134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1">
  <p:cSld name="Section Divider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694"/>
            <a:ext cx="12189532" cy="68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6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2">
  <p:cSld name="Section Divider 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3" cy="68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7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3">
  <p:cSld name="Section Divider 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2" cy="68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8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8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4">
  <p:cSld name="Section Divider 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9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1">
  <p:cSld name="Transition Slide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85"/>
            <a:ext cx="12192000" cy="685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0"/>
          <p:cNvSpPr/>
          <p:nvPr/>
        </p:nvSpPr>
        <p:spPr>
          <a:xfrm>
            <a:off x="5455664" y="4159281"/>
            <a:ext cx="1275549" cy="141956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26879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lestate.usnews.com/places/illinois/chicago/crime" TargetMode="External"/><Relationship Id="rId4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jp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jp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"/>
          <p:cNvSpPr txBox="1"/>
          <p:nvPr>
            <p:ph type="title"/>
          </p:nvPr>
        </p:nvSpPr>
        <p:spPr>
          <a:xfrm>
            <a:off x="3283131" y="1958297"/>
            <a:ext cx="8569236" cy="1614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Chicago Crime</a:t>
            </a:r>
            <a:endParaRPr/>
          </a:p>
        </p:txBody>
      </p:sp>
      <p:sp>
        <p:nvSpPr>
          <p:cNvPr id="244" name="Google Shape;244;p1"/>
          <p:cNvSpPr txBox="1"/>
          <p:nvPr>
            <p:ph idx="1" type="body"/>
          </p:nvPr>
        </p:nvSpPr>
        <p:spPr>
          <a:xfrm>
            <a:off x="3285601" y="3489452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Deep Dive Project 5</a:t>
            </a:r>
            <a:endParaRPr/>
          </a:p>
        </p:txBody>
      </p:sp>
      <p:sp>
        <p:nvSpPr>
          <p:cNvPr id="245" name="Google Shape;245;p1"/>
          <p:cNvSpPr txBox="1"/>
          <p:nvPr>
            <p:ph idx="2" type="body"/>
          </p:nvPr>
        </p:nvSpPr>
        <p:spPr>
          <a:xfrm>
            <a:off x="3285601" y="4257421"/>
            <a:ext cx="8569235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"/>
              <a:buNone/>
            </a:pPr>
            <a:r>
              <a:rPr lang="en-US" sz="2160"/>
              <a:t>Simon Kato, Tanishq Khurana, Aakash Narayan, Shivanshu Shekhar</a:t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Training Pipeline</a:t>
            </a:r>
            <a:endParaRPr/>
          </a:p>
        </p:txBody>
      </p:sp>
      <p:sp>
        <p:nvSpPr>
          <p:cNvPr id="332" name="Google Shape;332;p13"/>
          <p:cNvSpPr txBox="1"/>
          <p:nvPr>
            <p:ph idx="1" type="body"/>
          </p:nvPr>
        </p:nvSpPr>
        <p:spPr>
          <a:xfrm>
            <a:off x="654228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Details</a:t>
            </a:r>
            <a:endParaRPr/>
          </a:p>
        </p:txBody>
      </p:sp>
      <p:sp>
        <p:nvSpPr>
          <p:cNvPr id="333" name="Google Shape;333;p13"/>
          <p:cNvSpPr txBox="1"/>
          <p:nvPr>
            <p:ph idx="2" type="body"/>
          </p:nvPr>
        </p:nvSpPr>
        <p:spPr>
          <a:xfrm>
            <a:off x="652475" y="2785271"/>
            <a:ext cx="48765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>
                <a:solidFill>
                  <a:schemeClr val="dk1"/>
                </a:solidFill>
              </a:rPr>
              <a:t>Loss Function</a:t>
            </a:r>
            <a:r>
              <a:rPr lang="en-US" sz="1700">
                <a:solidFill>
                  <a:schemeClr val="dk1"/>
                </a:solidFill>
              </a:rPr>
              <a:t>: Cross-Entropy Loss for multi-class classification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Optimizer</a:t>
            </a:r>
            <a:r>
              <a:rPr lang="en-US" sz="1700">
                <a:solidFill>
                  <a:schemeClr val="dk1"/>
                </a:solidFill>
              </a:rPr>
              <a:t>: Adam, chosen for efficient convergence and superior performance.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1700"/>
          </a:p>
        </p:txBody>
      </p:sp>
      <p:sp>
        <p:nvSpPr>
          <p:cNvPr id="334" name="Google Shape;334;p13"/>
          <p:cNvSpPr txBox="1"/>
          <p:nvPr>
            <p:ph idx="3" type="body"/>
          </p:nvPr>
        </p:nvSpPr>
        <p:spPr>
          <a:xfrm>
            <a:off x="6148002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b="1" lang="en-US">
                <a:solidFill>
                  <a:schemeClr val="dk1"/>
                </a:solidFill>
              </a:rPr>
              <a:t>Training Workflow:</a:t>
            </a:r>
            <a:endParaRPr b="1"/>
          </a:p>
        </p:txBody>
      </p:sp>
      <p:sp>
        <p:nvSpPr>
          <p:cNvPr id="335" name="Google Shape;335;p13"/>
          <p:cNvSpPr txBox="1"/>
          <p:nvPr>
            <p:ph idx="4" type="body"/>
          </p:nvPr>
        </p:nvSpPr>
        <p:spPr>
          <a:xfrm>
            <a:off x="6146237" y="2785267"/>
            <a:ext cx="4876417" cy="215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n-US"/>
              <a:t>Data split: 90% training, 10% testing.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n-US"/>
              <a:t>10 Epochs: Balanced between speed and convergence.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Metrics: Monitored accuracy and loss per epoch.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Tanishq Khurana</a:t>
            </a:r>
            <a:endParaRPr/>
          </a:p>
        </p:txBody>
      </p:sp>
      <p:sp>
        <p:nvSpPr>
          <p:cNvPr id="337" name="Google Shape;3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ce4a7d41b_0_0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Adapting Categorical Data for ML Models</a:t>
            </a:r>
            <a:endParaRPr/>
          </a:p>
        </p:txBody>
      </p:sp>
      <p:sp>
        <p:nvSpPr>
          <p:cNvPr id="344" name="Google Shape;344;g31ce4a7d41b_0_0"/>
          <p:cNvSpPr txBox="1"/>
          <p:nvPr>
            <p:ph idx="1" type="body"/>
          </p:nvPr>
        </p:nvSpPr>
        <p:spPr>
          <a:xfrm>
            <a:off x="652481" y="1795750"/>
            <a:ext cx="10701300" cy="4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Why?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Models require numerical inputs, but categorical data is common.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Techniques Used: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>
                <a:solidFill>
                  <a:schemeClr val="dk1"/>
                </a:solidFill>
              </a:rPr>
              <a:t>One-Hot Encoding</a:t>
            </a:r>
            <a:endParaRPr b="1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Converts categories into binary columns (e.g.,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hour_0</a:t>
            </a:r>
            <a:r>
              <a:rPr lang="en-US" sz="2000"/>
              <a:t>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day_1</a:t>
            </a:r>
            <a:r>
              <a:rPr lang="en-US" sz="2000"/>
              <a:t>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Suitable for non-ordinal data.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>
                <a:solidFill>
                  <a:schemeClr val="dk1"/>
                </a:solidFill>
              </a:rPr>
              <a:t>Label Encoding</a:t>
            </a:r>
            <a:endParaRPr b="1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Maps categories to numeric labels (e.g., "Park" → 1, "Street" → 2).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Ideal for target variables or high-cardinality features.</a:t>
            </a:r>
            <a:endParaRPr/>
          </a:p>
        </p:txBody>
      </p:sp>
      <p:sp>
        <p:nvSpPr>
          <p:cNvPr id="345" name="Google Shape;345;g31ce4a7d41b_0_0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Shivanshu Shekhar</a:t>
            </a:r>
            <a:endParaRPr/>
          </a:p>
        </p:txBody>
      </p:sp>
      <p:sp>
        <p:nvSpPr>
          <p:cNvPr id="346" name="Google Shape;346;g31ce4a7d41b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104d13af5_0_0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Adapting Categorical Data for ML Models</a:t>
            </a:r>
            <a:endParaRPr/>
          </a:p>
        </p:txBody>
      </p:sp>
      <p:sp>
        <p:nvSpPr>
          <p:cNvPr id="353" name="Google Shape;353;g32104d13af5_0_0"/>
          <p:cNvSpPr txBox="1"/>
          <p:nvPr>
            <p:ph idx="1" type="body"/>
          </p:nvPr>
        </p:nvSpPr>
        <p:spPr>
          <a:xfrm>
            <a:off x="652475" y="2672550"/>
            <a:ext cx="5363100" cy="317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solidFill>
                  <a:schemeClr val="dk1"/>
                </a:solidFill>
              </a:rPr>
              <a:t>Hour: </a:t>
            </a:r>
            <a:r>
              <a:rPr lang="en-US">
                <a:solidFill>
                  <a:schemeClr val="dk1"/>
                </a:solidFill>
              </a:rPr>
              <a:t>We assume that every day follows a similar pattern across different hours hence we encoded the hours as one-hot vectors.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>
                <a:solidFill>
                  <a:schemeClr val="dk1"/>
                </a:solidFill>
              </a:rPr>
              <a:t>Days of Week: </a:t>
            </a:r>
            <a:r>
              <a:rPr lang="en-US">
                <a:solidFill>
                  <a:schemeClr val="dk1"/>
                </a:solidFill>
              </a:rPr>
              <a:t>We also assume that every the distribution of crimes across a week follows similar pattern, hence we encoded the days as one-hot.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g32104d13af5_0_0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Shivanshu Shekhar</a:t>
            </a:r>
            <a:endParaRPr/>
          </a:p>
        </p:txBody>
      </p:sp>
      <p:sp>
        <p:nvSpPr>
          <p:cNvPr id="355" name="Google Shape;355;g32104d13af5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g32104d13af5_0_0"/>
          <p:cNvSpPr txBox="1"/>
          <p:nvPr>
            <p:ph idx="1" type="body"/>
          </p:nvPr>
        </p:nvSpPr>
        <p:spPr>
          <a:xfrm>
            <a:off x="895778" y="1687111"/>
            <a:ext cx="48765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 sz="3100">
                <a:solidFill>
                  <a:srgbClr val="FF5F05"/>
                </a:solidFill>
              </a:rPr>
              <a:t>Assumptions</a:t>
            </a:r>
            <a:endParaRPr sz="3100">
              <a:solidFill>
                <a:srgbClr val="FF5F05"/>
              </a:solidFill>
            </a:endParaRPr>
          </a:p>
        </p:txBody>
      </p:sp>
      <p:sp>
        <p:nvSpPr>
          <p:cNvPr id="357" name="Google Shape;357;g32104d13af5_0_0"/>
          <p:cNvSpPr txBox="1"/>
          <p:nvPr>
            <p:ph idx="1" type="body"/>
          </p:nvPr>
        </p:nvSpPr>
        <p:spPr>
          <a:xfrm>
            <a:off x="6935403" y="1687111"/>
            <a:ext cx="48765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 sz="3100">
                <a:solidFill>
                  <a:srgbClr val="FF5F05"/>
                </a:solidFill>
              </a:rPr>
              <a:t>Drawbacks</a:t>
            </a:r>
            <a:endParaRPr sz="3100">
              <a:solidFill>
                <a:srgbClr val="FF5F05"/>
              </a:solidFill>
            </a:endParaRPr>
          </a:p>
        </p:txBody>
      </p:sp>
      <p:sp>
        <p:nvSpPr>
          <p:cNvPr id="358" name="Google Shape;358;g32104d13af5_0_0"/>
          <p:cNvSpPr txBox="1"/>
          <p:nvPr>
            <p:ph idx="1" type="body"/>
          </p:nvPr>
        </p:nvSpPr>
        <p:spPr>
          <a:xfrm>
            <a:off x="6448800" y="2672525"/>
            <a:ext cx="5363100" cy="317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solidFill>
                  <a:schemeClr val="dk1"/>
                </a:solidFill>
              </a:rPr>
              <a:t>Special Events</a:t>
            </a:r>
            <a:r>
              <a:rPr lang="en-US">
                <a:solidFill>
                  <a:schemeClr val="dk1"/>
                </a:solidFill>
              </a:rPr>
              <a:t>: Patterns may break during anomalies like COVID-19 or festivals, leading to underrepresented data.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>
                <a:solidFill>
                  <a:schemeClr val="dk1"/>
                </a:solidFill>
              </a:rPr>
              <a:t>Limited Context: </a:t>
            </a:r>
            <a:r>
              <a:rPr lang="en-US">
                <a:solidFill>
                  <a:schemeClr val="dk1"/>
                </a:solidFill>
              </a:rPr>
              <a:t>One-hot encoding hours ignores temporal dependencies; grouping hours (e.g., 6 PM–12 AM) could capture patterns better.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0d350ddf3_0_0"/>
          <p:cNvSpPr txBox="1"/>
          <p:nvPr>
            <p:ph type="title"/>
          </p:nvPr>
        </p:nvSpPr>
        <p:spPr>
          <a:xfrm>
            <a:off x="838200" y="26879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4900"/>
              <a:t>Feature Importance and Conclusions</a:t>
            </a:r>
            <a:endParaRPr sz="4900"/>
          </a:p>
        </p:txBody>
      </p:sp>
      <p:sp>
        <p:nvSpPr>
          <p:cNvPr id="365" name="Google Shape;365;g320d350ddf3_0_0"/>
          <p:cNvSpPr txBox="1"/>
          <p:nvPr>
            <p:ph idx="1" type="body"/>
          </p:nvPr>
        </p:nvSpPr>
        <p:spPr>
          <a:xfrm>
            <a:off x="2019300" y="5002400"/>
            <a:ext cx="815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600"/>
              <a:t>Aakash Narayan</a:t>
            </a:r>
            <a:endParaRPr sz="1600"/>
          </a:p>
        </p:txBody>
      </p:sp>
      <p:sp>
        <p:nvSpPr>
          <p:cNvPr id="366" name="Google Shape;366;g320d350ddf3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0d350ddf3_0_7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Conclusions and Next Steps</a:t>
            </a:r>
            <a:endParaRPr/>
          </a:p>
        </p:txBody>
      </p:sp>
      <p:sp>
        <p:nvSpPr>
          <p:cNvPr id="373" name="Google Shape;373;g320d350ddf3_0_7"/>
          <p:cNvSpPr txBox="1"/>
          <p:nvPr>
            <p:ph idx="1" type="body"/>
          </p:nvPr>
        </p:nvSpPr>
        <p:spPr>
          <a:xfrm>
            <a:off x="652463" y="1795749"/>
            <a:ext cx="10370100" cy="4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Model accuracy 33.25%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lphaLcPeriod"/>
            </a:pPr>
            <a:r>
              <a:rPr lang="en-US" sz="2500"/>
              <a:t>Much better than 2-3% of Logistic Regression baseline, but not enough to give very strong recommendations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-US" sz="2500"/>
              <a:t>Provide police with focus areas to increase awareness and outreach programs, increase vigilance at certain times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LcPeriod"/>
            </a:pPr>
            <a:r>
              <a:rPr lang="en-US" sz="2500"/>
              <a:t>Consider decision tree methods with Random Forests/Boosting?</a:t>
            </a:r>
            <a:endParaRPr b="1" sz="3400"/>
          </a:p>
        </p:txBody>
      </p:sp>
      <p:sp>
        <p:nvSpPr>
          <p:cNvPr id="374" name="Google Shape;374;g320d350ddf3_0_7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Aakash Narayan</a:t>
            </a:r>
            <a:endParaRPr/>
          </a:p>
        </p:txBody>
      </p:sp>
      <p:sp>
        <p:nvSpPr>
          <p:cNvPr id="375" name="Google Shape;375;g320d350ddf3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0dc98a2e7_0_1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Important Predictors</a:t>
            </a:r>
            <a:endParaRPr/>
          </a:p>
        </p:txBody>
      </p:sp>
      <p:sp>
        <p:nvSpPr>
          <p:cNvPr id="382" name="Google Shape;382;g320dc98a2e7_0_1"/>
          <p:cNvSpPr txBox="1"/>
          <p:nvPr>
            <p:ph idx="1" type="body"/>
          </p:nvPr>
        </p:nvSpPr>
        <p:spPr>
          <a:xfrm>
            <a:off x="652475" y="1795750"/>
            <a:ext cx="5677200" cy="4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Domestic Crimes: </a:t>
            </a:r>
            <a:r>
              <a:rPr lang="en-US">
                <a:solidFill>
                  <a:schemeClr val="dk1"/>
                </a:solidFill>
              </a:rPr>
              <a:t>Very accurate when relevant, but not widely applicable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Locations: </a:t>
            </a:r>
            <a:r>
              <a:rPr lang="en-US">
                <a:solidFill>
                  <a:schemeClr val="dk1"/>
                </a:solidFill>
              </a:rPr>
              <a:t>Lat/Long were good predictors, description also provided some insight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Hours: </a:t>
            </a:r>
            <a:r>
              <a:rPr lang="en-US">
                <a:solidFill>
                  <a:schemeClr val="dk1"/>
                </a:solidFill>
              </a:rPr>
              <a:t>Hours not closer to midnight tended to rule out certain crimes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Days of the Week: </a:t>
            </a:r>
            <a:r>
              <a:rPr lang="en-US">
                <a:solidFill>
                  <a:schemeClr val="dk1"/>
                </a:solidFill>
              </a:rPr>
              <a:t>Not particularly important, with most days providing essentially 0 SHAP Value</a:t>
            </a:r>
            <a:endParaRPr sz="1500"/>
          </a:p>
        </p:txBody>
      </p:sp>
      <p:sp>
        <p:nvSpPr>
          <p:cNvPr id="383" name="Google Shape;383;g320dc98a2e7_0_1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Aakash Narayan</a:t>
            </a:r>
            <a:endParaRPr/>
          </a:p>
        </p:txBody>
      </p:sp>
      <p:sp>
        <p:nvSpPr>
          <p:cNvPr id="384" name="Google Shape;384;g320dc98a2e7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5" name="Google Shape;385;g320dc98a2e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300" y="969063"/>
            <a:ext cx="4056274" cy="49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2 Bulleted Sections</a:t>
            </a:r>
            <a:endParaRPr/>
          </a:p>
        </p:txBody>
      </p:sp>
      <p:sp>
        <p:nvSpPr>
          <p:cNvPr id="392" name="Google Shape;392;p14"/>
          <p:cNvSpPr txBox="1"/>
          <p:nvPr>
            <p:ph idx="1" type="body"/>
          </p:nvPr>
        </p:nvSpPr>
        <p:spPr>
          <a:xfrm>
            <a:off x="654228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 txBox="1"/>
          <p:nvPr>
            <p:ph idx="2" type="body"/>
          </p:nvPr>
        </p:nvSpPr>
        <p:spPr>
          <a:xfrm>
            <a:off x="651081" y="2774950"/>
            <a:ext cx="4876417" cy="266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394" name="Google Shape;394;p14"/>
          <p:cNvSpPr txBox="1"/>
          <p:nvPr>
            <p:ph idx="3" type="body"/>
          </p:nvPr>
        </p:nvSpPr>
        <p:spPr>
          <a:xfrm>
            <a:off x="6148002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95" name="Google Shape;395;p14"/>
          <p:cNvSpPr txBox="1"/>
          <p:nvPr>
            <p:ph idx="4" type="body"/>
          </p:nvPr>
        </p:nvSpPr>
        <p:spPr>
          <a:xfrm>
            <a:off x="6144855" y="2774797"/>
            <a:ext cx="4876417" cy="266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396" name="Google Shape;396;p14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97" name="Google Shape;3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"/>
          <p:cNvSpPr txBox="1"/>
          <p:nvPr>
            <p:ph type="title"/>
          </p:nvPr>
        </p:nvSpPr>
        <p:spPr>
          <a:xfrm>
            <a:off x="3051180" y="1291652"/>
            <a:ext cx="6189488" cy="807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Quote</a:t>
            </a:r>
            <a:endParaRPr/>
          </a:p>
        </p:txBody>
      </p:sp>
      <p:sp>
        <p:nvSpPr>
          <p:cNvPr id="404" name="Google Shape;404;p15"/>
          <p:cNvSpPr txBox="1"/>
          <p:nvPr>
            <p:ph idx="1" type="body"/>
          </p:nvPr>
        </p:nvSpPr>
        <p:spPr>
          <a:xfrm>
            <a:off x="7127193" y="2116732"/>
            <a:ext cx="2113474" cy="42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 txBox="1"/>
          <p:nvPr>
            <p:ph idx="2" type="body"/>
          </p:nvPr>
        </p:nvSpPr>
        <p:spPr>
          <a:xfrm>
            <a:off x="3060741" y="3501730"/>
            <a:ext cx="6179926" cy="1507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 txBox="1"/>
          <p:nvPr>
            <p:ph idx="3" type="body"/>
          </p:nvPr>
        </p:nvSpPr>
        <p:spPr>
          <a:xfrm>
            <a:off x="7127193" y="5065124"/>
            <a:ext cx="2113474" cy="42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08" name="Google Shape;40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Content and Photo (1)</a:t>
            </a:r>
            <a:endParaRPr/>
          </a:p>
        </p:txBody>
      </p:sp>
      <p:sp>
        <p:nvSpPr>
          <p:cNvPr id="415" name="Google Shape;415;p16"/>
          <p:cNvSpPr/>
          <p:nvPr>
            <p:ph idx="2" type="pic"/>
          </p:nvPr>
        </p:nvSpPr>
        <p:spPr>
          <a:xfrm>
            <a:off x="554038" y="1786687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6" name="Google Shape;416;p16"/>
          <p:cNvSpPr txBox="1"/>
          <p:nvPr>
            <p:ph idx="1" type="body"/>
          </p:nvPr>
        </p:nvSpPr>
        <p:spPr>
          <a:xfrm>
            <a:off x="5477348" y="1786687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17" name="Google Shape;417;p16"/>
          <p:cNvSpPr txBox="1"/>
          <p:nvPr>
            <p:ph idx="3" type="body"/>
          </p:nvPr>
        </p:nvSpPr>
        <p:spPr>
          <a:xfrm>
            <a:off x="5475583" y="2561957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18" name="Google Shape;418;p16"/>
          <p:cNvSpPr/>
          <p:nvPr>
            <p:ph idx="4" type="pic"/>
          </p:nvPr>
        </p:nvSpPr>
        <p:spPr>
          <a:xfrm>
            <a:off x="552273" y="3924115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9" name="Google Shape;419;p16"/>
          <p:cNvSpPr txBox="1"/>
          <p:nvPr>
            <p:ph idx="5" type="body"/>
          </p:nvPr>
        </p:nvSpPr>
        <p:spPr>
          <a:xfrm>
            <a:off x="5475583" y="3924115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20" name="Google Shape;420;p16"/>
          <p:cNvSpPr txBox="1"/>
          <p:nvPr>
            <p:ph idx="6" type="body"/>
          </p:nvPr>
        </p:nvSpPr>
        <p:spPr>
          <a:xfrm>
            <a:off x="5473818" y="4699385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21" name="Google Shape;421;p16"/>
          <p:cNvSpPr txBox="1"/>
          <p:nvPr>
            <p:ph idx="7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22" name="Google Shape;4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Content and Photo (2)</a:t>
            </a:r>
            <a:endParaRPr/>
          </a:p>
        </p:txBody>
      </p:sp>
      <p:sp>
        <p:nvSpPr>
          <p:cNvPr id="429" name="Google Shape;429;p17"/>
          <p:cNvSpPr txBox="1"/>
          <p:nvPr>
            <p:ph idx="1" type="body"/>
          </p:nvPr>
        </p:nvSpPr>
        <p:spPr>
          <a:xfrm>
            <a:off x="654228" y="1786687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30" name="Google Shape;430;p17"/>
          <p:cNvSpPr txBox="1"/>
          <p:nvPr>
            <p:ph idx="2" type="body"/>
          </p:nvPr>
        </p:nvSpPr>
        <p:spPr>
          <a:xfrm>
            <a:off x="652463" y="2561957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31" name="Google Shape;431;p17"/>
          <p:cNvSpPr/>
          <p:nvPr>
            <p:ph idx="3" type="pic"/>
          </p:nvPr>
        </p:nvSpPr>
        <p:spPr>
          <a:xfrm>
            <a:off x="6282203" y="1786687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2" name="Google Shape;432;p17"/>
          <p:cNvSpPr txBox="1"/>
          <p:nvPr>
            <p:ph idx="4" type="body"/>
          </p:nvPr>
        </p:nvSpPr>
        <p:spPr>
          <a:xfrm>
            <a:off x="652463" y="3924115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33" name="Google Shape;433;p17"/>
          <p:cNvSpPr txBox="1"/>
          <p:nvPr>
            <p:ph idx="5" type="body"/>
          </p:nvPr>
        </p:nvSpPr>
        <p:spPr>
          <a:xfrm>
            <a:off x="650698" y="4699385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34" name="Google Shape;434;p17"/>
          <p:cNvSpPr/>
          <p:nvPr>
            <p:ph idx="6" type="pic"/>
          </p:nvPr>
        </p:nvSpPr>
        <p:spPr>
          <a:xfrm>
            <a:off x="6280438" y="3924115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5" name="Google Shape;435;p17"/>
          <p:cNvSpPr txBox="1"/>
          <p:nvPr>
            <p:ph idx="7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36" name="Google Shape;4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ce28378a2_0_0"/>
          <p:cNvSpPr txBox="1"/>
          <p:nvPr>
            <p:ph type="title"/>
          </p:nvPr>
        </p:nvSpPr>
        <p:spPr>
          <a:xfrm>
            <a:off x="1610698" y="823864"/>
            <a:ext cx="8981100" cy="110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1ce28378a2_0_0"/>
          <p:cNvSpPr txBox="1"/>
          <p:nvPr>
            <p:ph idx="1" type="body"/>
          </p:nvPr>
        </p:nvSpPr>
        <p:spPr>
          <a:xfrm>
            <a:off x="1610697" y="2328261"/>
            <a:ext cx="8981100" cy="220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Introduction, Motivation, and Dataset</a:t>
            </a:r>
            <a:endParaRPr/>
          </a:p>
        </p:txBody>
      </p:sp>
      <p:sp>
        <p:nvSpPr>
          <p:cNvPr id="253" name="Google Shape;253;g31ce28378a2_0_0"/>
          <p:cNvSpPr txBox="1"/>
          <p:nvPr>
            <p:ph idx="2" type="body"/>
          </p:nvPr>
        </p:nvSpPr>
        <p:spPr>
          <a:xfrm>
            <a:off x="1610697" y="4952165"/>
            <a:ext cx="8981100" cy="7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1ce28378a2_0_0"/>
          <p:cNvSpPr txBox="1"/>
          <p:nvPr>
            <p:ph idx="3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1ce28378a2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Photo Left</a:t>
            </a:r>
            <a:endParaRPr/>
          </a:p>
        </p:txBody>
      </p:sp>
      <p:sp>
        <p:nvSpPr>
          <p:cNvPr id="443" name="Google Shape;443;p18"/>
          <p:cNvSpPr/>
          <p:nvPr>
            <p:ph idx="2" type="pic"/>
          </p:nvPr>
        </p:nvSpPr>
        <p:spPr>
          <a:xfrm>
            <a:off x="554038" y="1786687"/>
            <a:ext cx="4738687" cy="4322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4" name="Google Shape;444;p18"/>
          <p:cNvSpPr txBox="1"/>
          <p:nvPr>
            <p:ph idx="1" type="body"/>
          </p:nvPr>
        </p:nvSpPr>
        <p:spPr>
          <a:xfrm>
            <a:off x="5477348" y="2717104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5" name="Google Shape;445;p18"/>
          <p:cNvSpPr txBox="1"/>
          <p:nvPr>
            <p:ph idx="3" type="body"/>
          </p:nvPr>
        </p:nvSpPr>
        <p:spPr>
          <a:xfrm>
            <a:off x="5475583" y="3492374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46" name="Google Shape;446;p18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47" name="Google Shape;44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9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Photo Right</a:t>
            </a:r>
            <a:endParaRPr/>
          </a:p>
        </p:txBody>
      </p:sp>
      <p:sp>
        <p:nvSpPr>
          <p:cNvPr id="454" name="Google Shape;454;p19"/>
          <p:cNvSpPr txBox="1"/>
          <p:nvPr>
            <p:ph idx="1" type="body"/>
          </p:nvPr>
        </p:nvSpPr>
        <p:spPr>
          <a:xfrm>
            <a:off x="652463" y="2717104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55" name="Google Shape;455;p19"/>
          <p:cNvSpPr txBox="1"/>
          <p:nvPr>
            <p:ph idx="2" type="body"/>
          </p:nvPr>
        </p:nvSpPr>
        <p:spPr>
          <a:xfrm>
            <a:off x="650698" y="3492374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56" name="Google Shape;456;p19"/>
          <p:cNvSpPr/>
          <p:nvPr>
            <p:ph idx="3" type="pic"/>
          </p:nvPr>
        </p:nvSpPr>
        <p:spPr>
          <a:xfrm>
            <a:off x="6283968" y="1786687"/>
            <a:ext cx="4738687" cy="4322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57" name="Google Shape;457;p19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58" name="Google Shape;45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0"/>
          <p:cNvSpPr txBox="1"/>
          <p:nvPr>
            <p:ph idx="4294967295" type="title"/>
          </p:nvPr>
        </p:nvSpPr>
        <p:spPr>
          <a:xfrm>
            <a:off x="838200" y="-14990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Photo</a:t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6" name="Google Shape;466;p20"/>
          <p:cNvSpPr/>
          <p:nvPr>
            <p:ph idx="2" type="pic"/>
          </p:nvPr>
        </p:nvSpPr>
        <p:spPr>
          <a:xfrm>
            <a:off x="650698" y="1578560"/>
            <a:ext cx="10371957" cy="387525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654689" y="5590340"/>
            <a:ext cx="10367965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68" name="Google Shape;468;p20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69" name="Google Shape;4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/>
              <a:t>Heading (2)</a:t>
            </a:r>
            <a:endParaRPr/>
          </a:p>
        </p:txBody>
      </p:sp>
      <p:sp>
        <p:nvSpPr>
          <p:cNvPr id="476" name="Google Shape;476;p6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77" name="Google Shape;477;p6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78" name="Google Shape;47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"/>
          <p:cNvSpPr txBox="1"/>
          <p:nvPr>
            <p:ph type="title"/>
          </p:nvPr>
        </p:nvSpPr>
        <p:spPr>
          <a:xfrm>
            <a:off x="0" y="2163545"/>
            <a:ext cx="1218953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Presentation Title (3)</a:t>
            </a:r>
            <a:endParaRPr/>
          </a:p>
        </p:txBody>
      </p:sp>
      <p:sp>
        <p:nvSpPr>
          <p:cNvPr id="485" name="Google Shape;485;p3"/>
          <p:cNvSpPr txBox="1"/>
          <p:nvPr>
            <p:ph idx="1" type="body"/>
          </p:nvPr>
        </p:nvSpPr>
        <p:spPr>
          <a:xfrm>
            <a:off x="2471" y="3694701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86" name="Google Shape;486;p3"/>
          <p:cNvSpPr txBox="1"/>
          <p:nvPr>
            <p:ph idx="2" type="body"/>
          </p:nvPr>
        </p:nvSpPr>
        <p:spPr>
          <a:xfrm>
            <a:off x="0" y="4500134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"/>
          <p:cNvSpPr txBox="1"/>
          <p:nvPr>
            <p:ph type="title"/>
          </p:nvPr>
        </p:nvSpPr>
        <p:spPr>
          <a:xfrm>
            <a:off x="0" y="2163545"/>
            <a:ext cx="1218953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Presentation Title (4)</a:t>
            </a:r>
            <a:endParaRPr/>
          </a:p>
        </p:txBody>
      </p:sp>
      <p:sp>
        <p:nvSpPr>
          <p:cNvPr id="493" name="Google Shape;493;p4"/>
          <p:cNvSpPr txBox="1"/>
          <p:nvPr>
            <p:ph idx="1" type="body"/>
          </p:nvPr>
        </p:nvSpPr>
        <p:spPr>
          <a:xfrm>
            <a:off x="2471" y="3694701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94" name="Google Shape;494;p4"/>
          <p:cNvSpPr txBox="1"/>
          <p:nvPr>
            <p:ph idx="2" type="body"/>
          </p:nvPr>
        </p:nvSpPr>
        <p:spPr>
          <a:xfrm>
            <a:off x="0" y="4500134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/>
              <a:t>Heading (3)</a:t>
            </a:r>
            <a:endParaRPr/>
          </a:p>
        </p:txBody>
      </p:sp>
      <p:sp>
        <p:nvSpPr>
          <p:cNvPr id="501" name="Google Shape;501;p7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02" name="Google Shape;502;p7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03" name="Google Shape;50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/>
              <a:t>Heading (4)</a:t>
            </a:r>
            <a:endParaRPr/>
          </a:p>
        </p:txBody>
      </p:sp>
      <p:sp>
        <p:nvSpPr>
          <p:cNvPr id="510" name="Google Shape;510;p8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11" name="Google Shape;511;p8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12" name="Google Shape;51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9" name="Google Shape;519;p5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20" name="Google Shape;520;p5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21" name="Google Shape;52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/>
          <p:nvPr>
            <p:ph idx="4294967295" type="title"/>
          </p:nvPr>
        </p:nvSpPr>
        <p:spPr>
          <a:xfrm>
            <a:off x="832165" y="-15230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Section Photo (1)</a:t>
            </a:r>
            <a:endParaRPr/>
          </a:p>
        </p:txBody>
      </p:sp>
      <p:pic>
        <p:nvPicPr>
          <p:cNvPr id="528" name="Google Shape;528;p21"/>
          <p:cNvPicPr preferRelativeResize="0"/>
          <p:nvPr/>
        </p:nvPicPr>
        <p:blipFill rotWithShape="1">
          <a:blip r:embed="rId3">
            <a:alphaModFix/>
          </a:blip>
          <a:srcRect b="9330" l="0" r="0" t="11219"/>
          <a:stretch/>
        </p:blipFill>
        <p:spPr>
          <a:xfrm>
            <a:off x="-12070" y="0"/>
            <a:ext cx="12204070" cy="6245412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1"/>
          <p:cNvSpPr/>
          <p:nvPr/>
        </p:nvSpPr>
        <p:spPr>
          <a:xfrm>
            <a:off x="7260879" y="0"/>
            <a:ext cx="4931121" cy="6245412"/>
          </a:xfrm>
          <a:prstGeom prst="rect">
            <a:avLst/>
          </a:prstGeom>
          <a:solidFill>
            <a:schemeClr val="dk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 txBox="1"/>
          <p:nvPr>
            <p:ph idx="1" type="body"/>
          </p:nvPr>
        </p:nvSpPr>
        <p:spPr>
          <a:xfrm>
            <a:off x="7679104" y="2391179"/>
            <a:ext cx="4187900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31" name="Google Shape;531;p21"/>
          <p:cNvSpPr txBox="1"/>
          <p:nvPr>
            <p:ph idx="2" type="body"/>
          </p:nvPr>
        </p:nvSpPr>
        <p:spPr>
          <a:xfrm>
            <a:off x="7677339" y="3166449"/>
            <a:ext cx="4187900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/>
        </p:nvSpPr>
        <p:spPr>
          <a:xfrm>
            <a:off x="573388" y="2690336"/>
            <a:ext cx="6102034" cy="1477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*NOTE*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(please delete)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photo cropped to size for the entire slide like the example slide. Send the photo to the back so the blue box, Block I and footer text are not covered.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1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34" name="Google Shape;53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5" name="Google Shape;5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4691" y="288257"/>
            <a:ext cx="516232" cy="74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ce28378a2_0_9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Motivation</a:t>
            </a:r>
            <a:endParaRPr/>
          </a:p>
        </p:txBody>
      </p:sp>
      <p:sp>
        <p:nvSpPr>
          <p:cNvPr id="262" name="Google Shape;262;g31ce28378a2_0_9"/>
          <p:cNvSpPr txBox="1"/>
          <p:nvPr>
            <p:ph idx="1" type="body"/>
          </p:nvPr>
        </p:nvSpPr>
        <p:spPr>
          <a:xfrm>
            <a:off x="652475" y="1795750"/>
            <a:ext cx="5677200" cy="4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Chicago Crime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Violent Crime – Higher than national average [1]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Property Crime – Higher than national average [1]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Can we leverage deep learning to address crime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Predict the next </a:t>
            </a:r>
            <a:r>
              <a:rPr lang="en-US"/>
              <a:t>category</a:t>
            </a:r>
            <a:r>
              <a:rPr lang="en-US"/>
              <a:t> of crime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Predict the next location of crime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Aid in the allocation of resources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Combat bias in police departments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1ce28378a2_0_9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[1]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https://realestate.usnews.com/places/illinois/chicago/crime</a:t>
            </a:r>
            <a:r>
              <a:rPr lang="en-US"/>
              <a:t>. Contributed: Simon Kato</a:t>
            </a:r>
            <a:endParaRPr/>
          </a:p>
        </p:txBody>
      </p:sp>
      <p:sp>
        <p:nvSpPr>
          <p:cNvPr id="264" name="Google Shape;264;g31ce28378a2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g31ce28378a2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575" y="793638"/>
            <a:ext cx="4344000" cy="52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"/>
          <p:cNvSpPr txBox="1"/>
          <p:nvPr>
            <p:ph idx="4294967295" type="title"/>
          </p:nvPr>
        </p:nvSpPr>
        <p:spPr>
          <a:xfrm>
            <a:off x="838200" y="-14950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Section Photo (2)</a:t>
            </a:r>
            <a:endParaRPr/>
          </a:p>
        </p:txBody>
      </p:sp>
      <p:pic>
        <p:nvPicPr>
          <p:cNvPr id="542" name="Google Shape;542;p22"/>
          <p:cNvPicPr preferRelativeResize="0"/>
          <p:nvPr/>
        </p:nvPicPr>
        <p:blipFill rotWithShape="1">
          <a:blip r:embed="rId3">
            <a:alphaModFix/>
          </a:blip>
          <a:srcRect b="0" l="0" r="0" t="8676"/>
          <a:stretch/>
        </p:blipFill>
        <p:spPr>
          <a:xfrm>
            <a:off x="0" y="5227"/>
            <a:ext cx="12192000" cy="684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2"/>
          <p:cNvSpPr/>
          <p:nvPr/>
        </p:nvSpPr>
        <p:spPr>
          <a:xfrm>
            <a:off x="0" y="-5227"/>
            <a:ext cx="12192000" cy="6858000"/>
          </a:xfrm>
          <a:prstGeom prst="rect">
            <a:avLst/>
          </a:prstGeom>
          <a:solidFill>
            <a:srgbClr val="13294B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2"/>
          <p:cNvSpPr txBox="1"/>
          <p:nvPr>
            <p:ph idx="1" type="body"/>
          </p:nvPr>
        </p:nvSpPr>
        <p:spPr>
          <a:xfrm>
            <a:off x="2248247" y="4070491"/>
            <a:ext cx="7695506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45" name="Google Shape;545;p22"/>
          <p:cNvSpPr txBox="1"/>
          <p:nvPr>
            <p:ph idx="2" type="body"/>
          </p:nvPr>
        </p:nvSpPr>
        <p:spPr>
          <a:xfrm>
            <a:off x="2248247" y="4980067"/>
            <a:ext cx="7695506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46" name="Google Shape;546;p22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47" name="Google Shape;54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22"/>
          <p:cNvSpPr txBox="1"/>
          <p:nvPr/>
        </p:nvSpPr>
        <p:spPr>
          <a:xfrm>
            <a:off x="3044983" y="1472652"/>
            <a:ext cx="6102034" cy="1477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*NOTE*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(please delete)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photo for the entire slide like this example slide. Send the photo to the back so the blue box, gradient box, Block I and footer text are not covered.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4691" y="288257"/>
            <a:ext cx="516232" cy="74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/>
          <p:nvPr>
            <p:ph idx="4294967295" type="title"/>
          </p:nvPr>
        </p:nvSpPr>
        <p:spPr>
          <a:xfrm>
            <a:off x="838200" y="-15042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Section Photo (3)</a:t>
            </a:r>
            <a:endParaRPr/>
          </a:p>
        </p:txBody>
      </p:sp>
      <p:pic>
        <p:nvPicPr>
          <p:cNvPr id="556" name="Google Shape;556;p23"/>
          <p:cNvPicPr preferRelativeResize="0"/>
          <p:nvPr/>
        </p:nvPicPr>
        <p:blipFill rotWithShape="1">
          <a:blip r:embed="rId3">
            <a:alphaModFix/>
          </a:blip>
          <a:srcRect b="0" l="0" r="0" t="8676"/>
          <a:stretch/>
        </p:blipFill>
        <p:spPr>
          <a:xfrm>
            <a:off x="0" y="5227"/>
            <a:ext cx="12192000" cy="684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3"/>
          <p:cNvSpPr/>
          <p:nvPr/>
        </p:nvSpPr>
        <p:spPr>
          <a:xfrm>
            <a:off x="0" y="-5227"/>
            <a:ext cx="12192000" cy="6858000"/>
          </a:xfrm>
          <a:prstGeom prst="rect">
            <a:avLst/>
          </a:prstGeom>
          <a:solidFill>
            <a:srgbClr val="FF5F05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2248247" y="4070491"/>
            <a:ext cx="7695506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60" name="Google Shape;560;p23"/>
          <p:cNvSpPr txBox="1"/>
          <p:nvPr>
            <p:ph idx="2" type="body"/>
          </p:nvPr>
        </p:nvSpPr>
        <p:spPr>
          <a:xfrm>
            <a:off x="2248247" y="4980067"/>
            <a:ext cx="7695506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61" name="Google Shape;561;p23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23"/>
          <p:cNvSpPr txBox="1"/>
          <p:nvPr/>
        </p:nvSpPr>
        <p:spPr>
          <a:xfrm>
            <a:off x="3044983" y="1472652"/>
            <a:ext cx="6102034" cy="1477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*NOTE*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(please delete)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photo for the entire slide like this example slide. Send the photo to the back so the blue box, gradient box, Block I and footer text are not covered.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Chart</a:t>
            </a:r>
            <a:endParaRPr/>
          </a:p>
        </p:txBody>
      </p:sp>
      <p:sp>
        <p:nvSpPr>
          <p:cNvPr id="570" name="Google Shape;570;p24"/>
          <p:cNvSpPr/>
          <p:nvPr>
            <p:ph idx="2" type="chart"/>
          </p:nvPr>
        </p:nvSpPr>
        <p:spPr>
          <a:xfrm>
            <a:off x="1430338" y="1747838"/>
            <a:ext cx="9134475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4"/>
          <p:cNvSpPr txBox="1"/>
          <p:nvPr>
            <p:ph idx="1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72" name="Google Shape;5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24"/>
          <p:cNvSpPr txBox="1"/>
          <p:nvPr/>
        </p:nvSpPr>
        <p:spPr>
          <a:xfrm>
            <a:off x="4922385" y="136525"/>
            <a:ext cx="6102034" cy="1477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*NOTE*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(please delete)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insert charts through PowerPoint to ensure they follow University Brand standard colors. If using a personal chart, please ensure chart colors match with Brand standards.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5"/>
          <p:cNvSpPr txBox="1"/>
          <p:nvPr>
            <p:ph type="title"/>
          </p:nvPr>
        </p:nvSpPr>
        <p:spPr>
          <a:xfrm>
            <a:off x="1610698" y="823864"/>
            <a:ext cx="8981220" cy="1107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Thank You (1)</a:t>
            </a:r>
            <a:endParaRPr/>
          </a:p>
        </p:txBody>
      </p:sp>
      <p:sp>
        <p:nvSpPr>
          <p:cNvPr id="580" name="Google Shape;580;p25"/>
          <p:cNvSpPr txBox="1"/>
          <p:nvPr>
            <p:ph idx="1" type="body"/>
          </p:nvPr>
        </p:nvSpPr>
        <p:spPr>
          <a:xfrm>
            <a:off x="1610697" y="2328261"/>
            <a:ext cx="8981219" cy="220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 txBox="1"/>
          <p:nvPr>
            <p:ph idx="2" type="body"/>
          </p:nvPr>
        </p:nvSpPr>
        <p:spPr>
          <a:xfrm>
            <a:off x="1610697" y="4952165"/>
            <a:ext cx="8981219" cy="79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6"/>
          <p:cNvSpPr txBox="1"/>
          <p:nvPr>
            <p:ph type="title"/>
          </p:nvPr>
        </p:nvSpPr>
        <p:spPr>
          <a:xfrm>
            <a:off x="1610698" y="823864"/>
            <a:ext cx="8981220" cy="1107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Thank You (2)</a:t>
            </a:r>
            <a:endParaRPr/>
          </a:p>
        </p:txBody>
      </p:sp>
      <p:sp>
        <p:nvSpPr>
          <p:cNvPr id="590" name="Google Shape;590;p26"/>
          <p:cNvSpPr txBox="1"/>
          <p:nvPr>
            <p:ph idx="1" type="body"/>
          </p:nvPr>
        </p:nvSpPr>
        <p:spPr>
          <a:xfrm>
            <a:off x="1610697" y="2328261"/>
            <a:ext cx="8981219" cy="220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 txBox="1"/>
          <p:nvPr>
            <p:ph idx="2" type="body"/>
          </p:nvPr>
        </p:nvSpPr>
        <p:spPr>
          <a:xfrm>
            <a:off x="1610697" y="4952165"/>
            <a:ext cx="8981219" cy="79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92" name="Google Shape;592;p26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8436" y="2932655"/>
            <a:ext cx="5775128" cy="992688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7"/>
          <p:cNvSpPr txBox="1"/>
          <p:nvPr>
            <p:ph idx="4294967295" type="title"/>
          </p:nvPr>
        </p:nvSpPr>
        <p:spPr>
          <a:xfrm>
            <a:off x="838200" y="-15388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Illinois Blue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338" y="2932048"/>
            <a:ext cx="5761324" cy="99031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28"/>
          <p:cNvSpPr txBox="1"/>
          <p:nvPr>
            <p:ph idx="4294967295" type="title"/>
          </p:nvPr>
        </p:nvSpPr>
        <p:spPr>
          <a:xfrm>
            <a:off x="838200" y="-15388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Illinois Orange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8436" y="2932655"/>
            <a:ext cx="5775128" cy="992688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9"/>
          <p:cNvSpPr txBox="1"/>
          <p:nvPr>
            <p:ph idx="4294967295" type="title"/>
          </p:nvPr>
        </p:nvSpPr>
        <p:spPr>
          <a:xfrm>
            <a:off x="725466" y="-14762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Illinois Blue Photo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338" y="2932048"/>
            <a:ext cx="5761324" cy="99031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0"/>
          <p:cNvSpPr txBox="1"/>
          <p:nvPr>
            <p:ph idx="4294967295" type="title"/>
          </p:nvPr>
        </p:nvSpPr>
        <p:spPr>
          <a:xfrm>
            <a:off x="838200" y="-14386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Illinois Orange Photo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ce28378a2_0_26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72" name="Google Shape;272;g31ce28378a2_0_26"/>
          <p:cNvSpPr txBox="1"/>
          <p:nvPr>
            <p:ph idx="1" type="body"/>
          </p:nvPr>
        </p:nvSpPr>
        <p:spPr>
          <a:xfrm>
            <a:off x="652474" y="1795750"/>
            <a:ext cx="4463400" cy="4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Time span: 2020-2024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Datapoints: 50,000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Features: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Date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Block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Location description and location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Arrest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Domestic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District, ward, and community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Target: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Crime Type</a:t>
            </a:r>
            <a:endParaRPr/>
          </a:p>
        </p:txBody>
      </p:sp>
      <p:sp>
        <p:nvSpPr>
          <p:cNvPr id="273" name="Google Shape;273;g31ce28378a2_0_26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Contributed: Simon Kato</a:t>
            </a:r>
            <a:endParaRPr/>
          </a:p>
        </p:txBody>
      </p:sp>
      <p:sp>
        <p:nvSpPr>
          <p:cNvPr id="274" name="Google Shape;274;g31ce28378a2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g31ce28378a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825" y="129600"/>
            <a:ext cx="3494312" cy="607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0dea16823_1_11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82" name="Google Shape;282;g320dea16823_1_11"/>
          <p:cNvSpPr txBox="1"/>
          <p:nvPr>
            <p:ph idx="1" type="body"/>
          </p:nvPr>
        </p:nvSpPr>
        <p:spPr>
          <a:xfrm>
            <a:off x="652474" y="1795750"/>
            <a:ext cx="4463400" cy="4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Time span: 2020-2024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Datapoints: 50,000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Features: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Date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Block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Location description and location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Arrest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Domestic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District, ward, and community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Target: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Crime Type</a:t>
            </a:r>
            <a:endParaRPr/>
          </a:p>
        </p:txBody>
      </p:sp>
      <p:sp>
        <p:nvSpPr>
          <p:cNvPr id="283" name="Google Shape;283;g320dea16823_1_11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Contributed: Simon Kato</a:t>
            </a:r>
            <a:endParaRPr/>
          </a:p>
        </p:txBody>
      </p:sp>
      <p:sp>
        <p:nvSpPr>
          <p:cNvPr id="284" name="Google Shape;284;g320dea16823_1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g320dea16823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875" y="426075"/>
            <a:ext cx="5779399" cy="276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20dea16823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875" y="3469100"/>
            <a:ext cx="5779399" cy="2456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ce28378a2_0_37"/>
          <p:cNvSpPr txBox="1"/>
          <p:nvPr>
            <p:ph type="title"/>
          </p:nvPr>
        </p:nvSpPr>
        <p:spPr>
          <a:xfrm>
            <a:off x="652463" y="276575"/>
            <a:ext cx="103701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93" name="Google Shape;293;g31ce28378a2_0_37"/>
          <p:cNvSpPr txBox="1"/>
          <p:nvPr>
            <p:ph idx="1" type="body"/>
          </p:nvPr>
        </p:nvSpPr>
        <p:spPr>
          <a:xfrm>
            <a:off x="652469" y="1795750"/>
            <a:ext cx="5228700" cy="41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Time span: 2020-2024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Datapoints: 50,000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Features: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Date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Block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Location description and location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Arrest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Domestic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District, ward, and community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Target: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Crime Type</a:t>
            </a:r>
            <a:endParaRPr/>
          </a:p>
        </p:txBody>
      </p:sp>
      <p:sp>
        <p:nvSpPr>
          <p:cNvPr id="294" name="Google Shape;294;g31ce28378a2_0_37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Contributed: Simon Kato</a:t>
            </a:r>
            <a:endParaRPr/>
          </a:p>
        </p:txBody>
      </p:sp>
      <p:sp>
        <p:nvSpPr>
          <p:cNvPr id="295" name="Google Shape;295;g31ce28378a2_0_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g31ce28378a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544" y="107125"/>
            <a:ext cx="6006031" cy="32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31ce28378a2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876" y="3394450"/>
            <a:ext cx="4458224" cy="28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 txBox="1"/>
          <p:nvPr>
            <p:ph type="title"/>
          </p:nvPr>
        </p:nvSpPr>
        <p:spPr>
          <a:xfrm>
            <a:off x="838200" y="26879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Model Architecture and Design</a:t>
            </a:r>
            <a:endParaRPr/>
          </a:p>
        </p:txBody>
      </p:sp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2019300" y="5002400"/>
            <a:ext cx="815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600"/>
              <a:t>Tanishq Khurana</a:t>
            </a:r>
            <a:endParaRPr sz="1600"/>
          </a:p>
        </p:txBody>
      </p:sp>
      <p:sp>
        <p:nvSpPr>
          <p:cNvPr id="305" name="Google Shape;30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Core Design</a:t>
            </a:r>
            <a:endParaRPr/>
          </a:p>
        </p:txBody>
      </p:sp>
      <p:sp>
        <p:nvSpPr>
          <p:cNvPr id="312" name="Google Shape;312;p11"/>
          <p:cNvSpPr txBox="1"/>
          <p:nvPr>
            <p:ph idx="1" type="body"/>
          </p:nvPr>
        </p:nvSpPr>
        <p:spPr>
          <a:xfrm>
            <a:off x="652463" y="1795749"/>
            <a:ext cx="10370190" cy="4120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LSTM Layer</a:t>
            </a:r>
            <a:r>
              <a:rPr lang="en-US" sz="2500">
                <a:solidFill>
                  <a:schemeClr val="dk1"/>
                </a:solidFill>
              </a:rPr>
              <a:t>: Processes sequential data (time-related features)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635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Fully Connected Layers</a:t>
            </a:r>
            <a:r>
              <a:rPr lang="en-US" sz="2500">
                <a:solidFill>
                  <a:schemeClr val="dk1"/>
                </a:solidFill>
              </a:rPr>
              <a:t>: Extract high-level patterns and enable classification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635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Dropout Layer</a:t>
            </a:r>
            <a:r>
              <a:rPr lang="en-US" sz="2500">
                <a:solidFill>
                  <a:schemeClr val="dk1"/>
                </a:solidFill>
              </a:rPr>
              <a:t>: Reduces overfitting by randomly dropping neurons during training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635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Activation Functions</a:t>
            </a:r>
            <a:r>
              <a:rPr lang="en-US" sz="2500">
                <a:solidFill>
                  <a:schemeClr val="dk1"/>
                </a:solidFill>
              </a:rPr>
              <a:t>: ReLU for non-linear transformations and model expressiveness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58823"/>
              <a:buNone/>
            </a:pPr>
            <a:r>
              <a:t/>
            </a:r>
            <a:endParaRPr sz="3400"/>
          </a:p>
        </p:txBody>
      </p:sp>
      <p:sp>
        <p:nvSpPr>
          <p:cNvPr id="313" name="Google Shape;313;p11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Tanishq Khurana</a:t>
            </a:r>
            <a:endParaRPr/>
          </a:p>
        </p:txBody>
      </p:sp>
      <p:sp>
        <p:nvSpPr>
          <p:cNvPr id="314" name="Google Shape;3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"/>
          <p:cNvSpPr txBox="1"/>
          <p:nvPr/>
        </p:nvSpPr>
        <p:spPr>
          <a:xfrm>
            <a:off x="7768250" y="2065600"/>
            <a:ext cx="32544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Model Components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LSTM processes input sequences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Fully connected layers transform outputs for final classification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Batch normalization ensures stable learning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652500" y="1974425"/>
            <a:ext cx="32544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Input Features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One-hot encoded time-based features (hour, day)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Normalized latitude/longitude and encoded categorical attributes (e.g., location)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22" name="Google Shape;322;p12"/>
          <p:cNvSpPr txBox="1"/>
          <p:nvPr>
            <p:ph type="title"/>
          </p:nvPr>
        </p:nvSpPr>
        <p:spPr>
          <a:xfrm>
            <a:off x="652463" y="276575"/>
            <a:ext cx="10370190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Implementation Details</a:t>
            </a:r>
            <a:endParaRPr/>
          </a:p>
        </p:txBody>
      </p:sp>
      <p:sp>
        <p:nvSpPr>
          <p:cNvPr id="323" name="Google Shape;32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4210363" y="1974425"/>
            <a:ext cx="32544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Hyperparameters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Hidden size: 128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Dropout: 0.5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Batch size: 64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Optimizer: Adam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25" name="Google Shape;325;p12"/>
          <p:cNvSpPr txBox="1"/>
          <p:nvPr>
            <p:ph idx="2" type="body"/>
          </p:nvPr>
        </p:nvSpPr>
        <p:spPr>
          <a:xfrm>
            <a:off x="457200" y="6356350"/>
            <a:ext cx="815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solidFill>
                  <a:schemeClr val="lt1"/>
                </a:solidFill>
              </a:rPr>
              <a:t>Tanishq Khurana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MB PPT ORANGE">
      <a:dk1>
        <a:srgbClr val="000000"/>
      </a:dk1>
      <a:lt1>
        <a:srgbClr val="FFFFFF"/>
      </a:lt1>
      <a:dk2>
        <a:srgbClr val="13294B"/>
      </a:dk2>
      <a:lt2>
        <a:srgbClr val="FF5F05"/>
      </a:lt2>
      <a:accent1>
        <a:srgbClr val="0071CE"/>
      </a:accent1>
      <a:accent2>
        <a:srgbClr val="FCB316"/>
      </a:accent2>
      <a:accent3>
        <a:srgbClr val="007E8E"/>
      </a:accent3>
      <a:accent4>
        <a:srgbClr val="006230"/>
      </a:accent4>
      <a:accent5>
        <a:srgbClr val="5C0E41"/>
      </a:accent5>
      <a:accent6>
        <a:srgbClr val="7D3E13"/>
      </a:accent6>
      <a:hlink>
        <a:srgbClr val="C84113"/>
      </a:hlink>
      <a:folHlink>
        <a:srgbClr val="2159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2022-06-14T14:37:32Z</dcterms:created>
  <dc:creator>Lin, Bryan</dc:creator>
</cp:coreProperties>
</file>