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4" r:id="rId5"/>
    <p:sldId id="265" r:id="rId6"/>
    <p:sldId id="267" r:id="rId7"/>
    <p:sldId id="259" r:id="rId8"/>
    <p:sldId id="260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B531"/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FB378-AB1A-453C-BA23-02E8B702A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D6388D-156B-469F-881A-D8FFC7E2C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E9D1DF-ED4B-48AE-8308-2402D719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76B7-13AF-4FFB-92B6-7ABFD69B2D41}" type="datetimeFigureOut">
              <a:rPr lang="de-DE" smtClean="0"/>
              <a:t>09.02.2022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DADD62-F25D-4B9D-B62B-3C035BC7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A34948-BDD8-4B96-A084-3F33C60D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C98D-9451-478E-99AF-D96B45AB1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29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B8559-3964-4042-8EC4-BC752CE9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C8C99C-A7F3-4249-BB5C-CE8DE3513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CAD978-CB77-4EC7-B4F7-1B1670B4B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76B7-13AF-4FFB-92B6-7ABFD69B2D41}" type="datetimeFigureOut">
              <a:rPr lang="de-DE" smtClean="0"/>
              <a:t>09.02.2022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3ADA8C-AA54-4630-9261-53A9C512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808A20-AE38-4CAF-BEB8-F7115999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C98D-9451-478E-99AF-D96B45AB1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16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08E3127-2462-43A3-9B81-E846BD4C9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A98A69-A48A-4311-BAF6-8F4D120D9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30E728-16FB-404E-8BC9-2C7E81A0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76B7-13AF-4FFB-92B6-7ABFD69B2D41}" type="datetimeFigureOut">
              <a:rPr lang="de-DE" smtClean="0"/>
              <a:t>09.02.2022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08A987-00B8-46E6-9EA3-6167E070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6B8031-3E94-4414-8C76-2470B176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C98D-9451-478E-99AF-D96B45AB1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52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E041D-54DC-451E-8E9E-2F188D20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EF556E-6D66-43E7-913B-5E11E8459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8BA2B4-93EA-4F77-B5BD-809ABDFF7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76B7-13AF-4FFB-92B6-7ABFD69B2D41}" type="datetimeFigureOut">
              <a:rPr lang="de-DE" smtClean="0"/>
              <a:t>09.02.2022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76BE46-B030-4222-A380-B9B5845C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EC8A74-25E7-43DF-A6FA-0422B055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C98D-9451-478E-99AF-D96B45AB1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70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CFBF4-D56A-4F3B-B4E9-F29C064D2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9ABAC0-3B78-4B61-9EE5-5F858289D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E58D3C-117D-4491-B0F3-4143733E1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76B7-13AF-4FFB-92B6-7ABFD69B2D41}" type="datetimeFigureOut">
              <a:rPr lang="de-DE" smtClean="0"/>
              <a:t>09.02.2022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F05FC-D657-4241-A9D2-6491CEF8F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215B6F-7F33-416C-9849-ED9657C9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C98D-9451-478E-99AF-D96B45AB1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35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5479C-4EA1-49FF-AA5E-36FB49A0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AB3883-1369-4DD5-896C-BE72EBB4B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15ACE0-3449-4F35-9DDB-02B6A7500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D570F4-F033-482D-B511-291B2574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76B7-13AF-4FFB-92B6-7ABFD69B2D41}" type="datetimeFigureOut">
              <a:rPr lang="de-DE" smtClean="0"/>
              <a:t>09.02.2022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1E76CC-7B7C-4F18-B90E-F5F8C508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C7698D-9E09-447A-897B-8D657B66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C98D-9451-478E-99AF-D96B45AB1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2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A23F3-81A2-4CEC-9CDC-617C5C7C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C6C32C-8642-48AA-971C-0C5498E14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5EE49F-5AE6-4FE9-97B4-0D36E0272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B307D7-C01F-49C3-BFBA-72E1A7423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131F12F-C83D-45B8-B6AB-83BF273AB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741C658-F511-48BB-B666-3B24D52A0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76B7-13AF-4FFB-92B6-7ABFD69B2D41}" type="datetimeFigureOut">
              <a:rPr lang="de-DE" smtClean="0"/>
              <a:t>09.02.2022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089445-DD16-4F0D-B8AC-D92F1B21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DA8D5C-5F91-4980-9242-F8667B0A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C98D-9451-478E-99AF-D96B45AB1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88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8FFE8-156E-4EA0-A91E-CF58A1A9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7A8A0B-AB9D-4AC6-ADF7-21D42992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76B7-13AF-4FFB-92B6-7ABFD69B2D41}" type="datetimeFigureOut">
              <a:rPr lang="de-DE" smtClean="0"/>
              <a:t>09.02.2022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BAD83E-ABF9-443D-9359-E86A8E33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8A50A1-41AE-4F84-8D7A-499B8B24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C98D-9451-478E-99AF-D96B45AB1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15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BE36E9A-5F5C-406D-9C0C-EB8DF43B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76B7-13AF-4FFB-92B6-7ABFD69B2D41}" type="datetimeFigureOut">
              <a:rPr lang="de-DE" smtClean="0"/>
              <a:t>09.02.2022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4902DA-521B-420D-84DC-CC467E4F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E9FA41-E2E9-4668-8845-6B0F033E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C98D-9451-478E-99AF-D96B45AB1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88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A5E1F-A8DA-4828-AE2D-FFDA6996A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8E69F3-1FE5-4919-8183-63BCEEDDE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585008-BDCB-4792-B42D-B7E1F862B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751CE2-FA35-4955-95FA-6184A70E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76B7-13AF-4FFB-92B6-7ABFD69B2D41}" type="datetimeFigureOut">
              <a:rPr lang="de-DE" smtClean="0"/>
              <a:t>09.02.2022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6E2E44-5812-4E15-B21C-8BCEAEC9D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961E8E-6302-4C31-95A5-04240E0F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C98D-9451-478E-99AF-D96B45AB1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46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A77B51-FDF7-4D7A-8FF7-4CBC0557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C887FC0-F13B-49B1-8623-60B3CBBFD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69BBA7-5DB5-423F-84E3-F0447AE3F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13E53A-BF76-42ED-84ED-7B41D739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76B7-13AF-4FFB-92B6-7ABFD69B2D41}" type="datetimeFigureOut">
              <a:rPr lang="de-DE" smtClean="0"/>
              <a:t>09.02.2022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37321F-4FCB-49CA-BA8B-E7434354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B7A6ED-0904-4E02-9B6A-F17FE25F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C98D-9451-478E-99AF-D96B45AB1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00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2A9551-1714-4B2E-B968-51BC3B184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816090-499B-403B-83CC-5BAC104CC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94C89C-9594-479D-AD9B-3E176661A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976B7-13AF-4FFB-92B6-7ABFD69B2D41}" type="datetimeFigureOut">
              <a:rPr lang="de-DE" smtClean="0"/>
              <a:t>09.02.2022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71FEFE-62F4-4EC3-BA05-654F3ACD3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C07DA5-1065-48FB-8C8B-72A5298AB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7C98D-9451-478E-99AF-D96B45AB1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42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940C88E-4BB5-4C0C-9F06-966472CA1534}"/>
              </a:ext>
            </a:extLst>
          </p:cNvPr>
          <p:cNvSpPr/>
          <p:nvPr/>
        </p:nvSpPr>
        <p:spPr>
          <a:xfrm>
            <a:off x="3284289" y="2691749"/>
            <a:ext cx="234891" cy="190566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80E4A4A-0BDC-4B28-965A-D0146B51EAFA}"/>
              </a:ext>
            </a:extLst>
          </p:cNvPr>
          <p:cNvSpPr/>
          <p:nvPr/>
        </p:nvSpPr>
        <p:spPr>
          <a:xfrm>
            <a:off x="3284290" y="2463568"/>
            <a:ext cx="6216241" cy="22818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Wiederhole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9DB1FE8-2092-4DB9-8938-A6E11284B027}"/>
              </a:ext>
            </a:extLst>
          </p:cNvPr>
          <p:cNvSpPr/>
          <p:nvPr/>
        </p:nvSpPr>
        <p:spPr>
          <a:xfrm>
            <a:off x="3579302" y="2736208"/>
            <a:ext cx="5921229" cy="228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Wiederhole für jede </a:t>
            </a:r>
            <a:r>
              <a:rPr lang="de-DE" dirty="0">
                <a:solidFill>
                  <a:srgbClr val="FFFF00"/>
                </a:solidFill>
              </a:rPr>
              <a:t>Spalte 	     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de-DE" dirty="0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FA98EAC-5543-4CC2-B767-BD924F3BFACA}"/>
              </a:ext>
            </a:extLst>
          </p:cNvPr>
          <p:cNvSpPr/>
          <p:nvPr/>
        </p:nvSpPr>
        <p:spPr>
          <a:xfrm>
            <a:off x="3579303" y="2964389"/>
            <a:ext cx="234891" cy="1633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165C804-2F13-4BC2-A8AA-6F6ACBD94497}"/>
              </a:ext>
            </a:extLst>
          </p:cNvPr>
          <p:cNvSpPr/>
          <p:nvPr/>
        </p:nvSpPr>
        <p:spPr>
          <a:xfrm>
            <a:off x="3874316" y="3008847"/>
            <a:ext cx="5626216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Setzte aktuelle </a:t>
            </a:r>
            <a:r>
              <a:rPr lang="de-DE" dirty="0">
                <a:solidFill>
                  <a:srgbClr val="FFFF00"/>
                </a:solidFill>
              </a:rPr>
              <a:t>Spalte</a:t>
            </a:r>
            <a:r>
              <a:rPr lang="de-DE" dirty="0">
                <a:solidFill>
                  <a:schemeClr val="tx1"/>
                </a:solidFill>
              </a:rPr>
              <a:t> auf niedrig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E164589-BC07-47E9-A814-D77F4730B606}"/>
              </a:ext>
            </a:extLst>
          </p:cNvPr>
          <p:cNvSpPr/>
          <p:nvPr/>
        </p:nvSpPr>
        <p:spPr>
          <a:xfrm>
            <a:off x="3874316" y="3281486"/>
            <a:ext cx="5626216" cy="228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Wiederhole für jede </a:t>
            </a:r>
            <a:r>
              <a:rPr lang="de-DE" dirty="0">
                <a:solidFill>
                  <a:srgbClr val="FF0000"/>
                </a:solidFill>
              </a:rPr>
              <a:t>Zeile 	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de-DE" dirty="0">
                <a:solidFill>
                  <a:srgbClr val="79ABFF"/>
                </a:solidFill>
                <a:latin typeface="Consolas" panose="020B0609020204030204" pitchFamily="49" charset="0"/>
              </a:rPr>
              <a:t>j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0CFCD6A-A276-4B16-90F0-E7B03DDDF8F3}"/>
              </a:ext>
            </a:extLst>
          </p:cNvPr>
          <p:cNvSpPr/>
          <p:nvPr/>
        </p:nvSpPr>
        <p:spPr>
          <a:xfrm>
            <a:off x="3874316" y="3509667"/>
            <a:ext cx="234891" cy="8151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64545D-C26F-4F6E-BCFA-7CA14066C4E6}"/>
              </a:ext>
            </a:extLst>
          </p:cNvPr>
          <p:cNvSpPr/>
          <p:nvPr/>
        </p:nvSpPr>
        <p:spPr>
          <a:xfrm>
            <a:off x="4169330" y="3554125"/>
            <a:ext cx="5331202" cy="22818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Wenn die aktuelle </a:t>
            </a:r>
            <a:r>
              <a:rPr lang="de-DE" dirty="0">
                <a:solidFill>
                  <a:srgbClr val="FF0000"/>
                </a:solidFill>
              </a:rPr>
              <a:t>Zeile</a:t>
            </a:r>
            <a:r>
              <a:rPr lang="de-DE" dirty="0">
                <a:solidFill>
                  <a:schemeClr val="tx1"/>
                </a:solidFill>
              </a:rPr>
              <a:t> niedrig ist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9EFDBFD-C9A1-48A0-828A-6E36195160D1}"/>
              </a:ext>
            </a:extLst>
          </p:cNvPr>
          <p:cNvSpPr/>
          <p:nvPr/>
        </p:nvSpPr>
        <p:spPr>
          <a:xfrm>
            <a:off x="4169329" y="3782307"/>
            <a:ext cx="234891" cy="542467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622FFFA-D63C-4355-A1C9-DABDA3892535}"/>
              </a:ext>
            </a:extLst>
          </p:cNvPr>
          <p:cNvSpPr/>
          <p:nvPr/>
        </p:nvSpPr>
        <p:spPr>
          <a:xfrm>
            <a:off x="4465740" y="3825359"/>
            <a:ext cx="5034792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Rufe das 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Zeichen</a:t>
            </a:r>
            <a:r>
              <a:rPr lang="de-DE" dirty="0">
                <a:solidFill>
                  <a:schemeClr val="tx1"/>
                </a:solidFill>
              </a:rPr>
              <a:t> für die aktuelle Zeile und Spalte ab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1E76D93-51B7-4F0E-AB32-52D256A52DDF}"/>
              </a:ext>
            </a:extLst>
          </p:cNvPr>
          <p:cNvSpPr/>
          <p:nvPr/>
        </p:nvSpPr>
        <p:spPr>
          <a:xfrm>
            <a:off x="4465740" y="4096593"/>
            <a:ext cx="5034792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StringComposer.add</a:t>
            </a: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Zeichen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D0F1191-DCCC-4BDE-8AF6-C23A71512E74}"/>
              </a:ext>
            </a:extLst>
          </p:cNvPr>
          <p:cNvSpPr/>
          <p:nvPr/>
        </p:nvSpPr>
        <p:spPr>
          <a:xfrm>
            <a:off x="3874316" y="4369233"/>
            <a:ext cx="5626216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Setzte aktuelle </a:t>
            </a:r>
            <a:r>
              <a:rPr lang="de-DE" dirty="0">
                <a:solidFill>
                  <a:srgbClr val="FFFF00"/>
                </a:solidFill>
              </a:rPr>
              <a:t>Spalte</a:t>
            </a:r>
            <a:r>
              <a:rPr lang="de-DE" dirty="0">
                <a:solidFill>
                  <a:schemeClr val="tx1"/>
                </a:solidFill>
              </a:rPr>
              <a:t> auf hoch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2A05CA0-B75E-4B5F-9506-D18E5EED448D}"/>
              </a:ext>
            </a:extLst>
          </p:cNvPr>
          <p:cNvSpPr/>
          <p:nvPr/>
        </p:nvSpPr>
        <p:spPr>
          <a:xfrm>
            <a:off x="2691468" y="1928838"/>
            <a:ext cx="6809063" cy="22818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public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class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Listener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9A1093D-B5A7-451B-BCA2-25B96B20AEB8}"/>
              </a:ext>
            </a:extLst>
          </p:cNvPr>
          <p:cNvSpPr/>
          <p:nvPr/>
        </p:nvSpPr>
        <p:spPr>
          <a:xfrm>
            <a:off x="2987879" y="2424385"/>
            <a:ext cx="234891" cy="217303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539422-AF6F-4347-9E9B-58258C67EB6C}"/>
              </a:ext>
            </a:extLst>
          </p:cNvPr>
          <p:cNvSpPr/>
          <p:nvPr/>
        </p:nvSpPr>
        <p:spPr>
          <a:xfrm>
            <a:off x="2987879" y="2196203"/>
            <a:ext cx="6512652" cy="22818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public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static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void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main</a:t>
            </a:r>
            <a:r>
              <a:rPr lang="de-DE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F67A92A-B760-4E2B-903F-A1C460BDA004}"/>
              </a:ext>
            </a:extLst>
          </p:cNvPr>
          <p:cNvSpPr/>
          <p:nvPr/>
        </p:nvSpPr>
        <p:spPr>
          <a:xfrm>
            <a:off x="2691468" y="2157019"/>
            <a:ext cx="234891" cy="244821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3925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F4445E1-1209-44C6-9C0A-6765A3D7A20E}"/>
              </a:ext>
            </a:extLst>
          </p:cNvPr>
          <p:cNvSpPr txBox="1"/>
          <p:nvPr/>
        </p:nvSpPr>
        <p:spPr>
          <a:xfrm>
            <a:off x="4913851" y="872455"/>
            <a:ext cx="23642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8*2</a:t>
            </a:r>
            <a:r>
              <a:rPr lang="de-DE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+6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228A9EF-D253-4DCF-BE33-BF2DA0213860}"/>
              </a:ext>
            </a:extLst>
          </p:cNvPr>
          <p:cNvSpPr txBox="1"/>
          <p:nvPr/>
        </p:nvSpPr>
        <p:spPr>
          <a:xfrm>
            <a:off x="4913851" y="2778154"/>
            <a:ext cx="23642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16 </a:t>
            </a:r>
            <a:r>
              <a:rPr lang="de-DE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+6</a:t>
            </a:r>
          </a:p>
        </p:txBody>
      </p:sp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CEFA9F40-549B-4239-8949-53E055A1F80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06047" y="2167615"/>
            <a:ext cx="1046404" cy="41910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CE063F2B-8008-486B-A33F-A20A4FD6F567}"/>
              </a:ext>
            </a:extLst>
          </p:cNvPr>
          <p:cNvCxnSpPr>
            <a:cxnSpLocks/>
          </p:cNvCxnSpPr>
          <p:nvPr/>
        </p:nvCxnSpPr>
        <p:spPr>
          <a:xfrm rot="5400000">
            <a:off x="5318007" y="2174760"/>
            <a:ext cx="1046402" cy="4048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014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93C154F-EA3A-48C2-A98E-5763A896B995}"/>
              </a:ext>
            </a:extLst>
          </p:cNvPr>
          <p:cNvSpPr txBox="1"/>
          <p:nvPr/>
        </p:nvSpPr>
        <p:spPr>
          <a:xfrm>
            <a:off x="4913850" y="872455"/>
            <a:ext cx="30473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de-DE" sz="6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8*-2</a:t>
            </a:r>
            <a:r>
              <a:rPr lang="de-DE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+6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8614DEA-6B95-42EF-BC90-CC9C4131C429}"/>
              </a:ext>
            </a:extLst>
          </p:cNvPr>
          <p:cNvSpPr txBox="1"/>
          <p:nvPr/>
        </p:nvSpPr>
        <p:spPr>
          <a:xfrm>
            <a:off x="4913851" y="2778154"/>
            <a:ext cx="3047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de-DE" sz="6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-16 </a:t>
            </a:r>
            <a:r>
              <a:rPr lang="de-DE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+6</a:t>
            </a:r>
          </a:p>
        </p:txBody>
      </p:sp>
      <p:cxnSp>
        <p:nvCxnSpPr>
          <p:cNvPr id="4" name="Verbinder: gewinkelt 3">
            <a:extLst>
              <a:ext uri="{FF2B5EF4-FFF2-40B4-BE49-F238E27FC236}">
                <a16:creationId xmlns:a16="http://schemas.microsoft.com/office/drawing/2014/main" id="{5903C1F1-EB2B-4CCF-855D-C83AF55E4B6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44185" y="2115091"/>
            <a:ext cx="1046491" cy="52850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Verbinder: gewinkelt 4">
            <a:extLst>
              <a:ext uri="{FF2B5EF4-FFF2-40B4-BE49-F238E27FC236}">
                <a16:creationId xmlns:a16="http://schemas.microsoft.com/office/drawing/2014/main" id="{E254CAF2-5BAA-41E4-8F80-1B6816B70CF1}"/>
              </a:ext>
            </a:extLst>
          </p:cNvPr>
          <p:cNvCxnSpPr>
            <a:cxnSpLocks/>
          </p:cNvCxnSpPr>
          <p:nvPr/>
        </p:nvCxnSpPr>
        <p:spPr>
          <a:xfrm rot="5400000">
            <a:off x="5781083" y="2106701"/>
            <a:ext cx="1046490" cy="5452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98E1D803-FD58-4755-86F4-B8A966D05FEE}"/>
              </a:ext>
            </a:extLst>
          </p:cNvPr>
          <p:cNvSpPr txBox="1"/>
          <p:nvPr/>
        </p:nvSpPr>
        <p:spPr>
          <a:xfrm>
            <a:off x="5276674" y="4390237"/>
            <a:ext cx="27515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de-DE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de-DE" sz="6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+6</a:t>
            </a: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AD0980BA-7940-4198-B424-056FB4514133}"/>
              </a:ext>
            </a:extLst>
          </p:cNvPr>
          <p:cNvCxnSpPr/>
          <p:nvPr/>
        </p:nvCxnSpPr>
        <p:spPr>
          <a:xfrm rot="16200000" flipH="1">
            <a:off x="4920143" y="3955409"/>
            <a:ext cx="1098958" cy="2684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840F1ADB-3252-4BE2-8554-4648E28F44EB}"/>
              </a:ext>
            </a:extLst>
          </p:cNvPr>
          <p:cNvCxnSpPr/>
          <p:nvPr/>
        </p:nvCxnSpPr>
        <p:spPr>
          <a:xfrm rot="5400000">
            <a:off x="5073432" y="4070568"/>
            <a:ext cx="1098959" cy="3812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09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C689DCA-F3A1-480F-AA62-1A8739760A6A}"/>
              </a:ext>
            </a:extLst>
          </p:cNvPr>
          <p:cNvSpPr/>
          <p:nvPr/>
        </p:nvSpPr>
        <p:spPr>
          <a:xfrm>
            <a:off x="2592408" y="900138"/>
            <a:ext cx="6809063" cy="22818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public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class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StringComposer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371637B-35D3-4BB8-9E06-8EB5BCF7E6FD}"/>
              </a:ext>
            </a:extLst>
          </p:cNvPr>
          <p:cNvSpPr/>
          <p:nvPr/>
        </p:nvSpPr>
        <p:spPr>
          <a:xfrm>
            <a:off x="2592408" y="1128319"/>
            <a:ext cx="234891" cy="331891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075DA52-4AFE-4653-8E27-8B9DCA70397A}"/>
              </a:ext>
            </a:extLst>
          </p:cNvPr>
          <p:cNvSpPr/>
          <p:nvPr/>
        </p:nvSpPr>
        <p:spPr>
          <a:xfrm>
            <a:off x="2888819" y="1403504"/>
            <a:ext cx="234891" cy="304373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0346FFC-0412-423E-9B8B-BA173F3ED2AA}"/>
              </a:ext>
            </a:extLst>
          </p:cNvPr>
          <p:cNvSpPr/>
          <p:nvPr/>
        </p:nvSpPr>
        <p:spPr>
          <a:xfrm>
            <a:off x="2888819" y="1175322"/>
            <a:ext cx="6512652" cy="22818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public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static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void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add</a:t>
            </a: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Zeichen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60C114C-CBA5-44CC-9347-7B3BB9BBA64D}"/>
              </a:ext>
            </a:extLst>
          </p:cNvPr>
          <p:cNvSpPr/>
          <p:nvPr/>
        </p:nvSpPr>
        <p:spPr>
          <a:xfrm>
            <a:off x="3185230" y="1678688"/>
            <a:ext cx="234891" cy="111187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F4BA675-7242-4644-B2DE-269459DB5817}"/>
              </a:ext>
            </a:extLst>
          </p:cNvPr>
          <p:cNvSpPr/>
          <p:nvPr/>
        </p:nvSpPr>
        <p:spPr>
          <a:xfrm>
            <a:off x="3185231" y="1450506"/>
            <a:ext cx="6216241" cy="22818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Wenn das 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Zeichen</a:t>
            </a:r>
            <a:r>
              <a:rPr lang="de-DE" dirty="0">
                <a:solidFill>
                  <a:schemeClr val="tx1"/>
                </a:solidFill>
              </a:rPr>
              <a:t> ‚#‘ entspricht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50D0FEC-47A4-4849-86CC-8BB0BCDD9CF2}"/>
              </a:ext>
            </a:extLst>
          </p:cNvPr>
          <p:cNvSpPr/>
          <p:nvPr/>
        </p:nvSpPr>
        <p:spPr>
          <a:xfrm>
            <a:off x="3481641" y="1725690"/>
            <a:ext cx="5921229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Berechne das </a:t>
            </a:r>
            <a:r>
              <a:rPr lang="de-DE" dirty="0">
                <a:solidFill>
                  <a:schemeClr val="bg2"/>
                </a:solidFill>
              </a:rPr>
              <a:t>Ergebnis</a:t>
            </a:r>
            <a:r>
              <a:rPr lang="de-DE" dirty="0">
                <a:solidFill>
                  <a:schemeClr val="tx1"/>
                </a:solidFill>
              </a:rPr>
              <a:t> mit 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Rechenanfrage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242E8D1-755E-4C92-914E-EC1D25CF56FE}"/>
              </a:ext>
            </a:extLst>
          </p:cNvPr>
          <p:cNvSpPr/>
          <p:nvPr/>
        </p:nvSpPr>
        <p:spPr>
          <a:xfrm>
            <a:off x="3481641" y="2000874"/>
            <a:ext cx="5921229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Zeige das </a:t>
            </a:r>
            <a:r>
              <a:rPr lang="de-DE" dirty="0">
                <a:solidFill>
                  <a:schemeClr val="bg2"/>
                </a:solidFill>
              </a:rPr>
              <a:t>Ergebnis</a:t>
            </a:r>
            <a:r>
              <a:rPr lang="de-DE" dirty="0">
                <a:solidFill>
                  <a:schemeClr val="tx1"/>
                </a:solidFill>
              </a:rPr>
              <a:t> auf dem Bildschirm an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0BD7928-F591-4472-8D14-4115A51FFE6F}"/>
              </a:ext>
            </a:extLst>
          </p:cNvPr>
          <p:cNvSpPr/>
          <p:nvPr/>
        </p:nvSpPr>
        <p:spPr>
          <a:xfrm>
            <a:off x="3481641" y="2281628"/>
            <a:ext cx="5921229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Setze alle Variablen zurück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BE0F21A-6175-4DEE-820A-692D43EACF2D}"/>
              </a:ext>
            </a:extLst>
          </p:cNvPr>
          <p:cNvSpPr/>
          <p:nvPr/>
        </p:nvSpPr>
        <p:spPr>
          <a:xfrm>
            <a:off x="3481641" y="2562382"/>
            <a:ext cx="5921229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return</a:t>
            </a:r>
            <a:r>
              <a:rPr lang="de-DE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6AF8C21-556D-4C86-A51E-73DE277D9A01}"/>
              </a:ext>
            </a:extLst>
          </p:cNvPr>
          <p:cNvSpPr/>
          <p:nvPr/>
        </p:nvSpPr>
        <p:spPr>
          <a:xfrm>
            <a:off x="3185230" y="2837568"/>
            <a:ext cx="6216241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Rechenanfrage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Rechenanfrage</a:t>
            </a:r>
            <a:r>
              <a:rPr lang="de-DE" dirty="0">
                <a:solidFill>
                  <a:schemeClr val="tx1"/>
                </a:solidFill>
              </a:rPr>
              <a:t> + 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Zeichen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EE5EA80-3287-41D3-8D9B-8DEABB1B6FD2}"/>
              </a:ext>
            </a:extLst>
          </p:cNvPr>
          <p:cNvSpPr/>
          <p:nvPr/>
        </p:nvSpPr>
        <p:spPr>
          <a:xfrm>
            <a:off x="3185229" y="3112751"/>
            <a:ext cx="6216241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0070C0"/>
                </a:solidFill>
              </a:rPr>
              <a:t>zeile1Temporär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>
                <a:solidFill>
                  <a:srgbClr val="0070C0"/>
                </a:solidFill>
              </a:rPr>
              <a:t>zeile1Temporär</a:t>
            </a:r>
            <a:r>
              <a:rPr lang="de-DE" dirty="0">
                <a:solidFill>
                  <a:schemeClr val="tx1"/>
                </a:solidFill>
              </a:rPr>
              <a:t> + 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Zeichen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9B6BAF1-664D-4143-9984-8CF8BC4946EF}"/>
              </a:ext>
            </a:extLst>
          </p:cNvPr>
          <p:cNvSpPr/>
          <p:nvPr/>
        </p:nvSpPr>
        <p:spPr>
          <a:xfrm>
            <a:off x="3185229" y="3616116"/>
            <a:ext cx="234891" cy="55593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32069A6-D724-43DD-9A84-EC377D8DC5EF}"/>
              </a:ext>
            </a:extLst>
          </p:cNvPr>
          <p:cNvSpPr/>
          <p:nvPr/>
        </p:nvSpPr>
        <p:spPr>
          <a:xfrm>
            <a:off x="3185230" y="3387934"/>
            <a:ext cx="6216241" cy="22818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Wenn das 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Zeichen</a:t>
            </a:r>
            <a:r>
              <a:rPr lang="de-DE" dirty="0">
                <a:solidFill>
                  <a:schemeClr val="tx1"/>
                </a:solidFill>
              </a:rPr>
              <a:t> ‚+‘ oder ‚-‘ oder ‚*‘ oder ‚/‘ entspricht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5D26605-61F7-4391-B790-4E30CE3C3F75}"/>
              </a:ext>
            </a:extLst>
          </p:cNvPr>
          <p:cNvSpPr/>
          <p:nvPr/>
        </p:nvSpPr>
        <p:spPr>
          <a:xfrm>
            <a:off x="3481640" y="3663117"/>
            <a:ext cx="5921229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92D050"/>
                </a:solidFill>
              </a:rPr>
              <a:t>zeile2Temporär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>
                <a:solidFill>
                  <a:srgbClr val="0070C0"/>
                </a:solidFill>
              </a:rPr>
              <a:t>zeile1Temporär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900BACF-2C63-46CF-B9D1-D120ECD7C70F}"/>
              </a:ext>
            </a:extLst>
          </p:cNvPr>
          <p:cNvSpPr/>
          <p:nvPr/>
        </p:nvSpPr>
        <p:spPr>
          <a:xfrm>
            <a:off x="3481639" y="3943873"/>
            <a:ext cx="5921229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Setze </a:t>
            </a:r>
            <a:r>
              <a:rPr lang="de-DE" dirty="0">
                <a:solidFill>
                  <a:srgbClr val="0070C0"/>
                </a:solidFill>
              </a:rPr>
              <a:t>zeile1Tempörär</a:t>
            </a:r>
            <a:r>
              <a:rPr lang="de-DE" dirty="0">
                <a:solidFill>
                  <a:schemeClr val="tx1"/>
                </a:solidFill>
              </a:rPr>
              <a:t> zurück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B459932-BE03-4D29-A41C-B77827C1BDFD}"/>
              </a:ext>
            </a:extLst>
          </p:cNvPr>
          <p:cNvSpPr/>
          <p:nvPr/>
        </p:nvSpPr>
        <p:spPr>
          <a:xfrm>
            <a:off x="3185229" y="4219057"/>
            <a:ext cx="6216241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Zeige </a:t>
            </a:r>
            <a:r>
              <a:rPr lang="de-DE" dirty="0">
                <a:solidFill>
                  <a:srgbClr val="0070C0"/>
                </a:solidFill>
              </a:rPr>
              <a:t>zeile1Temporär</a:t>
            </a:r>
            <a:r>
              <a:rPr lang="de-DE" dirty="0">
                <a:solidFill>
                  <a:schemeClr val="tx1"/>
                </a:solidFill>
              </a:rPr>
              <a:t> und </a:t>
            </a:r>
            <a:r>
              <a:rPr lang="de-DE" dirty="0">
                <a:solidFill>
                  <a:srgbClr val="92D050"/>
                </a:solidFill>
              </a:rPr>
              <a:t>zeile2Temporär</a:t>
            </a:r>
            <a:r>
              <a:rPr lang="de-DE" dirty="0">
                <a:solidFill>
                  <a:schemeClr val="tx1"/>
                </a:solidFill>
              </a:rPr>
              <a:t> auf dem Bildschirm</a:t>
            </a:r>
          </a:p>
        </p:txBody>
      </p:sp>
    </p:spTree>
    <p:extLst>
      <p:ext uri="{BB962C8B-B14F-4D97-AF65-F5344CB8AC3E}">
        <p14:creationId xmlns:p14="http://schemas.microsoft.com/office/powerpoint/2010/main" val="386788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D67739E-FB72-4A02-B6C2-322A9A79B963}"/>
              </a:ext>
            </a:extLst>
          </p:cNvPr>
          <p:cNvSpPr/>
          <p:nvPr/>
        </p:nvSpPr>
        <p:spPr>
          <a:xfrm>
            <a:off x="2592408" y="900138"/>
            <a:ext cx="6809063" cy="22818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public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class</a:t>
            </a:r>
            <a:r>
              <a:rPr lang="de-DE" dirty="0">
                <a:solidFill>
                  <a:schemeClr val="tx1"/>
                </a:solidFill>
              </a:rPr>
              <a:t> Rechner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56DABAC-CA2C-4F74-9E6B-B65630F4B193}"/>
              </a:ext>
            </a:extLst>
          </p:cNvPr>
          <p:cNvSpPr/>
          <p:nvPr/>
        </p:nvSpPr>
        <p:spPr>
          <a:xfrm>
            <a:off x="2592408" y="1128319"/>
            <a:ext cx="234891" cy="441699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9AFAAA8-5F4A-4B81-8872-43B24DBADDA5}"/>
              </a:ext>
            </a:extLst>
          </p:cNvPr>
          <p:cNvSpPr/>
          <p:nvPr/>
        </p:nvSpPr>
        <p:spPr>
          <a:xfrm>
            <a:off x="2888819" y="1403504"/>
            <a:ext cx="234891" cy="414180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712AD5C-A8BF-4AA5-BE0E-33C4C05CC8B1}"/>
              </a:ext>
            </a:extLst>
          </p:cNvPr>
          <p:cNvSpPr/>
          <p:nvPr/>
        </p:nvSpPr>
        <p:spPr>
          <a:xfrm>
            <a:off x="2888819" y="1175322"/>
            <a:ext cx="6512652" cy="22818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public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static</a:t>
            </a:r>
            <a:r>
              <a:rPr lang="de-DE" dirty="0">
                <a:solidFill>
                  <a:schemeClr val="tx1"/>
                </a:solidFill>
              </a:rPr>
              <a:t> String berechnen(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Eingabe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F978B2D-E248-4C6B-9C7A-6CC757B8AE53}"/>
              </a:ext>
            </a:extLst>
          </p:cNvPr>
          <p:cNvSpPr/>
          <p:nvPr/>
        </p:nvSpPr>
        <p:spPr>
          <a:xfrm>
            <a:off x="3185230" y="1678688"/>
            <a:ext cx="234891" cy="16662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FD7D520-367F-4E58-BEA4-4983AB851964}"/>
              </a:ext>
            </a:extLst>
          </p:cNvPr>
          <p:cNvSpPr/>
          <p:nvPr/>
        </p:nvSpPr>
        <p:spPr>
          <a:xfrm>
            <a:off x="3185231" y="1450506"/>
            <a:ext cx="6216241" cy="22818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Wiederhole für jedes Zeichen der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 Eingabe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B57F523-581A-46AD-8251-8150BB959FD5}"/>
              </a:ext>
            </a:extLst>
          </p:cNvPr>
          <p:cNvSpPr/>
          <p:nvPr/>
        </p:nvSpPr>
        <p:spPr>
          <a:xfrm>
            <a:off x="3481641" y="1953872"/>
            <a:ext cx="234891" cy="2807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890A0BD-13D3-4453-BB61-1F7CB728E7C6}"/>
              </a:ext>
            </a:extLst>
          </p:cNvPr>
          <p:cNvSpPr/>
          <p:nvPr/>
        </p:nvSpPr>
        <p:spPr>
          <a:xfrm>
            <a:off x="3481642" y="1725690"/>
            <a:ext cx="5919829" cy="2281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Wenn das Zeichen ‚*‘ oder ‚/‘ entspricht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BAE5B40-211F-4FBB-A11D-9A12EFDBD045}"/>
              </a:ext>
            </a:extLst>
          </p:cNvPr>
          <p:cNvSpPr/>
          <p:nvPr/>
        </p:nvSpPr>
        <p:spPr>
          <a:xfrm>
            <a:off x="3778052" y="2006445"/>
            <a:ext cx="5623419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Setze </a:t>
            </a:r>
            <a:r>
              <a:rPr lang="de-DE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hatMultiplikationOderDivision</a:t>
            </a:r>
            <a:r>
              <a:rPr lang="de-DE" dirty="0">
                <a:solidFill>
                  <a:schemeClr val="tx1"/>
                </a:solidFill>
              </a:rPr>
              <a:t> auf „wahr“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1EEFE6C-9CB7-4C5A-AD9C-E4673840E239}"/>
              </a:ext>
            </a:extLst>
          </p:cNvPr>
          <p:cNvSpPr/>
          <p:nvPr/>
        </p:nvSpPr>
        <p:spPr>
          <a:xfrm>
            <a:off x="3481640" y="2509046"/>
            <a:ext cx="234891" cy="2807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1DDD7E8-023E-406F-B4D4-84DF55673BC6}"/>
              </a:ext>
            </a:extLst>
          </p:cNvPr>
          <p:cNvSpPr/>
          <p:nvPr/>
        </p:nvSpPr>
        <p:spPr>
          <a:xfrm>
            <a:off x="3481641" y="2280864"/>
            <a:ext cx="5919829" cy="2281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Wenn das Zeichen ‚+‘ oder ‚-‘ entspricht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BEB9216-3A55-437E-A752-DEA0235BB2BE}"/>
              </a:ext>
            </a:extLst>
          </p:cNvPr>
          <p:cNvSpPr/>
          <p:nvPr/>
        </p:nvSpPr>
        <p:spPr>
          <a:xfrm>
            <a:off x="3778051" y="2561619"/>
            <a:ext cx="5623419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Setze </a:t>
            </a:r>
            <a:r>
              <a:rPr lang="de-DE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hatAdditionOderSubtraktion</a:t>
            </a:r>
            <a:r>
              <a:rPr lang="de-DE" dirty="0">
                <a:solidFill>
                  <a:schemeClr val="tx1"/>
                </a:solidFill>
              </a:rPr>
              <a:t> auf „wahr“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4FDA21F-4CDA-4453-8878-84C402386DB2}"/>
              </a:ext>
            </a:extLst>
          </p:cNvPr>
          <p:cNvSpPr/>
          <p:nvPr/>
        </p:nvSpPr>
        <p:spPr>
          <a:xfrm>
            <a:off x="3481640" y="3064220"/>
            <a:ext cx="234891" cy="2807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4635351-8F68-434A-A70A-B9F89B528F6E}"/>
              </a:ext>
            </a:extLst>
          </p:cNvPr>
          <p:cNvSpPr/>
          <p:nvPr/>
        </p:nvSpPr>
        <p:spPr>
          <a:xfrm>
            <a:off x="3481641" y="2836038"/>
            <a:ext cx="5919829" cy="2281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Wenn beide Variablen „wahr“ sind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4D2032A-930B-472B-96B0-A772E4358A15}"/>
              </a:ext>
            </a:extLst>
          </p:cNvPr>
          <p:cNvSpPr/>
          <p:nvPr/>
        </p:nvSpPr>
        <p:spPr>
          <a:xfrm>
            <a:off x="3778051" y="3116793"/>
            <a:ext cx="5623419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break;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FCC3826-D43C-458D-8760-89C42596449C}"/>
              </a:ext>
            </a:extLst>
          </p:cNvPr>
          <p:cNvSpPr/>
          <p:nvPr/>
        </p:nvSpPr>
        <p:spPr>
          <a:xfrm>
            <a:off x="3191032" y="3619394"/>
            <a:ext cx="234891" cy="5488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585CC7A-7046-491D-A750-6EF3E398179C}"/>
              </a:ext>
            </a:extLst>
          </p:cNvPr>
          <p:cNvSpPr/>
          <p:nvPr/>
        </p:nvSpPr>
        <p:spPr>
          <a:xfrm>
            <a:off x="3191033" y="3391212"/>
            <a:ext cx="6216241" cy="2281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Wenn beide Variablen „wahr“ sind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9177B27-54DC-4CBA-B351-5D57A52DC3F9}"/>
              </a:ext>
            </a:extLst>
          </p:cNvPr>
          <p:cNvSpPr/>
          <p:nvPr/>
        </p:nvSpPr>
        <p:spPr>
          <a:xfrm>
            <a:off x="3493245" y="3665631"/>
            <a:ext cx="5908225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Eingabe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 err="1">
                <a:solidFill>
                  <a:schemeClr val="tx1"/>
                </a:solidFill>
              </a:rPr>
              <a:t>multiplizierenOderDividieren</a:t>
            </a: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Eingabe</a:t>
            </a:r>
            <a:r>
              <a:rPr lang="de-DE" dirty="0">
                <a:solidFill>
                  <a:schemeClr val="tx1"/>
                </a:solidFill>
              </a:rPr>
              <a:t>)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 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7F711E7-7B58-45D2-9737-E4F23D5732C5}"/>
              </a:ext>
            </a:extLst>
          </p:cNvPr>
          <p:cNvSpPr/>
          <p:nvPr/>
        </p:nvSpPr>
        <p:spPr>
          <a:xfrm>
            <a:off x="3493245" y="3940050"/>
            <a:ext cx="5908225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Ergebnis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 err="1">
                <a:solidFill>
                  <a:schemeClr val="tx1"/>
                </a:solidFill>
              </a:rPr>
              <a:t>addierenOderSubtrahieren</a:t>
            </a: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Eingabe</a:t>
            </a:r>
            <a:r>
              <a:rPr lang="de-DE" dirty="0">
                <a:solidFill>
                  <a:schemeClr val="tx1"/>
                </a:solidFill>
              </a:rPr>
              <a:t>)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 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A5D5BC5-2D9D-44AC-93D9-85DDD062A378}"/>
              </a:ext>
            </a:extLst>
          </p:cNvPr>
          <p:cNvSpPr/>
          <p:nvPr/>
        </p:nvSpPr>
        <p:spPr>
          <a:xfrm>
            <a:off x="3185230" y="4442652"/>
            <a:ext cx="234891" cy="2744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34742A3F-F812-48A1-8498-7537F976CB67}"/>
              </a:ext>
            </a:extLst>
          </p:cNvPr>
          <p:cNvSpPr/>
          <p:nvPr/>
        </p:nvSpPr>
        <p:spPr>
          <a:xfrm>
            <a:off x="3185231" y="4214469"/>
            <a:ext cx="6216241" cy="2281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Sonst wenn nur </a:t>
            </a:r>
            <a:r>
              <a:rPr lang="de-DE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hatMultiplikationOderDivision</a:t>
            </a:r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„wahr“ ist 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124D988-6266-4668-B51F-A3AF901D94FA}"/>
              </a:ext>
            </a:extLst>
          </p:cNvPr>
          <p:cNvSpPr/>
          <p:nvPr/>
        </p:nvSpPr>
        <p:spPr>
          <a:xfrm>
            <a:off x="3487443" y="4488888"/>
            <a:ext cx="5908225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Ergebnis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 err="1">
                <a:solidFill>
                  <a:schemeClr val="tx1"/>
                </a:solidFill>
              </a:rPr>
              <a:t>multiplizierenOderDividieren</a:t>
            </a: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Eingabe</a:t>
            </a:r>
            <a:r>
              <a:rPr lang="de-DE" dirty="0">
                <a:solidFill>
                  <a:schemeClr val="tx1"/>
                </a:solidFill>
              </a:rPr>
              <a:t>)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 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7A9484D-9EFE-4A42-814C-DD78F2B3BF98}"/>
              </a:ext>
            </a:extLst>
          </p:cNvPr>
          <p:cNvSpPr/>
          <p:nvPr/>
        </p:nvSpPr>
        <p:spPr>
          <a:xfrm>
            <a:off x="3185230" y="4991490"/>
            <a:ext cx="234891" cy="2744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C049437-90FA-4F89-8E65-3A32C8647BC9}"/>
              </a:ext>
            </a:extLst>
          </p:cNvPr>
          <p:cNvSpPr/>
          <p:nvPr/>
        </p:nvSpPr>
        <p:spPr>
          <a:xfrm>
            <a:off x="3185231" y="4763307"/>
            <a:ext cx="6216241" cy="2281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Sonst wenn nur </a:t>
            </a:r>
            <a:r>
              <a:rPr lang="de-DE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hatAdditionOderSubtraktion</a:t>
            </a:r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„wahr“ ist 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4131287B-E959-4394-9E0E-01CEF1EB9AB9}"/>
              </a:ext>
            </a:extLst>
          </p:cNvPr>
          <p:cNvSpPr/>
          <p:nvPr/>
        </p:nvSpPr>
        <p:spPr>
          <a:xfrm>
            <a:off x="3487443" y="5037726"/>
            <a:ext cx="5908225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Ergebnis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 err="1">
                <a:solidFill>
                  <a:schemeClr val="tx1"/>
                </a:solidFill>
              </a:rPr>
              <a:t>addierenOderSubtrahieren</a:t>
            </a: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Eingabe</a:t>
            </a:r>
            <a:r>
              <a:rPr lang="de-DE" dirty="0">
                <a:solidFill>
                  <a:schemeClr val="tx1"/>
                </a:solidFill>
              </a:rPr>
              <a:t>)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 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0B42C97-C5B9-43D3-8578-4B52AF86D4D1}"/>
              </a:ext>
            </a:extLst>
          </p:cNvPr>
          <p:cNvSpPr/>
          <p:nvPr/>
        </p:nvSpPr>
        <p:spPr>
          <a:xfrm>
            <a:off x="3191033" y="5317131"/>
            <a:ext cx="6216241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return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Ergebnis</a:t>
            </a:r>
            <a:r>
              <a:rPr lang="de-DE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0488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F44D9409-8254-438C-8D37-9CE1196C4030}"/>
              </a:ext>
            </a:extLst>
          </p:cNvPr>
          <p:cNvSpPr/>
          <p:nvPr/>
        </p:nvSpPr>
        <p:spPr>
          <a:xfrm>
            <a:off x="2592408" y="900138"/>
            <a:ext cx="6809063" cy="22818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public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class</a:t>
            </a:r>
            <a:r>
              <a:rPr lang="de-DE" dirty="0">
                <a:solidFill>
                  <a:schemeClr val="tx1"/>
                </a:solidFill>
              </a:rPr>
              <a:t> Rechner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B1CA8D1-1C9F-480E-8382-901C7B4550D0}"/>
              </a:ext>
            </a:extLst>
          </p:cNvPr>
          <p:cNvSpPr/>
          <p:nvPr/>
        </p:nvSpPr>
        <p:spPr>
          <a:xfrm>
            <a:off x="2592408" y="1128319"/>
            <a:ext cx="234891" cy="279263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2600174-EAA7-4E51-8C23-A872707B88F7}"/>
              </a:ext>
            </a:extLst>
          </p:cNvPr>
          <p:cNvSpPr/>
          <p:nvPr/>
        </p:nvSpPr>
        <p:spPr>
          <a:xfrm>
            <a:off x="2888819" y="1403504"/>
            <a:ext cx="234891" cy="251745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C0C0F2-B0BE-4EE8-A88D-6CB54BEE6DB9}"/>
              </a:ext>
            </a:extLst>
          </p:cNvPr>
          <p:cNvSpPr/>
          <p:nvPr/>
        </p:nvSpPr>
        <p:spPr>
          <a:xfrm>
            <a:off x="2888819" y="1175322"/>
            <a:ext cx="6512652" cy="22818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public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static</a:t>
            </a:r>
            <a:r>
              <a:rPr lang="de-DE" dirty="0">
                <a:solidFill>
                  <a:schemeClr val="tx1"/>
                </a:solidFill>
              </a:rPr>
              <a:t> String </a:t>
            </a:r>
            <a:r>
              <a:rPr lang="de-DE" dirty="0" err="1">
                <a:solidFill>
                  <a:schemeClr val="tx1"/>
                </a:solidFill>
              </a:rPr>
              <a:t>multiplizierenOderDividieren</a:t>
            </a: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Eingabe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E4658DA-EB0B-45A1-ABBC-8B688C3AA218}"/>
              </a:ext>
            </a:extLst>
          </p:cNvPr>
          <p:cNvSpPr/>
          <p:nvPr/>
        </p:nvSpPr>
        <p:spPr>
          <a:xfrm>
            <a:off x="3185230" y="1678688"/>
            <a:ext cx="234891" cy="22422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C438FC5-F6FC-411E-B557-F9169B9B3E8C}"/>
              </a:ext>
            </a:extLst>
          </p:cNvPr>
          <p:cNvSpPr/>
          <p:nvPr/>
        </p:nvSpPr>
        <p:spPr>
          <a:xfrm>
            <a:off x="3185231" y="1450506"/>
            <a:ext cx="6216241" cy="22818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Wiederhole für jedes Zeichen der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 Eingabe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CA572AC-DC8C-4866-BD28-4B6EBD4C64BE}"/>
              </a:ext>
            </a:extLst>
          </p:cNvPr>
          <p:cNvSpPr/>
          <p:nvPr/>
        </p:nvSpPr>
        <p:spPr>
          <a:xfrm>
            <a:off x="3481641" y="1953872"/>
            <a:ext cx="234891" cy="1967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6DB8203-35DA-4A39-A719-FECABA5C8033}"/>
              </a:ext>
            </a:extLst>
          </p:cNvPr>
          <p:cNvSpPr/>
          <p:nvPr/>
        </p:nvSpPr>
        <p:spPr>
          <a:xfrm>
            <a:off x="3481642" y="1725690"/>
            <a:ext cx="5919829" cy="2281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Wenn das Zeichen ‚*‘ oder ‚/‘ entspricht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662F214-5E82-4E2B-89C1-B8F8AC7CC048}"/>
              </a:ext>
            </a:extLst>
          </p:cNvPr>
          <p:cNvSpPr/>
          <p:nvPr/>
        </p:nvSpPr>
        <p:spPr>
          <a:xfrm>
            <a:off x="3778052" y="2006445"/>
            <a:ext cx="5623419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wrapper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rgbClr val="FF0000"/>
                </a:solidFill>
              </a:rPr>
              <a:t>w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 err="1">
                <a:solidFill>
                  <a:schemeClr val="tx1"/>
                </a:solidFill>
              </a:rPr>
              <a:t>defineOperands</a:t>
            </a: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Eingabe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aktuelleStelle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2EE3D2B-577D-4916-A605-D3A19693C8C8}"/>
              </a:ext>
            </a:extLst>
          </p:cNvPr>
          <p:cNvSpPr/>
          <p:nvPr/>
        </p:nvSpPr>
        <p:spPr>
          <a:xfrm>
            <a:off x="3778052" y="2515382"/>
            <a:ext cx="234891" cy="280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139634C-2C4F-4019-A8CE-BF4D78624D35}"/>
              </a:ext>
            </a:extLst>
          </p:cNvPr>
          <p:cNvSpPr/>
          <p:nvPr/>
        </p:nvSpPr>
        <p:spPr>
          <a:xfrm>
            <a:off x="3778054" y="2287200"/>
            <a:ext cx="5623418" cy="2281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Wenn das Zeichen ‚*‘ entspricht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5829742-671C-4BC2-86BF-84D01A0D8F1E}"/>
              </a:ext>
            </a:extLst>
          </p:cNvPr>
          <p:cNvSpPr/>
          <p:nvPr/>
        </p:nvSpPr>
        <p:spPr>
          <a:xfrm>
            <a:off x="4074464" y="2567777"/>
            <a:ext cx="5327008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rgbClr val="FFFF00"/>
                </a:solidFill>
              </a:rPr>
              <a:t>TempöräresErgebnis</a:t>
            </a:r>
            <a:r>
              <a:rPr lang="de-DE" dirty="0">
                <a:solidFill>
                  <a:srgbClr val="FFFF00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=</a:t>
            </a:r>
            <a:r>
              <a:rPr lang="de-DE" dirty="0">
                <a:solidFill>
                  <a:srgbClr val="FFFF00"/>
                </a:solidFill>
              </a:rPr>
              <a:t> </a:t>
            </a:r>
            <a:r>
              <a:rPr lang="de-DE" dirty="0">
                <a:solidFill>
                  <a:srgbClr val="FF0000"/>
                </a:solidFill>
              </a:rPr>
              <a:t>w</a:t>
            </a:r>
            <a:r>
              <a:rPr lang="de-DE" dirty="0">
                <a:solidFill>
                  <a:schemeClr val="tx1"/>
                </a:solidFill>
              </a:rPr>
              <a:t>.operand1 * </a:t>
            </a:r>
            <a:r>
              <a:rPr lang="de-DE" dirty="0">
                <a:solidFill>
                  <a:srgbClr val="FF0000"/>
                </a:solidFill>
              </a:rPr>
              <a:t>w</a:t>
            </a:r>
            <a:r>
              <a:rPr lang="de-DE" dirty="0">
                <a:solidFill>
                  <a:schemeClr val="tx1"/>
                </a:solidFill>
              </a:rPr>
              <a:t>.operand2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C24BDED-8D81-4FFA-8751-22FBF20308BF}"/>
              </a:ext>
            </a:extLst>
          </p:cNvPr>
          <p:cNvSpPr/>
          <p:nvPr/>
        </p:nvSpPr>
        <p:spPr>
          <a:xfrm>
            <a:off x="3778052" y="3077881"/>
            <a:ext cx="234891" cy="280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1AF70BB-338A-4A6D-BA01-21142AA4413A}"/>
              </a:ext>
            </a:extLst>
          </p:cNvPr>
          <p:cNvSpPr/>
          <p:nvPr/>
        </p:nvSpPr>
        <p:spPr>
          <a:xfrm>
            <a:off x="3778054" y="2849699"/>
            <a:ext cx="5623418" cy="2281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Wenn das Zeichen ‚/‘ entspricht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D367300-45D4-4620-8ABF-012A557E01B8}"/>
              </a:ext>
            </a:extLst>
          </p:cNvPr>
          <p:cNvSpPr/>
          <p:nvPr/>
        </p:nvSpPr>
        <p:spPr>
          <a:xfrm>
            <a:off x="4074464" y="3130276"/>
            <a:ext cx="5327008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rgbClr val="FFFF00"/>
                </a:solidFill>
              </a:rPr>
              <a:t>TempöräresErgebnis</a:t>
            </a:r>
            <a:r>
              <a:rPr lang="de-DE" dirty="0">
                <a:solidFill>
                  <a:srgbClr val="FFFF00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=</a:t>
            </a:r>
            <a:r>
              <a:rPr lang="de-DE" dirty="0">
                <a:solidFill>
                  <a:srgbClr val="FFFF00"/>
                </a:solidFill>
              </a:rPr>
              <a:t> </a:t>
            </a:r>
            <a:r>
              <a:rPr lang="de-DE" dirty="0">
                <a:solidFill>
                  <a:srgbClr val="FF0000"/>
                </a:solidFill>
              </a:rPr>
              <a:t>w</a:t>
            </a:r>
            <a:r>
              <a:rPr lang="de-DE" dirty="0">
                <a:solidFill>
                  <a:schemeClr val="tx1"/>
                </a:solidFill>
              </a:rPr>
              <a:t>.operand1 / </a:t>
            </a:r>
            <a:r>
              <a:rPr lang="de-DE" dirty="0">
                <a:solidFill>
                  <a:srgbClr val="FF0000"/>
                </a:solidFill>
              </a:rPr>
              <a:t>w</a:t>
            </a:r>
            <a:r>
              <a:rPr lang="de-DE" dirty="0">
                <a:solidFill>
                  <a:schemeClr val="tx1"/>
                </a:solidFill>
              </a:rPr>
              <a:t>.operand2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66C729F-23C9-4F2F-8742-24DB756B1220}"/>
              </a:ext>
            </a:extLst>
          </p:cNvPr>
          <p:cNvSpPr/>
          <p:nvPr/>
        </p:nvSpPr>
        <p:spPr>
          <a:xfrm>
            <a:off x="3778052" y="3410853"/>
            <a:ext cx="5693119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Eingabe </a:t>
            </a:r>
            <a:r>
              <a:rPr lang="de-DE" dirty="0">
                <a:solidFill>
                  <a:schemeClr val="tx1"/>
                </a:solidFill>
              </a:rPr>
              <a:t>= </a:t>
            </a:r>
            <a:r>
              <a:rPr lang="de-DE" dirty="0" err="1">
                <a:solidFill>
                  <a:schemeClr val="tx1"/>
                </a:solidFill>
              </a:rPr>
              <a:t>updateInput</a:t>
            </a: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input</a:t>
            </a:r>
            <a:r>
              <a:rPr lang="de-DE" dirty="0">
                <a:solidFill>
                  <a:schemeClr val="tx1"/>
                </a:solidFill>
              </a:rPr>
              <a:t>, w.pre1, w.post2, </a:t>
            </a:r>
            <a:r>
              <a:rPr lang="de-DE" dirty="0" err="1">
                <a:solidFill>
                  <a:schemeClr val="tx1"/>
                </a:solidFill>
              </a:rPr>
              <a:t>resultTemp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79BE308-1526-4B1C-9E2B-6B2E61D093F2}"/>
              </a:ext>
            </a:extLst>
          </p:cNvPr>
          <p:cNvSpPr/>
          <p:nvPr/>
        </p:nvSpPr>
        <p:spPr>
          <a:xfrm>
            <a:off x="9401471" y="900138"/>
            <a:ext cx="198121" cy="3020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C8A290A-1121-4509-8166-F1826744D391}"/>
              </a:ext>
            </a:extLst>
          </p:cNvPr>
          <p:cNvSpPr/>
          <p:nvPr/>
        </p:nvSpPr>
        <p:spPr>
          <a:xfrm>
            <a:off x="3778052" y="3692775"/>
            <a:ext cx="5623419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Setze die aktuelle Stelle auf ‚0‘</a:t>
            </a:r>
          </a:p>
        </p:txBody>
      </p:sp>
    </p:spTree>
    <p:extLst>
      <p:ext uri="{BB962C8B-B14F-4D97-AF65-F5344CB8AC3E}">
        <p14:creationId xmlns:p14="http://schemas.microsoft.com/office/powerpoint/2010/main" val="128806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9570349-2F3D-4F7D-A389-CDB2EEA57920}"/>
              </a:ext>
            </a:extLst>
          </p:cNvPr>
          <p:cNvSpPr/>
          <p:nvPr/>
        </p:nvSpPr>
        <p:spPr>
          <a:xfrm>
            <a:off x="2592408" y="900138"/>
            <a:ext cx="6809063" cy="22818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public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class</a:t>
            </a:r>
            <a:r>
              <a:rPr lang="de-DE" dirty="0">
                <a:solidFill>
                  <a:schemeClr val="tx1"/>
                </a:solidFill>
              </a:rPr>
              <a:t> Rechner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3230118-D1F0-4F80-83ED-6CB4309E8E2E}"/>
              </a:ext>
            </a:extLst>
          </p:cNvPr>
          <p:cNvSpPr/>
          <p:nvPr/>
        </p:nvSpPr>
        <p:spPr>
          <a:xfrm>
            <a:off x="2592408" y="1128319"/>
            <a:ext cx="234891" cy="335648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AA5ADF4-4F20-4032-BC36-470BFB2E9192}"/>
              </a:ext>
            </a:extLst>
          </p:cNvPr>
          <p:cNvSpPr/>
          <p:nvPr/>
        </p:nvSpPr>
        <p:spPr>
          <a:xfrm>
            <a:off x="2888819" y="1403504"/>
            <a:ext cx="234891" cy="308129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758B690-BC1C-4016-ABE4-D25D5E85A74A}"/>
              </a:ext>
            </a:extLst>
          </p:cNvPr>
          <p:cNvSpPr/>
          <p:nvPr/>
        </p:nvSpPr>
        <p:spPr>
          <a:xfrm>
            <a:off x="2888819" y="1175322"/>
            <a:ext cx="6512652" cy="22818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public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static</a:t>
            </a:r>
            <a:r>
              <a:rPr lang="de-DE" dirty="0">
                <a:solidFill>
                  <a:schemeClr val="tx1"/>
                </a:solidFill>
              </a:rPr>
              <a:t> String </a:t>
            </a:r>
            <a:r>
              <a:rPr lang="de-DE" dirty="0" err="1">
                <a:solidFill>
                  <a:schemeClr val="tx1"/>
                </a:solidFill>
              </a:rPr>
              <a:t>addierenOderSubtrahieren</a:t>
            </a: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Eingabe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128956C-4DFD-4060-93D1-9829A1381683}"/>
              </a:ext>
            </a:extLst>
          </p:cNvPr>
          <p:cNvSpPr/>
          <p:nvPr/>
        </p:nvSpPr>
        <p:spPr>
          <a:xfrm>
            <a:off x="3185230" y="1678688"/>
            <a:ext cx="234891" cy="28061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A6B863B-036A-457B-AEE4-D2C7604C729F}"/>
              </a:ext>
            </a:extLst>
          </p:cNvPr>
          <p:cNvSpPr/>
          <p:nvPr/>
        </p:nvSpPr>
        <p:spPr>
          <a:xfrm>
            <a:off x="3185231" y="1450506"/>
            <a:ext cx="6216241" cy="22818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Wiederhole für jedes Zeichen der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 Eingabe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B6E80EE-3937-4B94-BF4A-A597D24CA911}"/>
              </a:ext>
            </a:extLst>
          </p:cNvPr>
          <p:cNvSpPr/>
          <p:nvPr/>
        </p:nvSpPr>
        <p:spPr>
          <a:xfrm>
            <a:off x="3481641" y="1953871"/>
            <a:ext cx="234891" cy="25309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5BCB34D-A986-4544-A9A7-77B2D42CE1D6}"/>
              </a:ext>
            </a:extLst>
          </p:cNvPr>
          <p:cNvSpPr/>
          <p:nvPr/>
        </p:nvSpPr>
        <p:spPr>
          <a:xfrm>
            <a:off x="3481642" y="1725690"/>
            <a:ext cx="5919829" cy="2281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Wenn das Zeichen ‚+‘ oder ‚-‘ entspricht &amp;&amp; nicht erste Stelle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B9A3E49-075B-461B-BD83-03A0E5A4012C}"/>
              </a:ext>
            </a:extLst>
          </p:cNvPr>
          <p:cNvSpPr/>
          <p:nvPr/>
        </p:nvSpPr>
        <p:spPr>
          <a:xfrm>
            <a:off x="3778052" y="2006445"/>
            <a:ext cx="5623419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wrapper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rgbClr val="FF0000"/>
                </a:solidFill>
              </a:rPr>
              <a:t>w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 err="1">
                <a:solidFill>
                  <a:schemeClr val="tx1"/>
                </a:solidFill>
              </a:rPr>
              <a:t>defineOperands</a:t>
            </a: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Eingabe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aktuelleStelle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C06DE45-3552-42DF-9938-345F782D40E5}"/>
              </a:ext>
            </a:extLst>
          </p:cNvPr>
          <p:cNvSpPr/>
          <p:nvPr/>
        </p:nvSpPr>
        <p:spPr>
          <a:xfrm>
            <a:off x="3778052" y="2515382"/>
            <a:ext cx="234891" cy="280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7D297A8-1614-442E-9E08-25C8ADEC29F5}"/>
              </a:ext>
            </a:extLst>
          </p:cNvPr>
          <p:cNvSpPr/>
          <p:nvPr/>
        </p:nvSpPr>
        <p:spPr>
          <a:xfrm>
            <a:off x="3778054" y="2287200"/>
            <a:ext cx="5623418" cy="2281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Wenn das Zeichen nicht bei ‚0‘ anfängt &amp;&amp; davor ‚-‘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8D0C762-383F-4133-BA6D-2751ECC37786}"/>
              </a:ext>
            </a:extLst>
          </p:cNvPr>
          <p:cNvSpPr/>
          <p:nvPr/>
        </p:nvSpPr>
        <p:spPr>
          <a:xfrm>
            <a:off x="4074464" y="2567777"/>
            <a:ext cx="5327008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FF0000"/>
                </a:solidFill>
              </a:rPr>
              <a:t>w</a:t>
            </a:r>
            <a:r>
              <a:rPr lang="de-DE" dirty="0">
                <a:solidFill>
                  <a:schemeClr val="tx1"/>
                </a:solidFill>
              </a:rPr>
              <a:t>.operand2 = </a:t>
            </a:r>
            <a:r>
              <a:rPr lang="de-DE" dirty="0">
                <a:solidFill>
                  <a:srgbClr val="FF0000"/>
                </a:solidFill>
              </a:rPr>
              <a:t>w</a:t>
            </a:r>
            <a:r>
              <a:rPr lang="de-DE" dirty="0">
                <a:solidFill>
                  <a:schemeClr val="tx1"/>
                </a:solidFill>
              </a:rPr>
              <a:t>.operand2 * -1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C622AC5-CB4A-4F1E-822D-68485D6902AD}"/>
              </a:ext>
            </a:extLst>
          </p:cNvPr>
          <p:cNvSpPr/>
          <p:nvPr/>
        </p:nvSpPr>
        <p:spPr>
          <a:xfrm>
            <a:off x="3778052" y="3077881"/>
            <a:ext cx="234891" cy="280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F150A06-99F1-4BB3-9D3D-23C8D0B1C678}"/>
              </a:ext>
            </a:extLst>
          </p:cNvPr>
          <p:cNvSpPr/>
          <p:nvPr/>
        </p:nvSpPr>
        <p:spPr>
          <a:xfrm>
            <a:off x="3778054" y="2849699"/>
            <a:ext cx="5623418" cy="2281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Wenn das Zeichen ‚+‘ entspricht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8805658-AA1E-4D99-96B0-876D6FE950D8}"/>
              </a:ext>
            </a:extLst>
          </p:cNvPr>
          <p:cNvSpPr/>
          <p:nvPr/>
        </p:nvSpPr>
        <p:spPr>
          <a:xfrm>
            <a:off x="4074464" y="3130276"/>
            <a:ext cx="5327008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rgbClr val="FFFF00"/>
                </a:solidFill>
              </a:rPr>
              <a:t>TempöräresErgebnis</a:t>
            </a:r>
            <a:r>
              <a:rPr lang="de-DE" dirty="0">
                <a:solidFill>
                  <a:srgbClr val="FFFF00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=</a:t>
            </a:r>
            <a:r>
              <a:rPr lang="de-DE" dirty="0">
                <a:solidFill>
                  <a:srgbClr val="FFFF00"/>
                </a:solidFill>
              </a:rPr>
              <a:t> </a:t>
            </a:r>
            <a:r>
              <a:rPr lang="de-DE" dirty="0">
                <a:solidFill>
                  <a:srgbClr val="FF0000"/>
                </a:solidFill>
              </a:rPr>
              <a:t>w</a:t>
            </a:r>
            <a:r>
              <a:rPr lang="de-DE" dirty="0">
                <a:solidFill>
                  <a:schemeClr val="tx1"/>
                </a:solidFill>
              </a:rPr>
              <a:t>.operand1 + </a:t>
            </a:r>
            <a:r>
              <a:rPr lang="de-DE" dirty="0">
                <a:solidFill>
                  <a:srgbClr val="FF0000"/>
                </a:solidFill>
              </a:rPr>
              <a:t>w</a:t>
            </a:r>
            <a:r>
              <a:rPr lang="de-DE" dirty="0">
                <a:solidFill>
                  <a:schemeClr val="tx1"/>
                </a:solidFill>
              </a:rPr>
              <a:t>.operand2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6D1EA0E-B15E-4E6B-A593-8A28BD301BCB}"/>
              </a:ext>
            </a:extLst>
          </p:cNvPr>
          <p:cNvSpPr/>
          <p:nvPr/>
        </p:nvSpPr>
        <p:spPr>
          <a:xfrm>
            <a:off x="3778052" y="3974697"/>
            <a:ext cx="5693119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Eingabe </a:t>
            </a:r>
            <a:r>
              <a:rPr lang="de-DE" dirty="0">
                <a:solidFill>
                  <a:schemeClr val="tx1"/>
                </a:solidFill>
              </a:rPr>
              <a:t>= </a:t>
            </a:r>
            <a:r>
              <a:rPr lang="de-DE" dirty="0" err="1">
                <a:solidFill>
                  <a:schemeClr val="tx1"/>
                </a:solidFill>
              </a:rPr>
              <a:t>updateInput</a:t>
            </a: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input</a:t>
            </a:r>
            <a:r>
              <a:rPr lang="de-DE" dirty="0">
                <a:solidFill>
                  <a:schemeClr val="tx1"/>
                </a:solidFill>
              </a:rPr>
              <a:t>, w.pre1, w.post2, </a:t>
            </a:r>
            <a:r>
              <a:rPr lang="de-DE" dirty="0" err="1">
                <a:solidFill>
                  <a:schemeClr val="tx1"/>
                </a:solidFill>
              </a:rPr>
              <a:t>resultTemp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B4B3742-0B13-487B-A336-EA79E385B6EB}"/>
              </a:ext>
            </a:extLst>
          </p:cNvPr>
          <p:cNvSpPr/>
          <p:nvPr/>
        </p:nvSpPr>
        <p:spPr>
          <a:xfrm>
            <a:off x="9401472" y="900138"/>
            <a:ext cx="131220" cy="3584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8A22FC8-1B47-48F5-BF68-436EF8B6737B}"/>
              </a:ext>
            </a:extLst>
          </p:cNvPr>
          <p:cNvSpPr/>
          <p:nvPr/>
        </p:nvSpPr>
        <p:spPr>
          <a:xfrm>
            <a:off x="3778052" y="4256619"/>
            <a:ext cx="5623419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Setze die aktuelle Stelle auf ‚0‘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6199FD5-E795-40A6-A55B-CA6BED6FFBB2}"/>
              </a:ext>
            </a:extLst>
          </p:cNvPr>
          <p:cNvSpPr/>
          <p:nvPr/>
        </p:nvSpPr>
        <p:spPr>
          <a:xfrm>
            <a:off x="3778052" y="3640381"/>
            <a:ext cx="234891" cy="280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CCC47E6-C0CC-4449-818A-12C55CF7BA75}"/>
              </a:ext>
            </a:extLst>
          </p:cNvPr>
          <p:cNvSpPr/>
          <p:nvPr/>
        </p:nvSpPr>
        <p:spPr>
          <a:xfrm>
            <a:off x="3778054" y="3412199"/>
            <a:ext cx="5623418" cy="2281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Sonst wenn das Zeichen ‚-‘ entspricht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14D67CD-ED87-41B5-9E02-4E922334F364}"/>
              </a:ext>
            </a:extLst>
          </p:cNvPr>
          <p:cNvSpPr/>
          <p:nvPr/>
        </p:nvSpPr>
        <p:spPr>
          <a:xfrm>
            <a:off x="4074464" y="3692776"/>
            <a:ext cx="5327008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rgbClr val="FFFF00"/>
                </a:solidFill>
              </a:rPr>
              <a:t>TempöräresErgebnis</a:t>
            </a:r>
            <a:r>
              <a:rPr lang="de-DE" dirty="0">
                <a:solidFill>
                  <a:srgbClr val="FFFF00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=</a:t>
            </a:r>
            <a:r>
              <a:rPr lang="de-DE" dirty="0">
                <a:solidFill>
                  <a:srgbClr val="FFFF00"/>
                </a:solidFill>
              </a:rPr>
              <a:t> </a:t>
            </a:r>
            <a:r>
              <a:rPr lang="de-DE" dirty="0">
                <a:solidFill>
                  <a:srgbClr val="FF0000"/>
                </a:solidFill>
              </a:rPr>
              <a:t>w</a:t>
            </a:r>
            <a:r>
              <a:rPr lang="de-DE" dirty="0">
                <a:solidFill>
                  <a:schemeClr val="tx1"/>
                </a:solidFill>
              </a:rPr>
              <a:t>.operand1 - </a:t>
            </a:r>
            <a:r>
              <a:rPr lang="de-DE" dirty="0">
                <a:solidFill>
                  <a:srgbClr val="FF0000"/>
                </a:solidFill>
              </a:rPr>
              <a:t>w</a:t>
            </a:r>
            <a:r>
              <a:rPr lang="de-DE" dirty="0">
                <a:solidFill>
                  <a:schemeClr val="tx1"/>
                </a:solidFill>
              </a:rPr>
              <a:t>.operand2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981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5D2E6FE-2120-43D5-B68F-4732E7ED391A}"/>
              </a:ext>
            </a:extLst>
          </p:cNvPr>
          <p:cNvSpPr/>
          <p:nvPr/>
        </p:nvSpPr>
        <p:spPr>
          <a:xfrm>
            <a:off x="2691468" y="117446"/>
            <a:ext cx="6809063" cy="22818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public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class</a:t>
            </a:r>
            <a:r>
              <a:rPr lang="de-DE" dirty="0">
                <a:solidFill>
                  <a:schemeClr val="tx1"/>
                </a:solidFill>
              </a:rPr>
              <a:t> Rechner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DC9E3D1-9642-4381-A175-0D566E0AF28F}"/>
              </a:ext>
            </a:extLst>
          </p:cNvPr>
          <p:cNvSpPr/>
          <p:nvPr/>
        </p:nvSpPr>
        <p:spPr>
          <a:xfrm>
            <a:off x="2691468" y="345627"/>
            <a:ext cx="234891" cy="636882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B2951D1-BD2B-42D1-BB94-2C73F1A58996}"/>
              </a:ext>
            </a:extLst>
          </p:cNvPr>
          <p:cNvSpPr/>
          <p:nvPr/>
        </p:nvSpPr>
        <p:spPr>
          <a:xfrm>
            <a:off x="2987879" y="620811"/>
            <a:ext cx="234891" cy="609363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9302A2F-B996-49CF-A47D-A293E936AD9C}"/>
              </a:ext>
            </a:extLst>
          </p:cNvPr>
          <p:cNvSpPr/>
          <p:nvPr/>
        </p:nvSpPr>
        <p:spPr>
          <a:xfrm>
            <a:off x="2987879" y="392630"/>
            <a:ext cx="6512652" cy="22818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public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static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wrapper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operandenDefinieren</a:t>
            </a: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>
                <a:solidFill>
                  <a:srgbClr val="0070C0"/>
                </a:solidFill>
              </a:rPr>
              <a:t>Eingabe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aktuelleStelle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119134A-0A2A-4D7B-AE14-C3ED5BAA09EE}"/>
              </a:ext>
            </a:extLst>
          </p:cNvPr>
          <p:cNvSpPr/>
          <p:nvPr/>
        </p:nvSpPr>
        <p:spPr>
          <a:xfrm>
            <a:off x="3284290" y="667814"/>
            <a:ext cx="6216241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String </a:t>
            </a:r>
            <a:r>
              <a:rPr lang="de-DE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pre1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 err="1">
                <a:solidFill>
                  <a:schemeClr val="tx1"/>
                </a:solidFill>
              </a:rPr>
              <a:t>aktuelleStelle</a:t>
            </a:r>
            <a:r>
              <a:rPr lang="de-DE" dirty="0">
                <a:solidFill>
                  <a:schemeClr val="tx1"/>
                </a:solidFill>
              </a:rPr>
              <a:t> – 1;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AF1E0DC-D11B-40CA-AB52-E4B8506EC8A2}"/>
              </a:ext>
            </a:extLst>
          </p:cNvPr>
          <p:cNvSpPr/>
          <p:nvPr/>
        </p:nvSpPr>
        <p:spPr>
          <a:xfrm>
            <a:off x="3284289" y="1171180"/>
            <a:ext cx="234891" cy="1107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69D2932-0244-4F3C-9296-BF2C96C0720D}"/>
              </a:ext>
            </a:extLst>
          </p:cNvPr>
          <p:cNvSpPr/>
          <p:nvPr/>
        </p:nvSpPr>
        <p:spPr>
          <a:xfrm>
            <a:off x="3284290" y="942998"/>
            <a:ext cx="6216241" cy="2281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Wenn </a:t>
            </a:r>
            <a:r>
              <a:rPr lang="de-DE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pre1</a:t>
            </a:r>
            <a:r>
              <a:rPr lang="de-DE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nicht ‚0‘ entspricht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E26F24F-7E5D-47F9-B262-4DB1BF464563}"/>
              </a:ext>
            </a:extLst>
          </p:cNvPr>
          <p:cNvSpPr/>
          <p:nvPr/>
        </p:nvSpPr>
        <p:spPr>
          <a:xfrm>
            <a:off x="3580699" y="1446364"/>
            <a:ext cx="223691" cy="83218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F9D03D4-2987-4EE8-9BD2-A1416DC53A79}"/>
              </a:ext>
            </a:extLst>
          </p:cNvPr>
          <p:cNvSpPr/>
          <p:nvPr/>
        </p:nvSpPr>
        <p:spPr>
          <a:xfrm>
            <a:off x="3580700" y="1218182"/>
            <a:ext cx="5919831" cy="22818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Solange das Zeichen an der Stelle vor </a:t>
            </a:r>
            <a:r>
              <a:rPr lang="de-DE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pre1</a:t>
            </a:r>
            <a:r>
              <a:rPr lang="de-DE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nicht ‚+‘ oder ‚-‘ 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B7169F1-CDFE-4FDB-8150-A38E0DFE9E35}"/>
              </a:ext>
            </a:extLst>
          </p:cNvPr>
          <p:cNvSpPr/>
          <p:nvPr/>
        </p:nvSpPr>
        <p:spPr>
          <a:xfrm>
            <a:off x="3865910" y="1494886"/>
            <a:ext cx="5634622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pre1</a:t>
            </a:r>
            <a:r>
              <a:rPr lang="de-DE" dirty="0">
                <a:solidFill>
                  <a:schemeClr val="tx1"/>
                </a:solidFill>
              </a:rPr>
              <a:t>--;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FDC0AC3-B721-4788-8AF3-1F8C3C215179}"/>
              </a:ext>
            </a:extLst>
          </p:cNvPr>
          <p:cNvSpPr/>
          <p:nvPr/>
        </p:nvSpPr>
        <p:spPr>
          <a:xfrm>
            <a:off x="3865909" y="1998252"/>
            <a:ext cx="234891" cy="2802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E7519D9-B248-4B27-9A89-E500DD5FD5EC}"/>
              </a:ext>
            </a:extLst>
          </p:cNvPr>
          <p:cNvSpPr/>
          <p:nvPr/>
        </p:nvSpPr>
        <p:spPr>
          <a:xfrm>
            <a:off x="3865910" y="1770070"/>
            <a:ext cx="5634621" cy="2281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Wenn </a:t>
            </a:r>
            <a:r>
              <a:rPr lang="de-DE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pre1</a:t>
            </a:r>
            <a:r>
              <a:rPr lang="de-DE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‚0‘ entspricht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1E10A39-1EFD-4938-9801-CB83C5E2ABB5}"/>
              </a:ext>
            </a:extLst>
          </p:cNvPr>
          <p:cNvSpPr/>
          <p:nvPr/>
        </p:nvSpPr>
        <p:spPr>
          <a:xfrm>
            <a:off x="4162319" y="2050370"/>
            <a:ext cx="5338212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break;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484FBB7-3998-4D0B-8B91-84B375814C43}"/>
              </a:ext>
            </a:extLst>
          </p:cNvPr>
          <p:cNvSpPr/>
          <p:nvPr/>
        </p:nvSpPr>
        <p:spPr>
          <a:xfrm>
            <a:off x="3284289" y="2327074"/>
            <a:ext cx="6216241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String </a:t>
            </a:r>
            <a:r>
              <a:rPr lang="de-DE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post1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 err="1">
                <a:solidFill>
                  <a:schemeClr val="tx1"/>
                </a:solidFill>
              </a:rPr>
              <a:t>aktuelleStelle</a:t>
            </a:r>
            <a:r>
              <a:rPr lang="de-DE" dirty="0">
                <a:solidFill>
                  <a:schemeClr val="tx1"/>
                </a:solidFill>
              </a:rPr>
              <a:t> – 1;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F4BE011-3580-4FCC-81DF-263CD48935E1}"/>
              </a:ext>
            </a:extLst>
          </p:cNvPr>
          <p:cNvSpPr/>
          <p:nvPr/>
        </p:nvSpPr>
        <p:spPr>
          <a:xfrm>
            <a:off x="3284289" y="2600739"/>
            <a:ext cx="6216241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String </a:t>
            </a:r>
            <a:r>
              <a:rPr lang="de-D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post2</a:t>
            </a:r>
            <a:r>
              <a:rPr lang="de-DE" dirty="0">
                <a:solidFill>
                  <a:schemeClr val="tx1"/>
                </a:solidFill>
              </a:rPr>
              <a:t> =</a:t>
            </a:r>
            <a:r>
              <a:rPr lang="de-DE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post1</a:t>
            </a:r>
            <a:r>
              <a:rPr lang="de-DE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533FFAA-024D-4653-BDCC-5286CBDA82E3}"/>
              </a:ext>
            </a:extLst>
          </p:cNvPr>
          <p:cNvSpPr/>
          <p:nvPr/>
        </p:nvSpPr>
        <p:spPr>
          <a:xfrm>
            <a:off x="3284288" y="3107144"/>
            <a:ext cx="234891" cy="1956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4CFE5D7-D327-4AB0-9FAD-CAF6E5788641}"/>
              </a:ext>
            </a:extLst>
          </p:cNvPr>
          <p:cNvSpPr/>
          <p:nvPr/>
        </p:nvSpPr>
        <p:spPr>
          <a:xfrm>
            <a:off x="3284289" y="2878962"/>
            <a:ext cx="6216241" cy="2281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Wenn </a:t>
            </a:r>
            <a:r>
              <a:rPr lang="de-D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post2</a:t>
            </a:r>
            <a:r>
              <a:rPr lang="de-DE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nicht der Länge der </a:t>
            </a:r>
            <a:r>
              <a:rPr lang="de-DE" dirty="0">
                <a:solidFill>
                  <a:srgbClr val="0070C0"/>
                </a:solidFill>
              </a:rPr>
              <a:t>Eingabe</a:t>
            </a:r>
            <a:r>
              <a:rPr lang="de-DE" dirty="0">
                <a:solidFill>
                  <a:schemeClr val="tx1"/>
                </a:solidFill>
              </a:rPr>
              <a:t> – 1 entspricht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07638F0-84F6-4D0C-A3BA-D6F08B274808}"/>
              </a:ext>
            </a:extLst>
          </p:cNvPr>
          <p:cNvSpPr/>
          <p:nvPr/>
        </p:nvSpPr>
        <p:spPr>
          <a:xfrm>
            <a:off x="3580697" y="3394488"/>
            <a:ext cx="234891" cy="276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23DAF66-5433-4B7C-989B-ADBD818E05C7}"/>
              </a:ext>
            </a:extLst>
          </p:cNvPr>
          <p:cNvSpPr/>
          <p:nvPr/>
        </p:nvSpPr>
        <p:spPr>
          <a:xfrm>
            <a:off x="3580699" y="3166305"/>
            <a:ext cx="5919832" cy="2281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Wenn das Zeichen an der Stelle </a:t>
            </a:r>
            <a:r>
              <a:rPr lang="de-D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post2 </a:t>
            </a:r>
            <a:r>
              <a:rPr lang="de-DE" dirty="0">
                <a:solidFill>
                  <a:schemeClr val="tx1"/>
                </a:solidFill>
              </a:rPr>
              <a:t>‚+‘ oder ‚-‘ entspricht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D193710-33A7-470D-8330-295FEE671BC9}"/>
              </a:ext>
            </a:extLst>
          </p:cNvPr>
          <p:cNvSpPr/>
          <p:nvPr/>
        </p:nvSpPr>
        <p:spPr>
          <a:xfrm>
            <a:off x="3877106" y="3443009"/>
            <a:ext cx="5634622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post2</a:t>
            </a:r>
            <a:r>
              <a:rPr lang="de-DE" dirty="0">
                <a:solidFill>
                  <a:schemeClr val="tx1"/>
                </a:solidFill>
              </a:rPr>
              <a:t>++;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F20CA7C-D9D0-4EDD-9648-B2AABF7D59D2}"/>
              </a:ext>
            </a:extLst>
          </p:cNvPr>
          <p:cNvSpPr/>
          <p:nvPr/>
        </p:nvSpPr>
        <p:spPr>
          <a:xfrm>
            <a:off x="3580699" y="3962917"/>
            <a:ext cx="223691" cy="110091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C10239E-9F38-4F85-AB1B-16D042A90B15}"/>
              </a:ext>
            </a:extLst>
          </p:cNvPr>
          <p:cNvSpPr/>
          <p:nvPr/>
        </p:nvSpPr>
        <p:spPr>
          <a:xfrm>
            <a:off x="3580700" y="3734736"/>
            <a:ext cx="5919831" cy="22818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Solange das Zeichen an der Stelle vor </a:t>
            </a:r>
            <a:r>
              <a:rPr lang="de-D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post2</a:t>
            </a:r>
            <a:r>
              <a:rPr lang="de-DE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kein Operator ist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4DA18C6-A4B9-4BFA-9D24-E17C4D21B29A}"/>
              </a:ext>
            </a:extLst>
          </p:cNvPr>
          <p:cNvSpPr/>
          <p:nvPr/>
        </p:nvSpPr>
        <p:spPr>
          <a:xfrm>
            <a:off x="3865908" y="4009060"/>
            <a:ext cx="5634622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post2</a:t>
            </a:r>
            <a:r>
              <a:rPr lang="de-DE" dirty="0">
                <a:solidFill>
                  <a:schemeClr val="tx1"/>
                </a:solidFill>
              </a:rPr>
              <a:t>++;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B6709BB-F1D2-44D7-A33D-A02BF28371DA}"/>
              </a:ext>
            </a:extLst>
          </p:cNvPr>
          <p:cNvSpPr/>
          <p:nvPr/>
        </p:nvSpPr>
        <p:spPr>
          <a:xfrm>
            <a:off x="3864435" y="4514224"/>
            <a:ext cx="223574" cy="5496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EF77A72-F81B-460E-950F-B38F32EBA50F}"/>
              </a:ext>
            </a:extLst>
          </p:cNvPr>
          <p:cNvSpPr/>
          <p:nvPr/>
        </p:nvSpPr>
        <p:spPr>
          <a:xfrm>
            <a:off x="3864436" y="4286042"/>
            <a:ext cx="5634622" cy="2281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Wenn </a:t>
            </a:r>
            <a:r>
              <a:rPr lang="de-D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post2 </a:t>
            </a:r>
            <a:r>
              <a:rPr lang="de-DE" dirty="0">
                <a:solidFill>
                  <a:schemeClr val="tx1"/>
                </a:solidFill>
              </a:rPr>
              <a:t>der Länge der </a:t>
            </a:r>
            <a:r>
              <a:rPr lang="de-DE" dirty="0">
                <a:solidFill>
                  <a:srgbClr val="0070C0"/>
                </a:solidFill>
              </a:rPr>
              <a:t>Eingabe</a:t>
            </a:r>
            <a:r>
              <a:rPr lang="de-DE" dirty="0">
                <a:solidFill>
                  <a:schemeClr val="tx1"/>
                </a:solidFill>
              </a:rPr>
              <a:t> – 1 entspricht 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3DA3F21-4D9E-4843-93DC-0E8C26236300}"/>
              </a:ext>
            </a:extLst>
          </p:cNvPr>
          <p:cNvSpPr/>
          <p:nvPr/>
        </p:nvSpPr>
        <p:spPr>
          <a:xfrm>
            <a:off x="4148054" y="4562746"/>
            <a:ext cx="5351004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post2</a:t>
            </a:r>
            <a:r>
              <a:rPr lang="de-DE" dirty="0">
                <a:solidFill>
                  <a:schemeClr val="tx1"/>
                </a:solidFill>
              </a:rPr>
              <a:t>++;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0CFFD0B-0157-4365-8318-0C350E6D41AC}"/>
              </a:ext>
            </a:extLst>
          </p:cNvPr>
          <p:cNvSpPr/>
          <p:nvPr/>
        </p:nvSpPr>
        <p:spPr>
          <a:xfrm>
            <a:off x="4148054" y="4835648"/>
            <a:ext cx="5351004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break;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AB463D7-6A70-4AA7-A956-B9AD3B4D0504}"/>
              </a:ext>
            </a:extLst>
          </p:cNvPr>
          <p:cNvSpPr/>
          <p:nvPr/>
        </p:nvSpPr>
        <p:spPr>
          <a:xfrm>
            <a:off x="3284289" y="5112630"/>
            <a:ext cx="6227440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String </a:t>
            </a:r>
            <a:r>
              <a:rPr lang="de-DE" dirty="0" err="1">
                <a:solidFill>
                  <a:schemeClr val="accent4"/>
                </a:solidFill>
              </a:rPr>
              <a:t>pre</a:t>
            </a:r>
            <a:r>
              <a:rPr lang="de-DE" dirty="0">
                <a:solidFill>
                  <a:schemeClr val="tx1"/>
                </a:solidFill>
              </a:rPr>
              <a:t> entspricht allem von</a:t>
            </a:r>
            <a:r>
              <a:rPr lang="de-DE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pre1 </a:t>
            </a:r>
            <a:r>
              <a:rPr lang="de-DE" dirty="0">
                <a:solidFill>
                  <a:schemeClr val="tx1"/>
                </a:solidFill>
              </a:rPr>
              <a:t>bis zu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aktuelleStelle</a:t>
            </a:r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85E69041-6861-44A9-92CF-DD27B1B29F75}"/>
              </a:ext>
            </a:extLst>
          </p:cNvPr>
          <p:cNvSpPr/>
          <p:nvPr/>
        </p:nvSpPr>
        <p:spPr>
          <a:xfrm>
            <a:off x="3278689" y="5385531"/>
            <a:ext cx="6227440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String </a:t>
            </a:r>
            <a:r>
              <a:rPr lang="de-DE" dirty="0" err="1">
                <a:solidFill>
                  <a:schemeClr val="accent5"/>
                </a:solidFill>
              </a:rPr>
              <a:t>post</a:t>
            </a:r>
            <a:r>
              <a:rPr lang="de-DE" dirty="0">
                <a:solidFill>
                  <a:schemeClr val="tx1"/>
                </a:solidFill>
              </a:rPr>
              <a:t> entspricht allem von</a:t>
            </a:r>
            <a:r>
              <a:rPr lang="de-DE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de-DE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post1</a:t>
            </a:r>
            <a:r>
              <a:rPr lang="de-DE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bis zu </a:t>
            </a:r>
            <a:r>
              <a:rPr lang="de-D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post2</a:t>
            </a:r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67B521F-59A3-4765-AAF3-9AD7E567AE5D}"/>
              </a:ext>
            </a:extLst>
          </p:cNvPr>
          <p:cNvSpPr/>
          <p:nvPr/>
        </p:nvSpPr>
        <p:spPr>
          <a:xfrm>
            <a:off x="3278689" y="5664240"/>
            <a:ext cx="6227440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Int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rgbClr val="FFFF00"/>
                </a:solidFill>
              </a:rPr>
              <a:t>operand1 </a:t>
            </a:r>
            <a:r>
              <a:rPr lang="de-DE" dirty="0">
                <a:solidFill>
                  <a:schemeClr val="tx1"/>
                </a:solidFill>
              </a:rPr>
              <a:t>entspricht dem wert von </a:t>
            </a:r>
            <a:r>
              <a:rPr lang="de-DE" dirty="0" err="1">
                <a:solidFill>
                  <a:schemeClr val="accent4"/>
                </a:solidFill>
              </a:rPr>
              <a:t>pre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767E8B7-4CC8-4215-8BB3-27C9C3D8BBC1}"/>
              </a:ext>
            </a:extLst>
          </p:cNvPr>
          <p:cNvSpPr/>
          <p:nvPr/>
        </p:nvSpPr>
        <p:spPr>
          <a:xfrm>
            <a:off x="3278689" y="5935899"/>
            <a:ext cx="6227440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Int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rgbClr val="00B0F0"/>
                </a:solidFill>
              </a:rPr>
              <a:t>operand2</a:t>
            </a:r>
            <a:r>
              <a:rPr lang="de-DE" dirty="0">
                <a:solidFill>
                  <a:srgbClr val="FFFF00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entspricht dem wert von </a:t>
            </a:r>
            <a:r>
              <a:rPr lang="de-DE" dirty="0" err="1">
                <a:solidFill>
                  <a:schemeClr val="accent5"/>
                </a:solidFill>
              </a:rPr>
              <a:t>post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9DA7056-7DD2-4A2D-9709-A1AA556CFC80}"/>
              </a:ext>
            </a:extLst>
          </p:cNvPr>
          <p:cNvSpPr/>
          <p:nvPr/>
        </p:nvSpPr>
        <p:spPr>
          <a:xfrm>
            <a:off x="3278689" y="6211083"/>
            <a:ext cx="6227440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wrapper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rgbClr val="FF0000"/>
                </a:solidFill>
              </a:rPr>
              <a:t>w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 err="1">
                <a:solidFill>
                  <a:schemeClr val="tx1"/>
                </a:solidFill>
              </a:rPr>
              <a:t>new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wrapper</a:t>
            </a: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pre1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post2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>
                <a:solidFill>
                  <a:srgbClr val="FFFF00"/>
                </a:solidFill>
              </a:rPr>
              <a:t>operand1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>
                <a:solidFill>
                  <a:srgbClr val="00B0F0"/>
                </a:solidFill>
              </a:rPr>
              <a:t>operand2</a:t>
            </a:r>
            <a:r>
              <a:rPr lang="de-DE" dirty="0">
                <a:solidFill>
                  <a:schemeClr val="tx1"/>
                </a:solidFill>
              </a:rPr>
              <a:t>)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D173FAA3-FCA8-4BA4-8F42-8CC244B28072}"/>
              </a:ext>
            </a:extLst>
          </p:cNvPr>
          <p:cNvSpPr/>
          <p:nvPr/>
        </p:nvSpPr>
        <p:spPr>
          <a:xfrm>
            <a:off x="3278689" y="6486267"/>
            <a:ext cx="6227440" cy="2281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return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rgbClr val="FF0000"/>
                </a:solidFill>
              </a:rPr>
              <a:t>w</a:t>
            </a:r>
            <a:r>
              <a:rPr lang="de-DE" dirty="0">
                <a:solidFill>
                  <a:schemeClr val="tx1"/>
                </a:solidFill>
              </a:rPr>
              <a:t>;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65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003030E-B21D-4B5F-BBFF-58A8FFFE4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2329" y="1574683"/>
            <a:ext cx="5407342" cy="370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0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4CC5CC4-00EC-4D0B-BF26-36BCD9C841D1}"/>
              </a:ext>
            </a:extLst>
          </p:cNvPr>
          <p:cNvSpPr/>
          <p:nvPr/>
        </p:nvSpPr>
        <p:spPr>
          <a:xfrm flipH="1">
            <a:off x="2719708" y="2265028"/>
            <a:ext cx="4379053" cy="16687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424E3A9-8A3D-4D90-8F44-7A7F366E82AC}"/>
              </a:ext>
            </a:extLst>
          </p:cNvPr>
          <p:cNvGrpSpPr/>
          <p:nvPr/>
        </p:nvGrpSpPr>
        <p:grpSpPr>
          <a:xfrm>
            <a:off x="2719709" y="1778466"/>
            <a:ext cx="4379052" cy="486562"/>
            <a:chOff x="2719709" y="1778466"/>
            <a:chExt cx="4379052" cy="486562"/>
          </a:xfrm>
        </p:grpSpPr>
        <p:sp>
          <p:nvSpPr>
            <p:cNvPr id="10" name="Gleichschenkliges Dreieck 9">
              <a:extLst>
                <a:ext uri="{FF2B5EF4-FFF2-40B4-BE49-F238E27FC236}">
                  <a16:creationId xmlns:a16="http://schemas.microsoft.com/office/drawing/2014/main" id="{7EC5E969-DBF0-4B66-AC45-B8FA970F08CC}"/>
                </a:ext>
              </a:extLst>
            </p:cNvPr>
            <p:cNvSpPr/>
            <p:nvPr/>
          </p:nvSpPr>
          <p:spPr>
            <a:xfrm flipH="1">
              <a:off x="3621529" y="1778466"/>
              <a:ext cx="1050258" cy="486561"/>
            </a:xfrm>
            <a:prstGeom prst="triangle">
              <a:avLst>
                <a:gd name="adj" fmla="val 507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Gleichschenkliges Dreieck 8">
              <a:extLst>
                <a:ext uri="{FF2B5EF4-FFF2-40B4-BE49-F238E27FC236}">
                  <a16:creationId xmlns:a16="http://schemas.microsoft.com/office/drawing/2014/main" id="{57871884-20FC-43CC-B982-16DE35369D40}"/>
                </a:ext>
              </a:extLst>
            </p:cNvPr>
            <p:cNvSpPr/>
            <p:nvPr/>
          </p:nvSpPr>
          <p:spPr>
            <a:xfrm flipH="1">
              <a:off x="5165102" y="1778466"/>
              <a:ext cx="1031840" cy="486562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A306CDAB-8CE3-4475-B545-48ECD3E1FD85}"/>
                </a:ext>
              </a:extLst>
            </p:cNvPr>
            <p:cNvSpPr/>
            <p:nvPr/>
          </p:nvSpPr>
          <p:spPr>
            <a:xfrm flipH="1">
              <a:off x="4137448" y="1971412"/>
              <a:ext cx="1543574" cy="2936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EC2E6D7C-D6F9-4C13-A1F0-674D8B2C18D8}"/>
                </a:ext>
              </a:extLst>
            </p:cNvPr>
            <p:cNvSpPr/>
            <p:nvPr/>
          </p:nvSpPr>
          <p:spPr>
            <a:xfrm flipH="1">
              <a:off x="5681022" y="1971412"/>
              <a:ext cx="1417739" cy="29361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1D713BBD-6C6B-4671-8EE8-3252F311DE5B}"/>
                </a:ext>
              </a:extLst>
            </p:cNvPr>
            <p:cNvSpPr/>
            <p:nvPr/>
          </p:nvSpPr>
          <p:spPr>
            <a:xfrm flipH="1">
              <a:off x="2719709" y="1971411"/>
              <a:ext cx="1417739" cy="2936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BEE9DBC-4AC8-4433-B59E-A1B93757F027}"/>
                </a:ext>
              </a:extLst>
            </p:cNvPr>
            <p:cNvSpPr/>
            <p:nvPr/>
          </p:nvSpPr>
          <p:spPr>
            <a:xfrm flipH="1">
              <a:off x="4137448" y="1778466"/>
              <a:ext cx="1543575" cy="19294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FE641674-DA4A-456F-A640-31B8CB282F6A}"/>
              </a:ext>
            </a:extLst>
          </p:cNvPr>
          <p:cNvGrpSpPr/>
          <p:nvPr/>
        </p:nvGrpSpPr>
        <p:grpSpPr>
          <a:xfrm>
            <a:off x="2719709" y="3933825"/>
            <a:ext cx="4379052" cy="486562"/>
            <a:chOff x="2719709" y="3933825"/>
            <a:chExt cx="4379052" cy="486562"/>
          </a:xfrm>
        </p:grpSpPr>
        <p:sp>
          <p:nvSpPr>
            <p:cNvPr id="11" name="Gleichschenkliges Dreieck 10">
              <a:extLst>
                <a:ext uri="{FF2B5EF4-FFF2-40B4-BE49-F238E27FC236}">
                  <a16:creationId xmlns:a16="http://schemas.microsoft.com/office/drawing/2014/main" id="{FF85BE78-0BDC-4F6C-8761-FBA01E91DE7E}"/>
                </a:ext>
              </a:extLst>
            </p:cNvPr>
            <p:cNvSpPr/>
            <p:nvPr/>
          </p:nvSpPr>
          <p:spPr>
            <a:xfrm flipH="1" flipV="1">
              <a:off x="3621529" y="3933826"/>
              <a:ext cx="1050258" cy="486561"/>
            </a:xfrm>
            <a:prstGeom prst="triangle">
              <a:avLst>
                <a:gd name="adj" fmla="val 507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Gleichschenkliges Dreieck 11">
              <a:extLst>
                <a:ext uri="{FF2B5EF4-FFF2-40B4-BE49-F238E27FC236}">
                  <a16:creationId xmlns:a16="http://schemas.microsoft.com/office/drawing/2014/main" id="{4B3AD3F8-D75A-475C-8B7D-29C3988A85A4}"/>
                </a:ext>
              </a:extLst>
            </p:cNvPr>
            <p:cNvSpPr/>
            <p:nvPr/>
          </p:nvSpPr>
          <p:spPr>
            <a:xfrm flipH="1" flipV="1">
              <a:off x="5165102" y="3933825"/>
              <a:ext cx="1031840" cy="486562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3B84934-F527-44A3-9D0C-8AEF09468704}"/>
                </a:ext>
              </a:extLst>
            </p:cNvPr>
            <p:cNvSpPr/>
            <p:nvPr/>
          </p:nvSpPr>
          <p:spPr>
            <a:xfrm flipH="1" flipV="1">
              <a:off x="4137448" y="3933826"/>
              <a:ext cx="1543574" cy="2936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F6D51014-3BF5-4633-A56D-2643084C8BB5}"/>
                </a:ext>
              </a:extLst>
            </p:cNvPr>
            <p:cNvSpPr/>
            <p:nvPr/>
          </p:nvSpPr>
          <p:spPr>
            <a:xfrm flipH="1" flipV="1">
              <a:off x="5681022" y="3933826"/>
              <a:ext cx="1417739" cy="29361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EE95CB44-3D8B-48A4-818E-DADA497AA5D3}"/>
                </a:ext>
              </a:extLst>
            </p:cNvPr>
            <p:cNvSpPr/>
            <p:nvPr/>
          </p:nvSpPr>
          <p:spPr>
            <a:xfrm flipH="1" flipV="1">
              <a:off x="2719709" y="3933826"/>
              <a:ext cx="1417739" cy="2936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B26FB50F-3BBB-485C-80BA-BE3FD8F4CEA6}"/>
                </a:ext>
              </a:extLst>
            </p:cNvPr>
            <p:cNvSpPr/>
            <p:nvPr/>
          </p:nvSpPr>
          <p:spPr>
            <a:xfrm flipH="1" flipV="1">
              <a:off x="4137448" y="4227443"/>
              <a:ext cx="1543575" cy="19294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E00B1F5-3B58-46AA-92FE-6F942EA01724}"/>
              </a:ext>
            </a:extLst>
          </p:cNvPr>
          <p:cNvCxnSpPr>
            <a:cxnSpLocks/>
          </p:cNvCxnSpPr>
          <p:nvPr/>
        </p:nvCxnSpPr>
        <p:spPr>
          <a:xfrm flipH="1">
            <a:off x="7124346" y="2118219"/>
            <a:ext cx="640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3109F3C-6008-4BDF-9D8E-735F42ABDD7F}"/>
              </a:ext>
            </a:extLst>
          </p:cNvPr>
          <p:cNvCxnSpPr>
            <a:cxnSpLocks/>
          </p:cNvCxnSpPr>
          <p:nvPr/>
        </p:nvCxnSpPr>
        <p:spPr>
          <a:xfrm flipH="1">
            <a:off x="7131789" y="3099426"/>
            <a:ext cx="640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77FA8220-4E51-4F79-B833-DC607A5386ED}"/>
              </a:ext>
            </a:extLst>
          </p:cNvPr>
          <p:cNvSpPr txBox="1"/>
          <p:nvPr/>
        </p:nvSpPr>
        <p:spPr>
          <a:xfrm>
            <a:off x="7815850" y="193355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Lötstoppmaske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46CF4DE-5976-4016-B399-4BC500CB7350}"/>
              </a:ext>
            </a:extLst>
          </p:cNvPr>
          <p:cNvSpPr txBox="1"/>
          <p:nvPr/>
        </p:nvSpPr>
        <p:spPr>
          <a:xfrm>
            <a:off x="7813565" y="291476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FR4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81A4876-7659-442B-8084-533D8AAD6EAF}"/>
              </a:ext>
            </a:extLst>
          </p:cNvPr>
          <p:cNvCxnSpPr>
            <a:cxnSpLocks/>
          </p:cNvCxnSpPr>
          <p:nvPr/>
        </p:nvCxnSpPr>
        <p:spPr>
          <a:xfrm flipH="1">
            <a:off x="5623659" y="1478280"/>
            <a:ext cx="565557" cy="565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8911177E-C0B2-4C33-919E-F50F1A2E078B}"/>
              </a:ext>
            </a:extLst>
          </p:cNvPr>
          <p:cNvSpPr txBox="1"/>
          <p:nvPr/>
        </p:nvSpPr>
        <p:spPr>
          <a:xfrm>
            <a:off x="6096000" y="128989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Kupferleitung</a:t>
            </a:r>
          </a:p>
        </p:txBody>
      </p:sp>
    </p:spTree>
    <p:extLst>
      <p:ext uri="{BB962C8B-B14F-4D97-AF65-F5344CB8AC3E}">
        <p14:creationId xmlns:p14="http://schemas.microsoft.com/office/powerpoint/2010/main" val="2649478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>
            <a:extLst>
              <a:ext uri="{FF2B5EF4-FFF2-40B4-BE49-F238E27FC236}">
                <a16:creationId xmlns:a16="http://schemas.microsoft.com/office/drawing/2014/main" id="{B86784EE-F588-45D6-A169-842005F5A524}"/>
              </a:ext>
            </a:extLst>
          </p:cNvPr>
          <p:cNvSpPr/>
          <p:nvPr/>
        </p:nvSpPr>
        <p:spPr>
          <a:xfrm flipH="1">
            <a:off x="5513845" y="3931918"/>
            <a:ext cx="266023" cy="3314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7E4DD44-DD9A-4985-A10D-6A1AD8138E9A}"/>
              </a:ext>
            </a:extLst>
          </p:cNvPr>
          <p:cNvSpPr/>
          <p:nvPr/>
        </p:nvSpPr>
        <p:spPr>
          <a:xfrm flipH="1">
            <a:off x="5513843" y="1933553"/>
            <a:ext cx="266025" cy="3314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85C39A7C-6E76-4329-A9E3-B0432F61F3AD}"/>
              </a:ext>
            </a:extLst>
          </p:cNvPr>
          <p:cNvSpPr/>
          <p:nvPr/>
        </p:nvSpPr>
        <p:spPr>
          <a:xfrm>
            <a:off x="5513843" y="2263119"/>
            <a:ext cx="208517" cy="1687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666FB2A-F29F-4150-95D2-D3498790AA15}"/>
              </a:ext>
            </a:extLst>
          </p:cNvPr>
          <p:cNvSpPr/>
          <p:nvPr/>
        </p:nvSpPr>
        <p:spPr>
          <a:xfrm flipH="1">
            <a:off x="4038599" y="3931918"/>
            <a:ext cx="266023" cy="3314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0F4711-EE2C-4923-996F-1E4285E712EB}"/>
              </a:ext>
            </a:extLst>
          </p:cNvPr>
          <p:cNvSpPr/>
          <p:nvPr/>
        </p:nvSpPr>
        <p:spPr>
          <a:xfrm flipH="1">
            <a:off x="4038598" y="1933554"/>
            <a:ext cx="266025" cy="3314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25F9F40-446D-45EA-8D98-B17E539A3130}"/>
              </a:ext>
            </a:extLst>
          </p:cNvPr>
          <p:cNvSpPr/>
          <p:nvPr/>
        </p:nvSpPr>
        <p:spPr>
          <a:xfrm flipH="1">
            <a:off x="2719708" y="2265028"/>
            <a:ext cx="1376398" cy="16687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334ABBEE-13E3-41D7-A3A6-2AC04EB6B347}"/>
              </a:ext>
            </a:extLst>
          </p:cNvPr>
          <p:cNvCxnSpPr>
            <a:cxnSpLocks/>
          </p:cNvCxnSpPr>
          <p:nvPr/>
        </p:nvCxnSpPr>
        <p:spPr>
          <a:xfrm flipH="1">
            <a:off x="7124346" y="2118219"/>
            <a:ext cx="640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3410E11-D214-46D2-BF8F-63C1A59E4AB2}"/>
              </a:ext>
            </a:extLst>
          </p:cNvPr>
          <p:cNvCxnSpPr>
            <a:cxnSpLocks/>
          </p:cNvCxnSpPr>
          <p:nvPr/>
        </p:nvCxnSpPr>
        <p:spPr>
          <a:xfrm flipH="1">
            <a:off x="7131789" y="3099426"/>
            <a:ext cx="640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1EE9C3F0-3013-4E74-A696-281FE17BD80A}"/>
              </a:ext>
            </a:extLst>
          </p:cNvPr>
          <p:cNvSpPr txBox="1"/>
          <p:nvPr/>
        </p:nvSpPr>
        <p:spPr>
          <a:xfrm>
            <a:off x="7815850" y="193355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Lötstoppmaske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B65E7C5-2A85-41BD-BD0F-C16D621E9753}"/>
              </a:ext>
            </a:extLst>
          </p:cNvPr>
          <p:cNvSpPr txBox="1"/>
          <p:nvPr/>
        </p:nvSpPr>
        <p:spPr>
          <a:xfrm>
            <a:off x="7813565" y="291476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FR4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27CBECD-263D-4B88-9176-461CC4108AB1}"/>
              </a:ext>
            </a:extLst>
          </p:cNvPr>
          <p:cNvSpPr/>
          <p:nvPr/>
        </p:nvSpPr>
        <p:spPr>
          <a:xfrm flipH="1">
            <a:off x="5722363" y="2263121"/>
            <a:ext cx="1376398" cy="168737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75A5C1F-EC9B-44D9-A09B-2539F50A54F9}"/>
              </a:ext>
            </a:extLst>
          </p:cNvPr>
          <p:cNvSpPr/>
          <p:nvPr/>
        </p:nvSpPr>
        <p:spPr>
          <a:xfrm flipH="1">
            <a:off x="2719709" y="1971411"/>
            <a:ext cx="1417739" cy="2936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EB07FA3-BEFD-43C5-8262-9D1E4EA1515B}"/>
              </a:ext>
            </a:extLst>
          </p:cNvPr>
          <p:cNvSpPr/>
          <p:nvPr/>
        </p:nvSpPr>
        <p:spPr>
          <a:xfrm flipH="1">
            <a:off x="5681022" y="1971412"/>
            <a:ext cx="1417739" cy="2936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D2C0661-7DD0-48F0-BE55-529A5A335ABC}"/>
              </a:ext>
            </a:extLst>
          </p:cNvPr>
          <p:cNvSpPr/>
          <p:nvPr/>
        </p:nvSpPr>
        <p:spPr>
          <a:xfrm flipH="1" flipV="1">
            <a:off x="2719709" y="3933826"/>
            <a:ext cx="1417739" cy="2936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55B7A3B-DBAE-41EB-9C94-CD090EC844F0}"/>
              </a:ext>
            </a:extLst>
          </p:cNvPr>
          <p:cNvSpPr/>
          <p:nvPr/>
        </p:nvSpPr>
        <p:spPr>
          <a:xfrm flipH="1" flipV="1">
            <a:off x="5681022" y="3933826"/>
            <a:ext cx="1417739" cy="2936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37C5E38C-9B20-499D-84A3-A25884F60E81}"/>
              </a:ext>
            </a:extLst>
          </p:cNvPr>
          <p:cNvSpPr/>
          <p:nvPr/>
        </p:nvSpPr>
        <p:spPr>
          <a:xfrm>
            <a:off x="4096106" y="2263120"/>
            <a:ext cx="208517" cy="16687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2143BA25-4B13-4503-9EF3-44865F79DC24}"/>
              </a:ext>
            </a:extLst>
          </p:cNvPr>
          <p:cNvCxnSpPr>
            <a:cxnSpLocks/>
          </p:cNvCxnSpPr>
          <p:nvPr/>
        </p:nvCxnSpPr>
        <p:spPr>
          <a:xfrm flipH="1">
            <a:off x="5322668" y="1478280"/>
            <a:ext cx="455273" cy="455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E037077F-6562-4FE3-BDCB-DACE44CBDF00}"/>
              </a:ext>
            </a:extLst>
          </p:cNvPr>
          <p:cNvSpPr txBox="1"/>
          <p:nvPr/>
        </p:nvSpPr>
        <p:spPr>
          <a:xfrm>
            <a:off x="5785658" y="128727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PTH</a:t>
            </a:r>
          </a:p>
        </p:txBody>
      </p:sp>
    </p:spTree>
    <p:extLst>
      <p:ext uri="{BB962C8B-B14F-4D97-AF65-F5344CB8AC3E}">
        <p14:creationId xmlns:p14="http://schemas.microsoft.com/office/powerpoint/2010/main" val="2485426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</Words>
  <Application>Microsoft Office PowerPoint</Application>
  <PresentationFormat>Breitbild</PresentationFormat>
  <Paragraphs>99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Krampe</dc:creator>
  <cp:lastModifiedBy>Simon Krampe</cp:lastModifiedBy>
  <cp:revision>38</cp:revision>
  <dcterms:created xsi:type="dcterms:W3CDTF">2022-02-05T15:22:25Z</dcterms:created>
  <dcterms:modified xsi:type="dcterms:W3CDTF">2022-02-09T20:18:55Z</dcterms:modified>
</cp:coreProperties>
</file>