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Titillium Web SemiBold"/>
      <p:regular r:id="rId25"/>
      <p:bold r:id="rId26"/>
      <p:italic r:id="rId27"/>
      <p:boldItalic r:id="rId28"/>
    </p:embeddedFont>
    <p:embeddedFont>
      <p:font typeface="Titillium Web"/>
      <p:regular r:id="rId29"/>
      <p:bold r:id="rId30"/>
      <p:italic r:id="rId31"/>
      <p:boldItalic r:id="rId32"/>
    </p:embeddedFont>
    <p:embeddedFont>
      <p:font typeface="Titillium Web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itilliumWebSemiBold-bold.fntdata"/><Relationship Id="rId25" Type="http://schemas.openxmlformats.org/officeDocument/2006/relationships/font" Target="fonts/TitilliumWebSemiBold-regular.fntdata"/><Relationship Id="rId28" Type="http://schemas.openxmlformats.org/officeDocument/2006/relationships/font" Target="fonts/TitilliumWebSemiBold-boldItalic.fntdata"/><Relationship Id="rId27" Type="http://schemas.openxmlformats.org/officeDocument/2006/relationships/font" Target="fonts/TitilliumWeb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itilliumWe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itilliumWeb-italic.fntdata"/><Relationship Id="rId30" Type="http://schemas.openxmlformats.org/officeDocument/2006/relationships/font" Target="fonts/TitilliumWeb-bold.fntdata"/><Relationship Id="rId11" Type="http://schemas.openxmlformats.org/officeDocument/2006/relationships/slide" Target="slides/slide6.xml"/><Relationship Id="rId33" Type="http://schemas.openxmlformats.org/officeDocument/2006/relationships/font" Target="fonts/TitilliumWebLight-regular.fntdata"/><Relationship Id="rId10" Type="http://schemas.openxmlformats.org/officeDocument/2006/relationships/slide" Target="slides/slide5.xml"/><Relationship Id="rId32" Type="http://schemas.openxmlformats.org/officeDocument/2006/relationships/font" Target="fonts/TitilliumWeb-boldItalic.fntdata"/><Relationship Id="rId13" Type="http://schemas.openxmlformats.org/officeDocument/2006/relationships/slide" Target="slides/slide8.xml"/><Relationship Id="rId35" Type="http://schemas.openxmlformats.org/officeDocument/2006/relationships/font" Target="fonts/TitilliumWebLight-italic.fntdata"/><Relationship Id="rId12" Type="http://schemas.openxmlformats.org/officeDocument/2006/relationships/slide" Target="slides/slide7.xml"/><Relationship Id="rId34" Type="http://schemas.openxmlformats.org/officeDocument/2006/relationships/font" Target="fonts/TitilliumWeb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TitilliumWeb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dd6ebdcb9_6_2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dd6ebdcb9_6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dd6ebdcb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dd6ebdcb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7dd6ebdcb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7dd6ebdcb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7dd6ebdcb9_6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7dd6ebdcb9_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7e12a03559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7e12a03559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7dd6ebdcb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7dd6ebdcb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7e12a03559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7e12a03559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e12a03559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7e12a03559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7e4e358e3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7e4e358e3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7e4e358e3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7e4e358e3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7e4e358e3e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7e4e358e3e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d6c634e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d6c634e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d6c634ef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d6c634ef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e12a03559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e12a03559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e12a0355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e12a0355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d6c634ef3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d6c634ef3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e12a03559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e12a03559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3cb2cf4e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3cb2cf4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dd6ebdcb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7dd6ebdcb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878025" y="2362000"/>
            <a:ext cx="6470400" cy="1705500"/>
          </a:xfrm>
          <a:prstGeom prst="rect">
            <a:avLst/>
          </a:prstGeom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">
    <p:bg>
      <p:bgPr>
        <a:gradFill>
          <a:gsLst>
            <a:gs pos="0">
              <a:schemeClr val="accent4"/>
            </a:gs>
            <a:gs pos="26000">
              <a:schemeClr val="accent3"/>
            </a:gs>
            <a:gs pos="78000">
              <a:schemeClr val="accent2"/>
            </a:gs>
            <a:gs pos="100000">
              <a:schemeClr val="accent1"/>
            </a:gs>
          </a:gsLst>
          <a:lin ang="2698631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-5" y="-4"/>
            <a:ext cx="3882108" cy="2241339"/>
          </a:xfrm>
          <a:custGeom>
            <a:rect b="b" l="l" r="r" t="t"/>
            <a:pathLst>
              <a:path extrusionOk="0" h="1486792" w="2575196">
                <a:moveTo>
                  <a:pt x="0" y="0"/>
                </a:moveTo>
                <a:lnTo>
                  <a:pt x="0" y="1486792"/>
                </a:lnTo>
                <a:lnTo>
                  <a:pt x="2575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975702" y="3891625"/>
            <a:ext cx="2167821" cy="1251611"/>
          </a:xfrm>
          <a:custGeom>
            <a:rect b="b" l="l" r="r" t="t"/>
            <a:pathLst>
              <a:path extrusionOk="0" h="830256" w="1438024">
                <a:moveTo>
                  <a:pt x="1438024" y="0"/>
                </a:moveTo>
                <a:lnTo>
                  <a:pt x="0" y="830256"/>
                </a:lnTo>
                <a:lnTo>
                  <a:pt x="1438024" y="830256"/>
                </a:lnTo>
                <a:lnTo>
                  <a:pt x="14380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-6639" y="-3725"/>
            <a:ext cx="9157265" cy="5150962"/>
          </a:xfrm>
          <a:custGeom>
            <a:rect b="b" l="l" r="r" t="t"/>
            <a:pathLst>
              <a:path extrusionOk="0" h="3411233" w="6064414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3" name="Google Shape;93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SemiBold"/>
              <a:buNone/>
              <a:defRPr>
                <a:solidFill>
                  <a:schemeClr val="lt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25" name="Google Shape;25;p4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552750" y="906351"/>
            <a:ext cx="60384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⏣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-444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⌾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-444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•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-444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-444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-444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-444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-444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-444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61999" y="762000"/>
            <a:ext cx="599400" cy="472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7000">
                      <a:schemeClr val="accent3"/>
                    </a:gs>
                    <a:gs pos="84000">
                      <a:schemeClr val="accent2"/>
                    </a:gs>
                    <a:gs pos="100000">
                      <a:schemeClr val="accent2"/>
                    </a:gs>
                  </a:gsLst>
                  <a:lin ang="3599321" scaled="0"/>
                </a:gra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32" name="Google Shape;32;p5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35" name="Google Shape;35;p5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118375" y="194225"/>
            <a:ext cx="2285100" cy="13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9304D"/>
              </a:buClr>
              <a:buSzPts val="4800"/>
              <a:buNone/>
              <a:defRPr sz="4800">
                <a:solidFill>
                  <a:srgbClr val="09304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⏣"/>
              <a:defRPr/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Char char="⌾"/>
              <a:defRPr/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180000" y="180000"/>
            <a:ext cx="2510400" cy="13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9304D"/>
              </a:buClr>
              <a:buSzPts val="4800"/>
              <a:buNone/>
              <a:defRPr sz="4800">
                <a:solidFill>
                  <a:srgbClr val="09304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⏣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⏣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53" name="Google Shape;53;p7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7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56" name="Google Shape;56;p7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"/>
          <p:cNvSpPr txBox="1"/>
          <p:nvPr>
            <p:ph type="title"/>
          </p:nvPr>
        </p:nvSpPr>
        <p:spPr>
          <a:xfrm>
            <a:off x="180000" y="180000"/>
            <a:ext cx="2510400" cy="13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9304D"/>
              </a:buClr>
              <a:buSzPts val="4800"/>
              <a:buNone/>
              <a:defRPr sz="4800">
                <a:solidFill>
                  <a:srgbClr val="09304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855300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⏣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3414199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⏣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5973097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⏣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8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65" name="Google Shape;65;p8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8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68" name="Google Shape;68;p8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8"/>
          <p:cNvSpPr txBox="1"/>
          <p:nvPr>
            <p:ph type="title"/>
          </p:nvPr>
        </p:nvSpPr>
        <p:spPr>
          <a:xfrm>
            <a:off x="180000" y="180000"/>
            <a:ext cx="1929600" cy="85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74" name="Google Shape;74;p9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10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80000" y="180000"/>
            <a:ext cx="2510400" cy="1351200"/>
          </a:xfrm>
          <a:prstGeom prst="rect">
            <a:avLst/>
          </a:prstGeom>
          <a:noFill/>
          <a:ln>
            <a:noFill/>
          </a:ln>
          <a:effectLst>
            <a:outerShdw rotWithShape="0" algn="bl" dir="16200000" dist="9525">
              <a:schemeClr val="lt1">
                <a:alpha val="3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⏣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tillium Web Light"/>
              <a:buChar char="⌾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•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lab.uliege.be/bitcoin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ctrTitle"/>
          </p:nvPr>
        </p:nvSpPr>
        <p:spPr>
          <a:xfrm>
            <a:off x="597775" y="2370000"/>
            <a:ext cx="6470400" cy="170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700"/>
              <a:t>Chaussette : A Symbolic Verification of Bitcoin Script</a:t>
            </a:r>
            <a:endParaRPr sz="4500"/>
          </a:p>
        </p:txBody>
      </p:sp>
      <p:sp>
        <p:nvSpPr>
          <p:cNvPr id="100" name="Google Shape;100;p13"/>
          <p:cNvSpPr txBox="1"/>
          <p:nvPr/>
        </p:nvSpPr>
        <p:spPr>
          <a:xfrm>
            <a:off x="493675" y="4569925"/>
            <a:ext cx="6144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</a:rPr>
              <a:t>This work is supported by the CyberExcellence project funded by the Walloon Region, under number 2110186</a:t>
            </a:r>
            <a:r>
              <a:rPr lang="fr"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 </a:t>
            </a:r>
            <a:r>
              <a:rPr lang="fr" sz="9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</a:t>
            </a:r>
            <a:endParaRPr sz="9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375" y="259475"/>
            <a:ext cx="3305851" cy="144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50" y="215788"/>
            <a:ext cx="3873299" cy="15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/>
          <p:nvPr/>
        </p:nvSpPr>
        <p:spPr>
          <a:xfrm>
            <a:off x="493675" y="3934475"/>
            <a:ext cx="77445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lt1"/>
                </a:solidFill>
              </a:rPr>
              <a:t>Vincent Jacquot &amp; Benoit Donnet (University of Liège)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type="title"/>
          </p:nvPr>
        </p:nvSpPr>
        <p:spPr>
          <a:xfrm>
            <a:off x="180000" y="180000"/>
            <a:ext cx="3373500" cy="85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3000">
                <a:solidFill>
                  <a:srgbClr val="1A1A1A"/>
                </a:solidFill>
              </a:rPr>
              <a:t>Chaussette: Symbolic Execution</a:t>
            </a:r>
            <a:endParaRPr sz="3000">
              <a:solidFill>
                <a:srgbClr val="1A1A1A"/>
              </a:solidFill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4840875" y="4186325"/>
            <a:ext cx="2183700" cy="289800"/>
          </a:xfrm>
          <a:prstGeom prst="rect">
            <a:avLst/>
          </a:prstGeom>
          <a:solidFill>
            <a:srgbClr val="E7F6FF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Titillium Web"/>
                <a:ea typeface="Titillium Web"/>
                <a:cs typeface="Titillium Web"/>
                <a:sym typeface="Titillium Web"/>
              </a:rPr>
              <a:t>STACK</a:t>
            </a:r>
            <a:endParaRPr b="1" sz="1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0" y="3334775"/>
            <a:ext cx="397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tillium Web"/>
              <a:buAutoNum type="arabicPeriod"/>
            </a:pPr>
            <a:r>
              <a:rPr lang="fr" sz="1800">
                <a:latin typeface="Titillium Web"/>
                <a:ea typeface="Titillium Web"/>
                <a:cs typeface="Titillium Web"/>
                <a:sym typeface="Titillium Web"/>
              </a:rPr>
              <a:t>The entry block is executed</a:t>
            </a:r>
            <a:endParaRPr sz="1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387225" y="3700675"/>
            <a:ext cx="376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a.</a:t>
            </a:r>
            <a:r>
              <a:rPr lang="fr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	</a:t>
            </a:r>
            <a:r>
              <a:rPr lang="fr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New symbols are generated on the fly</a:t>
            </a:r>
            <a:endParaRPr sz="15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5662725" y="3591913"/>
            <a:ext cx="5400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sz="1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5110725" y="3379525"/>
            <a:ext cx="1644000" cy="7524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If (v</a:t>
            </a:r>
            <a:r>
              <a:rPr baseline="-25000"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1</a:t>
            </a: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&gt; 0) 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Then 1 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Else 0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6" name="Google Shape;246;p22"/>
          <p:cNvSpPr txBox="1"/>
          <p:nvPr/>
        </p:nvSpPr>
        <p:spPr>
          <a:xfrm>
            <a:off x="387230" y="4100875"/>
            <a:ext cx="355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b.</a:t>
            </a:r>
            <a:r>
              <a:rPr lang="fr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	</a:t>
            </a:r>
            <a:r>
              <a:rPr lang="fr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Path constraints and stack state passed to the children blocks.</a:t>
            </a:r>
            <a:endParaRPr sz="15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6993288" y="1762788"/>
            <a:ext cx="1834800" cy="815400"/>
          </a:xfrm>
          <a:prstGeom prst="roundRect">
            <a:avLst>
              <a:gd fmla="val 16667" name="adj"/>
            </a:avLst>
          </a:prstGeom>
          <a:solidFill>
            <a:srgbClr val="E7F6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2366063" y="1762800"/>
            <a:ext cx="1834800" cy="815400"/>
          </a:xfrm>
          <a:prstGeom prst="roundRect">
            <a:avLst>
              <a:gd fmla="val 16667" name="adj"/>
            </a:avLst>
          </a:prstGeom>
          <a:solidFill>
            <a:srgbClr val="E7F6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4680000" y="747725"/>
            <a:ext cx="1834800" cy="815400"/>
          </a:xfrm>
          <a:prstGeom prst="roundRect">
            <a:avLst>
              <a:gd fmla="val 16667" name="adj"/>
            </a:avLst>
          </a:prstGeom>
          <a:solidFill>
            <a:srgbClr val="E7F6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2"/>
          <p:cNvSpPr/>
          <p:nvPr/>
        </p:nvSpPr>
        <p:spPr>
          <a:xfrm>
            <a:off x="4742913" y="885425"/>
            <a:ext cx="5400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1" name="Google Shape;251;p22"/>
          <p:cNvSpPr/>
          <p:nvPr/>
        </p:nvSpPr>
        <p:spPr>
          <a:xfrm>
            <a:off x="5340213" y="885425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&gt;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2" name="Google Shape;252;p22"/>
          <p:cNvSpPr/>
          <p:nvPr/>
        </p:nvSpPr>
        <p:spPr>
          <a:xfrm>
            <a:off x="5937513" y="885425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If 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2416163" y="1900500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Hash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160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3013463" y="1900500"/>
            <a:ext cx="5400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96d0…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5" name="Google Shape;255;p22"/>
          <p:cNvSpPr/>
          <p:nvPr/>
        </p:nvSpPr>
        <p:spPr>
          <a:xfrm>
            <a:off x="3610763" y="1900500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==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6" name="Google Shape;256;p22"/>
          <p:cNvSpPr/>
          <p:nvPr/>
        </p:nvSpPr>
        <p:spPr>
          <a:xfrm>
            <a:off x="7043388" y="1878975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Size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7" name="Google Shape;257;p22"/>
          <p:cNvSpPr/>
          <p:nvPr/>
        </p:nvSpPr>
        <p:spPr>
          <a:xfrm>
            <a:off x="7640688" y="1878975"/>
            <a:ext cx="5400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4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8" name="Google Shape;258;p22"/>
          <p:cNvSpPr/>
          <p:nvPr/>
        </p:nvSpPr>
        <p:spPr>
          <a:xfrm>
            <a:off x="8237988" y="1878975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&lt;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59" name="Google Shape;259;p22"/>
          <p:cNvCxnSpPr/>
          <p:nvPr/>
        </p:nvCxnSpPr>
        <p:spPr>
          <a:xfrm flipH="1">
            <a:off x="4229888" y="1557525"/>
            <a:ext cx="439500" cy="2295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2"/>
          <p:cNvCxnSpPr/>
          <p:nvPr/>
        </p:nvCxnSpPr>
        <p:spPr>
          <a:xfrm>
            <a:off x="6584163" y="1557525"/>
            <a:ext cx="381000" cy="2148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22"/>
          <p:cNvSpPr txBox="1"/>
          <p:nvPr/>
        </p:nvSpPr>
        <p:spPr>
          <a:xfrm>
            <a:off x="2050175" y="1356825"/>
            <a:ext cx="246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Path constraints : [</a:t>
            </a:r>
            <a:r>
              <a:rPr lang="fr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v</a:t>
            </a:r>
            <a:r>
              <a:rPr baseline="-25000" lang="fr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1</a:t>
            </a:r>
            <a:r>
              <a:rPr lang="fr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&gt; 0]</a:t>
            </a:r>
            <a:endParaRPr sz="1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6906925" y="1425425"/>
            <a:ext cx="218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Path constraints: [</a:t>
            </a:r>
            <a:r>
              <a:rPr lang="fr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v</a:t>
            </a:r>
            <a:r>
              <a:rPr baseline="-25000" lang="fr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1</a:t>
            </a:r>
            <a:r>
              <a:rPr lang="fr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≤ 0]</a:t>
            </a:r>
            <a:endParaRPr sz="1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2050175" y="2568675"/>
            <a:ext cx="246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Block 1</a:t>
            </a:r>
            <a:endParaRPr sz="2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6677400" y="2568675"/>
            <a:ext cx="246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Block 2</a:t>
            </a:r>
            <a:endParaRPr sz="2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5" name="Google Shape;265;p22"/>
          <p:cNvSpPr txBox="1"/>
          <p:nvPr/>
        </p:nvSpPr>
        <p:spPr>
          <a:xfrm>
            <a:off x="4775096" y="1557525"/>
            <a:ext cx="16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Block 0</a:t>
            </a:r>
            <a:endParaRPr sz="2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>
            <p:ph type="title"/>
          </p:nvPr>
        </p:nvSpPr>
        <p:spPr>
          <a:xfrm>
            <a:off x="180000" y="180000"/>
            <a:ext cx="3503100" cy="85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3000">
                <a:solidFill>
                  <a:srgbClr val="1A1A1A"/>
                </a:solidFill>
              </a:rPr>
              <a:t>Chaussette: Symbolic Execution</a:t>
            </a:r>
            <a:endParaRPr sz="3000">
              <a:solidFill>
                <a:srgbClr val="1A1A1A"/>
              </a:solidFill>
            </a:endParaRPr>
          </a:p>
        </p:txBody>
      </p:sp>
      <p:sp>
        <p:nvSpPr>
          <p:cNvPr id="271" name="Google Shape;271;p23"/>
          <p:cNvSpPr/>
          <p:nvPr/>
        </p:nvSpPr>
        <p:spPr>
          <a:xfrm>
            <a:off x="7027688" y="1663738"/>
            <a:ext cx="1834800" cy="815400"/>
          </a:xfrm>
          <a:prstGeom prst="roundRect">
            <a:avLst>
              <a:gd fmla="val 16667" name="adj"/>
            </a:avLst>
          </a:prstGeom>
          <a:solidFill>
            <a:srgbClr val="E7F6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3"/>
          <p:cNvSpPr/>
          <p:nvPr/>
        </p:nvSpPr>
        <p:spPr>
          <a:xfrm>
            <a:off x="2400463" y="1663750"/>
            <a:ext cx="1834800" cy="815400"/>
          </a:xfrm>
          <a:prstGeom prst="roundRect">
            <a:avLst>
              <a:gd fmla="val 16667" name="adj"/>
            </a:avLst>
          </a:prstGeom>
          <a:solidFill>
            <a:srgbClr val="E7F6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3"/>
          <p:cNvSpPr/>
          <p:nvPr/>
        </p:nvSpPr>
        <p:spPr>
          <a:xfrm>
            <a:off x="4726313" y="648675"/>
            <a:ext cx="1834800" cy="815400"/>
          </a:xfrm>
          <a:prstGeom prst="roundRect">
            <a:avLst>
              <a:gd fmla="val 16667" name="adj"/>
            </a:avLst>
          </a:prstGeom>
          <a:solidFill>
            <a:srgbClr val="E7F6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3"/>
          <p:cNvSpPr/>
          <p:nvPr/>
        </p:nvSpPr>
        <p:spPr>
          <a:xfrm>
            <a:off x="4777313" y="786375"/>
            <a:ext cx="5400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5" name="Google Shape;275;p23"/>
          <p:cNvSpPr/>
          <p:nvPr/>
        </p:nvSpPr>
        <p:spPr>
          <a:xfrm>
            <a:off x="5374613" y="786375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&gt;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6" name="Google Shape;276;p23"/>
          <p:cNvSpPr/>
          <p:nvPr/>
        </p:nvSpPr>
        <p:spPr>
          <a:xfrm>
            <a:off x="5971913" y="786375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If 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7" name="Google Shape;277;p23"/>
          <p:cNvSpPr/>
          <p:nvPr/>
        </p:nvSpPr>
        <p:spPr>
          <a:xfrm>
            <a:off x="2450563" y="1801450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Hash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160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3047863" y="1801450"/>
            <a:ext cx="5400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96d0…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9" name="Google Shape;279;p23"/>
          <p:cNvSpPr/>
          <p:nvPr/>
        </p:nvSpPr>
        <p:spPr>
          <a:xfrm>
            <a:off x="3645163" y="1801450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==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0" name="Google Shape;280;p23"/>
          <p:cNvSpPr/>
          <p:nvPr/>
        </p:nvSpPr>
        <p:spPr>
          <a:xfrm>
            <a:off x="7077788" y="1779925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Size</a:t>
            </a:r>
            <a:endParaRPr sz="1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1" name="Google Shape;281;p23"/>
          <p:cNvSpPr/>
          <p:nvPr/>
        </p:nvSpPr>
        <p:spPr>
          <a:xfrm>
            <a:off x="7675088" y="1779925"/>
            <a:ext cx="5400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4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2" name="Google Shape;282;p23"/>
          <p:cNvSpPr/>
          <p:nvPr/>
        </p:nvSpPr>
        <p:spPr>
          <a:xfrm>
            <a:off x="8272388" y="1779925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&lt;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83" name="Google Shape;283;p23"/>
          <p:cNvCxnSpPr/>
          <p:nvPr/>
        </p:nvCxnSpPr>
        <p:spPr>
          <a:xfrm flipH="1">
            <a:off x="4264288" y="1458475"/>
            <a:ext cx="439500" cy="2295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3"/>
          <p:cNvCxnSpPr/>
          <p:nvPr/>
        </p:nvCxnSpPr>
        <p:spPr>
          <a:xfrm>
            <a:off x="6618563" y="1458475"/>
            <a:ext cx="381000" cy="2148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3"/>
          <p:cNvCxnSpPr/>
          <p:nvPr/>
        </p:nvCxnSpPr>
        <p:spPr>
          <a:xfrm>
            <a:off x="4264288" y="2459150"/>
            <a:ext cx="900000" cy="1809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3"/>
          <p:cNvCxnSpPr/>
          <p:nvPr/>
        </p:nvCxnSpPr>
        <p:spPr>
          <a:xfrm flipH="1">
            <a:off x="6099563" y="2459650"/>
            <a:ext cx="900000" cy="1800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23"/>
          <p:cNvSpPr/>
          <p:nvPr/>
        </p:nvSpPr>
        <p:spPr>
          <a:xfrm>
            <a:off x="2732125" y="3586425"/>
            <a:ext cx="1171500" cy="214800"/>
          </a:xfrm>
          <a:prstGeom prst="rect">
            <a:avLst/>
          </a:prstGeom>
          <a:solidFill>
            <a:srgbClr val="E7F6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Titillium Web"/>
                <a:ea typeface="Titillium Web"/>
                <a:cs typeface="Titillium Web"/>
                <a:sym typeface="Titillium Web"/>
              </a:rPr>
              <a:t>STACK</a:t>
            </a:r>
            <a:endParaRPr b="1" sz="1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8" name="Google Shape;288;p23"/>
          <p:cNvSpPr txBox="1"/>
          <p:nvPr/>
        </p:nvSpPr>
        <p:spPr>
          <a:xfrm>
            <a:off x="86550" y="4087750"/>
            <a:ext cx="397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tillium Web"/>
                <a:ea typeface="Titillium Web"/>
                <a:cs typeface="Titillium Web"/>
                <a:sym typeface="Titillium Web"/>
              </a:rPr>
              <a:t>2. 	</a:t>
            </a:r>
            <a:r>
              <a:rPr lang="fr" sz="1800">
                <a:latin typeface="Titillium Web"/>
                <a:ea typeface="Titillium Web"/>
                <a:cs typeface="Titillium Web"/>
                <a:sym typeface="Titillium Web"/>
              </a:rPr>
              <a:t>Children blocks are executed </a:t>
            </a:r>
            <a:endParaRPr sz="1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tillium Web"/>
              <a:buAutoNum type="alphaLcPeriod"/>
            </a:pPr>
            <a:r>
              <a:rPr lang="fr" sz="1500">
                <a:latin typeface="Titillium Web"/>
                <a:ea typeface="Titillium Web"/>
                <a:cs typeface="Titillium Web"/>
                <a:sym typeface="Titillium Web"/>
              </a:rPr>
              <a:t>in depth-first search,</a:t>
            </a:r>
            <a:endParaRPr sz="15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tillium Web"/>
              <a:buAutoNum type="alphaLcPeriod"/>
            </a:pPr>
            <a:r>
              <a:rPr lang="fr" sz="1500">
                <a:latin typeface="Titillium Web"/>
                <a:ea typeface="Titillium Web"/>
                <a:cs typeface="Titillium Web"/>
                <a:sym typeface="Titillium Web"/>
              </a:rPr>
              <a:t>and if all parents have run.</a:t>
            </a:r>
            <a:endParaRPr sz="15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9" name="Google Shape;289;p23"/>
          <p:cNvSpPr txBox="1"/>
          <p:nvPr/>
        </p:nvSpPr>
        <p:spPr>
          <a:xfrm>
            <a:off x="2044525" y="1296175"/>
            <a:ext cx="246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Path constraints : [v</a:t>
            </a:r>
            <a:r>
              <a:rPr baseline="-25000" lang="fr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1</a:t>
            </a:r>
            <a:r>
              <a:rPr lang="fr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&gt; 0]</a:t>
            </a:r>
            <a:endParaRPr sz="1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0" name="Google Shape;290;p23"/>
          <p:cNvSpPr txBox="1"/>
          <p:nvPr/>
        </p:nvSpPr>
        <p:spPr>
          <a:xfrm>
            <a:off x="6901275" y="1301500"/>
            <a:ext cx="218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Path constraints: [v</a:t>
            </a:r>
            <a:r>
              <a:rPr baseline="-25000" lang="fr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1</a:t>
            </a:r>
            <a:r>
              <a:rPr lang="fr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≤ 0]</a:t>
            </a:r>
            <a:endParaRPr sz="1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1" name="Google Shape;291;p23"/>
          <p:cNvSpPr txBox="1"/>
          <p:nvPr/>
        </p:nvSpPr>
        <p:spPr>
          <a:xfrm>
            <a:off x="2084575" y="2469625"/>
            <a:ext cx="246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Block 1</a:t>
            </a:r>
            <a:endParaRPr sz="2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2" name="Google Shape;292;p23"/>
          <p:cNvSpPr txBox="1"/>
          <p:nvPr/>
        </p:nvSpPr>
        <p:spPr>
          <a:xfrm>
            <a:off x="6701975" y="2459650"/>
            <a:ext cx="246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Block 2</a:t>
            </a:r>
            <a:endParaRPr sz="1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3" name="Google Shape;293;p23"/>
          <p:cNvSpPr txBox="1"/>
          <p:nvPr/>
        </p:nvSpPr>
        <p:spPr>
          <a:xfrm>
            <a:off x="4809496" y="1458475"/>
            <a:ext cx="16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Block 0</a:t>
            </a:r>
            <a:endParaRPr sz="2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4" name="Google Shape;294;p23"/>
          <p:cNvSpPr/>
          <p:nvPr/>
        </p:nvSpPr>
        <p:spPr>
          <a:xfrm>
            <a:off x="7349525" y="3872950"/>
            <a:ext cx="1171500" cy="214800"/>
          </a:xfrm>
          <a:prstGeom prst="rect">
            <a:avLst/>
          </a:prstGeom>
          <a:solidFill>
            <a:srgbClr val="E7F6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Titillium Web"/>
                <a:ea typeface="Titillium Web"/>
                <a:cs typeface="Titillium Web"/>
                <a:sym typeface="Titillium Web"/>
              </a:rPr>
              <a:t>STACK</a:t>
            </a:r>
            <a:endParaRPr b="1" sz="1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5" name="Google Shape;295;p23"/>
          <p:cNvSpPr/>
          <p:nvPr/>
        </p:nvSpPr>
        <p:spPr>
          <a:xfrm>
            <a:off x="2653675" y="2988875"/>
            <a:ext cx="13284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Expression A</a:t>
            </a:r>
            <a:endParaRPr sz="1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6" name="Google Shape;296;p23"/>
          <p:cNvSpPr/>
          <p:nvPr/>
        </p:nvSpPr>
        <p:spPr>
          <a:xfrm>
            <a:off x="7473700" y="2977550"/>
            <a:ext cx="9216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Expr. B</a:t>
            </a:r>
            <a:endParaRPr sz="1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7" name="Google Shape;297;p23"/>
          <p:cNvSpPr/>
          <p:nvPr/>
        </p:nvSpPr>
        <p:spPr>
          <a:xfrm>
            <a:off x="7473725" y="3559200"/>
            <a:ext cx="921600" cy="2721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Expr. C</a:t>
            </a:r>
            <a:endParaRPr sz="1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"/>
          <p:cNvSpPr txBox="1"/>
          <p:nvPr>
            <p:ph type="title"/>
          </p:nvPr>
        </p:nvSpPr>
        <p:spPr>
          <a:xfrm>
            <a:off x="180000" y="180000"/>
            <a:ext cx="3207000" cy="85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3000">
                <a:solidFill>
                  <a:srgbClr val="1A1A1A"/>
                </a:solidFill>
              </a:rPr>
              <a:t>Chaussette: Symbolic</a:t>
            </a:r>
            <a:r>
              <a:rPr lang="fr" sz="3000">
                <a:solidFill>
                  <a:srgbClr val="1A1A1A"/>
                </a:solidFill>
              </a:rPr>
              <a:t> </a:t>
            </a:r>
            <a:r>
              <a:rPr lang="fr" sz="3000">
                <a:solidFill>
                  <a:srgbClr val="1A1A1A"/>
                </a:solidFill>
              </a:rPr>
              <a:t>Execution</a:t>
            </a:r>
            <a:endParaRPr sz="3000">
              <a:solidFill>
                <a:srgbClr val="1A1A1A"/>
              </a:solidFill>
            </a:endParaRPr>
          </a:p>
        </p:txBody>
      </p:sp>
      <p:sp>
        <p:nvSpPr>
          <p:cNvPr id="303" name="Google Shape;303;p24"/>
          <p:cNvSpPr txBox="1"/>
          <p:nvPr/>
        </p:nvSpPr>
        <p:spPr>
          <a:xfrm>
            <a:off x="0" y="2221625"/>
            <a:ext cx="23040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tillium Web"/>
                <a:ea typeface="Titillium Web"/>
                <a:cs typeface="Titillium Web"/>
                <a:sym typeface="Titillium Web"/>
              </a:rPr>
              <a:t>3. 	</a:t>
            </a:r>
            <a:r>
              <a:rPr lang="fr" sz="1800">
                <a:latin typeface="Titillium Web"/>
                <a:ea typeface="Titillium Web"/>
                <a:cs typeface="Titillium Web"/>
                <a:sym typeface="Titillium Web"/>
              </a:rPr>
              <a:t>Whenever a child block has multiple parents, we need to reconcile</a:t>
            </a:r>
            <a:endParaRPr sz="1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tillium Web"/>
              <a:buAutoNum type="alphaLcPeriod"/>
            </a:pPr>
            <a:r>
              <a:rPr lang="fr" sz="1500">
                <a:latin typeface="Titillium Web"/>
                <a:ea typeface="Titillium Web"/>
                <a:cs typeface="Titillium Web"/>
                <a:sym typeface="Titillium Web"/>
              </a:rPr>
              <a:t>the path constraints,</a:t>
            </a:r>
            <a:endParaRPr sz="15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tillium Web"/>
              <a:buAutoNum type="alphaLcPeriod"/>
            </a:pPr>
            <a:r>
              <a:rPr lang="fr" sz="1500">
                <a:latin typeface="Titillium Web"/>
                <a:ea typeface="Titillium Web"/>
                <a:cs typeface="Titillium Web"/>
                <a:sym typeface="Titillium Web"/>
              </a:rPr>
              <a:t>the stacks.</a:t>
            </a:r>
            <a:endParaRPr sz="15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04" name="Google Shape;304;p24"/>
          <p:cNvSpPr/>
          <p:nvPr/>
        </p:nvSpPr>
        <p:spPr>
          <a:xfrm>
            <a:off x="5291838" y="2478350"/>
            <a:ext cx="654600" cy="815400"/>
          </a:xfrm>
          <a:prstGeom prst="roundRect">
            <a:avLst>
              <a:gd fmla="val 16667" name="adj"/>
            </a:avLst>
          </a:prstGeom>
          <a:solidFill>
            <a:srgbClr val="E7F6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24"/>
          <p:cNvSpPr/>
          <p:nvPr/>
        </p:nvSpPr>
        <p:spPr>
          <a:xfrm>
            <a:off x="5349138" y="2616050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EndIf</a:t>
            </a:r>
            <a:endParaRPr sz="1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4386738" y="3300900"/>
            <a:ext cx="246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Block 3</a:t>
            </a:r>
            <a:endParaRPr sz="2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07" name="Google Shape;307;p24"/>
          <p:cNvSpPr/>
          <p:nvPr/>
        </p:nvSpPr>
        <p:spPr>
          <a:xfrm>
            <a:off x="7003113" y="1502438"/>
            <a:ext cx="1834800" cy="815400"/>
          </a:xfrm>
          <a:prstGeom prst="roundRect">
            <a:avLst>
              <a:gd fmla="val 16667" name="adj"/>
            </a:avLst>
          </a:prstGeom>
          <a:solidFill>
            <a:srgbClr val="E7F6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24"/>
          <p:cNvSpPr/>
          <p:nvPr/>
        </p:nvSpPr>
        <p:spPr>
          <a:xfrm>
            <a:off x="2375888" y="1502450"/>
            <a:ext cx="1834800" cy="815400"/>
          </a:xfrm>
          <a:prstGeom prst="roundRect">
            <a:avLst>
              <a:gd fmla="val 16667" name="adj"/>
            </a:avLst>
          </a:prstGeom>
          <a:solidFill>
            <a:srgbClr val="E7F6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24"/>
          <p:cNvSpPr/>
          <p:nvPr/>
        </p:nvSpPr>
        <p:spPr>
          <a:xfrm>
            <a:off x="4701738" y="487375"/>
            <a:ext cx="1834800" cy="815400"/>
          </a:xfrm>
          <a:prstGeom prst="roundRect">
            <a:avLst>
              <a:gd fmla="val 16667" name="adj"/>
            </a:avLst>
          </a:prstGeom>
          <a:solidFill>
            <a:srgbClr val="E7F6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24"/>
          <p:cNvSpPr/>
          <p:nvPr/>
        </p:nvSpPr>
        <p:spPr>
          <a:xfrm>
            <a:off x="4752738" y="625075"/>
            <a:ext cx="5400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1" name="Google Shape;311;p24"/>
          <p:cNvSpPr/>
          <p:nvPr/>
        </p:nvSpPr>
        <p:spPr>
          <a:xfrm>
            <a:off x="5350038" y="625075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&gt;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2" name="Google Shape;312;p24"/>
          <p:cNvSpPr/>
          <p:nvPr/>
        </p:nvSpPr>
        <p:spPr>
          <a:xfrm>
            <a:off x="5947338" y="625075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If 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3" name="Google Shape;313;p24"/>
          <p:cNvSpPr/>
          <p:nvPr/>
        </p:nvSpPr>
        <p:spPr>
          <a:xfrm>
            <a:off x="2425988" y="1640150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Hash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160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4" name="Google Shape;314;p24"/>
          <p:cNvSpPr/>
          <p:nvPr/>
        </p:nvSpPr>
        <p:spPr>
          <a:xfrm>
            <a:off x="3023288" y="1640150"/>
            <a:ext cx="5400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96d0…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5" name="Google Shape;315;p24"/>
          <p:cNvSpPr/>
          <p:nvPr/>
        </p:nvSpPr>
        <p:spPr>
          <a:xfrm>
            <a:off x="3620588" y="1640150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==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6" name="Google Shape;316;p24"/>
          <p:cNvSpPr/>
          <p:nvPr/>
        </p:nvSpPr>
        <p:spPr>
          <a:xfrm>
            <a:off x="7053213" y="1618625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Size</a:t>
            </a:r>
            <a:endParaRPr sz="1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17" name="Google Shape;317;p24"/>
          <p:cNvCxnSpPr/>
          <p:nvPr/>
        </p:nvCxnSpPr>
        <p:spPr>
          <a:xfrm flipH="1">
            <a:off x="4239713" y="1297175"/>
            <a:ext cx="439500" cy="2295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24"/>
          <p:cNvCxnSpPr/>
          <p:nvPr/>
        </p:nvCxnSpPr>
        <p:spPr>
          <a:xfrm>
            <a:off x="6593988" y="1297175"/>
            <a:ext cx="381000" cy="2148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24"/>
          <p:cNvCxnSpPr/>
          <p:nvPr/>
        </p:nvCxnSpPr>
        <p:spPr>
          <a:xfrm>
            <a:off x="4239713" y="2297850"/>
            <a:ext cx="900000" cy="1809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4"/>
          <p:cNvCxnSpPr/>
          <p:nvPr/>
        </p:nvCxnSpPr>
        <p:spPr>
          <a:xfrm flipH="1">
            <a:off x="6074988" y="2298350"/>
            <a:ext cx="900000" cy="1800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24"/>
          <p:cNvSpPr/>
          <p:nvPr/>
        </p:nvSpPr>
        <p:spPr>
          <a:xfrm>
            <a:off x="2707550" y="3463625"/>
            <a:ext cx="1171500" cy="214800"/>
          </a:xfrm>
          <a:prstGeom prst="rect">
            <a:avLst/>
          </a:prstGeom>
          <a:solidFill>
            <a:srgbClr val="E7F6FF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Titillium Web"/>
                <a:ea typeface="Titillium Web"/>
                <a:cs typeface="Titillium Web"/>
                <a:sym typeface="Titillium Web"/>
              </a:rPr>
              <a:t>STACK</a:t>
            </a:r>
            <a:endParaRPr b="1" sz="1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2" name="Google Shape;322;p24"/>
          <p:cNvSpPr txBox="1"/>
          <p:nvPr/>
        </p:nvSpPr>
        <p:spPr>
          <a:xfrm>
            <a:off x="2003950" y="1129075"/>
            <a:ext cx="246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Path constraints : [v</a:t>
            </a:r>
            <a:r>
              <a:rPr baseline="-25000" lang="fr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1</a:t>
            </a:r>
            <a:r>
              <a:rPr lang="fr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&gt; 0]</a:t>
            </a:r>
            <a:endParaRPr sz="15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6901375" y="1140200"/>
            <a:ext cx="218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Path constraints: [v</a:t>
            </a:r>
            <a:r>
              <a:rPr baseline="-25000" lang="fr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1</a:t>
            </a:r>
            <a:r>
              <a:rPr lang="fr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≤ 0]</a:t>
            </a:r>
            <a:endParaRPr sz="1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4" name="Google Shape;324;p24"/>
          <p:cNvSpPr txBox="1"/>
          <p:nvPr/>
        </p:nvSpPr>
        <p:spPr>
          <a:xfrm>
            <a:off x="2060000" y="2308325"/>
            <a:ext cx="246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Block 1</a:t>
            </a:r>
            <a:endParaRPr sz="2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5" name="Google Shape;325;p24"/>
          <p:cNvSpPr txBox="1"/>
          <p:nvPr/>
        </p:nvSpPr>
        <p:spPr>
          <a:xfrm>
            <a:off x="6677400" y="2298350"/>
            <a:ext cx="246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Block 2</a:t>
            </a:r>
            <a:endParaRPr sz="1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6" name="Google Shape;326;p24"/>
          <p:cNvSpPr txBox="1"/>
          <p:nvPr/>
        </p:nvSpPr>
        <p:spPr>
          <a:xfrm>
            <a:off x="4784921" y="1297175"/>
            <a:ext cx="16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Block 0</a:t>
            </a:r>
            <a:endParaRPr sz="2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7" name="Google Shape;327;p24"/>
          <p:cNvSpPr/>
          <p:nvPr/>
        </p:nvSpPr>
        <p:spPr>
          <a:xfrm>
            <a:off x="7324950" y="3750150"/>
            <a:ext cx="1171500" cy="214800"/>
          </a:xfrm>
          <a:prstGeom prst="rect">
            <a:avLst/>
          </a:prstGeom>
          <a:solidFill>
            <a:srgbClr val="E7F6FF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Titillium Web"/>
                <a:ea typeface="Titillium Web"/>
                <a:cs typeface="Titillium Web"/>
                <a:sym typeface="Titillium Web"/>
              </a:rPr>
              <a:t>STACK</a:t>
            </a:r>
            <a:endParaRPr b="1" sz="1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2562950" y="2846825"/>
            <a:ext cx="14607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Expression A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7449300" y="2854750"/>
            <a:ext cx="9228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Expr. B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30" name="Google Shape;330;p24"/>
          <p:cNvSpPr/>
          <p:nvPr/>
        </p:nvSpPr>
        <p:spPr>
          <a:xfrm>
            <a:off x="7449150" y="3436400"/>
            <a:ext cx="922800" cy="2721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Expr. C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31" name="Google Shape;331;p24"/>
          <p:cNvSpPr/>
          <p:nvPr/>
        </p:nvSpPr>
        <p:spPr>
          <a:xfrm>
            <a:off x="7650513" y="1618625"/>
            <a:ext cx="5400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4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32" name="Google Shape;332;p24"/>
          <p:cNvSpPr/>
          <p:nvPr/>
        </p:nvSpPr>
        <p:spPr>
          <a:xfrm>
            <a:off x="8247813" y="1618625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&lt;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33" name="Google Shape;333;p24"/>
          <p:cNvSpPr txBox="1"/>
          <p:nvPr/>
        </p:nvSpPr>
        <p:spPr>
          <a:xfrm>
            <a:off x="4217900" y="1949263"/>
            <a:ext cx="288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Path constraints: [</a:t>
            </a:r>
            <a:r>
              <a:rPr lang="fr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v</a:t>
            </a:r>
            <a:r>
              <a:rPr baseline="-25000" lang="fr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1</a:t>
            </a:r>
            <a:r>
              <a:rPr lang="fr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&gt; 0 || </a:t>
            </a:r>
            <a:r>
              <a:rPr baseline="-25000" lang="fr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fr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v</a:t>
            </a:r>
            <a:r>
              <a:rPr baseline="-25000" lang="fr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1</a:t>
            </a:r>
            <a:r>
              <a:rPr lang="fr" sz="1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≤ 0]</a:t>
            </a:r>
            <a:endParaRPr sz="1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34" name="Google Shape;334;p24"/>
          <p:cNvSpPr txBox="1"/>
          <p:nvPr/>
        </p:nvSpPr>
        <p:spPr>
          <a:xfrm>
            <a:off x="3268150" y="4013225"/>
            <a:ext cx="2512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Titillium Web Light"/>
                <a:ea typeface="Titillium Web Light"/>
                <a:cs typeface="Titillium Web Light"/>
                <a:sym typeface="Titillium Web Light"/>
              </a:rPr>
              <a:t>If (</a:t>
            </a:r>
            <a:r>
              <a:rPr lang="fr" sz="17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v</a:t>
            </a:r>
            <a:r>
              <a:rPr baseline="-25000" lang="fr" sz="17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</a:t>
            </a:r>
            <a:r>
              <a:rPr lang="fr" sz="17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&gt; 0), </a:t>
            </a:r>
            <a:endParaRPr sz="17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Then ( </a:t>
            </a:r>
            <a:r>
              <a:rPr lang="fr" sz="1700">
                <a:latin typeface="Titillium Web Light"/>
                <a:ea typeface="Titillium Web Light"/>
                <a:cs typeface="Titillium Web Light"/>
                <a:sym typeface="Titillium Web Light"/>
              </a:rPr>
              <a:t>Expression A</a:t>
            </a:r>
            <a:r>
              <a:rPr lang="fr" sz="17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), </a:t>
            </a:r>
            <a:endParaRPr sz="17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Else (Expression B)</a:t>
            </a:r>
            <a:endParaRPr sz="17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5" name="Google Shape;335;p24"/>
          <p:cNvSpPr txBox="1"/>
          <p:nvPr/>
        </p:nvSpPr>
        <p:spPr>
          <a:xfrm>
            <a:off x="0" y="4455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tillium Web"/>
                <a:ea typeface="Titillium Web"/>
                <a:cs typeface="Titillium Web"/>
                <a:sym typeface="Titillium Web"/>
              </a:rPr>
              <a:t>The top stack element is thus: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"/>
          <p:cNvSpPr txBox="1"/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Front-running</a:t>
            </a:r>
            <a:r>
              <a:rPr lang="fr" sz="6000">
                <a:solidFill>
                  <a:schemeClr val="lt1"/>
                </a:solidFill>
              </a:rPr>
              <a:t> Attack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341" name="Google Shape;341;p25"/>
          <p:cNvSpPr txBox="1"/>
          <p:nvPr>
            <p:ph idx="1" type="subTitle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400">
                <a:latin typeface="Titillium Web"/>
                <a:ea typeface="Titillium Web"/>
                <a:cs typeface="Titillium Web"/>
                <a:sym typeface="Titillium Web"/>
              </a:rPr>
              <a:t>Background &amp; Attack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 txBox="1"/>
          <p:nvPr>
            <p:ph type="title"/>
          </p:nvPr>
        </p:nvSpPr>
        <p:spPr>
          <a:xfrm>
            <a:off x="180000" y="180000"/>
            <a:ext cx="3327000" cy="85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3000">
                <a:solidFill>
                  <a:srgbClr val="1A1A1A"/>
                </a:solidFill>
              </a:rPr>
              <a:t>Journey of a Bitcoin transaction</a:t>
            </a:r>
            <a:endParaRPr sz="3000">
              <a:solidFill>
                <a:srgbClr val="1A1A1A"/>
              </a:solidFill>
            </a:endParaRPr>
          </a:p>
        </p:txBody>
      </p:sp>
      <p:sp>
        <p:nvSpPr>
          <p:cNvPr id="347" name="Google Shape;347;p26"/>
          <p:cNvSpPr txBox="1"/>
          <p:nvPr>
            <p:ph idx="4294967295" type="body"/>
          </p:nvPr>
        </p:nvSpPr>
        <p:spPr>
          <a:xfrm>
            <a:off x="3640800" y="1033500"/>
            <a:ext cx="5503200" cy="264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⏣"/>
            </a:pPr>
            <a:r>
              <a:rPr lang="fr" sz="1800">
                <a:solidFill>
                  <a:srgbClr val="1A1A1A"/>
                </a:solidFill>
              </a:rPr>
              <a:t>N</a:t>
            </a:r>
            <a:r>
              <a:rPr lang="fr" sz="1800">
                <a:solidFill>
                  <a:srgbClr val="1A1A1A"/>
                </a:solidFill>
              </a:rPr>
              <a:t>ew transactions are broadcast to the network.</a:t>
            </a:r>
            <a:endParaRPr sz="1800">
              <a:solidFill>
                <a:srgbClr val="1A1A1A"/>
              </a:solidFill>
            </a:endParaRPr>
          </a:p>
          <a:p>
            <a:pPr indent="-342900" lvl="1" marL="13716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⌾"/>
            </a:pPr>
            <a:r>
              <a:rPr lang="fr" sz="1500">
                <a:solidFill>
                  <a:srgbClr val="1A1A1A"/>
                </a:solidFill>
              </a:rPr>
              <a:t>And wait in the mempool</a:t>
            </a:r>
            <a:r>
              <a:rPr lang="fr" sz="1800">
                <a:solidFill>
                  <a:srgbClr val="1A1A1A"/>
                </a:solidFill>
              </a:rPr>
              <a:t>. </a:t>
            </a:r>
            <a:endParaRPr sz="1800">
              <a:solidFill>
                <a:srgbClr val="1A1A1A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800"/>
              <a:buChar char="⏣"/>
            </a:pPr>
            <a:r>
              <a:rPr lang="fr" sz="1800">
                <a:solidFill>
                  <a:srgbClr val="1A1A1A"/>
                </a:solidFill>
              </a:rPr>
              <a:t>A random node selects the transactions in the mempool that will be included into the ledger.</a:t>
            </a:r>
            <a:endParaRPr sz="1800">
              <a:solidFill>
                <a:srgbClr val="1A1A1A"/>
              </a:solidFill>
            </a:endParaRPr>
          </a:p>
          <a:p>
            <a:pPr indent="-323850" lvl="1" marL="13716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500"/>
              <a:buChar char="⌾"/>
            </a:pPr>
            <a:r>
              <a:rPr lang="fr" sz="1500">
                <a:solidFill>
                  <a:srgbClr val="1A1A1A"/>
                </a:solidFill>
              </a:rPr>
              <a:t>The transactions’ fees are rewarded to that node.</a:t>
            </a:r>
            <a:endParaRPr sz="1500">
              <a:solidFill>
                <a:srgbClr val="1A1A1A"/>
              </a:solidFill>
            </a:endParaRPr>
          </a:p>
        </p:txBody>
      </p:sp>
      <p:pic>
        <p:nvPicPr>
          <p:cNvPr id="348" name="Google Shape;3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25" y="2616450"/>
            <a:ext cx="4158899" cy="227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/>
          <p:nvPr>
            <p:ph type="title"/>
          </p:nvPr>
        </p:nvSpPr>
        <p:spPr>
          <a:xfrm>
            <a:off x="180000" y="180000"/>
            <a:ext cx="1929600" cy="85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3000">
                <a:solidFill>
                  <a:srgbClr val="1A1A1A"/>
                </a:solidFill>
              </a:rPr>
              <a:t>Sniff, Craft, Outbid</a:t>
            </a:r>
            <a:endParaRPr sz="3000">
              <a:solidFill>
                <a:srgbClr val="1A1A1A"/>
              </a:solidFill>
            </a:endParaRPr>
          </a:p>
        </p:txBody>
      </p:sp>
      <p:pic>
        <p:nvPicPr>
          <p:cNvPr id="354" name="Google Shape;3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2571750"/>
            <a:ext cx="6923151" cy="2210826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7"/>
          <p:cNvSpPr txBox="1"/>
          <p:nvPr>
            <p:ph idx="4294967295" type="body"/>
          </p:nvPr>
        </p:nvSpPr>
        <p:spPr>
          <a:xfrm>
            <a:off x="3640800" y="180000"/>
            <a:ext cx="5503200" cy="264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⏣"/>
            </a:pPr>
            <a:r>
              <a:rPr lang="fr" sz="1800">
                <a:solidFill>
                  <a:srgbClr val="1A1A1A"/>
                </a:solidFill>
              </a:rPr>
              <a:t>All an attacker needs is to </a:t>
            </a:r>
            <a:endParaRPr sz="1800">
              <a:solidFill>
                <a:srgbClr val="1A1A1A"/>
              </a:solidFill>
            </a:endParaRPr>
          </a:p>
          <a:p>
            <a:pPr indent="-323850" lvl="1" marL="13716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⌾"/>
            </a:pPr>
            <a:r>
              <a:rPr lang="fr" sz="1500">
                <a:solidFill>
                  <a:srgbClr val="1A1A1A"/>
                </a:solidFill>
              </a:rPr>
              <a:t>s</a:t>
            </a:r>
            <a:r>
              <a:rPr lang="fr" sz="1500">
                <a:solidFill>
                  <a:srgbClr val="1A1A1A"/>
                </a:solidFill>
              </a:rPr>
              <a:t>niff the mempool,</a:t>
            </a:r>
            <a:endParaRPr sz="1500">
              <a:solidFill>
                <a:srgbClr val="1A1A1A"/>
              </a:solidFill>
            </a:endParaRPr>
          </a:p>
          <a:p>
            <a:pPr indent="-323850" lvl="1" marL="13716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⌾"/>
            </a:pPr>
            <a:r>
              <a:rPr lang="fr" sz="1500">
                <a:solidFill>
                  <a:srgbClr val="1A1A1A"/>
                </a:solidFill>
              </a:rPr>
              <a:t>craft a similar transaction,</a:t>
            </a:r>
            <a:endParaRPr sz="1500">
              <a:solidFill>
                <a:srgbClr val="1A1A1A"/>
              </a:solidFill>
            </a:endParaRPr>
          </a:p>
          <a:p>
            <a:pPr indent="-323850" lvl="2" marL="1828800" rtl="0" algn="l"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500"/>
              <a:buChar char="•"/>
            </a:pPr>
            <a:r>
              <a:rPr lang="fr" sz="1500">
                <a:solidFill>
                  <a:srgbClr val="1A1A1A"/>
                </a:solidFill>
              </a:rPr>
              <a:t>but with a different output address,</a:t>
            </a:r>
            <a:endParaRPr sz="1500">
              <a:solidFill>
                <a:srgbClr val="1A1A1A"/>
              </a:solidFill>
            </a:endParaRPr>
          </a:p>
          <a:p>
            <a:pPr indent="-323850" lvl="1" marL="13716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500"/>
              <a:buChar char="⌾"/>
            </a:pPr>
            <a:r>
              <a:rPr lang="fr" sz="1500">
                <a:solidFill>
                  <a:srgbClr val="1A1A1A"/>
                </a:solidFill>
              </a:rPr>
              <a:t>outbid the initial transaction with a higher transaction fee.</a:t>
            </a:r>
            <a:endParaRPr sz="1500">
              <a:solidFill>
                <a:srgbClr val="1A1A1A"/>
              </a:solidFill>
            </a:endParaRPr>
          </a:p>
        </p:txBody>
      </p:sp>
      <p:pic>
        <p:nvPicPr>
          <p:cNvPr id="356" name="Google Shape;3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975" y="2571961"/>
            <a:ext cx="6939208" cy="221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975" y="2571961"/>
            <a:ext cx="6939208" cy="221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"/>
          <p:cNvSpPr txBox="1"/>
          <p:nvPr>
            <p:ph type="ctrTitle"/>
          </p:nvPr>
        </p:nvSpPr>
        <p:spPr>
          <a:xfrm>
            <a:off x="799250" y="2734375"/>
            <a:ext cx="5969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Quantification</a:t>
            </a:r>
            <a:endParaRPr/>
          </a:p>
        </p:txBody>
      </p:sp>
      <p:sp>
        <p:nvSpPr>
          <p:cNvPr id="363" name="Google Shape;363;p28"/>
          <p:cNvSpPr txBox="1"/>
          <p:nvPr>
            <p:ph idx="1" type="subTitle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fr" sz="2400">
                <a:latin typeface="Titillium Web"/>
                <a:ea typeface="Titillium Web"/>
                <a:cs typeface="Titillium Web"/>
                <a:sym typeface="Titillium Web"/>
              </a:rPr>
              <a:t>Chaussette</a:t>
            </a:r>
            <a:endParaRPr b="1" sz="24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 txBox="1"/>
          <p:nvPr>
            <p:ph type="title"/>
          </p:nvPr>
        </p:nvSpPr>
        <p:spPr>
          <a:xfrm>
            <a:off x="139975" y="436225"/>
            <a:ext cx="3343200" cy="85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chemeClr val="dk1"/>
                </a:solidFill>
              </a:rPr>
              <a:t>Chaussette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369" name="Google Shape;369;p29"/>
          <p:cNvSpPr txBox="1"/>
          <p:nvPr/>
        </p:nvSpPr>
        <p:spPr>
          <a:xfrm>
            <a:off x="3872900" y="278775"/>
            <a:ext cx="54315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Titillium Web Light"/>
              <a:buChar char="⏣"/>
            </a:pPr>
            <a:r>
              <a:rPr lang="fr" sz="1800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Blockchain parsed </a:t>
            </a:r>
            <a:endParaRPr sz="1800"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238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itillium Web Light"/>
              <a:buChar char="⌾"/>
            </a:pPr>
            <a:r>
              <a:rPr lang="fr" sz="1500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from </a:t>
            </a:r>
            <a:r>
              <a:rPr lang="fr" sz="1500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block 0 </a:t>
            </a:r>
            <a:endParaRPr sz="1500"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238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itillium Web Light"/>
              <a:buChar char="⌾"/>
            </a:pPr>
            <a:r>
              <a:rPr lang="fr" sz="1500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775,000 (published on February 4th, 2023).</a:t>
            </a:r>
            <a:endParaRPr sz="1500"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Titillium Web Light"/>
              <a:buChar char="⏣"/>
            </a:pPr>
            <a:r>
              <a:rPr lang="fr" sz="1800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Nearly 4M</a:t>
            </a:r>
            <a:r>
              <a:rPr lang="fr" sz="1800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non-standard scripts found.</a:t>
            </a:r>
            <a:endParaRPr sz="1800"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238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itillium Web Light"/>
              <a:buChar char="⌾"/>
            </a:pPr>
            <a:r>
              <a:rPr lang="fr" sz="1500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Grouped in 780 patterns</a:t>
            </a:r>
            <a:endParaRPr sz="1800" u="sng"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70" name="Google Shape;370;p29"/>
          <p:cNvSpPr txBox="1"/>
          <p:nvPr/>
        </p:nvSpPr>
        <p:spPr>
          <a:xfrm>
            <a:off x="-41625" y="2292975"/>
            <a:ext cx="7558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Titillium Web Light"/>
              <a:buChar char="⏣"/>
            </a:pPr>
            <a:r>
              <a:rPr lang="fr" sz="1800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Over the 769 patterns Chaussette manages to analyse within 30 seconds</a:t>
            </a:r>
            <a:endParaRPr sz="1800"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238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itillium Web Light"/>
              <a:buChar char="⌾"/>
            </a:pPr>
            <a:r>
              <a:rPr lang="fr" sz="1500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176 are correctly tagged as unsafe (TP)</a:t>
            </a:r>
            <a:endParaRPr sz="1500"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238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itillium Web Light"/>
              <a:buChar char="⌾"/>
            </a:pPr>
            <a:r>
              <a:rPr lang="fr" sz="1500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588 are correctly tagged as safe (TN)</a:t>
            </a:r>
            <a:endParaRPr sz="1500"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itillium Web Light"/>
              <a:buChar char="⌾"/>
            </a:pPr>
            <a:r>
              <a:rPr lang="fr" sz="1500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 are incorrectly tagged as unsafe (FP)</a:t>
            </a:r>
            <a:endParaRPr sz="1500"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itillium Web Light"/>
              <a:buChar char="⌾"/>
            </a:pPr>
            <a:r>
              <a:rPr lang="fr" sz="1500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 are incorrectly tagged as safe (FN)</a:t>
            </a:r>
            <a:endParaRPr sz="1500"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</a:t>
            </a:r>
            <a:r>
              <a:rPr lang="fr" sz="2500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Chaussette’s </a:t>
            </a:r>
            <a:r>
              <a:rPr b="1" lang="fr" sz="25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recall</a:t>
            </a:r>
            <a:r>
              <a:rPr lang="fr" sz="2500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is </a:t>
            </a:r>
            <a:r>
              <a:rPr lang="fr" sz="2500" u="sng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0.9888</a:t>
            </a:r>
            <a:r>
              <a:rPr lang="fr" sz="2500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and </a:t>
            </a:r>
            <a:r>
              <a:rPr b="1" lang="fr" sz="25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precision</a:t>
            </a:r>
            <a:r>
              <a:rPr lang="fr" sz="2500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is </a:t>
            </a:r>
            <a:r>
              <a:rPr lang="fr" sz="2500" u="sng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0.9832</a:t>
            </a:r>
            <a:endParaRPr sz="2500" u="sng"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"/>
          <p:cNvSpPr txBox="1"/>
          <p:nvPr>
            <p:ph type="title"/>
          </p:nvPr>
        </p:nvSpPr>
        <p:spPr>
          <a:xfrm>
            <a:off x="179975" y="444225"/>
            <a:ext cx="3087000" cy="85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chemeClr val="dk1"/>
                </a:solidFill>
              </a:rPr>
              <a:t>Attacks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376" name="Google Shape;376;p30"/>
          <p:cNvSpPr txBox="1"/>
          <p:nvPr/>
        </p:nvSpPr>
        <p:spPr>
          <a:xfrm>
            <a:off x="4296000" y="0"/>
            <a:ext cx="4848000" cy="23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Titillium Web Light"/>
              <a:buChar char="⏣"/>
            </a:pPr>
            <a:r>
              <a:rPr lang="fr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Symbolic execution attacks:</a:t>
            </a:r>
            <a:endParaRPr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tillium Web Light"/>
              <a:buChar char="⌾"/>
            </a:pPr>
            <a:r>
              <a:rPr lang="fr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200k scripts were vulnerable</a:t>
            </a:r>
            <a:endParaRPr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tillium Web Light"/>
              <a:buChar char="⌾"/>
            </a:pPr>
            <a:r>
              <a:rPr lang="fr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 </a:t>
            </a:r>
            <a:r>
              <a:rPr lang="fr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₿</a:t>
            </a:r>
            <a:r>
              <a:rPr lang="fr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could have been stolen</a:t>
            </a:r>
            <a:endParaRPr sz="1100"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Titillium Web Light"/>
              <a:buChar char="⏣"/>
            </a:pPr>
            <a:r>
              <a:rPr lang="fr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Front-running</a:t>
            </a:r>
            <a:r>
              <a:rPr lang="fr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attacks: </a:t>
            </a:r>
            <a:endParaRPr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tillium Web Light"/>
              <a:buChar char="⌾"/>
            </a:pPr>
            <a:r>
              <a:rPr lang="fr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153k scripts </a:t>
            </a:r>
            <a:r>
              <a:rPr lang="fr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were vulnerable</a:t>
            </a:r>
            <a:endParaRPr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tillium Web Light"/>
              <a:buChar char="⌾"/>
            </a:pPr>
            <a:r>
              <a:rPr lang="fr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53 </a:t>
            </a:r>
            <a:r>
              <a:rPr lang="fr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₿</a:t>
            </a:r>
            <a:r>
              <a:rPr lang="fr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could have been stolen	</a:t>
            </a:r>
            <a:endParaRPr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Titillium Web Light"/>
              <a:buChar char="⏣"/>
            </a:pPr>
            <a:r>
              <a:rPr b="1" lang="fr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Currently</a:t>
            </a:r>
            <a:r>
              <a:rPr lang="fr">
                <a:solidFill>
                  <a:schemeClr val="accen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:</a:t>
            </a:r>
            <a:r>
              <a:rPr lang="fr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most of the analyzed vulnerable scripts’ funds have been moved to safe outputs.</a:t>
            </a:r>
            <a:endParaRPr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77" name="Google Shape;377;p30"/>
          <p:cNvSpPr txBox="1"/>
          <p:nvPr/>
        </p:nvSpPr>
        <p:spPr>
          <a:xfrm>
            <a:off x="0" y="2629625"/>
            <a:ext cx="5432400" cy="23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Titillium Web Light"/>
              <a:buChar char="⏣"/>
            </a:pPr>
            <a:r>
              <a:rPr lang="fr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However, the risk remains unknown for </a:t>
            </a:r>
            <a:r>
              <a:rPr lang="fr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16.4M unspent outputs (</a:t>
            </a:r>
            <a:r>
              <a:rPr i="1" lang="fr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witness_scripthash</a:t>
            </a:r>
            <a:r>
              <a:rPr lang="fr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and </a:t>
            </a:r>
            <a:r>
              <a:rPr i="1" lang="fr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scripthash)</a:t>
            </a:r>
            <a:endParaRPr i="1"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tillium Web Light"/>
              <a:buChar char="⌾"/>
            </a:pPr>
            <a:r>
              <a:rPr lang="fr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Whose spending conditions are not known. </a:t>
            </a:r>
            <a:endParaRPr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tillium Web Light"/>
              <a:buChar char="⌾"/>
            </a:pPr>
            <a:r>
              <a:rPr lang="fr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Storing 5.46M </a:t>
            </a:r>
            <a:r>
              <a:rPr lang="fr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₿</a:t>
            </a:r>
            <a:endParaRPr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Titillium Web Light"/>
              <a:buChar char="⏣"/>
            </a:pPr>
            <a:r>
              <a:rPr lang="fr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Over all outputs we’ve parsed (641.9M), </a:t>
            </a:r>
            <a:r>
              <a:rPr b="1" lang="fr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2.39 · 10</a:t>
            </a:r>
            <a:r>
              <a:rPr b="1" baseline="30000" lang="fr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-</a:t>
            </a:r>
            <a:r>
              <a:rPr b="1" baseline="30000" lang="fr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4</a:t>
            </a:r>
            <a:r>
              <a:rPr baseline="30000" lang="fr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 </a:t>
            </a:r>
            <a:r>
              <a:rPr lang="fr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were vulnerable to front-running attacks.</a:t>
            </a:r>
            <a:endParaRPr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Titillium Web Light"/>
              <a:buChar char="⏣"/>
            </a:pPr>
            <a:r>
              <a:rPr lang="fr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Assuming the same ratio holds for unanalysed scripts,</a:t>
            </a:r>
            <a:endParaRPr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tillium Web Light"/>
              <a:buChar char="⌾"/>
            </a:pPr>
            <a:r>
              <a:rPr lang="fr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3917 scripts could be vulnerable</a:t>
            </a:r>
            <a:endParaRPr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tillium Web Light"/>
              <a:buChar char="⌾"/>
            </a:pPr>
            <a:r>
              <a:rPr lang="fr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1304 </a:t>
            </a:r>
            <a:r>
              <a:rPr lang="fr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₿</a:t>
            </a:r>
            <a:r>
              <a:rPr lang="fr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could be stolen	in the future</a:t>
            </a:r>
            <a:endParaRPr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/>
          <p:nvPr>
            <p:ph type="title"/>
          </p:nvPr>
        </p:nvSpPr>
        <p:spPr>
          <a:xfrm>
            <a:off x="855300" y="362375"/>
            <a:ext cx="3460800" cy="13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To go further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3" name="Google Shape;383;p31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2000"/>
              <a:buFont typeface="Titillium Web"/>
              <a:buChar char="⏣"/>
            </a:pPr>
            <a:r>
              <a:rPr b="1" lang="fr" sz="20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Check out my paper</a:t>
            </a:r>
            <a:r>
              <a:rPr b="1" lang="fr" sz="20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fr" sz="20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for more on</a:t>
            </a:r>
            <a:endParaRPr sz="20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Titillium Web"/>
              <a:buChar char="⌾"/>
            </a:pPr>
            <a:r>
              <a:rPr lang="fr" sz="17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Chaussette’s implementation,</a:t>
            </a:r>
            <a:endParaRPr sz="17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Titillium Web"/>
              <a:buChar char="⌾"/>
            </a:pPr>
            <a:r>
              <a:rPr lang="fr" sz="17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attacks,</a:t>
            </a:r>
            <a:endParaRPr sz="17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Titillium Web"/>
              <a:buChar char="⌾"/>
            </a:pPr>
            <a:r>
              <a:rPr lang="fr" sz="17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a discussion around securing vulnerable scripts,</a:t>
            </a:r>
            <a:endParaRPr sz="17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Titillium Web"/>
              <a:buChar char="⌾"/>
            </a:pPr>
            <a:r>
              <a:rPr lang="fr" sz="17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more.</a:t>
            </a:r>
            <a:endParaRPr sz="17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2000"/>
              <a:buFont typeface="Titillium Web"/>
              <a:buChar char="⏣"/>
            </a:pPr>
            <a:r>
              <a:rPr b="1" lang="fr" sz="20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Check out Chaussettes’s implementation</a:t>
            </a:r>
            <a:r>
              <a:rPr lang="fr" sz="20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 at</a:t>
            </a:r>
            <a:endParaRPr sz="20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Titillium Web"/>
              <a:buChar char="⌾"/>
            </a:pPr>
            <a:r>
              <a:rPr lang="fr" sz="1700" u="sng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https://gitlab.uliege.be/bitcoin</a:t>
            </a:r>
            <a:endParaRPr sz="17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Titillium Web"/>
              <a:buChar char="⌾"/>
            </a:pPr>
            <a:r>
              <a:rPr lang="fr" sz="17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or ask access to the DB of analysed scripts.</a:t>
            </a:r>
            <a:endParaRPr sz="17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34950" lvl="0" marL="457200" rtl="0" algn="l">
              <a:spcBef>
                <a:spcPts val="1000"/>
              </a:spcBef>
              <a:spcAft>
                <a:spcPts val="0"/>
              </a:spcAft>
              <a:buSzPts val="100"/>
              <a:buChar char="⏣"/>
            </a:pPr>
            <a:r>
              <a:t/>
            </a:r>
            <a:endParaRPr sz="100"/>
          </a:p>
        </p:txBody>
      </p:sp>
      <p:pic>
        <p:nvPicPr>
          <p:cNvPr id="384" name="Google Shape;3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4850" y="1289350"/>
            <a:ext cx="1598199" cy="158345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1"/>
          <p:cNvSpPr/>
          <p:nvPr/>
        </p:nvSpPr>
        <p:spPr>
          <a:xfrm>
            <a:off x="4605000" y="1289350"/>
            <a:ext cx="1312200" cy="504300"/>
          </a:xfrm>
          <a:prstGeom prst="bentArrow">
            <a:avLst>
              <a:gd fmla="val 25000" name="adj1"/>
              <a:gd fmla="val 24589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855300" y="490500"/>
            <a:ext cx="3164100" cy="6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09304D"/>
                </a:solidFill>
              </a:rPr>
              <a:t>Key points</a:t>
            </a:r>
            <a:endParaRPr sz="4800">
              <a:solidFill>
                <a:srgbClr val="09304D"/>
              </a:solidFill>
            </a:endParaRPr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Titillium Web"/>
              <a:buChar char="⏣"/>
            </a:pPr>
            <a:r>
              <a:rPr b="1" lang="fr" sz="200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b="1" lang="fr" sz="20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Two attacks on Bitcoin:</a:t>
            </a:r>
            <a:endParaRPr b="1" sz="20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Titillium Web"/>
              <a:buChar char="⌾"/>
            </a:pPr>
            <a:r>
              <a:rPr lang="fr" sz="17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Attack on Non-Standard Scripts</a:t>
            </a:r>
            <a:endParaRPr sz="17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Titillium Web"/>
              <a:buChar char="⌾"/>
            </a:pPr>
            <a:r>
              <a:rPr lang="fr" sz="17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Front-Running Attack</a:t>
            </a:r>
            <a:endParaRPr sz="17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700"/>
              <a:buFont typeface="Titillium Web"/>
              <a:buChar char="⏣"/>
            </a:pPr>
            <a:r>
              <a:rPr b="1" lang="fr" sz="17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55 ₿</a:t>
            </a:r>
            <a:r>
              <a:rPr lang="fr" sz="17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 (2.6M € worth) could have been </a:t>
            </a:r>
            <a:r>
              <a:rPr lang="fr" sz="1700" u="sng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stolen</a:t>
            </a:r>
            <a:endParaRPr sz="17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Titillium Web"/>
              <a:buChar char="⌾"/>
            </a:pPr>
            <a:r>
              <a:rPr lang="fr" sz="17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between 2009-01-03 and 2023-02-04. </a:t>
            </a:r>
            <a:endParaRPr sz="17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700"/>
              <a:buFont typeface="Titillium Web"/>
              <a:buChar char="⏣"/>
            </a:pPr>
            <a:r>
              <a:rPr b="1" lang="fr" sz="17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1,304 ₿</a:t>
            </a:r>
            <a:r>
              <a:rPr lang="fr" sz="17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 are estimated to be </a:t>
            </a:r>
            <a:r>
              <a:rPr lang="fr" sz="1700" u="sng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at risk</a:t>
            </a:r>
            <a:r>
              <a:rPr lang="fr" sz="17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17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SzPts val="100"/>
              <a:buChar char="⏣"/>
            </a:pPr>
            <a:r>
              <a:t/>
            </a:r>
            <a:endParaRPr sz="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855300" y="610575"/>
            <a:ext cx="2285100" cy="56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09304D"/>
                </a:solidFill>
              </a:rPr>
              <a:t>Agenda</a:t>
            </a:r>
            <a:endParaRPr sz="4800">
              <a:solidFill>
                <a:srgbClr val="09304D"/>
              </a:solidFill>
            </a:endParaRPr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855300" y="175565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000"/>
              <a:buFont typeface="Titillium Web"/>
              <a:buChar char="⏣"/>
            </a:pPr>
            <a:r>
              <a:rPr b="1" lang="fr" sz="20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Attack on Non-Standard </a:t>
            </a:r>
            <a:r>
              <a:rPr b="1" lang="fr" sz="20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Script</a:t>
            </a:r>
            <a:r>
              <a:rPr b="1" lang="fr" sz="20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s</a:t>
            </a:r>
            <a:endParaRPr b="1" sz="20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⌾"/>
            </a:pPr>
            <a:r>
              <a:rPr lang="fr" sz="1500">
                <a:solidFill>
                  <a:srgbClr val="1A1A1A"/>
                </a:solidFill>
              </a:rPr>
              <a:t>Background: Anatomy and verification of a Bitcoin transaction</a:t>
            </a:r>
            <a:endParaRPr sz="1500">
              <a:solidFill>
                <a:srgbClr val="1A1A1A"/>
              </a:solidFill>
            </a:endParaRPr>
          </a:p>
          <a:p>
            <a:pPr indent="-3810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⌾"/>
            </a:pPr>
            <a:r>
              <a:rPr lang="fr" sz="1500">
                <a:solidFill>
                  <a:srgbClr val="1A1A1A"/>
                </a:solidFill>
              </a:rPr>
              <a:t>Chaussette: A symbolic execution tool</a:t>
            </a:r>
            <a:endParaRPr sz="1500">
              <a:solidFill>
                <a:srgbClr val="1A1A1A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2000"/>
              <a:buFont typeface="Titillium Web"/>
              <a:buChar char="⏣"/>
            </a:pPr>
            <a:r>
              <a:rPr b="1" lang="fr" sz="20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Front-Running</a:t>
            </a:r>
            <a:r>
              <a:rPr b="1" lang="fr" sz="20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 Attack</a:t>
            </a:r>
            <a:endParaRPr b="1" sz="20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⌾"/>
            </a:pPr>
            <a:r>
              <a:rPr lang="fr" sz="1500">
                <a:solidFill>
                  <a:srgbClr val="1A1A1A"/>
                </a:solidFill>
              </a:rPr>
              <a:t>Background: Journey of a Bitcoin transaction</a:t>
            </a:r>
            <a:endParaRPr sz="1500">
              <a:solidFill>
                <a:srgbClr val="1A1A1A"/>
              </a:solidFill>
            </a:endParaRPr>
          </a:p>
          <a:p>
            <a:pPr indent="-3810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⌾"/>
            </a:pPr>
            <a:r>
              <a:rPr lang="fr" sz="1500">
                <a:solidFill>
                  <a:srgbClr val="1A1A1A"/>
                </a:solidFill>
              </a:rPr>
              <a:t>Sniff, craft, outbid</a:t>
            </a:r>
            <a:endParaRPr sz="1500">
              <a:solidFill>
                <a:srgbClr val="1A1A1A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2000"/>
              <a:buFont typeface="Titillium Web"/>
              <a:buChar char="⏣"/>
            </a:pPr>
            <a:r>
              <a:rPr b="1" lang="fr" sz="20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Quantification</a:t>
            </a:r>
            <a:endParaRPr b="1" sz="20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1A1A1A"/>
              </a:buClr>
              <a:buSzPts val="2000"/>
              <a:buFont typeface="Titillium Web"/>
              <a:buChar char="⏣"/>
            </a:pPr>
            <a:r>
              <a:rPr b="1" lang="fr" sz="20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Q&amp;A</a:t>
            </a:r>
            <a:endParaRPr b="1" sz="20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>
                <a:solidFill>
                  <a:schemeClr val="lt1"/>
                </a:solidFill>
              </a:rPr>
              <a:t>Attack</a:t>
            </a:r>
            <a:r>
              <a:rPr lang="fr" sz="6000">
                <a:solidFill>
                  <a:schemeClr val="lt1"/>
                </a:solidFill>
              </a:rPr>
              <a:t> on Scripts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121" name="Google Shape;121;p16"/>
          <p:cNvSpPr txBox="1"/>
          <p:nvPr>
            <p:ph idx="1" type="subTitle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400">
                <a:latin typeface="Titillium Web"/>
                <a:ea typeface="Titillium Web"/>
                <a:cs typeface="Titillium Web"/>
                <a:sym typeface="Titillium Web"/>
              </a:rPr>
              <a:t>Background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180000" y="180000"/>
            <a:ext cx="2966700" cy="85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3000">
                <a:solidFill>
                  <a:srgbClr val="1A1A1A"/>
                </a:solidFill>
              </a:rPr>
              <a:t>Anatomy of a transaction</a:t>
            </a:r>
            <a:endParaRPr sz="3000">
              <a:solidFill>
                <a:srgbClr val="1A1A1A"/>
              </a:solidFill>
            </a:endParaRPr>
          </a:p>
        </p:txBody>
      </p:sp>
      <p:sp>
        <p:nvSpPr>
          <p:cNvPr id="127" name="Google Shape;127;p17"/>
          <p:cNvSpPr txBox="1"/>
          <p:nvPr>
            <p:ph idx="4294967295" type="body"/>
          </p:nvPr>
        </p:nvSpPr>
        <p:spPr>
          <a:xfrm>
            <a:off x="6043400" y="2141075"/>
            <a:ext cx="2876400" cy="144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⏣"/>
            </a:pPr>
            <a:r>
              <a:rPr lang="fr" sz="1800">
                <a:solidFill>
                  <a:srgbClr val="1A1A1A"/>
                </a:solidFill>
              </a:rPr>
              <a:t>Outputs </a:t>
            </a:r>
            <a:endParaRPr sz="1800">
              <a:solidFill>
                <a:srgbClr val="1A1A1A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Char char="⌾"/>
            </a:pPr>
            <a:r>
              <a:rPr lang="fr" sz="1500">
                <a:solidFill>
                  <a:srgbClr val="1A1A1A"/>
                </a:solidFill>
              </a:rPr>
              <a:t>store the money;</a:t>
            </a:r>
            <a:endParaRPr sz="1500">
              <a:solidFill>
                <a:srgbClr val="1A1A1A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Char char="⌾"/>
            </a:pPr>
            <a:r>
              <a:rPr lang="fr" sz="1500">
                <a:solidFill>
                  <a:srgbClr val="1A1A1A"/>
                </a:solidFill>
              </a:rPr>
              <a:t>define the conditions for </a:t>
            </a:r>
            <a:br>
              <a:rPr lang="fr" sz="1500">
                <a:solidFill>
                  <a:srgbClr val="1A1A1A"/>
                </a:solidFill>
              </a:rPr>
            </a:br>
            <a:r>
              <a:rPr lang="fr" sz="1500">
                <a:solidFill>
                  <a:srgbClr val="1A1A1A"/>
                </a:solidFill>
              </a:rPr>
              <a:t>spending the money.</a:t>
            </a:r>
            <a:endParaRPr sz="1500"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8" name="Google Shape;128;p17"/>
          <p:cNvSpPr txBox="1"/>
          <p:nvPr/>
        </p:nvSpPr>
        <p:spPr>
          <a:xfrm>
            <a:off x="5952225" y="3185975"/>
            <a:ext cx="300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Titillium Web Light"/>
              <a:buChar char="⏣"/>
            </a:pPr>
            <a:r>
              <a:rPr lang="fr" sz="1800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Inputs</a:t>
            </a:r>
            <a:endParaRPr sz="1800"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Titillium Web Light"/>
              <a:buChar char="⌾"/>
            </a:pPr>
            <a:r>
              <a:rPr lang="fr" sz="1500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spend outputs;</a:t>
            </a:r>
            <a:endParaRPr sz="1500"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Titillium Web Light"/>
              <a:buChar char="⌾"/>
            </a:pPr>
            <a:r>
              <a:rPr lang="fr" sz="1500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carry the proof of ownership.</a:t>
            </a:r>
            <a:endParaRPr sz="1500">
              <a:solidFill>
                <a:srgbClr val="1A1A1A"/>
              </a:solidFill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41075"/>
            <a:ext cx="5794401" cy="300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41075"/>
            <a:ext cx="5794401" cy="3002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2623425" y="805775"/>
            <a:ext cx="5983500" cy="1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Titillium Web Light"/>
              <a:buChar char="⏣"/>
            </a:pPr>
            <a:r>
              <a:rPr lang="fr" sz="1800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Bitcoin is a protocol that defines a decentralized digital currency: the bitcoin (₿)</a:t>
            </a:r>
            <a:endParaRPr sz="1800"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A1A1A"/>
              </a:buClr>
              <a:buSzPts val="1800"/>
              <a:buFont typeface="Titillium Web Light"/>
              <a:buChar char="⏣"/>
            </a:pPr>
            <a:r>
              <a:rPr lang="fr" sz="1800">
                <a:solidFill>
                  <a:srgbClr val="1A1A1A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 Btc transaction is composed of outputs and inputs.</a:t>
            </a:r>
            <a:endParaRPr sz="1800">
              <a:solidFill>
                <a:srgbClr val="1A1A1A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188225" y="367375"/>
            <a:ext cx="2519100" cy="85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>
                <a:solidFill>
                  <a:srgbClr val="09304D"/>
                </a:solidFill>
              </a:rPr>
              <a:t>Verification of a transaction</a:t>
            </a:r>
            <a:endParaRPr b="1" sz="3000">
              <a:solidFill>
                <a:srgbClr val="09304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533425" y="1760575"/>
            <a:ext cx="406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Titillium Web"/>
              <a:buChar char="●"/>
            </a:pPr>
            <a:r>
              <a:rPr lang="fr" sz="15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Bitcoin outputs and inputs both contain a script.</a:t>
            </a:r>
            <a:endParaRPr sz="15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3092850" y="460625"/>
            <a:ext cx="1342800" cy="817200"/>
          </a:xfrm>
          <a:prstGeom prst="roundRect">
            <a:avLst>
              <a:gd fmla="val 16667" name="adj"/>
            </a:avLst>
          </a:prstGeom>
          <a:solidFill>
            <a:srgbClr val="E7F6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4532250" y="461525"/>
            <a:ext cx="4460700" cy="815400"/>
          </a:xfrm>
          <a:prstGeom prst="roundRect">
            <a:avLst>
              <a:gd fmla="val 16667" name="adj"/>
            </a:avLst>
          </a:prstGeom>
          <a:solidFill>
            <a:srgbClr val="E7F6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3178300" y="599225"/>
            <a:ext cx="5400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5</a:t>
            </a:r>
            <a:endParaRPr sz="1700">
              <a:solidFill>
                <a:schemeClr val="l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4614125" y="599225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2Dup</a:t>
            </a:r>
            <a:endParaRPr sz="1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3802175" y="599225"/>
            <a:ext cx="5400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3</a:t>
            </a:r>
            <a:endParaRPr sz="1700">
              <a:solidFill>
                <a:schemeClr val="l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5861875" y="599225"/>
            <a:ext cx="5400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8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7733500" y="599225"/>
            <a:ext cx="5400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2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5238000" y="599225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+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6485750" y="599225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Equal</a:t>
            </a:r>
            <a:endParaRPr sz="1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Verify</a:t>
            </a:r>
            <a:endParaRPr sz="1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7109625" y="599225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-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8357375" y="599225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==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3245850" y="1277825"/>
            <a:ext cx="10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tillium Web"/>
                <a:ea typeface="Titillium Web"/>
                <a:cs typeface="Titillium Web"/>
                <a:sym typeface="Titillium Web"/>
              </a:rPr>
              <a:t>Input script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6107600" y="1277825"/>
            <a:ext cx="12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tillium Web"/>
                <a:ea typeface="Titillium Web"/>
                <a:cs typeface="Titillium Web"/>
                <a:sym typeface="Titillium Web"/>
              </a:rPr>
              <a:t>Out</a:t>
            </a:r>
            <a:r>
              <a:rPr lang="fr">
                <a:latin typeface="Titillium Web"/>
                <a:ea typeface="Titillium Web"/>
                <a:cs typeface="Titillium Web"/>
                <a:sym typeface="Titillium Web"/>
              </a:rPr>
              <a:t>put script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5362525" y="4319025"/>
            <a:ext cx="1538700" cy="289800"/>
          </a:xfrm>
          <a:prstGeom prst="rect">
            <a:avLst/>
          </a:prstGeom>
          <a:solidFill>
            <a:srgbClr val="E7F6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tillium Web"/>
                <a:ea typeface="Titillium Web"/>
                <a:cs typeface="Titillium Web"/>
                <a:sym typeface="Titillium Web"/>
              </a:rPr>
              <a:t>STACK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533425" y="2376175"/>
            <a:ext cx="4829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Titillium Web"/>
              <a:buChar char="●"/>
            </a:pPr>
            <a:r>
              <a:rPr lang="fr" sz="15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Written in Script</a:t>
            </a:r>
            <a:endParaRPr sz="15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itillium Web"/>
              <a:buChar char="○"/>
            </a:pPr>
            <a:r>
              <a:rPr lang="fr" sz="15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A stack-based language</a:t>
            </a:r>
            <a:endParaRPr sz="15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itillium Web"/>
              <a:buChar char="○"/>
            </a:pPr>
            <a:r>
              <a:rPr lang="fr" sz="15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No jump instruction</a:t>
            </a:r>
            <a:endParaRPr sz="15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itillium Web"/>
              <a:buChar char="○"/>
            </a:pPr>
            <a:r>
              <a:rPr lang="fr" sz="15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Bitcoin defines secure standard scripts.</a:t>
            </a:r>
            <a:endParaRPr sz="15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Titillium Web"/>
              <a:buChar char="●"/>
            </a:pPr>
            <a:r>
              <a:rPr lang="fr" sz="15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During the verification of a transaction, both scripts are</a:t>
            </a:r>
            <a:endParaRPr sz="15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itillium Web"/>
              <a:buChar char="○"/>
            </a:pPr>
            <a:r>
              <a:rPr lang="fr" sz="15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extracted,</a:t>
            </a:r>
            <a:endParaRPr sz="15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itillium Web"/>
              <a:buChar char="○"/>
            </a:pPr>
            <a:r>
              <a:rPr lang="fr" sz="15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concatenated,</a:t>
            </a:r>
            <a:endParaRPr sz="15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itillium Web"/>
              <a:buChar char="○"/>
            </a:pPr>
            <a:r>
              <a:rPr lang="fr" sz="15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executed.</a:t>
            </a:r>
            <a:endParaRPr sz="15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itillium Web"/>
              <a:buChar char="○"/>
            </a:pPr>
            <a:r>
              <a:rPr lang="fr" sz="15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top stack value is expected to be “True”.</a:t>
            </a:r>
            <a:endParaRPr sz="15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5861863" y="3693225"/>
            <a:ext cx="5400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7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5861875" y="3067425"/>
            <a:ext cx="5400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7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5861875" y="2442025"/>
            <a:ext cx="5400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7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5861875" y="1816625"/>
            <a:ext cx="5400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7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5861875" y="2442425"/>
            <a:ext cx="5400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5861875" y="1816625"/>
            <a:ext cx="5400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5861875" y="3693225"/>
            <a:ext cx="5400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7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5861875" y="3067425"/>
            <a:ext cx="5400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5861875" y="3693425"/>
            <a:ext cx="5400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Attack on Scripts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7" name="Google Shape;167;p19"/>
          <p:cNvSpPr txBox="1"/>
          <p:nvPr>
            <p:ph idx="1" type="subTitle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400">
                <a:latin typeface="Titillium Web"/>
                <a:ea typeface="Titillium Web"/>
                <a:cs typeface="Titillium Web"/>
                <a:sym typeface="Titillium Web"/>
              </a:rPr>
              <a:t>Chaussette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180000" y="180000"/>
            <a:ext cx="3584100" cy="85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1A1A1A"/>
                </a:solidFill>
              </a:rPr>
              <a:t>Chaussette: </a:t>
            </a:r>
            <a:r>
              <a:rPr lang="fr" sz="3000">
                <a:solidFill>
                  <a:srgbClr val="1A1A1A"/>
                </a:solidFill>
              </a:rPr>
              <a:t>High-level process</a:t>
            </a:r>
            <a:endParaRPr sz="3000">
              <a:solidFill>
                <a:srgbClr val="1A1A1A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3764100" y="-232125"/>
            <a:ext cx="5011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Titillium Web"/>
              <a:buChar char="⏣"/>
            </a:pPr>
            <a:r>
              <a:rPr lang="fr" sz="18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parses the output script;</a:t>
            </a:r>
            <a:endParaRPr sz="18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Titillium Web"/>
              <a:buChar char="⏣"/>
            </a:pPr>
            <a:r>
              <a:rPr lang="fr" sz="18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executes output scripts on </a:t>
            </a:r>
            <a:r>
              <a:rPr lang="fr" sz="18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symbols</a:t>
            </a:r>
            <a:endParaRPr sz="18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Titillium Web"/>
              <a:buChar char="⏣"/>
            </a:pPr>
            <a:r>
              <a:rPr lang="fr" sz="18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returns scripts’ output as a function in terms of these symbolic </a:t>
            </a:r>
            <a:r>
              <a:rPr lang="fr" sz="18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inputs.</a:t>
            </a:r>
            <a:endParaRPr sz="18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Titillium Web"/>
              <a:buChar char="⏣"/>
            </a:pPr>
            <a:r>
              <a:rPr lang="fr" sz="1800">
                <a:solidFill>
                  <a:srgbClr val="1A1A1A"/>
                </a:solidFill>
                <a:latin typeface="Titillium Web"/>
                <a:ea typeface="Titillium Web"/>
                <a:cs typeface="Titillium Web"/>
                <a:sym typeface="Titillium Web"/>
              </a:rPr>
              <a:t>uses a SMT solver to find concrete values for which the top item is True.</a:t>
            </a:r>
            <a:endParaRPr sz="1800">
              <a:solidFill>
                <a:srgbClr val="1A1A1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2336350" y="2573850"/>
            <a:ext cx="2829600" cy="1631700"/>
          </a:xfrm>
          <a:prstGeom prst="rect">
            <a:avLst/>
          </a:prstGeom>
          <a:solidFill>
            <a:srgbClr val="E7F6FF"/>
          </a:solidFill>
          <a:ln cap="flat" cmpd="sng" w="9525">
            <a:solidFill>
              <a:srgbClr val="E7F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2345525" y="2571750"/>
            <a:ext cx="2829600" cy="400200"/>
          </a:xfrm>
          <a:prstGeom prst="rect">
            <a:avLst/>
          </a:prstGeom>
          <a:solidFill>
            <a:srgbClr val="E7F6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Chaussette</a:t>
            </a:r>
            <a:endParaRPr u="sng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76" name="Google Shape;176;p20"/>
          <p:cNvCxnSpPr>
            <a:endCxn id="174" idx="1"/>
          </p:cNvCxnSpPr>
          <p:nvPr/>
        </p:nvCxnSpPr>
        <p:spPr>
          <a:xfrm>
            <a:off x="1199350" y="3387900"/>
            <a:ext cx="1137000" cy="18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0"/>
          <p:cNvSpPr/>
          <p:nvPr/>
        </p:nvSpPr>
        <p:spPr>
          <a:xfrm>
            <a:off x="91900" y="3119700"/>
            <a:ext cx="1953900" cy="540000"/>
          </a:xfrm>
          <a:prstGeom prst="roundRect">
            <a:avLst>
              <a:gd fmla="val 16667" name="adj"/>
            </a:avLst>
          </a:prstGeom>
          <a:solidFill>
            <a:srgbClr val="E7F6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798725" y="3119700"/>
            <a:ext cx="5400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Titillium Web"/>
                <a:ea typeface="Titillium Web"/>
                <a:cs typeface="Titillium Web"/>
                <a:sym typeface="Titillium Web"/>
              </a:rPr>
              <a:t>8</a:t>
            </a:r>
            <a:endParaRPr sz="17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174850" y="3119700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+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1422600" y="3119700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==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6861125" y="2996700"/>
            <a:ext cx="791400" cy="781500"/>
          </a:xfrm>
          <a:prstGeom prst="diamond">
            <a:avLst/>
          </a:prstGeom>
          <a:solidFill>
            <a:srgbClr val="E7F6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tillium Web"/>
                <a:ea typeface="Titillium Web"/>
                <a:cs typeface="Titillium Web"/>
                <a:sym typeface="Titillium Web"/>
              </a:rPr>
              <a:t>Z3 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82" name="Google Shape;182;p20"/>
          <p:cNvCxnSpPr>
            <a:stCxn id="174" idx="3"/>
            <a:endCxn id="181" idx="1"/>
          </p:cNvCxnSpPr>
          <p:nvPr/>
        </p:nvCxnSpPr>
        <p:spPr>
          <a:xfrm flipH="1" rot="10800000">
            <a:off x="5165950" y="3387600"/>
            <a:ext cx="1695300" cy="21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0"/>
          <p:cNvSpPr/>
          <p:nvPr/>
        </p:nvSpPr>
        <p:spPr>
          <a:xfrm>
            <a:off x="2511725" y="3025800"/>
            <a:ext cx="894000" cy="72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tillium Web"/>
                <a:ea typeface="Titillium Web"/>
                <a:cs typeface="Titillium Web"/>
                <a:sym typeface="Titillium Web"/>
              </a:rPr>
              <a:t>Parsing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3855950" y="3025800"/>
            <a:ext cx="995400" cy="72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tillium Web"/>
                <a:ea typeface="Titillium Web"/>
                <a:cs typeface="Titillium Web"/>
                <a:sym typeface="Titillium Web"/>
              </a:rPr>
              <a:t>Symbolic Execution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85" name="Google Shape;185;p20"/>
          <p:cNvCxnSpPr>
            <a:stCxn id="174" idx="1"/>
            <a:endCxn id="183" idx="1"/>
          </p:cNvCxnSpPr>
          <p:nvPr/>
        </p:nvCxnSpPr>
        <p:spPr>
          <a:xfrm>
            <a:off x="2336350" y="3389700"/>
            <a:ext cx="1755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0"/>
          <p:cNvCxnSpPr>
            <a:stCxn id="183" idx="3"/>
            <a:endCxn id="184" idx="1"/>
          </p:cNvCxnSpPr>
          <p:nvPr/>
        </p:nvCxnSpPr>
        <p:spPr>
          <a:xfrm>
            <a:off x="3405725" y="3389700"/>
            <a:ext cx="4503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0"/>
          <p:cNvCxnSpPr>
            <a:stCxn id="184" idx="3"/>
            <a:endCxn id="174" idx="3"/>
          </p:cNvCxnSpPr>
          <p:nvPr/>
        </p:nvCxnSpPr>
        <p:spPr>
          <a:xfrm>
            <a:off x="4851350" y="3389700"/>
            <a:ext cx="3147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0"/>
          <p:cNvSpPr txBox="1"/>
          <p:nvPr/>
        </p:nvSpPr>
        <p:spPr>
          <a:xfrm>
            <a:off x="5202588" y="2971950"/>
            <a:ext cx="168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>
                <a:latin typeface="Titillium Web"/>
                <a:ea typeface="Titillium Web"/>
                <a:cs typeface="Titillium Web"/>
                <a:sym typeface="Titillium Web"/>
              </a:rPr>
              <a:t>top</a:t>
            </a:r>
            <a:r>
              <a:rPr lang="fr" sz="1800">
                <a:latin typeface="Titillium Web"/>
                <a:ea typeface="Titillium Web"/>
                <a:cs typeface="Titillium Web"/>
                <a:sym typeface="Titillium Web"/>
              </a:rPr>
              <a:t> = (x+y == 8)</a:t>
            </a:r>
            <a:endParaRPr sz="1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89" name="Google Shape;189;p20"/>
          <p:cNvCxnSpPr>
            <a:endCxn id="181" idx="2"/>
          </p:cNvCxnSpPr>
          <p:nvPr/>
        </p:nvCxnSpPr>
        <p:spPr>
          <a:xfrm rot="10800000">
            <a:off x="7256825" y="3778200"/>
            <a:ext cx="14700" cy="5631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0"/>
          <p:cNvSpPr txBox="1"/>
          <p:nvPr/>
        </p:nvSpPr>
        <p:spPr>
          <a:xfrm>
            <a:off x="5536575" y="3886850"/>
            <a:ext cx="168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tillium Web"/>
                <a:ea typeface="Titillium Web"/>
                <a:cs typeface="Titillium Web"/>
                <a:sym typeface="Titillium Web"/>
              </a:rPr>
              <a:t>Are there values for which </a:t>
            </a:r>
            <a:r>
              <a:rPr i="1" lang="fr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top</a:t>
            </a:r>
            <a:r>
              <a:rPr i="1" lang="fr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fr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!= 0</a:t>
            </a:r>
            <a:r>
              <a:rPr lang="fr">
                <a:latin typeface="Titillium Web"/>
                <a:ea typeface="Titillium Web"/>
                <a:cs typeface="Titillium Web"/>
                <a:sym typeface="Titillium Web"/>
              </a:rPr>
              <a:t> ?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91" name="Google Shape;191;p20"/>
          <p:cNvCxnSpPr>
            <a:stCxn id="181" idx="3"/>
          </p:cNvCxnSpPr>
          <p:nvPr/>
        </p:nvCxnSpPr>
        <p:spPr>
          <a:xfrm flipH="1" rot="10800000">
            <a:off x="7652525" y="3384750"/>
            <a:ext cx="586200" cy="27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0"/>
          <p:cNvSpPr txBox="1"/>
          <p:nvPr/>
        </p:nvSpPr>
        <p:spPr>
          <a:xfrm>
            <a:off x="8238725" y="3189600"/>
            <a:ext cx="148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Titillium Web"/>
                <a:ea typeface="Titillium Web"/>
                <a:cs typeface="Titillium Web"/>
                <a:sym typeface="Titillium Web"/>
              </a:rPr>
              <a:t>(x=8, y=0)</a:t>
            </a:r>
            <a:endParaRPr sz="17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420700" y="3797400"/>
            <a:ext cx="12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tillium Web"/>
                <a:ea typeface="Titillium Web"/>
                <a:cs typeface="Titillium Web"/>
                <a:sym typeface="Titillium Web"/>
              </a:rPr>
              <a:t>Output script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/>
          <p:nvPr/>
        </p:nvSpPr>
        <p:spPr>
          <a:xfrm>
            <a:off x="3220525" y="3988025"/>
            <a:ext cx="654600" cy="815400"/>
          </a:xfrm>
          <a:prstGeom prst="roundRect">
            <a:avLst>
              <a:gd fmla="val 16667" name="adj"/>
            </a:avLst>
          </a:prstGeom>
          <a:solidFill>
            <a:srgbClr val="E7F6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4930900" y="2972213"/>
            <a:ext cx="1834800" cy="815400"/>
          </a:xfrm>
          <a:prstGeom prst="roundRect">
            <a:avLst>
              <a:gd fmla="val 16667" name="adj"/>
            </a:avLst>
          </a:prstGeom>
          <a:solidFill>
            <a:srgbClr val="E7F6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303675" y="2972225"/>
            <a:ext cx="1834800" cy="815400"/>
          </a:xfrm>
          <a:prstGeom prst="roundRect">
            <a:avLst>
              <a:gd fmla="val 16667" name="adj"/>
            </a:avLst>
          </a:prstGeom>
          <a:solidFill>
            <a:srgbClr val="E7F6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1"/>
          <p:cNvSpPr txBox="1"/>
          <p:nvPr>
            <p:ph type="title"/>
          </p:nvPr>
        </p:nvSpPr>
        <p:spPr>
          <a:xfrm>
            <a:off x="180000" y="180000"/>
            <a:ext cx="3040500" cy="85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3000">
                <a:solidFill>
                  <a:srgbClr val="1A1A1A"/>
                </a:solidFill>
              </a:rPr>
              <a:t>Chaussette: Parsing</a:t>
            </a:r>
            <a:endParaRPr sz="3000">
              <a:solidFill>
                <a:srgbClr val="1A1A1A"/>
              </a:solidFill>
            </a:endParaRPr>
          </a:p>
        </p:txBody>
      </p:sp>
      <p:grpSp>
        <p:nvGrpSpPr>
          <p:cNvPr id="202" name="Google Shape;202;p21"/>
          <p:cNvGrpSpPr/>
          <p:nvPr/>
        </p:nvGrpSpPr>
        <p:grpSpPr>
          <a:xfrm>
            <a:off x="3399650" y="346775"/>
            <a:ext cx="5741820" cy="709235"/>
            <a:chOff x="2529000" y="641475"/>
            <a:chExt cx="6615000" cy="815400"/>
          </a:xfrm>
        </p:grpSpPr>
        <p:sp>
          <p:nvSpPr>
            <p:cNvPr id="203" name="Google Shape;203;p21"/>
            <p:cNvSpPr/>
            <p:nvPr/>
          </p:nvSpPr>
          <p:spPr>
            <a:xfrm>
              <a:off x="2529000" y="641475"/>
              <a:ext cx="6615000" cy="815400"/>
            </a:xfrm>
            <a:prstGeom prst="roundRect">
              <a:avLst>
                <a:gd fmla="val 16667" name="adj"/>
              </a:avLst>
            </a:prstGeom>
            <a:solidFill>
              <a:srgbClr val="E7F6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2580000" y="779175"/>
              <a:ext cx="540000" cy="540000"/>
            </a:xfrm>
            <a:prstGeom prst="rect">
              <a:avLst/>
            </a:prstGeom>
            <a:solidFill>
              <a:srgbClr val="FF7F13"/>
            </a:solidFill>
            <a:ln cap="flat" cmpd="sng" w="9525">
              <a:solidFill>
                <a:srgbClr val="FF7F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7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0</a:t>
              </a:r>
              <a:endParaRPr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3177300" y="779175"/>
              <a:ext cx="540000" cy="540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7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&gt;</a:t>
              </a:r>
              <a:endParaRPr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3774600" y="779175"/>
              <a:ext cx="540000" cy="540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7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If </a:t>
              </a:r>
              <a:endParaRPr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4371900" y="779175"/>
              <a:ext cx="540000" cy="540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Hash</a:t>
              </a:r>
              <a:endParaRPr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160</a:t>
              </a:r>
              <a:endParaRPr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4969200" y="779175"/>
              <a:ext cx="540000" cy="540000"/>
            </a:xfrm>
            <a:prstGeom prst="rect">
              <a:avLst/>
            </a:prstGeom>
            <a:solidFill>
              <a:srgbClr val="FF7F13"/>
            </a:solidFill>
            <a:ln cap="flat" cmpd="sng" w="9525">
              <a:solidFill>
                <a:srgbClr val="FF7F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7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96d0…</a:t>
              </a:r>
              <a:endParaRPr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5566500" y="779175"/>
              <a:ext cx="540000" cy="540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==</a:t>
              </a:r>
              <a:endParaRPr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6163800" y="779175"/>
              <a:ext cx="540000" cy="540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Else</a:t>
              </a:r>
              <a:endParaRPr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6761100" y="779175"/>
              <a:ext cx="540000" cy="540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Size</a:t>
              </a:r>
              <a:endParaRPr sz="13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7358400" y="779175"/>
              <a:ext cx="540000" cy="540000"/>
            </a:xfrm>
            <a:prstGeom prst="rect">
              <a:avLst/>
            </a:prstGeom>
            <a:solidFill>
              <a:srgbClr val="FF7F1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7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</a:t>
              </a:r>
              <a:endParaRPr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7955700" y="779175"/>
              <a:ext cx="540000" cy="540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&lt;</a:t>
              </a:r>
              <a:endParaRPr sz="1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8553000" y="779175"/>
              <a:ext cx="540000" cy="540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EndIf</a:t>
              </a:r>
              <a:endParaRPr sz="13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215" name="Google Shape;215;p21"/>
          <p:cNvSpPr/>
          <p:nvPr/>
        </p:nvSpPr>
        <p:spPr>
          <a:xfrm>
            <a:off x="2629525" y="1957150"/>
            <a:ext cx="1834800" cy="815400"/>
          </a:xfrm>
          <a:prstGeom prst="roundRect">
            <a:avLst>
              <a:gd fmla="val 16667" name="adj"/>
            </a:avLst>
          </a:prstGeom>
          <a:solidFill>
            <a:srgbClr val="E7F6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2680525" y="2094850"/>
            <a:ext cx="5400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3277825" y="2094850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&gt;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3875125" y="2094850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If 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353775" y="3109925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Hash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160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0" name="Google Shape;220;p21"/>
          <p:cNvSpPr/>
          <p:nvPr/>
        </p:nvSpPr>
        <p:spPr>
          <a:xfrm>
            <a:off x="951075" y="3109925"/>
            <a:ext cx="5400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96d0…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1548375" y="3109925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==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4981000" y="3088400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Size</a:t>
            </a:r>
            <a:endParaRPr sz="1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3" name="Google Shape;223;p21"/>
          <p:cNvSpPr/>
          <p:nvPr/>
        </p:nvSpPr>
        <p:spPr>
          <a:xfrm>
            <a:off x="5578300" y="3088400"/>
            <a:ext cx="540000" cy="540000"/>
          </a:xfrm>
          <a:prstGeom prst="rect">
            <a:avLst/>
          </a:prstGeom>
          <a:solidFill>
            <a:srgbClr val="FF7F13"/>
          </a:solidFill>
          <a:ln cap="flat" cmpd="sng" w="9525">
            <a:solidFill>
              <a:srgbClr val="FF7F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4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6175600" y="3088400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&lt;</a:t>
            </a:r>
            <a:endParaRPr sz="1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3277825" y="4125725"/>
            <a:ext cx="540000" cy="54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EndIf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26" name="Google Shape;226;p21"/>
          <p:cNvCxnSpPr/>
          <p:nvPr/>
        </p:nvCxnSpPr>
        <p:spPr>
          <a:xfrm flipH="1">
            <a:off x="2167500" y="2766950"/>
            <a:ext cx="439500" cy="229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1"/>
          <p:cNvCxnSpPr/>
          <p:nvPr/>
        </p:nvCxnSpPr>
        <p:spPr>
          <a:xfrm>
            <a:off x="4521775" y="2766950"/>
            <a:ext cx="381000" cy="2148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1"/>
          <p:cNvCxnSpPr/>
          <p:nvPr/>
        </p:nvCxnSpPr>
        <p:spPr>
          <a:xfrm>
            <a:off x="2167500" y="3787625"/>
            <a:ext cx="976800" cy="1809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1"/>
          <p:cNvCxnSpPr/>
          <p:nvPr/>
        </p:nvCxnSpPr>
        <p:spPr>
          <a:xfrm flipH="1">
            <a:off x="3964675" y="3768125"/>
            <a:ext cx="938100" cy="2199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1"/>
          <p:cNvSpPr txBox="1"/>
          <p:nvPr/>
        </p:nvSpPr>
        <p:spPr>
          <a:xfrm>
            <a:off x="0" y="3783700"/>
            <a:ext cx="246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Block 1</a:t>
            </a:r>
            <a:endParaRPr sz="1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4627225" y="3783700"/>
            <a:ext cx="246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Block 2</a:t>
            </a:r>
            <a:endParaRPr sz="1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2724921" y="2772550"/>
            <a:ext cx="16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Block 0</a:t>
            </a:r>
            <a:endParaRPr sz="1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2314525" y="4759700"/>
            <a:ext cx="246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Block 3</a:t>
            </a:r>
            <a:endParaRPr sz="1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34" name="Google Shape;234;p21"/>
          <p:cNvCxnSpPr/>
          <p:nvPr/>
        </p:nvCxnSpPr>
        <p:spPr>
          <a:xfrm flipH="1">
            <a:off x="4239800" y="1136675"/>
            <a:ext cx="1814100" cy="673500"/>
          </a:xfrm>
          <a:prstGeom prst="straightConnector1">
            <a:avLst/>
          </a:prstGeom>
          <a:noFill/>
          <a:ln cap="flat" cmpd="sng" w="76200">
            <a:solidFill>
              <a:srgbClr val="1A1A1A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35" name="Google Shape;235;p21"/>
          <p:cNvSpPr txBox="1"/>
          <p:nvPr/>
        </p:nvSpPr>
        <p:spPr>
          <a:xfrm>
            <a:off x="5578300" y="1298075"/>
            <a:ext cx="373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Titillium Web"/>
                <a:ea typeface="Titillium Web"/>
                <a:cs typeface="Titillium Web"/>
                <a:sym typeface="Titillium Web"/>
              </a:rPr>
              <a:t>Purpose: build a control flow graph</a:t>
            </a:r>
            <a:endParaRPr sz="1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onalbain template">
  <a:themeElements>
    <a:clrScheme name="Custom 347">
      <a:dk1>
        <a:srgbClr val="09304D"/>
      </a:dk1>
      <a:lt1>
        <a:srgbClr val="FFFFFF"/>
      </a:lt1>
      <a:dk2>
        <a:srgbClr val="999292"/>
      </a:dk2>
      <a:lt2>
        <a:srgbClr val="EBF1EE"/>
      </a:lt2>
      <a:accent1>
        <a:srgbClr val="4682B4"/>
      </a:accent1>
      <a:accent2>
        <a:srgbClr val="87CEFA"/>
      </a:accent2>
      <a:accent3>
        <a:srgbClr val="87CEFA"/>
      </a:accent3>
      <a:accent4>
        <a:srgbClr val="4682B4"/>
      </a:accent4>
      <a:accent5>
        <a:srgbClr val="6495ED"/>
      </a:accent5>
      <a:accent6>
        <a:srgbClr val="6495ED"/>
      </a:accent6>
      <a:hlink>
        <a:srgbClr val="4169E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