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8A9"/>
    <a:srgbClr val="1F2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308" autoAdjust="0"/>
    <p:restoredTop sz="99060" autoAdjust="0"/>
  </p:normalViewPr>
  <p:slideViewPr>
    <p:cSldViewPr snapToGrid="0" snapToObjects="1">
      <p:cViewPr>
        <p:scale>
          <a:sx n="156" d="100"/>
          <a:sy n="156" d="100"/>
        </p:scale>
        <p:origin x="-1168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1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494B-B24E-914B-85F6-8BACB18EDF33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0FDC-CBE5-8449-8FBC-D7CA9918B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05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494B-B24E-914B-85F6-8BACB18EDF33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0FDC-CBE5-8449-8FBC-D7CA9918B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71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79"/>
            <a:ext cx="2057400" cy="4388644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79"/>
            <a:ext cx="6019799" cy="4388644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494B-B24E-914B-85F6-8BACB18EDF33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0FDC-CBE5-8449-8FBC-D7CA9918B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31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494B-B24E-914B-85F6-8BACB18EDF33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0FDC-CBE5-8449-8FBC-D7CA9918B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5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2" y="3305176"/>
            <a:ext cx="7772401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2" y="2180035"/>
            <a:ext cx="7772401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494B-B24E-914B-85F6-8BACB18EDF33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0FDC-CBE5-8449-8FBC-D7CA9918B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50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494B-B24E-914B-85F6-8BACB18EDF33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0FDC-CBE5-8449-8FBC-D7CA9918B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93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494B-B24E-914B-85F6-8BACB18EDF33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0FDC-CBE5-8449-8FBC-D7CA9918B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63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494B-B24E-914B-85F6-8BACB18EDF33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0FDC-CBE5-8449-8FBC-D7CA9918B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04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494B-B24E-914B-85F6-8BACB18EDF33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0FDC-CBE5-8449-8FBC-D7CA9918B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6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494B-B24E-914B-85F6-8BACB18EDF33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0FDC-CBE5-8449-8FBC-D7CA9918B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45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494B-B24E-914B-85F6-8BACB18EDF33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10FDC-CBE5-8449-8FBC-D7CA9918B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38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B494B-B24E-914B-85F6-8BACB18EDF33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10FDC-CBE5-8449-8FBC-D7CA9918B6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17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jpeg"/><Relationship Id="rId26" Type="http://schemas.openxmlformats.org/officeDocument/2006/relationships/image" Target="../media/image23.png"/><Relationship Id="rId27" Type="http://schemas.openxmlformats.org/officeDocument/2006/relationships/image" Target="../media/image24.jpeg"/><Relationship Id="rId28" Type="http://schemas.openxmlformats.org/officeDocument/2006/relationships/image" Target="../media/image25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30" Type="http://schemas.openxmlformats.org/officeDocument/2006/relationships/image" Target="../media/image27.png"/><Relationship Id="rId31" Type="http://schemas.openxmlformats.org/officeDocument/2006/relationships/image" Target="../media/image28.jpg"/><Relationship Id="rId32" Type="http://schemas.openxmlformats.org/officeDocument/2006/relationships/image" Target="../media/image29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microsoft.com/office/2007/relationships/hdphoto" Target="../media/hdphoto1.wdp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microsoft.com/office/2007/relationships/hdphoto" Target="../media/hdphoto2.wdp"/><Relationship Id="rId18" Type="http://schemas.openxmlformats.org/officeDocument/2006/relationships/image" Target="../media/image15.png"/><Relationship Id="rId1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3900737" y="914555"/>
            <a:ext cx="5126171" cy="4079656"/>
            <a:chOff x="1017142" y="4448710"/>
            <a:chExt cx="1763357" cy="2166372"/>
          </a:xfrm>
        </p:grpSpPr>
        <p:sp>
          <p:nvSpPr>
            <p:cNvPr id="157" name="Rectangle 156"/>
            <p:cNvSpPr/>
            <p:nvPr/>
          </p:nvSpPr>
          <p:spPr>
            <a:xfrm>
              <a:off x="1017142" y="4448710"/>
              <a:ext cx="1763357" cy="216637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mpd="sng">
              <a:solidFill>
                <a:srgbClr val="5678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158" name="Rechteck 53"/>
            <p:cNvSpPr/>
            <p:nvPr/>
          </p:nvSpPr>
          <p:spPr>
            <a:xfrm>
              <a:off x="1017142" y="4448712"/>
              <a:ext cx="1763357" cy="100881"/>
            </a:xfrm>
            <a:prstGeom prst="rect">
              <a:avLst/>
            </a:prstGeom>
            <a:solidFill>
              <a:srgbClr val="5678A9"/>
            </a:solidFill>
            <a:ln w="76200" cap="flat" cmpd="sng" algn="ctr">
              <a:noFill/>
              <a:prstDash val="solid"/>
            </a:ln>
            <a:effectLst/>
          </p:spPr>
          <p:txBody>
            <a:bodyPr lIns="91352" tIns="45675" rIns="91352" bIns="45675" rtlCol="0" anchor="ctr"/>
            <a:lstStyle/>
            <a:p>
              <a:pPr algn="ctr" defTabSz="907810" eaLnBrk="0" hangingPunct="0">
                <a:lnSpc>
                  <a:spcPct val="95000"/>
                </a:lnSpc>
                <a:defRPr/>
              </a:pPr>
              <a:r>
                <a:rPr lang="zh-CN" altLang="en-US" sz="1400" b="1" dirty="0" smtClean="0">
                  <a:solidFill>
                    <a:prstClr val="white"/>
                  </a:solidFill>
                  <a:latin typeface="Heiti SC Light"/>
                  <a:ea typeface="Heiti SC Light"/>
                  <a:cs typeface="Heiti SC Light"/>
                </a:rPr>
                <a:t>系统架构</a:t>
              </a:r>
              <a:endParaRPr lang="en-GB" sz="1400" b="1" dirty="0">
                <a:solidFill>
                  <a:prstClr val="white"/>
                </a:solidFill>
                <a:latin typeface="Heiti SC Light"/>
                <a:ea typeface="Heiti SC Light"/>
                <a:cs typeface="Heiti SC Light"/>
              </a:endParaRPr>
            </a:p>
          </p:txBody>
        </p:sp>
      </p:grpSp>
      <p:sp>
        <p:nvSpPr>
          <p:cNvPr id="4" name="Text Placeholder 4"/>
          <p:cNvSpPr txBox="1">
            <a:spLocks/>
          </p:cNvSpPr>
          <p:nvPr/>
        </p:nvSpPr>
        <p:spPr>
          <a:xfrm>
            <a:off x="239360" y="186857"/>
            <a:ext cx="5339232" cy="584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indent="0" defTabSz="914400">
              <a:lnSpc>
                <a:spcPts val="2800"/>
              </a:lnSpc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40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40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sz="1400" dirty="0" smtClean="0">
                <a:solidFill>
                  <a:srgbClr val="5578A9"/>
                </a:solidFill>
              </a:rPr>
              <a:t>大规模仿真工具与基于学习的驾驶决策及规划模型</a:t>
            </a:r>
            <a:endParaRPr lang="en-US" sz="1400" dirty="0" smtClean="0">
              <a:solidFill>
                <a:srgbClr val="5578A9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5578A9"/>
                </a:solidFill>
              </a:rPr>
              <a:t>Large-scale Simulation &amp; Learning-based Driving Strategy and Planning</a:t>
            </a:r>
            <a:endParaRPr lang="en-US" sz="1200" dirty="0">
              <a:solidFill>
                <a:srgbClr val="5578A9"/>
              </a:solidFill>
            </a:endParaRPr>
          </a:p>
        </p:txBody>
      </p:sp>
      <p:grpSp>
        <p:nvGrpSpPr>
          <p:cNvPr id="6" name="Group 17"/>
          <p:cNvGrpSpPr/>
          <p:nvPr/>
        </p:nvGrpSpPr>
        <p:grpSpPr>
          <a:xfrm>
            <a:off x="5521389" y="2329077"/>
            <a:ext cx="749126" cy="948804"/>
            <a:chOff x="1017142" y="4448710"/>
            <a:chExt cx="1763357" cy="2235870"/>
          </a:xfrm>
        </p:grpSpPr>
        <p:sp>
          <p:nvSpPr>
            <p:cNvPr id="7" name="Rectangle 18"/>
            <p:cNvSpPr/>
            <p:nvPr/>
          </p:nvSpPr>
          <p:spPr>
            <a:xfrm>
              <a:off x="1017142" y="4448710"/>
              <a:ext cx="1763357" cy="22358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mpd="sng">
              <a:solidFill>
                <a:srgbClr val="5678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</a:endParaRPr>
            </a:p>
          </p:txBody>
        </p:sp>
        <p:grpSp>
          <p:nvGrpSpPr>
            <p:cNvPr id="8" name="Group 19"/>
            <p:cNvGrpSpPr/>
            <p:nvPr/>
          </p:nvGrpSpPr>
          <p:grpSpPr>
            <a:xfrm>
              <a:off x="1099335" y="4745033"/>
              <a:ext cx="1681164" cy="1106358"/>
              <a:chOff x="686347" y="3803195"/>
              <a:chExt cx="2529818" cy="1780729"/>
            </a:xfrm>
          </p:grpSpPr>
          <p:pic>
            <p:nvPicPr>
              <p:cNvPr id="11" name="Picture 2" descr="http://tse1.mm.bing.net/th?&amp;id=OIP.M51e61a045add015bc7a5f5cd6bf3a95eo0&amp;w=300&amp;h=199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347" y="3803195"/>
                <a:ext cx="2225018" cy="1475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http://tse1.mm.bing.net/th?&amp;id=OIP.M51e61a045add015bc7a5f5cd6bf3a95eo0&amp;w=300&amp;h=199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47" y="3955595"/>
                <a:ext cx="2225018" cy="1475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http://tse1.mm.bing.net/th?&amp;id=OIP.M51e61a045add015bc7a5f5cd6bf3a95eo0&amp;w=300&amp;h=199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1147" y="4107995"/>
                <a:ext cx="2225018" cy="1475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hteck 53"/>
            <p:cNvSpPr/>
            <p:nvPr/>
          </p:nvSpPr>
          <p:spPr>
            <a:xfrm>
              <a:off x="1017142" y="4448710"/>
              <a:ext cx="1763357" cy="376882"/>
            </a:xfrm>
            <a:prstGeom prst="rect">
              <a:avLst/>
            </a:prstGeom>
            <a:solidFill>
              <a:srgbClr val="5678A9"/>
            </a:solidFill>
            <a:ln w="76200" cap="flat" cmpd="sng" algn="ctr">
              <a:noFill/>
              <a:prstDash val="solid"/>
            </a:ln>
            <a:effectLst/>
          </p:spPr>
          <p:txBody>
            <a:bodyPr lIns="91352" tIns="45675" rIns="91352" bIns="45675" rtlCol="0" anchor="ctr"/>
            <a:lstStyle/>
            <a:p>
              <a:pPr algn="ctr" defTabSz="907810" eaLnBrk="0" hangingPunct="0">
                <a:lnSpc>
                  <a:spcPct val="95000"/>
                </a:lnSpc>
                <a:defRPr/>
              </a:pPr>
              <a:r>
                <a:rPr lang="zh-CN" altLang="en-US" sz="600" b="1" dirty="0">
                  <a:solidFill>
                    <a:prstClr val="white"/>
                  </a:solidFill>
                  <a:latin typeface="Heiti SC Light"/>
                  <a:ea typeface="Heiti SC Light"/>
                  <a:cs typeface="Heiti SC Light"/>
                </a:rPr>
                <a:t>数据采集车数据</a:t>
              </a:r>
              <a:endParaRPr lang="en-GB" sz="700" b="1" dirty="0">
                <a:solidFill>
                  <a:prstClr val="white"/>
                </a:solidFill>
                <a:latin typeface="Heiti SC Light"/>
                <a:ea typeface="Heiti SC Light"/>
                <a:cs typeface="Heiti SC Light"/>
              </a:endParaRPr>
            </a:p>
          </p:txBody>
        </p:sp>
        <p:pic>
          <p:nvPicPr>
            <p:cNvPr id="10" name="Picture 2" descr="C:\Users\qt82823\Desktop\bdfd79dc-460b-4683-a782-e292e4a56a08_Bi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377" y="5851391"/>
              <a:ext cx="1377336" cy="721208"/>
            </a:xfrm>
            <a:prstGeom prst="rect">
              <a:avLst/>
            </a:prstGeom>
            <a:noFill/>
          </p:spPr>
        </p:pic>
      </p:grpSp>
      <p:grpSp>
        <p:nvGrpSpPr>
          <p:cNvPr id="36" name="组 35"/>
          <p:cNvGrpSpPr/>
          <p:nvPr/>
        </p:nvGrpSpPr>
        <p:grpSpPr>
          <a:xfrm>
            <a:off x="4751830" y="2332239"/>
            <a:ext cx="715093" cy="942106"/>
            <a:chOff x="2947757" y="1694474"/>
            <a:chExt cx="1762898" cy="2235288"/>
          </a:xfrm>
        </p:grpSpPr>
        <p:grpSp>
          <p:nvGrpSpPr>
            <p:cNvPr id="14" name="Group 43"/>
            <p:cNvGrpSpPr/>
            <p:nvPr/>
          </p:nvGrpSpPr>
          <p:grpSpPr>
            <a:xfrm>
              <a:off x="2947757" y="1694474"/>
              <a:ext cx="1762898" cy="2235288"/>
              <a:chOff x="704873" y="1472475"/>
              <a:chExt cx="1763357" cy="2235870"/>
            </a:xfrm>
          </p:grpSpPr>
          <p:sp>
            <p:nvSpPr>
              <p:cNvPr id="15" name="Rectangle 12"/>
              <p:cNvSpPr/>
              <p:nvPr/>
            </p:nvSpPr>
            <p:spPr>
              <a:xfrm>
                <a:off x="704873" y="1472475"/>
                <a:ext cx="1763357" cy="223587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 cmpd="sng">
                <a:solidFill>
                  <a:srgbClr val="5678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Rechteck 53"/>
              <p:cNvSpPr/>
              <p:nvPr/>
            </p:nvSpPr>
            <p:spPr>
              <a:xfrm>
                <a:off x="704873" y="1472475"/>
                <a:ext cx="1763357" cy="376882"/>
              </a:xfrm>
              <a:prstGeom prst="rect">
                <a:avLst/>
              </a:prstGeom>
              <a:solidFill>
                <a:srgbClr val="5678A9"/>
              </a:solidFill>
              <a:ln w="76200" cap="flat" cmpd="sng" algn="ctr">
                <a:noFill/>
                <a:prstDash val="solid"/>
              </a:ln>
              <a:effectLst/>
            </p:spPr>
            <p:txBody>
              <a:bodyPr lIns="91352" tIns="45675" rIns="91352" bIns="45675" rtlCol="0" anchor="ctr"/>
              <a:lstStyle/>
              <a:p>
                <a:pPr algn="ctr" defTabSz="907810" eaLnBrk="0" hangingPunct="0">
                  <a:lnSpc>
                    <a:spcPct val="95000"/>
                  </a:lnSpc>
                  <a:defRPr/>
                </a:pPr>
                <a:r>
                  <a:rPr lang="zh-CN" altLang="en-US" sz="600" b="1" dirty="0" smtClean="0">
                    <a:solidFill>
                      <a:prstClr val="white"/>
                    </a:solidFill>
                    <a:latin typeface="Heiti SC Light"/>
                    <a:ea typeface="Heiti SC Light"/>
                    <a:cs typeface="Heiti SC Light"/>
                  </a:rPr>
                  <a:t>自动驾驶车数据</a:t>
                </a:r>
                <a:endParaRPr lang="en-GB" sz="600" b="1" dirty="0">
                  <a:solidFill>
                    <a:prstClr val="white"/>
                  </a:solidFill>
                  <a:latin typeface="Heiti SC Light"/>
                  <a:ea typeface="Heiti SC Light"/>
                  <a:cs typeface="Heiti SC Light"/>
                </a:endParaRPr>
              </a:p>
            </p:txBody>
          </p:sp>
          <p:grpSp>
            <p:nvGrpSpPr>
              <p:cNvPr id="18" name="Group 26"/>
              <p:cNvGrpSpPr/>
              <p:nvPr/>
            </p:nvGrpSpPr>
            <p:grpSpPr>
              <a:xfrm rot="16200000">
                <a:off x="1266931" y="1592822"/>
                <a:ext cx="639240" cy="1478612"/>
                <a:chOff x="4011770" y="7416423"/>
                <a:chExt cx="1619050" cy="4739345"/>
              </a:xfrm>
            </p:grpSpPr>
            <p:sp>
              <p:nvSpPr>
                <p:cNvPr id="19" name="Rectangle 27"/>
                <p:cNvSpPr/>
                <p:nvPr/>
              </p:nvSpPr>
              <p:spPr>
                <a:xfrm>
                  <a:off x="4024076" y="7416423"/>
                  <a:ext cx="1606744" cy="4692503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Rectangle 28"/>
                <p:cNvSpPr/>
                <p:nvPr/>
              </p:nvSpPr>
              <p:spPr>
                <a:xfrm rot="5400000">
                  <a:off x="4087965" y="11108877"/>
                  <a:ext cx="566396" cy="369605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 algn="ctr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3199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1" name="Rectangle 29"/>
                <p:cNvSpPr/>
                <p:nvPr/>
              </p:nvSpPr>
              <p:spPr>
                <a:xfrm rot="16200000">
                  <a:off x="4743932" y="10205362"/>
                  <a:ext cx="566396" cy="36960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3199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22" name="Straight Connector 30"/>
                <p:cNvCxnSpPr/>
                <p:nvPr/>
              </p:nvCxnSpPr>
              <p:spPr>
                <a:xfrm>
                  <a:off x="4812581" y="7416423"/>
                  <a:ext cx="0" cy="4680747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5678A9"/>
                  </a:solidFill>
                  <a:prstDash val="dash"/>
                </a:ln>
                <a:effectLst/>
              </p:spPr>
            </p:cxnSp>
            <p:cxnSp>
              <p:nvCxnSpPr>
                <p:cNvPr id="23" name="Straight Connector 31"/>
                <p:cNvCxnSpPr/>
                <p:nvPr/>
              </p:nvCxnSpPr>
              <p:spPr>
                <a:xfrm flipH="1">
                  <a:off x="4011770" y="7416423"/>
                  <a:ext cx="12306" cy="4680750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5678A9"/>
                  </a:solidFill>
                  <a:prstDash val="solid"/>
                </a:ln>
                <a:effectLst/>
              </p:spPr>
            </p:cxnSp>
            <p:cxnSp>
              <p:nvCxnSpPr>
                <p:cNvPr id="24" name="Straight Connector 32"/>
                <p:cNvCxnSpPr/>
                <p:nvPr/>
              </p:nvCxnSpPr>
              <p:spPr>
                <a:xfrm>
                  <a:off x="5626831" y="7416423"/>
                  <a:ext cx="0" cy="4680747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5678A9"/>
                  </a:solidFill>
                  <a:prstDash val="solid"/>
                </a:ln>
                <a:effectLst/>
              </p:spPr>
            </p:cxnSp>
            <p:sp>
              <p:nvSpPr>
                <p:cNvPr id="25" name="Freeform 33"/>
                <p:cNvSpPr/>
                <p:nvPr/>
              </p:nvSpPr>
              <p:spPr>
                <a:xfrm rot="10740000" flipH="1">
                  <a:off x="4964962" y="10370242"/>
                  <a:ext cx="71864" cy="1785526"/>
                </a:xfrm>
                <a:custGeom>
                  <a:avLst/>
                  <a:gdLst>
                    <a:gd name="connsiteX0" fmla="*/ 0 w 215900"/>
                    <a:gd name="connsiteY0" fmla="*/ 0 h 4965700"/>
                    <a:gd name="connsiteX1" fmla="*/ 12700 w 215900"/>
                    <a:gd name="connsiteY1" fmla="*/ 457200 h 4965700"/>
                    <a:gd name="connsiteX2" fmla="*/ 50800 w 215900"/>
                    <a:gd name="connsiteY2" fmla="*/ 609600 h 4965700"/>
                    <a:gd name="connsiteX3" fmla="*/ 63500 w 215900"/>
                    <a:gd name="connsiteY3" fmla="*/ 660400 h 4965700"/>
                    <a:gd name="connsiteX4" fmla="*/ 76200 w 215900"/>
                    <a:gd name="connsiteY4" fmla="*/ 736600 h 4965700"/>
                    <a:gd name="connsiteX5" fmla="*/ 101600 w 215900"/>
                    <a:gd name="connsiteY5" fmla="*/ 774700 h 4965700"/>
                    <a:gd name="connsiteX6" fmla="*/ 127000 w 215900"/>
                    <a:gd name="connsiteY6" fmla="*/ 863600 h 4965700"/>
                    <a:gd name="connsiteX7" fmla="*/ 139700 w 215900"/>
                    <a:gd name="connsiteY7" fmla="*/ 901700 h 4965700"/>
                    <a:gd name="connsiteX8" fmla="*/ 152400 w 215900"/>
                    <a:gd name="connsiteY8" fmla="*/ 1397000 h 4965700"/>
                    <a:gd name="connsiteX9" fmla="*/ 165100 w 215900"/>
                    <a:gd name="connsiteY9" fmla="*/ 1447800 h 4965700"/>
                    <a:gd name="connsiteX10" fmla="*/ 152400 w 215900"/>
                    <a:gd name="connsiteY10" fmla="*/ 1765300 h 4965700"/>
                    <a:gd name="connsiteX11" fmla="*/ 127000 w 215900"/>
                    <a:gd name="connsiteY11" fmla="*/ 1841500 h 4965700"/>
                    <a:gd name="connsiteX12" fmla="*/ 114300 w 215900"/>
                    <a:gd name="connsiteY12" fmla="*/ 1879600 h 4965700"/>
                    <a:gd name="connsiteX13" fmla="*/ 88900 w 215900"/>
                    <a:gd name="connsiteY13" fmla="*/ 1917700 h 4965700"/>
                    <a:gd name="connsiteX14" fmla="*/ 63500 w 215900"/>
                    <a:gd name="connsiteY14" fmla="*/ 2006600 h 4965700"/>
                    <a:gd name="connsiteX15" fmla="*/ 88900 w 215900"/>
                    <a:gd name="connsiteY15" fmla="*/ 2743200 h 4965700"/>
                    <a:gd name="connsiteX16" fmla="*/ 114300 w 215900"/>
                    <a:gd name="connsiteY16" fmla="*/ 2819400 h 4965700"/>
                    <a:gd name="connsiteX17" fmla="*/ 139700 w 215900"/>
                    <a:gd name="connsiteY17" fmla="*/ 2908300 h 4965700"/>
                    <a:gd name="connsiteX18" fmla="*/ 127000 w 215900"/>
                    <a:gd name="connsiteY18" fmla="*/ 3302000 h 4965700"/>
                    <a:gd name="connsiteX19" fmla="*/ 114300 w 215900"/>
                    <a:gd name="connsiteY19" fmla="*/ 3352800 h 4965700"/>
                    <a:gd name="connsiteX20" fmla="*/ 101600 w 215900"/>
                    <a:gd name="connsiteY20" fmla="*/ 3416300 h 4965700"/>
                    <a:gd name="connsiteX21" fmla="*/ 76200 w 215900"/>
                    <a:gd name="connsiteY21" fmla="*/ 3517900 h 4965700"/>
                    <a:gd name="connsiteX22" fmla="*/ 88900 w 215900"/>
                    <a:gd name="connsiteY22" fmla="*/ 3708400 h 4965700"/>
                    <a:gd name="connsiteX23" fmla="*/ 127000 w 215900"/>
                    <a:gd name="connsiteY23" fmla="*/ 3835400 h 4965700"/>
                    <a:gd name="connsiteX24" fmla="*/ 139700 w 215900"/>
                    <a:gd name="connsiteY24" fmla="*/ 3886200 h 4965700"/>
                    <a:gd name="connsiteX25" fmla="*/ 152400 w 215900"/>
                    <a:gd name="connsiteY25" fmla="*/ 4279900 h 4965700"/>
                    <a:gd name="connsiteX26" fmla="*/ 190500 w 215900"/>
                    <a:gd name="connsiteY26" fmla="*/ 4533900 h 4965700"/>
                    <a:gd name="connsiteX27" fmla="*/ 215900 w 215900"/>
                    <a:gd name="connsiteY27" fmla="*/ 4584700 h 4965700"/>
                    <a:gd name="connsiteX28" fmla="*/ 203200 w 215900"/>
                    <a:gd name="connsiteY28" fmla="*/ 4889500 h 4965700"/>
                    <a:gd name="connsiteX29" fmla="*/ 177800 w 215900"/>
                    <a:gd name="connsiteY29" fmla="*/ 4927600 h 4965700"/>
                    <a:gd name="connsiteX30" fmla="*/ 177800 w 215900"/>
                    <a:gd name="connsiteY30" fmla="*/ 4965700 h 4965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15900" h="4965700">
                      <a:moveTo>
                        <a:pt x="0" y="0"/>
                      </a:moveTo>
                      <a:cubicBezTo>
                        <a:pt x="4233" y="152400"/>
                        <a:pt x="5448" y="304914"/>
                        <a:pt x="12700" y="457200"/>
                      </a:cubicBezTo>
                      <a:cubicBezTo>
                        <a:pt x="15890" y="524191"/>
                        <a:pt x="31722" y="546005"/>
                        <a:pt x="50800" y="609600"/>
                      </a:cubicBezTo>
                      <a:cubicBezTo>
                        <a:pt x="55816" y="626318"/>
                        <a:pt x="60077" y="643284"/>
                        <a:pt x="63500" y="660400"/>
                      </a:cubicBezTo>
                      <a:cubicBezTo>
                        <a:pt x="68550" y="685650"/>
                        <a:pt x="68057" y="712171"/>
                        <a:pt x="76200" y="736600"/>
                      </a:cubicBezTo>
                      <a:cubicBezTo>
                        <a:pt x="81027" y="751080"/>
                        <a:pt x="94774" y="761048"/>
                        <a:pt x="101600" y="774700"/>
                      </a:cubicBezTo>
                      <a:cubicBezTo>
                        <a:pt x="111750" y="795000"/>
                        <a:pt x="121575" y="844611"/>
                        <a:pt x="127000" y="863600"/>
                      </a:cubicBezTo>
                      <a:cubicBezTo>
                        <a:pt x="130678" y="876472"/>
                        <a:pt x="135467" y="889000"/>
                        <a:pt x="139700" y="901700"/>
                      </a:cubicBezTo>
                      <a:cubicBezTo>
                        <a:pt x="143933" y="1066800"/>
                        <a:pt x="144727" y="1232024"/>
                        <a:pt x="152400" y="1397000"/>
                      </a:cubicBezTo>
                      <a:cubicBezTo>
                        <a:pt x="153211" y="1414436"/>
                        <a:pt x="165100" y="1430346"/>
                        <a:pt x="165100" y="1447800"/>
                      </a:cubicBezTo>
                      <a:cubicBezTo>
                        <a:pt x="165100" y="1553718"/>
                        <a:pt x="162602" y="1659875"/>
                        <a:pt x="152400" y="1765300"/>
                      </a:cubicBezTo>
                      <a:cubicBezTo>
                        <a:pt x="149821" y="1791949"/>
                        <a:pt x="135467" y="1816100"/>
                        <a:pt x="127000" y="1841500"/>
                      </a:cubicBezTo>
                      <a:cubicBezTo>
                        <a:pt x="122767" y="1854200"/>
                        <a:pt x="121726" y="1868461"/>
                        <a:pt x="114300" y="1879600"/>
                      </a:cubicBezTo>
                      <a:cubicBezTo>
                        <a:pt x="105833" y="1892300"/>
                        <a:pt x="95726" y="1904048"/>
                        <a:pt x="88900" y="1917700"/>
                      </a:cubicBezTo>
                      <a:cubicBezTo>
                        <a:pt x="79790" y="1935920"/>
                        <a:pt x="67569" y="1990324"/>
                        <a:pt x="63500" y="2006600"/>
                      </a:cubicBezTo>
                      <a:cubicBezTo>
                        <a:pt x="71967" y="2252133"/>
                        <a:pt x="73575" y="2497999"/>
                        <a:pt x="88900" y="2743200"/>
                      </a:cubicBezTo>
                      <a:cubicBezTo>
                        <a:pt x="90570" y="2769922"/>
                        <a:pt x="105833" y="2794000"/>
                        <a:pt x="114300" y="2819400"/>
                      </a:cubicBezTo>
                      <a:cubicBezTo>
                        <a:pt x="132520" y="2874059"/>
                        <a:pt x="123753" y="2844513"/>
                        <a:pt x="139700" y="2908300"/>
                      </a:cubicBezTo>
                      <a:cubicBezTo>
                        <a:pt x="135467" y="3039533"/>
                        <a:pt x="134491" y="3170912"/>
                        <a:pt x="127000" y="3302000"/>
                      </a:cubicBezTo>
                      <a:cubicBezTo>
                        <a:pt x="126004" y="3319426"/>
                        <a:pt x="118086" y="3335761"/>
                        <a:pt x="114300" y="3352800"/>
                      </a:cubicBezTo>
                      <a:cubicBezTo>
                        <a:pt x="109617" y="3373872"/>
                        <a:pt x="106454" y="3395267"/>
                        <a:pt x="101600" y="3416300"/>
                      </a:cubicBezTo>
                      <a:cubicBezTo>
                        <a:pt x="93750" y="3450315"/>
                        <a:pt x="76200" y="3517900"/>
                        <a:pt x="76200" y="3517900"/>
                      </a:cubicBezTo>
                      <a:cubicBezTo>
                        <a:pt x="80433" y="3581400"/>
                        <a:pt x="82238" y="3645109"/>
                        <a:pt x="88900" y="3708400"/>
                      </a:cubicBezTo>
                      <a:cubicBezTo>
                        <a:pt x="92565" y="3743217"/>
                        <a:pt x="119900" y="3807001"/>
                        <a:pt x="127000" y="3835400"/>
                      </a:cubicBezTo>
                      <a:lnTo>
                        <a:pt x="139700" y="3886200"/>
                      </a:lnTo>
                      <a:cubicBezTo>
                        <a:pt x="143933" y="4017433"/>
                        <a:pt x="146438" y="4148734"/>
                        <a:pt x="152400" y="4279900"/>
                      </a:cubicBezTo>
                      <a:cubicBezTo>
                        <a:pt x="157591" y="4394091"/>
                        <a:pt x="155449" y="4437511"/>
                        <a:pt x="190500" y="4533900"/>
                      </a:cubicBezTo>
                      <a:cubicBezTo>
                        <a:pt x="196970" y="4551692"/>
                        <a:pt x="207433" y="4567767"/>
                        <a:pt x="215900" y="4584700"/>
                      </a:cubicBezTo>
                      <a:cubicBezTo>
                        <a:pt x="211667" y="4686300"/>
                        <a:pt x="214430" y="4788434"/>
                        <a:pt x="203200" y="4889500"/>
                      </a:cubicBezTo>
                      <a:cubicBezTo>
                        <a:pt x="201514" y="4904670"/>
                        <a:pt x="182627" y="4913120"/>
                        <a:pt x="177800" y="4927600"/>
                      </a:cubicBezTo>
                      <a:cubicBezTo>
                        <a:pt x="173784" y="4939648"/>
                        <a:pt x="177800" y="4953000"/>
                        <a:pt x="177800" y="4965700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3599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grpSp>
              <p:nvGrpSpPr>
                <p:cNvPr id="26" name="Group 34"/>
                <p:cNvGrpSpPr/>
                <p:nvPr/>
              </p:nvGrpSpPr>
              <p:grpSpPr>
                <a:xfrm>
                  <a:off x="4196783" y="8131754"/>
                  <a:ext cx="392954" cy="3057078"/>
                  <a:chOff x="7790137" y="8287513"/>
                  <a:chExt cx="459342" cy="3573558"/>
                </a:xfrm>
              </p:grpSpPr>
              <p:cxnSp>
                <p:nvCxnSpPr>
                  <p:cNvPr id="27" name="Straight Connector 35"/>
                  <p:cNvCxnSpPr/>
                  <p:nvPr/>
                </p:nvCxnSpPr>
                <p:spPr>
                  <a:xfrm flipH="1">
                    <a:off x="7985695" y="8287513"/>
                    <a:ext cx="44841" cy="3573558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FF0000"/>
                    </a:solidFill>
                    <a:prstDash val="dash"/>
                    <a:headEnd type="arrow" w="med" len="med"/>
                    <a:tailEnd type="none" w="med" len="med"/>
                  </a:ln>
                  <a:effectLst/>
                </p:spPr>
              </p:cxnSp>
              <p:sp>
                <p:nvSpPr>
                  <p:cNvPr id="28" name="Rounded Rectangle 36"/>
                  <p:cNvSpPr/>
                  <p:nvPr/>
                </p:nvSpPr>
                <p:spPr>
                  <a:xfrm rot="16200000">
                    <a:off x="7675118" y="10811288"/>
                    <a:ext cx="662086" cy="432048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 cap="flat" cmpd="sng" algn="ctr">
                    <a:noFill/>
                    <a:prstDash val="dash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3199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" name="Rounded Rectangle 37"/>
                  <p:cNvSpPr/>
                  <p:nvPr/>
                </p:nvSpPr>
                <p:spPr>
                  <a:xfrm rot="16200000">
                    <a:off x="7692886" y="9996851"/>
                    <a:ext cx="662086" cy="432048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 cap="flat" cmpd="sng" algn="ctr">
                    <a:noFill/>
                    <a:prstDash val="dash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3199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" name="Rounded Rectangle 38"/>
                  <p:cNvSpPr/>
                  <p:nvPr/>
                </p:nvSpPr>
                <p:spPr>
                  <a:xfrm rot="16200000">
                    <a:off x="7702412" y="9274541"/>
                    <a:ext cx="662086" cy="432048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 cap="flat" cmpd="sng" algn="ctr">
                    <a:noFill/>
                    <a:prstDash val="dash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3199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1" name="Rounded Rectangle 39"/>
                  <p:cNvSpPr/>
                  <p:nvPr/>
                </p:nvSpPr>
                <p:spPr>
                  <a:xfrm rot="16200000">
                    <a:off x="7702412" y="8581687"/>
                    <a:ext cx="662086" cy="432048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 cap="flat" cmpd="sng" algn="ctr">
                    <a:noFill/>
                    <a:prstDash val="dash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3199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</p:grpSp>
        </p:grpSp>
        <p:pic>
          <p:nvPicPr>
            <p:cNvPr id="35" name="图片 34" descr="th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2" t="38872" r="15929" b="12443"/>
            <a:stretch/>
          </p:blipFill>
          <p:spPr>
            <a:xfrm>
              <a:off x="3039008" y="3007591"/>
              <a:ext cx="1584730" cy="721020"/>
            </a:xfrm>
            <a:prstGeom prst="rect">
              <a:avLst/>
            </a:prstGeom>
          </p:spPr>
        </p:pic>
      </p:grpSp>
      <p:grpSp>
        <p:nvGrpSpPr>
          <p:cNvPr id="43" name="Group 1028"/>
          <p:cNvGrpSpPr/>
          <p:nvPr/>
        </p:nvGrpSpPr>
        <p:grpSpPr>
          <a:xfrm>
            <a:off x="6496387" y="1179565"/>
            <a:ext cx="1609762" cy="983432"/>
            <a:chOff x="4799456" y="1027473"/>
            <a:chExt cx="4734834" cy="3058149"/>
          </a:xfrm>
        </p:grpSpPr>
        <p:grpSp>
          <p:nvGrpSpPr>
            <p:cNvPr id="44" name="Group 1023"/>
            <p:cNvGrpSpPr/>
            <p:nvPr/>
          </p:nvGrpSpPr>
          <p:grpSpPr>
            <a:xfrm>
              <a:off x="4799456" y="1027473"/>
              <a:ext cx="4734834" cy="3058149"/>
              <a:chOff x="3040384" y="1866269"/>
              <a:chExt cx="4734834" cy="3058149"/>
            </a:xfrm>
          </p:grpSpPr>
          <p:grpSp>
            <p:nvGrpSpPr>
              <p:cNvPr id="46" name="Group 46"/>
              <p:cNvGrpSpPr/>
              <p:nvPr/>
            </p:nvGrpSpPr>
            <p:grpSpPr>
              <a:xfrm>
                <a:off x="3040384" y="1866269"/>
                <a:ext cx="4734834" cy="3058149"/>
                <a:chOff x="7105650" y="2490389"/>
                <a:chExt cx="10306050" cy="6825063"/>
              </a:xfrm>
            </p:grpSpPr>
            <p:sp>
              <p:nvSpPr>
                <p:cNvPr id="86" name="Rectangle 150"/>
                <p:cNvSpPr/>
                <p:nvPr/>
              </p:nvSpPr>
              <p:spPr>
                <a:xfrm>
                  <a:off x="7134626" y="2490396"/>
                  <a:ext cx="10277074" cy="6825056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9050" cmpd="sng">
                  <a:solidFill>
                    <a:srgbClr val="5678A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Rechteck 53"/>
                <p:cNvSpPr/>
                <p:nvPr/>
              </p:nvSpPr>
              <p:spPr>
                <a:xfrm>
                  <a:off x="7105650" y="2490389"/>
                  <a:ext cx="10306050" cy="1340907"/>
                </a:xfrm>
                <a:prstGeom prst="rect">
                  <a:avLst/>
                </a:prstGeom>
                <a:solidFill>
                  <a:srgbClr val="5678A9"/>
                </a:solidFill>
                <a:ln w="76200" cap="flat" cmpd="sng" algn="ctr">
                  <a:noFill/>
                  <a:prstDash val="solid"/>
                </a:ln>
                <a:effectLst/>
              </p:spPr>
              <p:txBody>
                <a:bodyPr lIns="91352" tIns="45675" rIns="91352" bIns="45675" rtlCol="0" anchor="ctr"/>
                <a:lstStyle/>
                <a:p>
                  <a:pPr algn="ctr" defTabSz="907810" eaLnBrk="0" hangingPunct="0">
                    <a:lnSpc>
                      <a:spcPct val="95000"/>
                    </a:lnSpc>
                    <a:defRPr/>
                  </a:pPr>
                  <a:r>
                    <a:rPr lang="zh-CN" altLang="en-US" sz="900" b="1" dirty="0" smtClean="0">
                      <a:solidFill>
                        <a:prstClr val="white"/>
                      </a:solidFill>
                      <a:latin typeface="Heiti SC Light"/>
                      <a:ea typeface="Heiti SC Light"/>
                      <a:cs typeface="Heiti SC Light"/>
                    </a:rPr>
                    <a:t>深度学习网络模型</a:t>
                  </a:r>
                  <a:endParaRPr lang="en-GB" sz="900" b="1" dirty="0">
                    <a:solidFill>
                      <a:prstClr val="white"/>
                    </a:solidFill>
                    <a:latin typeface="Heiti SC Light"/>
                    <a:ea typeface="Heiti SC Light"/>
                    <a:cs typeface="Heiti SC Light"/>
                  </a:endParaRPr>
                </a:p>
              </p:txBody>
            </p:sp>
          </p:grpSp>
          <p:sp>
            <p:nvSpPr>
              <p:cNvPr id="47" name="Rounded Rectangle 86"/>
              <p:cNvSpPr/>
              <p:nvPr/>
            </p:nvSpPr>
            <p:spPr>
              <a:xfrm>
                <a:off x="5414259" y="2768012"/>
                <a:ext cx="2120015" cy="1699042"/>
              </a:xfrm>
              <a:prstGeom prst="roundRect">
                <a:avLst/>
              </a:prstGeom>
              <a:solidFill>
                <a:srgbClr val="FFFFFF"/>
              </a:solidFill>
              <a:ln w="9525" cmpd="sng"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ight Arrow 49"/>
              <p:cNvSpPr/>
              <p:nvPr/>
            </p:nvSpPr>
            <p:spPr>
              <a:xfrm>
                <a:off x="4098848" y="3569701"/>
                <a:ext cx="182644" cy="128621"/>
              </a:xfrm>
              <a:prstGeom prst="rightArrow">
                <a:avLst/>
              </a:prstGeom>
              <a:solidFill>
                <a:srgbClr val="5678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9" name="Group 50"/>
              <p:cNvGrpSpPr/>
              <p:nvPr/>
            </p:nvGrpSpPr>
            <p:grpSpPr>
              <a:xfrm>
                <a:off x="3382915" y="2467100"/>
                <a:ext cx="599017" cy="2283187"/>
                <a:chOff x="9062783" y="6000720"/>
                <a:chExt cx="1559802" cy="5095532"/>
              </a:xfrm>
            </p:grpSpPr>
            <p:grpSp>
              <p:nvGrpSpPr>
                <p:cNvPr id="69" name="Group 69"/>
                <p:cNvGrpSpPr/>
                <p:nvPr/>
              </p:nvGrpSpPr>
              <p:grpSpPr>
                <a:xfrm>
                  <a:off x="9249340" y="6144928"/>
                  <a:ext cx="919167" cy="3665800"/>
                  <a:chOff x="1507620" y="2384609"/>
                  <a:chExt cx="1371600" cy="5470185"/>
                </a:xfrm>
              </p:grpSpPr>
              <p:pic>
                <p:nvPicPr>
                  <p:cNvPr id="79" name="Picture 7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7620" y="2384609"/>
                    <a:ext cx="1371600" cy="11118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pic>
              <p:pic>
                <p:nvPicPr>
                  <p:cNvPr id="80" name="Picture 8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7620" y="3115043"/>
                    <a:ext cx="1371600" cy="1086105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pic>
              <p:pic>
                <p:nvPicPr>
                  <p:cNvPr id="81" name="Picture 81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7620" y="3813421"/>
                    <a:ext cx="1371600" cy="977774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pic>
                <p:nvPicPr>
                  <p:cNvPr id="82" name="Picture 82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7620" y="4529447"/>
                    <a:ext cx="1371600" cy="1051556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pic>
                <p:nvPicPr>
                  <p:cNvPr id="83" name="Picture 83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7620" y="5231705"/>
                    <a:ext cx="1371600" cy="1041090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pic>
                <p:nvPicPr>
                  <p:cNvPr id="84" name="Picture 84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7620" y="5944423"/>
                    <a:ext cx="1371600" cy="982362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pic>
                <p:nvPicPr>
                  <p:cNvPr id="85" name="Picture 85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7620" y="6650902"/>
                    <a:ext cx="1371600" cy="1203892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</p:grpSp>
            <p:grpSp>
              <p:nvGrpSpPr>
                <p:cNvPr id="70" name="Group 70"/>
                <p:cNvGrpSpPr/>
                <p:nvPr/>
              </p:nvGrpSpPr>
              <p:grpSpPr>
                <a:xfrm>
                  <a:off x="9552361" y="7210679"/>
                  <a:ext cx="919167" cy="3665800"/>
                  <a:chOff x="1507620" y="2384609"/>
                  <a:chExt cx="1371600" cy="5470185"/>
                </a:xfrm>
              </p:grpSpPr>
              <p:pic>
                <p:nvPicPr>
                  <p:cNvPr id="72" name="Picture 72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7620" y="2384609"/>
                    <a:ext cx="1371600" cy="11118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pic>
              <p:pic>
                <p:nvPicPr>
                  <p:cNvPr id="73" name="Picture 73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7620" y="3115040"/>
                    <a:ext cx="1371600" cy="1086105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pic>
              <p:pic>
                <p:nvPicPr>
                  <p:cNvPr id="74" name="Picture 74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7620" y="3813421"/>
                    <a:ext cx="1371600" cy="977774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pic>
                <p:nvPicPr>
                  <p:cNvPr id="75" name="Picture 75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7620" y="4529446"/>
                    <a:ext cx="1371600" cy="105155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pic>
              <p:pic>
                <p:nvPicPr>
                  <p:cNvPr id="76" name="Picture 76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7620" y="5231708"/>
                    <a:ext cx="1371600" cy="104108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pic>
              <p:pic>
                <p:nvPicPr>
                  <p:cNvPr id="77" name="Picture 77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7620" y="5944421"/>
                    <a:ext cx="1371600" cy="98236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pic>
              <p:pic>
                <p:nvPicPr>
                  <p:cNvPr id="78" name="Picture 78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7620" y="6650900"/>
                    <a:ext cx="1371600" cy="120389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pic>
            </p:grpSp>
            <p:sp>
              <p:nvSpPr>
                <p:cNvPr id="71" name="Rectangle 71"/>
                <p:cNvSpPr/>
                <p:nvPr/>
              </p:nvSpPr>
              <p:spPr>
                <a:xfrm>
                  <a:off x="9062783" y="6000720"/>
                  <a:ext cx="1559802" cy="5095532"/>
                </a:xfrm>
                <a:prstGeom prst="rect">
                  <a:avLst/>
                </a:prstGeom>
                <a:noFill/>
                <a:ln w="28575">
                  <a:solidFill>
                    <a:srgbClr val="5678A9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Group 51"/>
              <p:cNvGrpSpPr/>
              <p:nvPr/>
            </p:nvGrpSpPr>
            <p:grpSpPr>
              <a:xfrm>
                <a:off x="4398588" y="2467100"/>
                <a:ext cx="599017" cy="2283187"/>
                <a:chOff x="10642328" y="4138650"/>
                <a:chExt cx="1559802" cy="5095532"/>
              </a:xfrm>
            </p:grpSpPr>
            <p:grpSp>
              <p:nvGrpSpPr>
                <p:cNvPr id="53" name="Group 53"/>
                <p:cNvGrpSpPr/>
                <p:nvPr/>
              </p:nvGrpSpPr>
              <p:grpSpPr>
                <a:xfrm>
                  <a:off x="10756512" y="4237405"/>
                  <a:ext cx="1320587" cy="4884743"/>
                  <a:chOff x="10756512" y="4237405"/>
                  <a:chExt cx="1320587" cy="4884743"/>
                </a:xfrm>
              </p:grpSpPr>
              <p:grpSp>
                <p:nvGrpSpPr>
                  <p:cNvPr id="55" name="Group 55"/>
                  <p:cNvGrpSpPr/>
                  <p:nvPr/>
                </p:nvGrpSpPr>
                <p:grpSpPr>
                  <a:xfrm>
                    <a:off x="10756512" y="4237405"/>
                    <a:ext cx="906409" cy="3487942"/>
                    <a:chOff x="10756512" y="4237405"/>
                    <a:chExt cx="906409" cy="3487942"/>
                  </a:xfrm>
                </p:grpSpPr>
                <p:pic>
                  <p:nvPicPr>
                    <p:cNvPr id="63" name="Picture 63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13">
                              <a14:imgEffect>
                                <a14:saturation sat="33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756512" y="6444134"/>
                      <a:ext cx="906409" cy="583039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pic>
                <p:pic>
                  <p:nvPicPr>
                    <p:cNvPr id="64" name="Picture 64"/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756512" y="5410142"/>
                      <a:ext cx="906409" cy="450535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softEdge rad="112500"/>
                    </a:effectLst>
                  </p:spPr>
                </p:pic>
                <p:pic>
                  <p:nvPicPr>
                    <p:cNvPr id="65" name="Picture 65"/>
                    <p:cNvPicPr>
                      <a:picLocks noChangeAspect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756512" y="4237405"/>
                      <a:ext cx="906409" cy="669065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pic>
                <p:pic>
                  <p:nvPicPr>
                    <p:cNvPr id="66" name="Picture 66"/>
                    <p:cNvPicPr>
                      <a:picLocks noChangeAspect="1"/>
                    </p:cNvPicPr>
                    <p:nvPr/>
                  </p:nvPicPr>
                  <p:blipFill>
                    <a:blip r:embed="rId16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17">
                              <a14:imgEffect>
                                <a14:saturation sat="33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756512" y="5885215"/>
                      <a:ext cx="906409" cy="529809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softEdge rad="112500"/>
                    </a:effectLst>
                  </p:spPr>
                </p:pic>
                <p:pic>
                  <p:nvPicPr>
                    <p:cNvPr id="67" name="Picture 67"/>
                    <p:cNvPicPr>
                      <a:picLocks noChangeAspect="1"/>
                    </p:cNvPicPr>
                    <p:nvPr/>
                  </p:nvPicPr>
                  <p:blipFill>
                    <a:blip r:embed="rId1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756512" y="4933158"/>
                      <a:ext cx="906409" cy="445751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pic>
                <p:pic>
                  <p:nvPicPr>
                    <p:cNvPr id="68" name="Picture 68"/>
                    <p:cNvPicPr>
                      <a:picLocks noChangeAspect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756512" y="7056282"/>
                      <a:ext cx="906409" cy="669065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softEdge rad="112500"/>
                    </a:effectLst>
                  </p:spPr>
                </p:pic>
              </p:grpSp>
              <p:grpSp>
                <p:nvGrpSpPr>
                  <p:cNvPr id="56" name="Group 56"/>
                  <p:cNvGrpSpPr/>
                  <p:nvPr/>
                </p:nvGrpSpPr>
                <p:grpSpPr>
                  <a:xfrm>
                    <a:off x="11170690" y="5634206"/>
                    <a:ext cx="906409" cy="3487942"/>
                    <a:chOff x="11170690" y="5634206"/>
                    <a:chExt cx="906409" cy="3487942"/>
                  </a:xfrm>
                </p:grpSpPr>
                <p:pic>
                  <p:nvPicPr>
                    <p:cNvPr id="57" name="Picture 57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13">
                              <a14:imgEffect>
                                <a14:saturation sat="33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170690" y="7840935"/>
                      <a:ext cx="906409" cy="583039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pic>
                <p:pic>
                  <p:nvPicPr>
                    <p:cNvPr id="58" name="Picture 58"/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170690" y="6806943"/>
                      <a:ext cx="906409" cy="450535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softEdge rad="112500"/>
                    </a:effectLst>
                  </p:spPr>
                </p:pic>
                <p:pic>
                  <p:nvPicPr>
                    <p:cNvPr id="59" name="Picture 59"/>
                    <p:cNvPicPr>
                      <a:picLocks noChangeAspect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170690" y="5634206"/>
                      <a:ext cx="906409" cy="669065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pic>
                <p:pic>
                  <p:nvPicPr>
                    <p:cNvPr id="60" name="Picture 60"/>
                    <p:cNvPicPr>
                      <a:picLocks noChangeAspect="1"/>
                    </p:cNvPicPr>
                    <p:nvPr/>
                  </p:nvPicPr>
                  <p:blipFill>
                    <a:blip r:embed="rId16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17">
                              <a14:imgEffect>
                                <a14:saturation sat="33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170690" y="7282016"/>
                      <a:ext cx="906409" cy="529809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pic>
                <p:pic>
                  <p:nvPicPr>
                    <p:cNvPr id="61" name="Picture 61"/>
                    <p:cNvPicPr>
                      <a:picLocks noChangeAspect="1"/>
                    </p:cNvPicPr>
                    <p:nvPr/>
                  </p:nvPicPr>
                  <p:blipFill>
                    <a:blip r:embed="rId1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170690" y="6329959"/>
                      <a:ext cx="906409" cy="445751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softEdge rad="112500"/>
                    </a:effectLst>
                  </p:spPr>
                </p:pic>
                <p:pic>
                  <p:nvPicPr>
                    <p:cNvPr id="62" name="Picture 62"/>
                    <p:cNvPicPr>
                      <a:picLocks noChangeAspect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170690" y="8453083"/>
                      <a:ext cx="906409" cy="669065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pic>
              </p:grpSp>
            </p:grpSp>
            <p:sp>
              <p:nvSpPr>
                <p:cNvPr id="54" name="Rectangle 54"/>
                <p:cNvSpPr/>
                <p:nvPr/>
              </p:nvSpPr>
              <p:spPr>
                <a:xfrm>
                  <a:off x="10642328" y="4138650"/>
                  <a:ext cx="1559802" cy="5095532"/>
                </a:xfrm>
                <a:prstGeom prst="rect">
                  <a:avLst/>
                </a:prstGeom>
                <a:noFill/>
                <a:ln w="28575">
                  <a:solidFill>
                    <a:srgbClr val="5678A9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1" name="Right Arrow 52"/>
              <p:cNvSpPr/>
              <p:nvPr/>
            </p:nvSpPr>
            <p:spPr>
              <a:xfrm>
                <a:off x="5114700" y="3569701"/>
                <a:ext cx="182644" cy="128621"/>
              </a:xfrm>
              <a:prstGeom prst="rightArrow">
                <a:avLst/>
              </a:prstGeom>
              <a:solidFill>
                <a:srgbClr val="5678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</a:endParaRPr>
              </a:p>
            </p:txBody>
          </p:sp>
          <p:pic>
            <p:nvPicPr>
              <p:cNvPr id="52" name="Picture 44"/>
              <p:cNvPicPr>
                <a:picLocks noChangeAspect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493577" y="2729514"/>
                <a:ext cx="1942328" cy="1550902"/>
              </a:xfrm>
              <a:prstGeom prst="rect">
                <a:avLst/>
              </a:prstGeom>
            </p:spPr>
          </p:pic>
        </p:grpSp>
        <p:pic>
          <p:nvPicPr>
            <p:cNvPr id="45" name="Picture 165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47591" y="2071539"/>
              <a:ext cx="1993360" cy="1591650"/>
            </a:xfrm>
            <a:prstGeom prst="rect">
              <a:avLst/>
            </a:prstGeom>
          </p:spPr>
        </p:pic>
      </p:grpSp>
      <p:grpSp>
        <p:nvGrpSpPr>
          <p:cNvPr id="94" name="组 93"/>
          <p:cNvGrpSpPr/>
          <p:nvPr/>
        </p:nvGrpSpPr>
        <p:grpSpPr>
          <a:xfrm>
            <a:off x="3959425" y="1179565"/>
            <a:ext cx="2311090" cy="983432"/>
            <a:chOff x="629641" y="1065636"/>
            <a:chExt cx="3195955" cy="2382660"/>
          </a:xfrm>
        </p:grpSpPr>
        <p:grpSp>
          <p:nvGrpSpPr>
            <p:cNvPr id="37" name="Group 1024"/>
            <p:cNvGrpSpPr/>
            <p:nvPr/>
          </p:nvGrpSpPr>
          <p:grpSpPr>
            <a:xfrm>
              <a:off x="629641" y="1065636"/>
              <a:ext cx="3195955" cy="2382660"/>
              <a:chOff x="2575008" y="3940026"/>
              <a:chExt cx="1763357" cy="2383280"/>
            </a:xfrm>
          </p:grpSpPr>
          <p:grpSp>
            <p:nvGrpSpPr>
              <p:cNvPr id="38" name="Group 155"/>
              <p:cNvGrpSpPr/>
              <p:nvPr/>
            </p:nvGrpSpPr>
            <p:grpSpPr>
              <a:xfrm>
                <a:off x="2575008" y="3940026"/>
                <a:ext cx="1763357" cy="2383280"/>
                <a:chOff x="1017142" y="4301300"/>
                <a:chExt cx="1763357" cy="2383280"/>
              </a:xfrm>
            </p:grpSpPr>
            <p:sp>
              <p:nvSpPr>
                <p:cNvPr id="41" name="Rectangle 156"/>
                <p:cNvSpPr/>
                <p:nvPr/>
              </p:nvSpPr>
              <p:spPr>
                <a:xfrm>
                  <a:off x="1017142" y="4301302"/>
                  <a:ext cx="1763357" cy="2383278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9050" cmpd="sng">
                  <a:solidFill>
                    <a:srgbClr val="5678A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Rechteck 53"/>
                <p:cNvSpPr/>
                <p:nvPr/>
              </p:nvSpPr>
              <p:spPr>
                <a:xfrm>
                  <a:off x="1017142" y="4301300"/>
                  <a:ext cx="1763357" cy="524292"/>
                </a:xfrm>
                <a:prstGeom prst="rect">
                  <a:avLst/>
                </a:prstGeom>
                <a:solidFill>
                  <a:srgbClr val="5678A9"/>
                </a:solidFill>
                <a:ln w="76200" cap="flat" cmpd="sng" algn="ctr">
                  <a:noFill/>
                  <a:prstDash val="solid"/>
                </a:ln>
                <a:effectLst/>
              </p:spPr>
              <p:txBody>
                <a:bodyPr lIns="91352" tIns="45675" rIns="91352" bIns="45675" rtlCol="0" anchor="ctr"/>
                <a:lstStyle/>
                <a:p>
                  <a:pPr algn="ctr" defTabSz="907810" eaLnBrk="0" hangingPunct="0">
                    <a:lnSpc>
                      <a:spcPct val="95000"/>
                    </a:lnSpc>
                    <a:defRPr/>
                  </a:pPr>
                  <a:r>
                    <a:rPr lang="zh-CN" altLang="en-US" sz="900" b="1" dirty="0" smtClean="0">
                      <a:solidFill>
                        <a:prstClr val="white"/>
                      </a:solidFill>
                      <a:latin typeface="Heiti SC Light"/>
                      <a:ea typeface="Heiti SC Light"/>
                      <a:cs typeface="Heiti SC Light"/>
                    </a:rPr>
                    <a:t>抽象交通行为数据</a:t>
                  </a:r>
                  <a:endParaRPr lang="en-GB" sz="900" b="1" dirty="0">
                    <a:solidFill>
                      <a:prstClr val="white"/>
                    </a:solidFill>
                    <a:latin typeface="Heiti SC Light"/>
                    <a:ea typeface="Heiti SC Light"/>
                    <a:cs typeface="Heiti SC Light"/>
                  </a:endParaRPr>
                </a:p>
              </p:txBody>
            </p:sp>
          </p:grpSp>
          <p:pic>
            <p:nvPicPr>
              <p:cNvPr id="39" name="Picture1.png"/>
              <p:cNvPicPr/>
              <p:nvPr/>
            </p:nvPicPr>
            <p:blipFill rotWithShape="1">
              <a:blip r:embed="rId20" cstate="print">
                <a:extLst/>
              </a:blip>
              <a:srcRect l="30794" t="13041" r="22513" b="14538"/>
              <a:stretch/>
            </p:blipFill>
            <p:spPr>
              <a:xfrm>
                <a:off x="2783513" y="5403884"/>
                <a:ext cx="1346345" cy="803646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93" name="Picture 34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93558" y="860025"/>
              <a:ext cx="853887" cy="2425921"/>
            </a:xfrm>
            <a:prstGeom prst="rect">
              <a:avLst/>
            </a:prstGeom>
          </p:spPr>
        </p:pic>
      </p:grpSp>
      <p:grpSp>
        <p:nvGrpSpPr>
          <p:cNvPr id="95" name="Group 32"/>
          <p:cNvGrpSpPr/>
          <p:nvPr/>
        </p:nvGrpSpPr>
        <p:grpSpPr>
          <a:xfrm>
            <a:off x="3959425" y="2327918"/>
            <a:ext cx="738758" cy="948803"/>
            <a:chOff x="495961" y="3922981"/>
            <a:chExt cx="3830318" cy="2416347"/>
          </a:xfrm>
        </p:grpSpPr>
        <p:grpSp>
          <p:nvGrpSpPr>
            <p:cNvPr id="96" name="Group 20"/>
            <p:cNvGrpSpPr/>
            <p:nvPr/>
          </p:nvGrpSpPr>
          <p:grpSpPr>
            <a:xfrm>
              <a:off x="495961" y="3922981"/>
              <a:ext cx="3830318" cy="2416347"/>
              <a:chOff x="1017142" y="4448710"/>
              <a:chExt cx="1763357" cy="2235870"/>
            </a:xfrm>
          </p:grpSpPr>
          <p:sp>
            <p:nvSpPr>
              <p:cNvPr id="99" name="Rectangle 21"/>
              <p:cNvSpPr/>
              <p:nvPr/>
            </p:nvSpPr>
            <p:spPr>
              <a:xfrm>
                <a:off x="1017142" y="4448710"/>
                <a:ext cx="1763357" cy="223587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 cmpd="sng">
                <a:solidFill>
                  <a:srgbClr val="5678A9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srgbClr val="5578A9"/>
                  </a:solidFill>
                </a:endParaRPr>
              </a:p>
            </p:txBody>
          </p:sp>
          <p:sp>
            <p:nvSpPr>
              <p:cNvPr id="100" name="Rechteck 53"/>
              <p:cNvSpPr/>
              <p:nvPr/>
            </p:nvSpPr>
            <p:spPr>
              <a:xfrm>
                <a:off x="1017142" y="4448710"/>
                <a:ext cx="1763357" cy="376882"/>
              </a:xfrm>
              <a:prstGeom prst="rect">
                <a:avLst/>
              </a:prstGeom>
              <a:solidFill>
                <a:srgbClr val="5578A9"/>
              </a:solidFill>
              <a:ln w="19050" cap="flat" cmpd="sng" algn="ctr">
                <a:solidFill>
                  <a:srgbClr val="5578A9"/>
                </a:solidFill>
                <a:prstDash val="solid"/>
              </a:ln>
              <a:effectLst/>
            </p:spPr>
            <p:txBody>
              <a:bodyPr lIns="91352" tIns="45675" rIns="91352" bIns="45675" rtlCol="0" anchor="ctr"/>
              <a:lstStyle/>
              <a:p>
                <a:pPr algn="ctr" defTabSz="907810" eaLnBrk="0" hangingPunct="0">
                  <a:lnSpc>
                    <a:spcPct val="95000"/>
                  </a:lnSpc>
                  <a:defRPr/>
                </a:pPr>
                <a:r>
                  <a:rPr lang="zh-CN" altLang="en-US" sz="700" b="1" dirty="0" smtClean="0">
                    <a:solidFill>
                      <a:prstClr val="white"/>
                    </a:solidFill>
                    <a:latin typeface="Heiti SC Light"/>
                    <a:ea typeface="Heiti SC Light"/>
                    <a:cs typeface="Heiti SC Light"/>
                  </a:rPr>
                  <a:t>交通监控数据</a:t>
                </a:r>
                <a:endParaRPr lang="en-GB" sz="700" b="1" dirty="0">
                  <a:solidFill>
                    <a:prstClr val="white"/>
                  </a:solidFill>
                  <a:latin typeface="Heiti SC Light"/>
                  <a:ea typeface="Heiti SC Light"/>
                  <a:cs typeface="Heiti SC Light"/>
                </a:endParaRPr>
              </a:p>
            </p:txBody>
          </p:sp>
        </p:grpSp>
        <p:pic>
          <p:nvPicPr>
            <p:cNvPr id="98" name="Picture 24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54646" y="4496294"/>
              <a:ext cx="3315599" cy="16910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101" name="Right Arrow 177"/>
          <p:cNvSpPr/>
          <p:nvPr/>
        </p:nvSpPr>
        <p:spPr>
          <a:xfrm rot="16200000">
            <a:off x="5008246" y="2014104"/>
            <a:ext cx="169342" cy="404150"/>
          </a:xfrm>
          <a:prstGeom prst="rightArrow">
            <a:avLst/>
          </a:prstGeom>
          <a:solidFill>
            <a:srgbClr val="567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02" name="Right Arrow 177"/>
          <p:cNvSpPr/>
          <p:nvPr/>
        </p:nvSpPr>
        <p:spPr>
          <a:xfrm rot="16200000">
            <a:off x="4232610" y="2013446"/>
            <a:ext cx="169342" cy="404150"/>
          </a:xfrm>
          <a:prstGeom prst="rightArrow">
            <a:avLst/>
          </a:prstGeom>
          <a:solidFill>
            <a:srgbClr val="567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03" name="Right Arrow 177"/>
          <p:cNvSpPr/>
          <p:nvPr/>
        </p:nvSpPr>
        <p:spPr>
          <a:xfrm rot="16200000">
            <a:off x="5773012" y="2013446"/>
            <a:ext cx="169342" cy="404150"/>
          </a:xfrm>
          <a:prstGeom prst="rightArrow">
            <a:avLst/>
          </a:prstGeom>
          <a:solidFill>
            <a:srgbClr val="567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04" name="Right Arrow 181"/>
          <p:cNvSpPr/>
          <p:nvPr/>
        </p:nvSpPr>
        <p:spPr>
          <a:xfrm>
            <a:off x="6303505" y="1558963"/>
            <a:ext cx="174441" cy="378112"/>
          </a:xfrm>
          <a:prstGeom prst="rightArrow">
            <a:avLst/>
          </a:prstGeom>
          <a:solidFill>
            <a:srgbClr val="567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pic>
        <p:nvPicPr>
          <p:cNvPr id="111" name="Picture 103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89077" y="2575893"/>
            <a:ext cx="353537" cy="338451"/>
          </a:xfrm>
          <a:prstGeom prst="rect">
            <a:avLst/>
          </a:prstGeom>
        </p:spPr>
      </p:pic>
      <p:pic>
        <p:nvPicPr>
          <p:cNvPr id="112" name="Picture 1030"/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6860" y="2529240"/>
            <a:ext cx="435855" cy="384289"/>
          </a:xfrm>
          <a:prstGeom prst="rect">
            <a:avLst/>
          </a:prstGeom>
        </p:spPr>
      </p:pic>
      <p:pic>
        <p:nvPicPr>
          <p:cNvPr id="113" name="Picture 6" descr="http://tse1.mm.bing.net/th?&amp;id=OIP.M5b1f8c7013b624156df534a87cc35140o0&amp;w=300&amp;h=300&amp;c=0&amp;pid=1.9&amp;rs=0&amp;p=0&amp;r=0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984" y="2528560"/>
            <a:ext cx="401397" cy="40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ight Arrow 182"/>
          <p:cNvSpPr/>
          <p:nvPr/>
        </p:nvSpPr>
        <p:spPr>
          <a:xfrm rot="5400000">
            <a:off x="7274898" y="2088527"/>
            <a:ext cx="269959" cy="478781"/>
          </a:xfrm>
          <a:prstGeom prst="rightArrow">
            <a:avLst/>
          </a:prstGeom>
          <a:solidFill>
            <a:srgbClr val="567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930872" y="2929957"/>
            <a:ext cx="771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 dirty="0" smtClean="0">
                <a:solidFill>
                  <a:srgbClr val="5578A9"/>
                </a:solidFill>
                <a:latin typeface="Heiti SC Light"/>
                <a:ea typeface="Heiti SC Light"/>
                <a:cs typeface="Heiti SC Light"/>
              </a:rPr>
              <a:t>行为模型库</a:t>
            </a:r>
            <a:endParaRPr kumimoji="1" lang="zh-CN" altLang="en-US" sz="900" dirty="0">
              <a:solidFill>
                <a:srgbClr val="5578A9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118" name="Group 1027"/>
          <p:cNvGrpSpPr/>
          <p:nvPr/>
        </p:nvGrpSpPr>
        <p:grpSpPr>
          <a:xfrm>
            <a:off x="8209568" y="1179566"/>
            <a:ext cx="755644" cy="2098315"/>
            <a:chOff x="5647235" y="484700"/>
            <a:chExt cx="1915614" cy="5704086"/>
          </a:xfrm>
        </p:grpSpPr>
        <p:grpSp>
          <p:nvGrpSpPr>
            <p:cNvPr id="119" name="Group 168"/>
            <p:cNvGrpSpPr/>
            <p:nvPr/>
          </p:nvGrpSpPr>
          <p:grpSpPr>
            <a:xfrm>
              <a:off x="5647235" y="484700"/>
              <a:ext cx="1915614" cy="5704086"/>
              <a:chOff x="3014612" y="980494"/>
              <a:chExt cx="1349133" cy="5704086"/>
            </a:xfrm>
          </p:grpSpPr>
          <p:sp>
            <p:nvSpPr>
              <p:cNvPr id="121" name="Rectangle 171"/>
              <p:cNvSpPr/>
              <p:nvPr/>
            </p:nvSpPr>
            <p:spPr>
              <a:xfrm>
                <a:off x="3014612" y="980494"/>
                <a:ext cx="1349133" cy="570408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 cmpd="sng">
                <a:solidFill>
                  <a:srgbClr val="5678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Rechteck 53"/>
              <p:cNvSpPr/>
              <p:nvPr/>
            </p:nvSpPr>
            <p:spPr>
              <a:xfrm>
                <a:off x="3014612" y="980494"/>
                <a:ext cx="1349133" cy="933840"/>
              </a:xfrm>
              <a:prstGeom prst="rect">
                <a:avLst/>
              </a:prstGeom>
              <a:solidFill>
                <a:srgbClr val="5678A9"/>
              </a:solidFill>
              <a:ln w="76200" cap="flat" cmpd="sng" algn="ctr">
                <a:noFill/>
                <a:prstDash val="solid"/>
              </a:ln>
              <a:effectLst/>
            </p:spPr>
            <p:txBody>
              <a:bodyPr lIns="91352" tIns="45675" rIns="91352" bIns="45675" rtlCol="0" anchor="ctr"/>
              <a:lstStyle/>
              <a:p>
                <a:pPr algn="ctr" defTabSz="907810" eaLnBrk="0" hangingPunct="0">
                  <a:lnSpc>
                    <a:spcPct val="95000"/>
                  </a:lnSpc>
                  <a:defRPr/>
                </a:pPr>
                <a:r>
                  <a:rPr lang="zh-CN" altLang="en-US" sz="700" b="1" dirty="0" smtClean="0">
                    <a:solidFill>
                      <a:prstClr val="white"/>
                    </a:solidFill>
                    <a:latin typeface="Heiti SC Light"/>
                    <a:ea typeface="Heiti SC Light"/>
                    <a:cs typeface="Heiti SC Light"/>
                  </a:rPr>
                  <a:t>强化学习</a:t>
                </a:r>
                <a:endParaRPr lang="en-US" altLang="zh-CN" sz="700" b="1" dirty="0" smtClean="0">
                  <a:solidFill>
                    <a:prstClr val="white"/>
                  </a:solidFill>
                  <a:latin typeface="Heiti SC Light"/>
                  <a:ea typeface="Heiti SC Light"/>
                  <a:cs typeface="Heiti SC Light"/>
                </a:endParaRPr>
              </a:p>
              <a:p>
                <a:pPr algn="ctr" defTabSz="907810" eaLnBrk="0" hangingPunct="0">
                  <a:lnSpc>
                    <a:spcPct val="95000"/>
                  </a:lnSpc>
                  <a:defRPr/>
                </a:pPr>
                <a:r>
                  <a:rPr lang="zh-CN" altLang="en-US" sz="700" b="1" dirty="0" smtClean="0">
                    <a:solidFill>
                      <a:prstClr val="white"/>
                    </a:solidFill>
                    <a:latin typeface="Heiti SC Light"/>
                    <a:ea typeface="Heiti SC Light"/>
                    <a:cs typeface="Heiti SC Light"/>
                  </a:rPr>
                  <a:t>决策规划</a:t>
                </a:r>
                <a:endParaRPr lang="en-GB" sz="1200" b="1" dirty="0">
                  <a:solidFill>
                    <a:prstClr val="white"/>
                  </a:solidFill>
                  <a:latin typeface="Heiti SC Light"/>
                  <a:ea typeface="Heiti SC Light"/>
                  <a:cs typeface="Heiti SC Light"/>
                </a:endParaRPr>
              </a:p>
            </p:txBody>
          </p:sp>
        </p:grpSp>
        <p:pic>
          <p:nvPicPr>
            <p:cNvPr id="120" name="Picture 1026"/>
            <p:cNvPicPr>
              <a:picLocks noChangeAspect="1"/>
            </p:cNvPicPr>
            <p:nvPr/>
          </p:nvPicPr>
          <p:blipFill rotWithShape="1">
            <a:blip r:embed="rId26"/>
            <a:srcRect l="19358" t="22080" r="16716" b="33304"/>
            <a:stretch/>
          </p:blipFill>
          <p:spPr>
            <a:xfrm rot="16200000">
              <a:off x="4608371" y="2954566"/>
              <a:ext cx="4114524" cy="1464244"/>
            </a:xfrm>
            <a:prstGeom prst="rect">
              <a:avLst/>
            </a:prstGeom>
          </p:spPr>
        </p:pic>
      </p:grpSp>
      <p:sp>
        <p:nvSpPr>
          <p:cNvPr id="129" name="Right Arrow 181"/>
          <p:cNvSpPr/>
          <p:nvPr/>
        </p:nvSpPr>
        <p:spPr>
          <a:xfrm>
            <a:off x="7990788" y="2492986"/>
            <a:ext cx="174441" cy="378112"/>
          </a:xfrm>
          <a:prstGeom prst="rightArrow">
            <a:avLst/>
          </a:prstGeom>
          <a:solidFill>
            <a:srgbClr val="567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30" name="Right Arrow 182"/>
          <p:cNvSpPr/>
          <p:nvPr/>
        </p:nvSpPr>
        <p:spPr>
          <a:xfrm rot="5400000">
            <a:off x="7332188" y="3056378"/>
            <a:ext cx="269959" cy="478781"/>
          </a:xfrm>
          <a:prstGeom prst="rightArrow">
            <a:avLst/>
          </a:prstGeom>
          <a:solidFill>
            <a:srgbClr val="567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grpSp>
        <p:nvGrpSpPr>
          <p:cNvPr id="134" name="Group 155"/>
          <p:cNvGrpSpPr/>
          <p:nvPr/>
        </p:nvGrpSpPr>
        <p:grpSpPr>
          <a:xfrm>
            <a:off x="3975574" y="3464896"/>
            <a:ext cx="4989638" cy="1245099"/>
            <a:chOff x="1017142" y="4448710"/>
            <a:chExt cx="1763357" cy="2235870"/>
          </a:xfrm>
        </p:grpSpPr>
        <p:sp>
          <p:nvSpPr>
            <p:cNvPr id="136" name="Rectangle 156"/>
            <p:cNvSpPr/>
            <p:nvPr/>
          </p:nvSpPr>
          <p:spPr>
            <a:xfrm>
              <a:off x="1017142" y="4448710"/>
              <a:ext cx="1763357" cy="22358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mpd="sng">
              <a:solidFill>
                <a:srgbClr val="5678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137" name="Rechteck 53"/>
            <p:cNvSpPr/>
            <p:nvPr/>
          </p:nvSpPr>
          <p:spPr>
            <a:xfrm>
              <a:off x="1017142" y="4448710"/>
              <a:ext cx="1763357" cy="376882"/>
            </a:xfrm>
            <a:prstGeom prst="rect">
              <a:avLst/>
            </a:prstGeom>
            <a:solidFill>
              <a:srgbClr val="5678A9"/>
            </a:solidFill>
            <a:ln w="76200" cap="flat" cmpd="sng" algn="ctr">
              <a:noFill/>
              <a:prstDash val="solid"/>
            </a:ln>
            <a:effectLst/>
          </p:spPr>
          <p:txBody>
            <a:bodyPr lIns="91352" tIns="45675" rIns="91352" bIns="45675" rtlCol="0" anchor="ctr"/>
            <a:lstStyle/>
            <a:p>
              <a:pPr algn="ctr" defTabSz="907810" eaLnBrk="0" hangingPunct="0">
                <a:lnSpc>
                  <a:spcPct val="95000"/>
                </a:lnSpc>
                <a:defRPr/>
              </a:pPr>
              <a:r>
                <a:rPr lang="zh-CN" altLang="en-US" sz="900" b="1" dirty="0" smtClean="0">
                  <a:solidFill>
                    <a:prstClr val="white"/>
                  </a:solidFill>
                  <a:latin typeface="Heiti SC Light"/>
                  <a:ea typeface="Heiti SC Light"/>
                  <a:cs typeface="Heiti SC Light"/>
                </a:rPr>
                <a:t>自动驾驶仿真器</a:t>
              </a:r>
              <a:endParaRPr lang="en-GB" sz="900" b="1" dirty="0">
                <a:solidFill>
                  <a:prstClr val="white"/>
                </a:solidFill>
                <a:latin typeface="Heiti SC Light"/>
                <a:ea typeface="Heiti SC Light"/>
                <a:cs typeface="Heiti SC Light"/>
              </a:endParaRPr>
            </a:p>
          </p:txBody>
        </p:sp>
      </p:grpSp>
      <p:sp>
        <p:nvSpPr>
          <p:cNvPr id="138" name="Chevron 110"/>
          <p:cNvSpPr/>
          <p:nvPr/>
        </p:nvSpPr>
        <p:spPr>
          <a:xfrm>
            <a:off x="308705" y="3423077"/>
            <a:ext cx="1111749" cy="1887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二季度</a:t>
            </a:r>
            <a:endParaRPr lang="en-US" sz="1100" b="1" dirty="0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44" name="Chevron 110"/>
          <p:cNvSpPr/>
          <p:nvPr/>
        </p:nvSpPr>
        <p:spPr>
          <a:xfrm>
            <a:off x="1457656" y="3423077"/>
            <a:ext cx="1111749" cy="1887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三季度</a:t>
            </a:r>
            <a:endParaRPr lang="en-US" sz="700" b="1" dirty="0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45" name="Chevron 110"/>
          <p:cNvSpPr/>
          <p:nvPr/>
        </p:nvSpPr>
        <p:spPr>
          <a:xfrm>
            <a:off x="2584112" y="3434825"/>
            <a:ext cx="1111749" cy="1887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四季度</a:t>
            </a:r>
            <a:endParaRPr lang="en-US" sz="700" b="1" dirty="0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150" name="组 149"/>
          <p:cNvGrpSpPr/>
          <p:nvPr/>
        </p:nvGrpSpPr>
        <p:grpSpPr>
          <a:xfrm>
            <a:off x="239360" y="919328"/>
            <a:ext cx="3532465" cy="1127054"/>
            <a:chOff x="239360" y="3755727"/>
            <a:chExt cx="3532465" cy="1127054"/>
          </a:xfrm>
        </p:grpSpPr>
        <p:grpSp>
          <p:nvGrpSpPr>
            <p:cNvPr id="146" name="Group 155"/>
            <p:cNvGrpSpPr/>
            <p:nvPr/>
          </p:nvGrpSpPr>
          <p:grpSpPr>
            <a:xfrm>
              <a:off x="239360" y="3755727"/>
              <a:ext cx="3532465" cy="1127054"/>
              <a:chOff x="1017142" y="4448710"/>
              <a:chExt cx="1763357" cy="2235870"/>
            </a:xfrm>
          </p:grpSpPr>
          <p:sp>
            <p:nvSpPr>
              <p:cNvPr id="147" name="Rectangle 156"/>
              <p:cNvSpPr/>
              <p:nvPr/>
            </p:nvSpPr>
            <p:spPr>
              <a:xfrm>
                <a:off x="1017142" y="4448710"/>
                <a:ext cx="1763357" cy="223587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 cmpd="sng">
                <a:solidFill>
                  <a:srgbClr val="5678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Rechteck 53"/>
              <p:cNvSpPr/>
              <p:nvPr/>
            </p:nvSpPr>
            <p:spPr>
              <a:xfrm>
                <a:off x="1017142" y="4448710"/>
                <a:ext cx="1763357" cy="376882"/>
              </a:xfrm>
              <a:prstGeom prst="rect">
                <a:avLst/>
              </a:prstGeom>
              <a:solidFill>
                <a:srgbClr val="5678A9"/>
              </a:solidFill>
              <a:ln w="76200" cap="flat" cmpd="sng" algn="ctr">
                <a:noFill/>
                <a:prstDash val="solid"/>
              </a:ln>
              <a:effectLst/>
            </p:spPr>
            <p:txBody>
              <a:bodyPr lIns="91352" tIns="45675" rIns="91352" bIns="45675" rtlCol="0" anchor="ctr"/>
              <a:lstStyle/>
              <a:p>
                <a:pPr algn="ctr" defTabSz="907810" eaLnBrk="0" hangingPunct="0">
                  <a:lnSpc>
                    <a:spcPct val="95000"/>
                  </a:lnSpc>
                  <a:defRPr/>
                </a:pPr>
                <a:r>
                  <a:rPr lang="zh-CN" altLang="en-US" sz="1600" b="1" dirty="0" smtClean="0">
                    <a:solidFill>
                      <a:prstClr val="white"/>
                    </a:solidFill>
                    <a:latin typeface="Heiti SC Light"/>
                    <a:ea typeface="Heiti SC Light"/>
                    <a:cs typeface="Heiti SC Light"/>
                  </a:rPr>
                  <a:t>目标</a:t>
                </a:r>
                <a:endParaRPr lang="en-GB" sz="1600" b="1" dirty="0">
                  <a:solidFill>
                    <a:prstClr val="white"/>
                  </a:solidFill>
                  <a:latin typeface="Heiti SC Light"/>
                  <a:ea typeface="Heiti SC Light"/>
                  <a:cs typeface="Heiti SC Light"/>
                </a:endParaRPr>
              </a:p>
            </p:txBody>
          </p:sp>
        </p:grpSp>
        <p:sp>
          <p:nvSpPr>
            <p:cNvPr id="149" name="矩形 148"/>
            <p:cNvSpPr/>
            <p:nvPr/>
          </p:nvSpPr>
          <p:spPr>
            <a:xfrm>
              <a:off x="239360" y="4015964"/>
              <a:ext cx="3456501" cy="801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10000"/>
                </a:lnSpc>
                <a:buFont typeface="Symbol" charset="2"/>
                <a:buChar char="-"/>
              </a:pPr>
              <a:r>
                <a:rPr lang="zh-CN" altLang="en-US" sz="700" dirty="0" smtClean="0"/>
                <a:t>构建公共道路场景交通仿真工具，降低自动驾驶实测费用与安全风险。</a:t>
              </a:r>
              <a:endParaRPr lang="en-US" altLang="zh-CN" sz="700" dirty="0" smtClean="0"/>
            </a:p>
            <a:p>
              <a:pPr marL="285750" indent="-285750">
                <a:lnSpc>
                  <a:spcPct val="110000"/>
                </a:lnSpc>
                <a:buFont typeface="Symbol" charset="2"/>
                <a:buChar char="-"/>
              </a:pPr>
              <a:r>
                <a:rPr lang="zh-CN" altLang="en-US" sz="700" dirty="0" smtClean="0"/>
                <a:t>建立极端条件场景库，提升系统对极端情况对处理能力。</a:t>
              </a:r>
              <a:endParaRPr lang="en-US" altLang="zh-CN" sz="700" dirty="0" smtClean="0"/>
            </a:p>
            <a:p>
              <a:pPr marL="285750" indent="-285750">
                <a:lnSpc>
                  <a:spcPct val="110000"/>
                </a:lnSpc>
                <a:buFont typeface="Symbol" charset="2"/>
                <a:buChar char="-"/>
              </a:pPr>
              <a:r>
                <a:rPr lang="zh-CN" altLang="en-US" sz="700" dirty="0" smtClean="0"/>
                <a:t>通过多种数据源收集并抽取交通行为数据，建立交通行为数据库。</a:t>
              </a:r>
              <a:endParaRPr lang="en-US" altLang="zh-CN" sz="700" dirty="0" smtClean="0"/>
            </a:p>
            <a:p>
              <a:pPr marL="285750" indent="-285750">
                <a:lnSpc>
                  <a:spcPct val="110000"/>
                </a:lnSpc>
                <a:buFont typeface="Symbol" charset="2"/>
                <a:buChar char="-"/>
              </a:pPr>
              <a:r>
                <a:rPr lang="zh-CN" altLang="en-US" sz="700" dirty="0" smtClean="0"/>
                <a:t>数据驱动的仿真交通智能体行为模型，提升仿真工具的真实性。</a:t>
              </a:r>
              <a:endParaRPr lang="en-US" altLang="zh-CN" sz="700" dirty="0" smtClean="0"/>
            </a:p>
            <a:p>
              <a:pPr marL="285750" indent="-285750">
                <a:lnSpc>
                  <a:spcPct val="110000"/>
                </a:lnSpc>
                <a:buFont typeface="Symbol" charset="2"/>
                <a:buChar char="-"/>
              </a:pPr>
              <a:r>
                <a:rPr lang="zh-CN" altLang="en-US" sz="700" dirty="0" smtClean="0"/>
                <a:t>基于仿真工具与大规模行为数据库，采用强化学习提升驾驶决策及规划模型的智能等级。</a:t>
              </a:r>
              <a:endParaRPr lang="en-US" altLang="zh-CN" sz="700" dirty="0"/>
            </a:p>
          </p:txBody>
        </p:sp>
      </p:grpSp>
      <p:grpSp>
        <p:nvGrpSpPr>
          <p:cNvPr id="151" name="组 150"/>
          <p:cNvGrpSpPr/>
          <p:nvPr/>
        </p:nvGrpSpPr>
        <p:grpSpPr>
          <a:xfrm>
            <a:off x="239360" y="2117007"/>
            <a:ext cx="3540605" cy="1160874"/>
            <a:chOff x="239360" y="3755727"/>
            <a:chExt cx="3540605" cy="1160874"/>
          </a:xfrm>
        </p:grpSpPr>
        <p:grpSp>
          <p:nvGrpSpPr>
            <p:cNvPr id="152" name="Group 155"/>
            <p:cNvGrpSpPr/>
            <p:nvPr/>
          </p:nvGrpSpPr>
          <p:grpSpPr>
            <a:xfrm>
              <a:off x="239360" y="3755727"/>
              <a:ext cx="3532465" cy="1160874"/>
              <a:chOff x="1017142" y="4448710"/>
              <a:chExt cx="1763357" cy="2302963"/>
            </a:xfrm>
          </p:grpSpPr>
          <p:sp>
            <p:nvSpPr>
              <p:cNvPr id="154" name="Rectangle 156"/>
              <p:cNvSpPr/>
              <p:nvPr/>
            </p:nvSpPr>
            <p:spPr>
              <a:xfrm>
                <a:off x="1017142" y="4448710"/>
                <a:ext cx="1763357" cy="230296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 cmpd="sng">
                <a:solidFill>
                  <a:srgbClr val="5678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Rechteck 53"/>
              <p:cNvSpPr/>
              <p:nvPr/>
            </p:nvSpPr>
            <p:spPr>
              <a:xfrm>
                <a:off x="1017142" y="4448710"/>
                <a:ext cx="1763357" cy="376882"/>
              </a:xfrm>
              <a:prstGeom prst="rect">
                <a:avLst/>
              </a:prstGeom>
              <a:solidFill>
                <a:srgbClr val="5678A9"/>
              </a:solidFill>
              <a:ln w="76200" cap="flat" cmpd="sng" algn="ctr">
                <a:noFill/>
                <a:prstDash val="solid"/>
              </a:ln>
              <a:effectLst/>
            </p:spPr>
            <p:txBody>
              <a:bodyPr lIns="91352" tIns="45675" rIns="91352" bIns="45675" rtlCol="0" anchor="ctr"/>
              <a:lstStyle/>
              <a:p>
                <a:pPr algn="ctr" defTabSz="907810" eaLnBrk="0" hangingPunct="0">
                  <a:lnSpc>
                    <a:spcPct val="95000"/>
                  </a:lnSpc>
                  <a:defRPr/>
                </a:pPr>
                <a:r>
                  <a:rPr lang="zh-CN" altLang="en-US" sz="1400" b="1" dirty="0" smtClean="0">
                    <a:solidFill>
                      <a:prstClr val="white"/>
                    </a:solidFill>
                    <a:latin typeface="Heiti SC Light"/>
                    <a:ea typeface="Heiti SC Light"/>
                    <a:cs typeface="Heiti SC Light"/>
                  </a:rPr>
                  <a:t>技术优势</a:t>
                </a:r>
                <a:endParaRPr lang="en-GB" sz="900" b="1" dirty="0">
                  <a:solidFill>
                    <a:prstClr val="white"/>
                  </a:solidFill>
                  <a:latin typeface="Heiti SC Light"/>
                  <a:ea typeface="Heiti SC Light"/>
                  <a:cs typeface="Heiti SC Light"/>
                </a:endParaRPr>
              </a:p>
            </p:txBody>
          </p:sp>
        </p:grpSp>
        <p:sp>
          <p:nvSpPr>
            <p:cNvPr id="153" name="矩形 152"/>
            <p:cNvSpPr/>
            <p:nvPr/>
          </p:nvSpPr>
          <p:spPr>
            <a:xfrm>
              <a:off x="247500" y="3982922"/>
              <a:ext cx="3532465" cy="919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10000"/>
                </a:lnSpc>
                <a:buFont typeface="Symbol" charset="2"/>
                <a:buChar char="-"/>
              </a:pPr>
              <a:r>
                <a:rPr lang="zh-CN" altLang="en-US" sz="700" dirty="0" smtClean="0"/>
                <a:t>数据驱动的仿真智能体模型，提升仿真环境逼真性，降低仿真工具中训练的决策规划模型与时间环境的差异性。</a:t>
              </a:r>
              <a:endParaRPr lang="en-US" altLang="zh-CN" sz="700" dirty="0" smtClean="0"/>
            </a:p>
            <a:p>
              <a:pPr marL="285750" indent="-285750">
                <a:lnSpc>
                  <a:spcPct val="110000"/>
                </a:lnSpc>
                <a:buFont typeface="Symbol" charset="2"/>
                <a:buChar char="-"/>
              </a:pPr>
              <a:r>
                <a:rPr lang="zh-CN" altLang="en-US" sz="700" dirty="0" smtClean="0"/>
                <a:t>定义抽象行为数据格式，采用多种数据源扩大交通数据库规模。</a:t>
              </a:r>
              <a:endParaRPr lang="en-US" altLang="zh-CN" sz="700" dirty="0" smtClean="0"/>
            </a:p>
            <a:p>
              <a:pPr marL="285750" indent="-285750">
                <a:lnSpc>
                  <a:spcPct val="110000"/>
                </a:lnSpc>
                <a:buFont typeface="Symbol" charset="2"/>
                <a:buChar char="-"/>
              </a:pPr>
              <a:r>
                <a:rPr lang="zh-CN" altLang="en-US" sz="700" dirty="0" smtClean="0"/>
                <a:t>从采集数据中生成仿真场景。</a:t>
              </a:r>
              <a:endParaRPr lang="en-US" altLang="zh-CN" sz="700" dirty="0" smtClean="0"/>
            </a:p>
            <a:p>
              <a:pPr marL="285750" indent="-285750">
                <a:lnSpc>
                  <a:spcPct val="110000"/>
                </a:lnSpc>
                <a:buFont typeface="Symbol" charset="2"/>
                <a:buChar char="-"/>
              </a:pPr>
              <a:r>
                <a:rPr lang="zh-CN" altLang="en-US" sz="700" dirty="0" smtClean="0"/>
                <a:t>仿真工具支持硬件在环测试，降低试验场测试场景构建难度，降低测试风险。</a:t>
              </a:r>
              <a:endParaRPr lang="en-US" altLang="zh-CN" sz="700" dirty="0" smtClean="0"/>
            </a:p>
            <a:p>
              <a:pPr marL="285750" indent="-285750">
                <a:lnSpc>
                  <a:spcPct val="110000"/>
                </a:lnSpc>
                <a:buFont typeface="Symbol" charset="2"/>
                <a:buChar char="-"/>
              </a:pPr>
              <a:r>
                <a:rPr lang="zh-CN" altLang="en-US" sz="700" dirty="0" smtClean="0"/>
                <a:t>基于真实数据建立的仿真环境，提升强化学习得到的决策规划模型的真实环境实用性。</a:t>
              </a:r>
              <a:endParaRPr lang="en-US" altLang="zh-CN" sz="1050" dirty="0" smtClean="0"/>
            </a:p>
          </p:txBody>
        </p:sp>
      </p:grpSp>
      <p:sp>
        <p:nvSpPr>
          <p:cNvPr id="159" name="Trapezoid 155"/>
          <p:cNvSpPr/>
          <p:nvPr/>
        </p:nvSpPr>
        <p:spPr>
          <a:xfrm rot="16200000">
            <a:off x="1902474" y="3205595"/>
            <a:ext cx="130274" cy="3456503"/>
          </a:xfrm>
          <a:prstGeom prst="trapezoid">
            <a:avLst>
              <a:gd name="adj" fmla="val 29464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2" descr="http://www.autoweek.com/galleryimage/CW/20130206/CARNEWS/206009983/PH/1/9/bmw-3series-gt-side.jpg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558" b="26996"/>
          <a:stretch>
            <a:fillRect/>
          </a:stretch>
        </p:blipFill>
        <p:spPr bwMode="auto">
          <a:xfrm flipH="1">
            <a:off x="172120" y="4840325"/>
            <a:ext cx="463825" cy="153027"/>
          </a:xfrm>
          <a:prstGeom prst="rect">
            <a:avLst/>
          </a:prstGeom>
          <a:noFill/>
        </p:spPr>
      </p:pic>
      <p:pic>
        <p:nvPicPr>
          <p:cNvPr id="161" name="Picture 2" descr="http://www.autoweek.com/galleryimage/CW/20130206/CARNEWS/206009983/PH/1/9/bmw-3series-gt-side.jpg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558" b="26996"/>
          <a:stretch>
            <a:fillRect/>
          </a:stretch>
        </p:blipFill>
        <p:spPr bwMode="auto">
          <a:xfrm flipH="1">
            <a:off x="1707108" y="4817973"/>
            <a:ext cx="531573" cy="175379"/>
          </a:xfrm>
          <a:prstGeom prst="rect">
            <a:avLst/>
          </a:prstGeom>
          <a:noFill/>
        </p:spPr>
      </p:pic>
      <p:pic>
        <p:nvPicPr>
          <p:cNvPr id="162" name="Picture 2" descr="http://www.autoweek.com/galleryimage/CW/20130206/CARNEWS/206009983/PH/1/9/bmw-3series-gt-side.jpg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558" b="26996"/>
          <a:stretch>
            <a:fillRect/>
          </a:stretch>
        </p:blipFill>
        <p:spPr bwMode="auto">
          <a:xfrm flipH="1">
            <a:off x="3166147" y="4811817"/>
            <a:ext cx="632512" cy="208681"/>
          </a:xfrm>
          <a:prstGeom prst="rect">
            <a:avLst/>
          </a:prstGeom>
          <a:noFill/>
        </p:spPr>
      </p:pic>
      <p:grpSp>
        <p:nvGrpSpPr>
          <p:cNvPr id="163" name="Group 114"/>
          <p:cNvGrpSpPr/>
          <p:nvPr/>
        </p:nvGrpSpPr>
        <p:grpSpPr>
          <a:xfrm>
            <a:off x="132710" y="3688177"/>
            <a:ext cx="1218640" cy="1033991"/>
            <a:chOff x="82620" y="-49081"/>
            <a:chExt cx="2401875" cy="3626625"/>
          </a:xfrm>
        </p:grpSpPr>
        <p:sp>
          <p:nvSpPr>
            <p:cNvPr id="164" name="Rounded Rectangle 115"/>
            <p:cNvSpPr/>
            <p:nvPr/>
          </p:nvSpPr>
          <p:spPr>
            <a:xfrm>
              <a:off x="82620" y="622419"/>
              <a:ext cx="2401875" cy="295512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defTabSz="1096357"/>
              <a:r>
                <a:rPr lang="zh-CN" altLang="en-US" sz="600" b="1" dirty="0" smtClean="0"/>
                <a:t>仿真工具基本功能完成</a:t>
              </a:r>
              <a:endParaRPr lang="en-US" sz="600" b="1" dirty="0" smtClean="0"/>
            </a:p>
            <a:p>
              <a:pPr marL="171450" indent="-171450" defTabSz="1096357">
                <a:buFont typeface="Arial" panose="020B0604020202020204" pitchFamily="34" charset="0"/>
                <a:buChar char="•"/>
              </a:pPr>
              <a:r>
                <a:rPr lang="en-US" altLang="zh-CN" sz="500" dirty="0" smtClean="0"/>
                <a:t>UI+3D</a:t>
              </a:r>
              <a:r>
                <a:rPr lang="zh-CN" altLang="en-US" sz="500" dirty="0" smtClean="0"/>
                <a:t>渲染可视化</a:t>
              </a:r>
              <a:endParaRPr lang="en-US" altLang="zh-CN" sz="500" dirty="0" smtClean="0"/>
            </a:p>
            <a:p>
              <a:pPr marL="171450" indent="-171450" defTabSz="1096357">
                <a:buFont typeface="Arial" panose="020B0604020202020204" pitchFamily="34" charset="0"/>
                <a:buChar char="•"/>
              </a:pPr>
              <a:r>
                <a:rPr lang="zh-CN" altLang="en-US" sz="500" dirty="0" smtClean="0"/>
                <a:t>基于规则的智能体行为</a:t>
              </a:r>
              <a:endParaRPr lang="en-US" altLang="zh-CN" sz="500" dirty="0" smtClean="0"/>
            </a:p>
            <a:p>
              <a:pPr marL="171450" indent="-171450" defTabSz="1096357">
                <a:buFont typeface="Arial" panose="020B0604020202020204" pitchFamily="34" charset="0"/>
                <a:buChar char="•"/>
              </a:pPr>
              <a:r>
                <a:rPr lang="zh-CN" altLang="en-US" sz="500" dirty="0" smtClean="0"/>
                <a:t>实用测试脚本系统</a:t>
              </a:r>
              <a:endParaRPr lang="en-US" altLang="zh-CN" sz="500" dirty="0" smtClean="0"/>
            </a:p>
            <a:p>
              <a:pPr marL="171450" indent="-171450" defTabSz="1096357">
                <a:buFont typeface="Arial" panose="020B0604020202020204" pitchFamily="34" charset="0"/>
                <a:buChar char="•"/>
              </a:pPr>
              <a:endParaRPr lang="en-US" altLang="zh-CN" sz="500" dirty="0" smtClean="0"/>
            </a:p>
            <a:p>
              <a:pPr defTabSz="1096357"/>
              <a:r>
                <a:rPr lang="zh-CN" altLang="en-US" sz="600" b="1" dirty="0" smtClean="0"/>
                <a:t>抽象行为数据格式定义</a:t>
              </a:r>
              <a:endParaRPr lang="en-US" altLang="zh-CN" sz="600" b="1" dirty="0"/>
            </a:p>
            <a:p>
              <a:pPr marL="171450" indent="-171450" defTabSz="1096357">
                <a:buFont typeface="Arial" panose="020B0604020202020204" pitchFamily="34" charset="0"/>
                <a:buChar char="•"/>
              </a:pPr>
              <a:r>
                <a:rPr lang="zh-CN" altLang="en-US" sz="500" dirty="0"/>
                <a:t>不同数据源到转换方法</a:t>
              </a:r>
              <a:endParaRPr lang="en-US" sz="500" dirty="0"/>
            </a:p>
            <a:p>
              <a:pPr marL="171450" indent="-171450" defTabSz="1096357">
                <a:buFont typeface="Arial" panose="020B0604020202020204" pitchFamily="34" charset="0"/>
                <a:buChar char="•"/>
              </a:pPr>
              <a:r>
                <a:rPr lang="zh-CN" altLang="en-US" sz="500" dirty="0" smtClean="0"/>
                <a:t>数据源采集准备</a:t>
              </a:r>
              <a:endParaRPr lang="en-US" sz="500" dirty="0"/>
            </a:p>
          </p:txBody>
        </p:sp>
        <p:cxnSp>
          <p:nvCxnSpPr>
            <p:cNvPr id="165" name="Straight Connector 116"/>
            <p:cNvCxnSpPr>
              <a:stCxn id="164" idx="0"/>
            </p:cNvCxnSpPr>
            <p:nvPr/>
          </p:nvCxnSpPr>
          <p:spPr>
            <a:xfrm flipV="1">
              <a:off x="1283557" y="-49081"/>
              <a:ext cx="148517" cy="671500"/>
            </a:xfrm>
            <a:prstGeom prst="line">
              <a:avLst/>
            </a:prstGeom>
            <a:ln>
              <a:headEnd type="none"/>
              <a:tailEnd type="diamon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68" name="Group 114"/>
          <p:cNvGrpSpPr/>
          <p:nvPr/>
        </p:nvGrpSpPr>
        <p:grpSpPr>
          <a:xfrm>
            <a:off x="1420454" y="3688177"/>
            <a:ext cx="1140947" cy="1033991"/>
            <a:chOff x="82620" y="-49081"/>
            <a:chExt cx="2248746" cy="3626625"/>
          </a:xfrm>
        </p:grpSpPr>
        <p:sp>
          <p:nvSpPr>
            <p:cNvPr id="169" name="Rounded Rectangle 115"/>
            <p:cNvSpPr/>
            <p:nvPr/>
          </p:nvSpPr>
          <p:spPr>
            <a:xfrm>
              <a:off x="82620" y="622422"/>
              <a:ext cx="2248746" cy="295512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defTabSz="1096357"/>
              <a:r>
                <a:rPr lang="zh-CN" altLang="en-US" sz="600" b="1" dirty="0" smtClean="0"/>
                <a:t>实现从数据集到仿真行为模型转换</a:t>
              </a:r>
              <a:endParaRPr lang="en-US" sz="600" b="1" dirty="0" smtClean="0"/>
            </a:p>
            <a:p>
              <a:pPr marL="171450" indent="-171450" defTabSz="1096357">
                <a:buFont typeface="Arial" panose="020B0604020202020204" pitchFamily="34" charset="0"/>
                <a:buChar char="•"/>
              </a:pPr>
              <a:r>
                <a:rPr lang="zh-CN" altLang="en-US" sz="500" dirty="0" smtClean="0"/>
                <a:t>基于数据模型到智能体</a:t>
              </a:r>
              <a:endParaRPr lang="en-US" altLang="zh-CN" sz="500" dirty="0" smtClean="0"/>
            </a:p>
            <a:p>
              <a:pPr marL="171450" indent="-171450" defTabSz="1096357">
                <a:buFont typeface="Arial" panose="020B0604020202020204" pitchFamily="34" charset="0"/>
                <a:buChar char="•"/>
              </a:pPr>
              <a:r>
                <a:rPr lang="zh-CN" altLang="en-US" sz="500" dirty="0" smtClean="0"/>
                <a:t>生成仿真场景</a:t>
              </a:r>
              <a:endParaRPr lang="en-US" altLang="zh-CN" sz="500" dirty="0" smtClean="0"/>
            </a:p>
            <a:p>
              <a:pPr marL="171450" indent="-171450" defTabSz="1096357">
                <a:buFont typeface="Arial" panose="020B0604020202020204" pitchFamily="34" charset="0"/>
                <a:buChar char="•"/>
              </a:pPr>
              <a:endParaRPr lang="en-US" altLang="zh-CN" sz="500" dirty="0" smtClean="0"/>
            </a:p>
            <a:p>
              <a:pPr defTabSz="1096357"/>
              <a:r>
                <a:rPr lang="en-US" altLang="zh-CN" sz="600" dirty="0" smtClean="0"/>
                <a:t>2000</a:t>
              </a:r>
              <a:r>
                <a:rPr lang="zh-CN" altLang="en-US" sz="600" dirty="0" smtClean="0"/>
                <a:t>小时</a:t>
              </a:r>
              <a:r>
                <a:rPr lang="en-US" altLang="zh-CN" sz="600" dirty="0" smtClean="0"/>
                <a:t>+</a:t>
              </a:r>
              <a:r>
                <a:rPr lang="zh-CN" altLang="en-US" sz="600" dirty="0" smtClean="0"/>
                <a:t>交通行为数据</a:t>
              </a:r>
              <a:endParaRPr lang="en-US" sz="600" dirty="0"/>
            </a:p>
            <a:p>
              <a:pPr marL="171450" indent="-171450" defTabSz="1096357">
                <a:buFont typeface="Arial"/>
                <a:buChar char="•"/>
              </a:pPr>
              <a:r>
                <a:rPr lang="zh-CN" altLang="en-US" sz="500" dirty="0" smtClean="0"/>
                <a:t>自动驾驶车</a:t>
              </a:r>
              <a:endParaRPr lang="en-US" altLang="zh-CN" sz="700" dirty="0">
                <a:solidFill>
                  <a:prstClr val="black"/>
                </a:solidFill>
              </a:endParaRPr>
            </a:p>
            <a:p>
              <a:pPr marL="171450" indent="-171450" defTabSz="1096357">
                <a:buFont typeface="Arial"/>
                <a:buChar char="•"/>
              </a:pPr>
              <a:r>
                <a:rPr lang="zh-CN" altLang="en-US" sz="500" dirty="0" smtClean="0">
                  <a:solidFill>
                    <a:prstClr val="black"/>
                  </a:solidFill>
                </a:rPr>
                <a:t>监控相机</a:t>
              </a:r>
              <a:endParaRPr lang="en-US" sz="500" dirty="0">
                <a:solidFill>
                  <a:prstClr val="black"/>
                </a:solidFill>
              </a:endParaRPr>
            </a:p>
          </p:txBody>
        </p:sp>
        <p:cxnSp>
          <p:nvCxnSpPr>
            <p:cNvPr id="170" name="Straight Connector 116"/>
            <p:cNvCxnSpPr>
              <a:stCxn id="169" idx="0"/>
            </p:cNvCxnSpPr>
            <p:nvPr/>
          </p:nvCxnSpPr>
          <p:spPr>
            <a:xfrm flipV="1">
              <a:off x="1206994" y="-49081"/>
              <a:ext cx="0" cy="671503"/>
            </a:xfrm>
            <a:prstGeom prst="line">
              <a:avLst/>
            </a:prstGeom>
            <a:ln>
              <a:headEnd type="none"/>
              <a:tailEnd type="diamon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78" name="Group 114"/>
          <p:cNvGrpSpPr/>
          <p:nvPr/>
        </p:nvGrpSpPr>
        <p:grpSpPr>
          <a:xfrm>
            <a:off x="2627828" y="3690570"/>
            <a:ext cx="1140947" cy="1033991"/>
            <a:chOff x="82620" y="-49081"/>
            <a:chExt cx="2248746" cy="3626625"/>
          </a:xfrm>
        </p:grpSpPr>
        <p:sp>
          <p:nvSpPr>
            <p:cNvPr id="179" name="Rounded Rectangle 115"/>
            <p:cNvSpPr/>
            <p:nvPr/>
          </p:nvSpPr>
          <p:spPr>
            <a:xfrm>
              <a:off x="82620" y="622422"/>
              <a:ext cx="2248746" cy="295512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defTabSz="1096357"/>
              <a:r>
                <a:rPr lang="zh-CN" altLang="en-US" sz="600" b="1" dirty="0" smtClean="0"/>
                <a:t>强化学习驾驶决策规划</a:t>
              </a:r>
              <a:endParaRPr lang="en-US" sz="600" b="1" dirty="0" smtClean="0"/>
            </a:p>
            <a:p>
              <a:pPr marL="171450" indent="-171450" defTabSz="1096357">
                <a:buFont typeface="Arial" panose="020B0604020202020204" pitchFamily="34" charset="0"/>
                <a:buChar char="•"/>
              </a:pPr>
              <a:r>
                <a:rPr lang="zh-CN" altLang="en-US" sz="500" dirty="0" smtClean="0"/>
                <a:t>仿真工具支持强化学习</a:t>
              </a:r>
              <a:endParaRPr lang="en-US" altLang="zh-CN" sz="500" dirty="0" smtClean="0"/>
            </a:p>
            <a:p>
              <a:pPr marL="171450" indent="-171450" defTabSz="1096357">
                <a:buFont typeface="Arial" panose="020B0604020202020204" pitchFamily="34" charset="0"/>
                <a:buChar char="•"/>
              </a:pPr>
              <a:r>
                <a:rPr lang="zh-CN" altLang="en-US" sz="500" dirty="0" smtClean="0"/>
                <a:t>部分驾驶行为学习生成</a:t>
              </a:r>
              <a:endParaRPr lang="en-US" altLang="zh-CN" sz="500" dirty="0" smtClean="0"/>
            </a:p>
            <a:p>
              <a:pPr marL="171450" indent="-171450" defTabSz="1096357">
                <a:buFont typeface="Arial" panose="020B0604020202020204" pitchFamily="34" charset="0"/>
                <a:buChar char="•"/>
              </a:pPr>
              <a:endParaRPr lang="en-US" altLang="zh-CN" sz="500" dirty="0" smtClean="0"/>
            </a:p>
            <a:p>
              <a:pPr defTabSz="1096357"/>
              <a:r>
                <a:rPr lang="zh-CN" altLang="en-US" sz="600" dirty="0"/>
                <a:t>5</a:t>
              </a:r>
              <a:r>
                <a:rPr lang="en-US" altLang="zh-CN" sz="600" dirty="0" smtClean="0"/>
                <a:t>000</a:t>
              </a:r>
              <a:r>
                <a:rPr lang="zh-CN" altLang="en-US" sz="600" dirty="0" smtClean="0"/>
                <a:t>小时</a:t>
              </a:r>
              <a:r>
                <a:rPr lang="en-US" altLang="zh-CN" sz="600" dirty="0" smtClean="0"/>
                <a:t>+</a:t>
              </a:r>
              <a:r>
                <a:rPr lang="zh-CN" altLang="en-US" sz="600" dirty="0" smtClean="0"/>
                <a:t>交通行为数据</a:t>
              </a:r>
              <a:endParaRPr lang="en-US" sz="600" dirty="0"/>
            </a:p>
            <a:p>
              <a:pPr marL="171450" indent="-171450" defTabSz="1096357">
                <a:buFont typeface="Arial"/>
                <a:buChar char="•"/>
              </a:pPr>
              <a:r>
                <a:rPr lang="zh-CN" altLang="en-US" sz="500" dirty="0" smtClean="0"/>
                <a:t>自动驾驶车</a:t>
              </a:r>
              <a:endParaRPr lang="en-US" altLang="zh-CN" sz="700" dirty="0">
                <a:solidFill>
                  <a:prstClr val="black"/>
                </a:solidFill>
              </a:endParaRPr>
            </a:p>
            <a:p>
              <a:pPr marL="171450" indent="-171450" defTabSz="1096357">
                <a:buFont typeface="Arial"/>
                <a:buChar char="•"/>
              </a:pPr>
              <a:r>
                <a:rPr lang="zh-CN" altLang="en-US" sz="500" dirty="0" smtClean="0">
                  <a:solidFill>
                    <a:prstClr val="black"/>
                  </a:solidFill>
                </a:rPr>
                <a:t>监控相机</a:t>
              </a:r>
              <a:endParaRPr lang="en-US" altLang="zh-CN" sz="500" dirty="0" smtClean="0">
                <a:solidFill>
                  <a:prstClr val="black"/>
                </a:solidFill>
              </a:endParaRPr>
            </a:p>
            <a:p>
              <a:pPr marL="171450" indent="-171450" defTabSz="1096357">
                <a:buFont typeface="Arial"/>
                <a:buChar char="•"/>
              </a:pPr>
              <a:r>
                <a:rPr lang="zh-CN" altLang="en-US" sz="500" dirty="0" smtClean="0">
                  <a:solidFill>
                    <a:prstClr val="black"/>
                  </a:solidFill>
                </a:rPr>
                <a:t>数据采集车</a:t>
              </a:r>
              <a:endParaRPr lang="en-US" sz="500" dirty="0">
                <a:solidFill>
                  <a:prstClr val="black"/>
                </a:solidFill>
              </a:endParaRPr>
            </a:p>
          </p:txBody>
        </p:sp>
        <p:cxnSp>
          <p:nvCxnSpPr>
            <p:cNvPr id="180" name="Straight Connector 116"/>
            <p:cNvCxnSpPr>
              <a:stCxn id="179" idx="0"/>
            </p:cNvCxnSpPr>
            <p:nvPr/>
          </p:nvCxnSpPr>
          <p:spPr>
            <a:xfrm flipV="1">
              <a:off x="1206994" y="-49081"/>
              <a:ext cx="0" cy="671503"/>
            </a:xfrm>
            <a:prstGeom prst="line">
              <a:avLst/>
            </a:prstGeom>
            <a:ln>
              <a:headEnd type="none"/>
              <a:tailEnd type="diamon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86" name="文本框 185"/>
          <p:cNvSpPr txBox="1"/>
          <p:nvPr/>
        </p:nvSpPr>
        <p:spPr>
          <a:xfrm>
            <a:off x="190949" y="3239453"/>
            <a:ext cx="44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578A9"/>
                </a:solidFill>
              </a:rPr>
              <a:t>2018</a:t>
            </a:r>
            <a:endParaRPr kumimoji="1" lang="zh-CN" altLang="en-US" sz="1000" dirty="0">
              <a:solidFill>
                <a:srgbClr val="5578A9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3432435" y="3260451"/>
            <a:ext cx="44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5578A9"/>
                </a:solidFill>
              </a:rPr>
              <a:t>2019</a:t>
            </a:r>
            <a:endParaRPr kumimoji="1" lang="zh-CN" altLang="en-US" sz="1000" dirty="0">
              <a:solidFill>
                <a:srgbClr val="5578A9"/>
              </a:solidFill>
            </a:endParaRPr>
          </a:p>
        </p:txBody>
      </p:sp>
      <p:pic>
        <p:nvPicPr>
          <p:cNvPr id="3" name="图片 2" descr="download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22" y="292267"/>
            <a:ext cx="837090" cy="479142"/>
          </a:xfrm>
          <a:prstGeom prst="rect">
            <a:avLst/>
          </a:prstGeom>
        </p:spPr>
      </p:pic>
      <p:grpSp>
        <p:nvGrpSpPr>
          <p:cNvPr id="40" name="组 39"/>
          <p:cNvGrpSpPr/>
          <p:nvPr/>
        </p:nvGrpSpPr>
        <p:grpSpPr>
          <a:xfrm>
            <a:off x="4071098" y="3806354"/>
            <a:ext cx="952685" cy="736699"/>
            <a:chOff x="4168790" y="3806354"/>
            <a:chExt cx="991989" cy="736699"/>
          </a:xfrm>
        </p:grpSpPr>
        <p:sp>
          <p:nvSpPr>
            <p:cNvPr id="181" name="矩形 180"/>
            <p:cNvSpPr/>
            <p:nvPr/>
          </p:nvSpPr>
          <p:spPr>
            <a:xfrm>
              <a:off x="4183158" y="4291077"/>
              <a:ext cx="969272" cy="2519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600" dirty="0" smtClean="0"/>
                <a:t>基于游戏引擎</a:t>
              </a:r>
              <a:r>
                <a:rPr kumimoji="1" lang="en-US" altLang="zh-CN" sz="600" dirty="0" smtClean="0"/>
                <a:t>3D</a:t>
              </a:r>
              <a:r>
                <a:rPr kumimoji="1" lang="zh-CN" altLang="en-US" sz="600" dirty="0" smtClean="0"/>
                <a:t>渲染</a:t>
              </a:r>
              <a:endParaRPr kumimoji="1" lang="zh-CN" altLang="en-US" sz="600" dirty="0"/>
            </a:p>
          </p:txBody>
        </p:sp>
        <p:pic>
          <p:nvPicPr>
            <p:cNvPr id="32" name="图片 31" descr="屏幕快照 2018-03-05 上午9.33.47.png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790" y="3806354"/>
              <a:ext cx="991989" cy="484722"/>
            </a:xfrm>
            <a:prstGeom prst="rect">
              <a:avLst/>
            </a:prstGeom>
          </p:spPr>
        </p:pic>
      </p:grpSp>
      <p:grpSp>
        <p:nvGrpSpPr>
          <p:cNvPr id="88" name="组 87"/>
          <p:cNvGrpSpPr/>
          <p:nvPr/>
        </p:nvGrpSpPr>
        <p:grpSpPr>
          <a:xfrm>
            <a:off x="5077851" y="3806354"/>
            <a:ext cx="867933" cy="736700"/>
            <a:chOff x="5281376" y="3806354"/>
            <a:chExt cx="903090" cy="736700"/>
          </a:xfrm>
        </p:grpSpPr>
        <p:sp>
          <p:nvSpPr>
            <p:cNvPr id="182" name="矩形 181"/>
            <p:cNvSpPr/>
            <p:nvPr/>
          </p:nvSpPr>
          <p:spPr>
            <a:xfrm>
              <a:off x="5289518" y="4289834"/>
              <a:ext cx="886806" cy="253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600" dirty="0" smtClean="0"/>
                <a:t>场景</a:t>
              </a:r>
              <a:r>
                <a:rPr kumimoji="1" lang="zh-CN" altLang="en-US" sz="600" dirty="0" smtClean="0"/>
                <a:t>生成脚本系统</a:t>
              </a:r>
              <a:endParaRPr kumimoji="1" lang="zh-CN" altLang="en-US" sz="600" dirty="0"/>
            </a:p>
          </p:txBody>
        </p:sp>
        <p:pic>
          <p:nvPicPr>
            <p:cNvPr id="34" name="图片 33" descr="屏幕快照 2018-03-05 上午9.36.59.png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376" y="3806354"/>
              <a:ext cx="903090" cy="483479"/>
            </a:xfrm>
            <a:prstGeom prst="rect">
              <a:avLst/>
            </a:prstGeom>
          </p:spPr>
        </p:pic>
      </p:grpSp>
      <p:grpSp>
        <p:nvGrpSpPr>
          <p:cNvPr id="91" name="组 90"/>
          <p:cNvGrpSpPr/>
          <p:nvPr/>
        </p:nvGrpSpPr>
        <p:grpSpPr>
          <a:xfrm>
            <a:off x="6008958" y="3806354"/>
            <a:ext cx="915257" cy="736699"/>
            <a:chOff x="6169020" y="3806354"/>
            <a:chExt cx="804041" cy="736699"/>
          </a:xfrm>
        </p:grpSpPr>
        <p:sp>
          <p:nvSpPr>
            <p:cNvPr id="184" name="矩形 183"/>
            <p:cNvSpPr/>
            <p:nvPr/>
          </p:nvSpPr>
          <p:spPr>
            <a:xfrm>
              <a:off x="6174467" y="4283975"/>
              <a:ext cx="783686" cy="2590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600" dirty="0" smtClean="0"/>
                <a:t>传感器仿真</a:t>
              </a:r>
              <a:endParaRPr kumimoji="1" lang="zh-CN" altLang="en-US" sz="600" dirty="0"/>
            </a:p>
          </p:txBody>
        </p:sp>
        <p:pic>
          <p:nvPicPr>
            <p:cNvPr id="89" name="图片 88" descr="download.jpg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9020" y="3806354"/>
              <a:ext cx="804041" cy="477621"/>
            </a:xfrm>
            <a:prstGeom prst="rect">
              <a:avLst/>
            </a:prstGeom>
          </p:spPr>
        </p:pic>
      </p:grpSp>
      <p:grpSp>
        <p:nvGrpSpPr>
          <p:cNvPr id="92" name="组 91"/>
          <p:cNvGrpSpPr/>
          <p:nvPr/>
        </p:nvGrpSpPr>
        <p:grpSpPr>
          <a:xfrm>
            <a:off x="7961862" y="3806354"/>
            <a:ext cx="887046" cy="729596"/>
            <a:chOff x="7815324" y="3806354"/>
            <a:chExt cx="887046" cy="729596"/>
          </a:xfrm>
        </p:grpSpPr>
        <p:sp>
          <p:nvSpPr>
            <p:cNvPr id="185" name="矩形 184"/>
            <p:cNvSpPr/>
            <p:nvPr/>
          </p:nvSpPr>
          <p:spPr>
            <a:xfrm>
              <a:off x="7828409" y="4283974"/>
              <a:ext cx="873961" cy="2519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600" dirty="0" smtClean="0"/>
                <a:t>支持</a:t>
              </a:r>
              <a:r>
                <a:rPr kumimoji="1" lang="zh-CN" altLang="en-US" sz="600" dirty="0" smtClean="0"/>
                <a:t>强化学习</a:t>
              </a:r>
              <a:r>
                <a:rPr kumimoji="1" lang="zh-CN" altLang="en-US" sz="600" dirty="0" smtClean="0"/>
                <a:t>迭代</a:t>
              </a:r>
              <a:endParaRPr kumimoji="1" lang="zh-CN" altLang="en-US" sz="600" dirty="0"/>
            </a:p>
          </p:txBody>
        </p:sp>
        <p:pic>
          <p:nvPicPr>
            <p:cNvPr id="90" name="图片 89" descr="download.png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324" y="3806354"/>
              <a:ext cx="887046" cy="484723"/>
            </a:xfrm>
            <a:prstGeom prst="rect">
              <a:avLst/>
            </a:prstGeom>
          </p:spPr>
        </p:pic>
      </p:grpSp>
      <p:grpSp>
        <p:nvGrpSpPr>
          <p:cNvPr id="105" name="组 104"/>
          <p:cNvGrpSpPr/>
          <p:nvPr/>
        </p:nvGrpSpPr>
        <p:grpSpPr>
          <a:xfrm>
            <a:off x="6980982" y="3806354"/>
            <a:ext cx="900399" cy="736699"/>
            <a:chOff x="7005406" y="3806354"/>
            <a:chExt cx="777068" cy="736699"/>
          </a:xfrm>
        </p:grpSpPr>
        <p:sp>
          <p:nvSpPr>
            <p:cNvPr id="183" name="矩形 182"/>
            <p:cNvSpPr/>
            <p:nvPr/>
          </p:nvSpPr>
          <p:spPr>
            <a:xfrm>
              <a:off x="7009997" y="4283974"/>
              <a:ext cx="756195" cy="2590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600" dirty="0" smtClean="0"/>
                <a:t>智能</a:t>
              </a:r>
              <a:r>
                <a:rPr kumimoji="1" lang="zh-CN" altLang="en-US" sz="600" dirty="0" smtClean="0"/>
                <a:t>体行为库</a:t>
              </a:r>
              <a:endParaRPr kumimoji="1" lang="zh-CN" altLang="en-US" sz="600" dirty="0"/>
            </a:p>
          </p:txBody>
        </p:sp>
        <p:pic>
          <p:nvPicPr>
            <p:cNvPr id="97" name="图片 96" descr="屏幕快照 2018-03-05 上午9.54.01.png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5406" y="3806354"/>
              <a:ext cx="777068" cy="477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42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14" grpId="0" animBg="1"/>
      <p:bldP spid="129" grpId="0" animBg="1"/>
      <p:bldP spid="13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181</Words>
  <Application>Microsoft Macintosh PowerPoint</Application>
  <PresentationFormat>全屏显示(16:9)</PresentationFormat>
  <Paragraphs>57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tomas.xu xu</dc:creator>
  <cp:lastModifiedBy>tomas.xu xu</cp:lastModifiedBy>
  <cp:revision>77</cp:revision>
  <dcterms:created xsi:type="dcterms:W3CDTF">2018-03-04T16:13:22Z</dcterms:created>
  <dcterms:modified xsi:type="dcterms:W3CDTF">2018-03-05T02:03:29Z</dcterms:modified>
</cp:coreProperties>
</file>