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Bricolage Grotesque Bold" panose="020B0604020202020204" charset="0"/>
      <p:regular r:id="rId13"/>
    </p:embeddedFont>
    <p:embeddedFont>
      <p:font typeface="Inter" panose="020B0604020202020204" charset="0"/>
      <p:regular r:id="rId14"/>
    </p:embeddedFont>
    <p:embeddedFont>
      <p:font typeface="Inter Medium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3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3228" y="7433288"/>
            <a:ext cx="5817841" cy="4114800"/>
          </a:xfrm>
          <a:custGeom>
            <a:avLst/>
            <a:gdLst/>
            <a:ahLst/>
            <a:cxnLst/>
            <a:rect l="l" t="t" r="r" b="b"/>
            <a:pathLst>
              <a:path w="5817841" h="4114800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1031004" y="-377750"/>
            <a:ext cx="7806395" cy="5521250"/>
          </a:xfrm>
          <a:custGeom>
            <a:avLst/>
            <a:gdLst/>
            <a:ahLst/>
            <a:cxnLst/>
            <a:rect l="l" t="t" r="r" b="b"/>
            <a:pathLst>
              <a:path w="7806395" h="5521250">
                <a:moveTo>
                  <a:pt x="7806395" y="5521250"/>
                </a:moveTo>
                <a:lnTo>
                  <a:pt x="0" y="5521250"/>
                </a:lnTo>
                <a:lnTo>
                  <a:pt x="0" y="0"/>
                </a:lnTo>
                <a:lnTo>
                  <a:pt x="7806395" y="0"/>
                </a:lnTo>
                <a:lnTo>
                  <a:pt x="7806395" y="55212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-271516">
            <a:off x="1275302" y="3190102"/>
            <a:ext cx="6603251" cy="5440899"/>
            <a:chOff x="0" y="0"/>
            <a:chExt cx="1363647" cy="11236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63647" cy="1123608"/>
            </a:xfrm>
            <a:custGeom>
              <a:avLst/>
              <a:gdLst/>
              <a:ahLst/>
              <a:cxnLst/>
              <a:rect l="l" t="t" r="r" b="b"/>
              <a:pathLst>
                <a:path w="1363647" h="1123608">
                  <a:moveTo>
                    <a:pt x="0" y="0"/>
                  </a:moveTo>
                  <a:lnTo>
                    <a:pt x="1363647" y="0"/>
                  </a:lnTo>
                  <a:lnTo>
                    <a:pt x="1363647" y="1123608"/>
                  </a:lnTo>
                  <a:lnTo>
                    <a:pt x="0" y="11236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63647" cy="1161708"/>
            </a:xfrm>
            <a:prstGeom prst="rect">
              <a:avLst/>
            </a:prstGeom>
          </p:spPr>
          <p:txBody>
            <a:bodyPr lIns="64788" tIns="64788" rIns="64788" bIns="64788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271516">
            <a:off x="1812044" y="3871391"/>
            <a:ext cx="5536967" cy="4169292"/>
            <a:chOff x="0" y="0"/>
            <a:chExt cx="812800" cy="6120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12032"/>
            </a:xfrm>
            <a:custGeom>
              <a:avLst/>
              <a:gdLst/>
              <a:ahLst/>
              <a:cxnLst/>
              <a:rect l="l" t="t" r="r" b="b"/>
              <a:pathLst>
                <a:path w="812800" h="612032">
                  <a:moveTo>
                    <a:pt x="0" y="0"/>
                  </a:moveTo>
                  <a:lnTo>
                    <a:pt x="812800" y="0"/>
                  </a:lnTo>
                  <a:lnTo>
                    <a:pt x="812800" y="612032"/>
                  </a:lnTo>
                  <a:lnTo>
                    <a:pt x="0" y="612032"/>
                  </a:lnTo>
                  <a:close/>
                </a:path>
              </a:pathLst>
            </a:custGeom>
            <a:blipFill>
              <a:blip r:embed="rId6"/>
              <a:stretch>
                <a:fillRect t="-22769" b="-22769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9519741" y="8682918"/>
            <a:ext cx="802352" cy="832629"/>
          </a:xfrm>
          <a:custGeom>
            <a:avLst/>
            <a:gdLst/>
            <a:ahLst/>
            <a:cxnLst/>
            <a:rect l="l" t="t" r="r" b="b"/>
            <a:pathLst>
              <a:path w="802352" h="832629">
                <a:moveTo>
                  <a:pt x="0" y="0"/>
                </a:moveTo>
                <a:lnTo>
                  <a:pt x="802351" y="0"/>
                </a:lnTo>
                <a:lnTo>
                  <a:pt x="802351" y="832629"/>
                </a:lnTo>
                <a:lnTo>
                  <a:pt x="0" y="8326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622768" y="2675976"/>
            <a:ext cx="802352" cy="832629"/>
          </a:xfrm>
          <a:custGeom>
            <a:avLst/>
            <a:gdLst/>
            <a:ahLst/>
            <a:cxnLst/>
            <a:rect l="l" t="t" r="r" b="b"/>
            <a:pathLst>
              <a:path w="802352" h="832629">
                <a:moveTo>
                  <a:pt x="0" y="0"/>
                </a:moveTo>
                <a:lnTo>
                  <a:pt x="802352" y="0"/>
                </a:lnTo>
                <a:lnTo>
                  <a:pt x="802352" y="832629"/>
                </a:lnTo>
                <a:lnTo>
                  <a:pt x="0" y="8326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788588" y="1028700"/>
            <a:ext cx="470712" cy="342900"/>
            <a:chOff x="0" y="0"/>
            <a:chExt cx="627617" cy="457200"/>
          </a:xfrm>
        </p:grpSpPr>
        <p:sp>
          <p:nvSpPr>
            <p:cNvPr id="12" name="AutoShape 12"/>
            <p:cNvSpPr/>
            <p:nvPr/>
          </p:nvSpPr>
          <p:spPr>
            <a:xfrm>
              <a:off x="0" y="254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2286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0" y="4318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8501999" y="3294707"/>
            <a:ext cx="7169558" cy="225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7400" b="1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MINI PROJECT REVIEW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501999" y="5872452"/>
            <a:ext cx="716955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BIKE PREFERENCE SURVEY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survey which is taken from people from different age group for determining the preference of choosing their bike under several specifications like age , type of vehicles , mileage etc..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70954" y="640023"/>
            <a:ext cx="14862091" cy="18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AMRUTA INSTITUTE OF ENGINEERING AND MANAGEMENT SCIENCES</a:t>
            </a:r>
          </a:p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DEPARTMENT OF INFORMATION SCIENCE AND ENGINEERING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62444" y="8902065"/>
            <a:ext cx="559685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Presented by Simon Leo Alexander</a:t>
            </a:r>
          </a:p>
          <a:p>
            <a:pPr algn="r">
              <a:lnSpc>
                <a:spcPts val="2940"/>
              </a:lnSpc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1AR23IS042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3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3228" y="7433288"/>
            <a:ext cx="5817841" cy="4114800"/>
          </a:xfrm>
          <a:custGeom>
            <a:avLst/>
            <a:gdLst/>
            <a:ahLst/>
            <a:cxnLst/>
            <a:rect l="l" t="t" r="r" b="b"/>
            <a:pathLst>
              <a:path w="5817841" h="4114800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1031004" y="-377750"/>
            <a:ext cx="7806395" cy="5521250"/>
          </a:xfrm>
          <a:custGeom>
            <a:avLst/>
            <a:gdLst/>
            <a:ahLst/>
            <a:cxnLst/>
            <a:rect l="l" t="t" r="r" b="b"/>
            <a:pathLst>
              <a:path w="7806395" h="5521250">
                <a:moveTo>
                  <a:pt x="7806395" y="5521250"/>
                </a:moveTo>
                <a:lnTo>
                  <a:pt x="0" y="5521250"/>
                </a:lnTo>
                <a:lnTo>
                  <a:pt x="0" y="0"/>
                </a:lnTo>
                <a:lnTo>
                  <a:pt x="7806395" y="0"/>
                </a:lnTo>
                <a:lnTo>
                  <a:pt x="7806395" y="55212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788588" y="1028700"/>
            <a:ext cx="470712" cy="342900"/>
            <a:chOff x="0" y="0"/>
            <a:chExt cx="627617" cy="457200"/>
          </a:xfrm>
        </p:grpSpPr>
        <p:sp>
          <p:nvSpPr>
            <p:cNvPr id="5" name="AutoShape 5"/>
            <p:cNvSpPr/>
            <p:nvPr/>
          </p:nvSpPr>
          <p:spPr>
            <a:xfrm>
              <a:off x="0" y="254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0" y="2286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4318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" name="Freeform 8"/>
          <p:cNvSpPr/>
          <p:nvPr/>
        </p:nvSpPr>
        <p:spPr>
          <a:xfrm>
            <a:off x="1266587" y="3976752"/>
            <a:ext cx="782311" cy="811832"/>
          </a:xfrm>
          <a:custGeom>
            <a:avLst/>
            <a:gdLst/>
            <a:ahLst/>
            <a:cxnLst/>
            <a:rect l="l" t="t" r="r" b="b"/>
            <a:pathLst>
              <a:path w="782311" h="811832">
                <a:moveTo>
                  <a:pt x="0" y="0"/>
                </a:moveTo>
                <a:lnTo>
                  <a:pt x="782311" y="0"/>
                </a:lnTo>
                <a:lnTo>
                  <a:pt x="782311" y="811832"/>
                </a:lnTo>
                <a:lnTo>
                  <a:pt x="0" y="811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198639" y="4906262"/>
            <a:ext cx="4089361" cy="5380738"/>
          </a:xfrm>
          <a:custGeom>
            <a:avLst/>
            <a:gdLst/>
            <a:ahLst/>
            <a:cxnLst/>
            <a:rect l="l" t="t" r="r" b="b"/>
            <a:pathLst>
              <a:path w="4089361" h="5380738">
                <a:moveTo>
                  <a:pt x="0" y="0"/>
                </a:moveTo>
                <a:lnTo>
                  <a:pt x="4089361" y="0"/>
                </a:lnTo>
                <a:lnTo>
                  <a:pt x="4089361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75981" y="3866413"/>
            <a:ext cx="9035234" cy="5368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4347"/>
              </a:lnSpc>
              <a:buFont typeface="Arial"/>
              <a:buChar char="•"/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Target marketing campaigns based on age and gender preferences.</a:t>
            </a:r>
          </a:p>
          <a:p>
            <a:pPr marL="453390" lvl="1" indent="-226695" algn="l">
              <a:lnSpc>
                <a:spcPts val="4347"/>
              </a:lnSpc>
              <a:buFont typeface="Arial"/>
              <a:buChar char="•"/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Focus on mid-range commuter and electric bikes for young adults.</a:t>
            </a:r>
          </a:p>
          <a:p>
            <a:pPr marL="453390" lvl="1" indent="-226695" algn="l">
              <a:lnSpc>
                <a:spcPts val="4347"/>
              </a:lnSpc>
              <a:buFont typeface="Arial"/>
              <a:buChar char="•"/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Highlight mileage, comfort, and brand reputation in advertisements.</a:t>
            </a:r>
          </a:p>
          <a:p>
            <a:pPr marL="453390" lvl="1" indent="-226695" algn="l">
              <a:lnSpc>
                <a:spcPts val="4347"/>
              </a:lnSpc>
              <a:buFont typeface="Arial"/>
              <a:buChar char="•"/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Consider environmental awareness campaigns to boost EV adoption.</a:t>
            </a:r>
          </a:p>
          <a:p>
            <a:pPr marL="453390" lvl="1" indent="-226695" algn="l">
              <a:lnSpc>
                <a:spcPts val="4347"/>
              </a:lnSpc>
              <a:buFont typeface="Arial"/>
              <a:buChar char="•"/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Use survey insights for product development, features, and pricing strategy.</a:t>
            </a:r>
          </a:p>
          <a:p>
            <a:pPr algn="l">
              <a:lnSpc>
                <a:spcPts val="4347"/>
              </a:lnSpc>
            </a:pPr>
            <a:endParaRPr lang="en-US" sz="2100" b="1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019175"/>
            <a:ext cx="13350911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FUTURE SCOPE / RECOMMENDATIONS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3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3228" y="7433288"/>
            <a:ext cx="5817841" cy="4114800"/>
          </a:xfrm>
          <a:custGeom>
            <a:avLst/>
            <a:gdLst/>
            <a:ahLst/>
            <a:cxnLst/>
            <a:rect l="l" t="t" r="r" b="b"/>
            <a:pathLst>
              <a:path w="5817841" h="4114800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1031004" y="-377750"/>
            <a:ext cx="7806395" cy="5521250"/>
          </a:xfrm>
          <a:custGeom>
            <a:avLst/>
            <a:gdLst/>
            <a:ahLst/>
            <a:cxnLst/>
            <a:rect l="l" t="t" r="r" b="b"/>
            <a:pathLst>
              <a:path w="7806395" h="5521250">
                <a:moveTo>
                  <a:pt x="7806395" y="5521250"/>
                </a:moveTo>
                <a:lnTo>
                  <a:pt x="0" y="5521250"/>
                </a:lnTo>
                <a:lnTo>
                  <a:pt x="0" y="0"/>
                </a:lnTo>
                <a:lnTo>
                  <a:pt x="7806395" y="0"/>
                </a:lnTo>
                <a:lnTo>
                  <a:pt x="7806395" y="55212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788588" y="1028700"/>
            <a:ext cx="470712" cy="342900"/>
            <a:chOff x="0" y="0"/>
            <a:chExt cx="627617" cy="457200"/>
          </a:xfrm>
        </p:grpSpPr>
        <p:sp>
          <p:nvSpPr>
            <p:cNvPr id="5" name="AutoShape 5"/>
            <p:cNvSpPr/>
            <p:nvPr/>
          </p:nvSpPr>
          <p:spPr>
            <a:xfrm>
              <a:off x="0" y="254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0" y="2286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4318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" name="Freeform 8"/>
          <p:cNvSpPr/>
          <p:nvPr/>
        </p:nvSpPr>
        <p:spPr>
          <a:xfrm>
            <a:off x="14589065" y="5916776"/>
            <a:ext cx="4089361" cy="5380738"/>
          </a:xfrm>
          <a:custGeom>
            <a:avLst/>
            <a:gdLst/>
            <a:ahLst/>
            <a:cxnLst/>
            <a:rect l="l" t="t" r="r" b="b"/>
            <a:pathLst>
              <a:path w="4089361" h="5380738">
                <a:moveTo>
                  <a:pt x="0" y="0"/>
                </a:moveTo>
                <a:lnTo>
                  <a:pt x="4089361" y="0"/>
                </a:lnTo>
                <a:lnTo>
                  <a:pt x="4089361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143598" y="-234877"/>
            <a:ext cx="9138581" cy="5704186"/>
          </a:xfrm>
          <a:custGeom>
            <a:avLst/>
            <a:gdLst/>
            <a:ahLst/>
            <a:cxnLst/>
            <a:rect l="l" t="t" r="r" b="b"/>
            <a:pathLst>
              <a:path w="9138581" h="5704186">
                <a:moveTo>
                  <a:pt x="0" y="0"/>
                </a:moveTo>
                <a:lnTo>
                  <a:pt x="9138581" y="0"/>
                </a:lnTo>
                <a:lnTo>
                  <a:pt x="9138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68544" y="4524375"/>
            <a:ext cx="13350911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3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3228" y="7433288"/>
            <a:ext cx="5817841" cy="4114800"/>
          </a:xfrm>
          <a:custGeom>
            <a:avLst/>
            <a:gdLst/>
            <a:ahLst/>
            <a:cxnLst/>
            <a:rect l="l" t="t" r="r" b="b"/>
            <a:pathLst>
              <a:path w="5817841" h="4114800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190625"/>
            <a:ext cx="14200358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OBJECTIVE OF THE SURVEY</a:t>
            </a:r>
          </a:p>
        </p:txBody>
      </p:sp>
      <p:sp>
        <p:nvSpPr>
          <p:cNvPr id="4" name="Freeform 4"/>
          <p:cNvSpPr/>
          <p:nvPr/>
        </p:nvSpPr>
        <p:spPr>
          <a:xfrm flipH="1" flipV="1">
            <a:off x="11031004" y="-377750"/>
            <a:ext cx="7806395" cy="5521250"/>
          </a:xfrm>
          <a:custGeom>
            <a:avLst/>
            <a:gdLst/>
            <a:ahLst/>
            <a:cxnLst/>
            <a:rect l="l" t="t" r="r" b="b"/>
            <a:pathLst>
              <a:path w="7806395" h="5521250">
                <a:moveTo>
                  <a:pt x="7806395" y="5521250"/>
                </a:moveTo>
                <a:lnTo>
                  <a:pt x="0" y="5521250"/>
                </a:lnTo>
                <a:lnTo>
                  <a:pt x="0" y="0"/>
                </a:lnTo>
                <a:lnTo>
                  <a:pt x="7806395" y="0"/>
                </a:lnTo>
                <a:lnTo>
                  <a:pt x="7806395" y="55212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788588" y="1028700"/>
            <a:ext cx="470712" cy="342900"/>
            <a:chOff x="0" y="0"/>
            <a:chExt cx="627617" cy="457200"/>
          </a:xfrm>
        </p:grpSpPr>
        <p:sp>
          <p:nvSpPr>
            <p:cNvPr id="6" name="AutoShape 6"/>
            <p:cNvSpPr/>
            <p:nvPr/>
          </p:nvSpPr>
          <p:spPr>
            <a:xfrm>
              <a:off x="0" y="254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2286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0" y="4318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028700" y="3482439"/>
            <a:ext cx="4832416" cy="2459135"/>
            <a:chOff x="0" y="0"/>
            <a:chExt cx="6443222" cy="327884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43081" cy="1082443"/>
            </a:xfrm>
            <a:custGeom>
              <a:avLst/>
              <a:gdLst/>
              <a:ahLst/>
              <a:cxnLst/>
              <a:rect l="l" t="t" r="r" b="b"/>
              <a:pathLst>
                <a:path w="1043081" h="1082443">
                  <a:moveTo>
                    <a:pt x="0" y="0"/>
                  </a:moveTo>
                  <a:lnTo>
                    <a:pt x="1043081" y="0"/>
                  </a:lnTo>
                  <a:lnTo>
                    <a:pt x="1043081" y="1082443"/>
                  </a:lnTo>
                  <a:lnTo>
                    <a:pt x="0" y="1082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0" y="2882606"/>
              <a:ext cx="6443222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717724"/>
              <a:ext cx="6443222" cy="957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Understand the bike preferences of young adults.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727792" y="3482439"/>
            <a:ext cx="4832416" cy="2459135"/>
            <a:chOff x="0" y="0"/>
            <a:chExt cx="6443222" cy="32788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43081" cy="1082443"/>
            </a:xfrm>
            <a:custGeom>
              <a:avLst/>
              <a:gdLst/>
              <a:ahLst/>
              <a:cxnLst/>
              <a:rect l="l" t="t" r="r" b="b"/>
              <a:pathLst>
                <a:path w="1043081" h="1082443">
                  <a:moveTo>
                    <a:pt x="0" y="0"/>
                  </a:moveTo>
                  <a:lnTo>
                    <a:pt x="1043081" y="0"/>
                  </a:lnTo>
                  <a:lnTo>
                    <a:pt x="1043081" y="1082443"/>
                  </a:lnTo>
                  <a:lnTo>
                    <a:pt x="0" y="1082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0" y="2882606"/>
              <a:ext cx="6443222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717724"/>
              <a:ext cx="6443222" cy="957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Identify key factors influencing bike purchase decisions.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2426884" y="3482439"/>
            <a:ext cx="782311" cy="811832"/>
          </a:xfrm>
          <a:custGeom>
            <a:avLst/>
            <a:gdLst/>
            <a:ahLst/>
            <a:cxnLst/>
            <a:rect l="l" t="t" r="r" b="b"/>
            <a:pathLst>
              <a:path w="782311" h="811832">
                <a:moveTo>
                  <a:pt x="0" y="0"/>
                </a:moveTo>
                <a:lnTo>
                  <a:pt x="782311" y="0"/>
                </a:lnTo>
                <a:lnTo>
                  <a:pt x="782311" y="811832"/>
                </a:lnTo>
                <a:lnTo>
                  <a:pt x="0" y="811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28700" y="6203721"/>
            <a:ext cx="782311" cy="811832"/>
          </a:xfrm>
          <a:custGeom>
            <a:avLst/>
            <a:gdLst/>
            <a:ahLst/>
            <a:cxnLst/>
            <a:rect l="l" t="t" r="r" b="b"/>
            <a:pathLst>
              <a:path w="782311" h="811832">
                <a:moveTo>
                  <a:pt x="0" y="0"/>
                </a:moveTo>
                <a:lnTo>
                  <a:pt x="782311" y="0"/>
                </a:lnTo>
                <a:lnTo>
                  <a:pt x="782311" y="811832"/>
                </a:lnTo>
                <a:lnTo>
                  <a:pt x="0" y="811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4198639" y="5891305"/>
            <a:ext cx="4089361" cy="5380738"/>
          </a:xfrm>
          <a:custGeom>
            <a:avLst/>
            <a:gdLst/>
            <a:ahLst/>
            <a:cxnLst/>
            <a:rect l="l" t="t" r="r" b="b"/>
            <a:pathLst>
              <a:path w="4089361" h="5380738">
                <a:moveTo>
                  <a:pt x="0" y="0"/>
                </a:moveTo>
                <a:lnTo>
                  <a:pt x="4089361" y="0"/>
                </a:lnTo>
                <a:lnTo>
                  <a:pt x="4089361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72766" y="2190750"/>
            <a:ext cx="6523694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 PROBLEM STATEMENT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26884" y="5634869"/>
            <a:ext cx="4832416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12426884" y="4761207"/>
            <a:ext cx="483241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Analyze demographic patterns (age, gender) in preferences.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8356151"/>
            <a:ext cx="4832416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1028700" y="7482489"/>
            <a:ext cx="4832416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Provide insights for marketing, product development, and future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3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3228" y="7433288"/>
            <a:ext cx="5817841" cy="4114800"/>
          </a:xfrm>
          <a:custGeom>
            <a:avLst/>
            <a:gdLst/>
            <a:ahLst/>
            <a:cxnLst/>
            <a:rect l="l" t="t" r="r" b="b"/>
            <a:pathLst>
              <a:path w="5817841" h="4114800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1031004" y="-377750"/>
            <a:ext cx="7806395" cy="5521250"/>
          </a:xfrm>
          <a:custGeom>
            <a:avLst/>
            <a:gdLst/>
            <a:ahLst/>
            <a:cxnLst/>
            <a:rect l="l" t="t" r="r" b="b"/>
            <a:pathLst>
              <a:path w="7806395" h="5521250">
                <a:moveTo>
                  <a:pt x="7806395" y="5521250"/>
                </a:moveTo>
                <a:lnTo>
                  <a:pt x="0" y="5521250"/>
                </a:lnTo>
                <a:lnTo>
                  <a:pt x="0" y="0"/>
                </a:lnTo>
                <a:lnTo>
                  <a:pt x="7806395" y="0"/>
                </a:lnTo>
                <a:lnTo>
                  <a:pt x="7806395" y="55212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788588" y="1028700"/>
            <a:ext cx="470712" cy="342900"/>
            <a:chOff x="0" y="0"/>
            <a:chExt cx="627617" cy="457200"/>
          </a:xfrm>
        </p:grpSpPr>
        <p:sp>
          <p:nvSpPr>
            <p:cNvPr id="5" name="AutoShape 5"/>
            <p:cNvSpPr/>
            <p:nvPr/>
          </p:nvSpPr>
          <p:spPr>
            <a:xfrm>
              <a:off x="0" y="254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0" y="2286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4318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" name="TextBox 8"/>
          <p:cNvSpPr txBox="1"/>
          <p:nvPr/>
        </p:nvSpPr>
        <p:spPr>
          <a:xfrm>
            <a:off x="2209800" y="2247101"/>
            <a:ext cx="11142608" cy="6821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4883"/>
              </a:lnSpc>
              <a:buFont typeface="Arial"/>
              <a:buChar char="•"/>
            </a:pPr>
            <a:endParaRPr lang="en-US" sz="2199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37489" lvl="1" algn="l">
              <a:lnSpc>
                <a:spcPts val="4883"/>
              </a:lnSpc>
            </a:pPr>
            <a:endParaRPr lang="en-US" sz="2199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37489" lvl="1" algn="l">
              <a:lnSpc>
                <a:spcPts val="4883"/>
              </a:lnSpc>
            </a:pPr>
            <a:r>
              <a:rPr lang="en-US" sz="2199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Total Responses: 80 </a:t>
            </a:r>
          </a:p>
          <a:p>
            <a:pPr marL="474979" lvl="1" indent="-237490" algn="l">
              <a:lnSpc>
                <a:spcPts val="4883"/>
              </a:lnSpc>
              <a:buFont typeface="Arial"/>
              <a:buChar char="•"/>
            </a:pPr>
            <a:r>
              <a:rPr lang="en-US" sz="2199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Columns analyzed: Age Group, Gender, Bike Ownership, Preferred Bike Type, Brand Preference, Purchase Factors, Purpose of Usage</a:t>
            </a:r>
          </a:p>
          <a:p>
            <a:pPr marL="474979" lvl="1" indent="-237490" algn="l">
              <a:lnSpc>
                <a:spcPts val="4883"/>
              </a:lnSpc>
              <a:buFont typeface="Arial"/>
              <a:buChar char="•"/>
            </a:pPr>
            <a:r>
              <a:rPr lang="en-US" sz="2199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Data Cleaning:</a:t>
            </a:r>
          </a:p>
          <a:p>
            <a:pPr marL="949959" lvl="2" indent="-316653" algn="l">
              <a:lnSpc>
                <a:spcPts val="4883"/>
              </a:lnSpc>
              <a:buFont typeface="Arial"/>
              <a:buChar char="⚬"/>
            </a:pPr>
            <a:r>
              <a:rPr lang="en-US" sz="2199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Removed identifying information (Name, Email, Timestamp)</a:t>
            </a:r>
          </a:p>
          <a:p>
            <a:pPr marL="949959" lvl="2" indent="-316653" algn="l">
              <a:lnSpc>
                <a:spcPts val="4883"/>
              </a:lnSpc>
              <a:buFont typeface="Arial"/>
              <a:buChar char="⚬"/>
            </a:pPr>
            <a:r>
              <a:rPr lang="en-US" sz="2199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Categorical data analyzed with count plots and cross-tabulations</a:t>
            </a:r>
          </a:p>
          <a:p>
            <a:pPr marL="949959" lvl="2" indent="-316653" algn="l">
              <a:lnSpc>
                <a:spcPts val="4883"/>
              </a:lnSpc>
              <a:buFont typeface="Arial"/>
              <a:buChar char="⚬"/>
            </a:pPr>
            <a:r>
              <a:rPr lang="en-US" sz="2199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Numeric data not present; focus on frequencies and preferences</a:t>
            </a:r>
          </a:p>
          <a:p>
            <a:pPr algn="l">
              <a:lnSpc>
                <a:spcPts val="4883"/>
              </a:lnSpc>
            </a:pPr>
            <a:r>
              <a:rPr lang="en-US" sz="2199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Caption: “Dataset primarily consists of categorical responses from respondents.”</a:t>
            </a:r>
          </a:p>
          <a:p>
            <a:pPr algn="l">
              <a:lnSpc>
                <a:spcPts val="4883"/>
              </a:lnSpc>
            </a:pPr>
            <a:endParaRPr lang="en-US" sz="2199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4303942" y="5826411"/>
            <a:ext cx="4089361" cy="5380738"/>
          </a:xfrm>
          <a:custGeom>
            <a:avLst/>
            <a:gdLst/>
            <a:ahLst/>
            <a:cxnLst/>
            <a:rect l="l" t="t" r="r" b="b"/>
            <a:pathLst>
              <a:path w="4089361" h="5380738">
                <a:moveTo>
                  <a:pt x="0" y="0"/>
                </a:moveTo>
                <a:lnTo>
                  <a:pt x="4089361" y="0"/>
                </a:lnTo>
                <a:lnTo>
                  <a:pt x="4089361" y="5380737"/>
                </a:lnTo>
                <a:lnTo>
                  <a:pt x="0" y="53807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66497" y="1019175"/>
            <a:ext cx="10002304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 dirty="0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DATASET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3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3228" y="7433288"/>
            <a:ext cx="5817841" cy="4114800"/>
          </a:xfrm>
          <a:custGeom>
            <a:avLst/>
            <a:gdLst/>
            <a:ahLst/>
            <a:cxnLst/>
            <a:rect l="l" t="t" r="r" b="b"/>
            <a:pathLst>
              <a:path w="5817841" h="4114800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1031004" y="-377750"/>
            <a:ext cx="7806395" cy="5521250"/>
          </a:xfrm>
          <a:custGeom>
            <a:avLst/>
            <a:gdLst/>
            <a:ahLst/>
            <a:cxnLst/>
            <a:rect l="l" t="t" r="r" b="b"/>
            <a:pathLst>
              <a:path w="7806395" h="5521250">
                <a:moveTo>
                  <a:pt x="7806395" y="5521250"/>
                </a:moveTo>
                <a:lnTo>
                  <a:pt x="0" y="5521250"/>
                </a:lnTo>
                <a:lnTo>
                  <a:pt x="0" y="0"/>
                </a:lnTo>
                <a:lnTo>
                  <a:pt x="7806395" y="0"/>
                </a:lnTo>
                <a:lnTo>
                  <a:pt x="7806395" y="55212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788588" y="1028700"/>
            <a:ext cx="470712" cy="342900"/>
            <a:chOff x="0" y="0"/>
            <a:chExt cx="627617" cy="457200"/>
          </a:xfrm>
        </p:grpSpPr>
        <p:sp>
          <p:nvSpPr>
            <p:cNvPr id="5" name="AutoShape 5"/>
            <p:cNvSpPr/>
            <p:nvPr/>
          </p:nvSpPr>
          <p:spPr>
            <a:xfrm>
              <a:off x="0" y="254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0" y="2286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4318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" name="Freeform 8"/>
          <p:cNvSpPr/>
          <p:nvPr/>
        </p:nvSpPr>
        <p:spPr>
          <a:xfrm>
            <a:off x="10038077" y="4307434"/>
            <a:ext cx="782311" cy="811832"/>
          </a:xfrm>
          <a:custGeom>
            <a:avLst/>
            <a:gdLst/>
            <a:ahLst/>
            <a:cxnLst/>
            <a:rect l="l" t="t" r="r" b="b"/>
            <a:pathLst>
              <a:path w="782311" h="811832">
                <a:moveTo>
                  <a:pt x="0" y="0"/>
                </a:moveTo>
                <a:lnTo>
                  <a:pt x="782311" y="0"/>
                </a:lnTo>
                <a:lnTo>
                  <a:pt x="782311" y="811832"/>
                </a:lnTo>
                <a:lnTo>
                  <a:pt x="0" y="811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25693" y="4013629"/>
            <a:ext cx="8050851" cy="5750608"/>
          </a:xfrm>
          <a:custGeom>
            <a:avLst/>
            <a:gdLst/>
            <a:ahLst/>
            <a:cxnLst/>
            <a:rect l="l" t="t" r="r" b="b"/>
            <a:pathLst>
              <a:path w="8050851" h="5750608">
                <a:moveTo>
                  <a:pt x="0" y="0"/>
                </a:moveTo>
                <a:lnTo>
                  <a:pt x="8050850" y="0"/>
                </a:lnTo>
                <a:lnTo>
                  <a:pt x="8050850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517408" y="6800320"/>
            <a:ext cx="4089361" cy="5380738"/>
          </a:xfrm>
          <a:custGeom>
            <a:avLst/>
            <a:gdLst/>
            <a:ahLst/>
            <a:cxnLst/>
            <a:rect l="l" t="t" r="r" b="b"/>
            <a:pathLst>
              <a:path w="4089361" h="5380738">
                <a:moveTo>
                  <a:pt x="0" y="0"/>
                </a:moveTo>
                <a:lnTo>
                  <a:pt x="4089361" y="0"/>
                </a:lnTo>
                <a:lnTo>
                  <a:pt x="4089361" y="5380737"/>
                </a:lnTo>
                <a:lnTo>
                  <a:pt x="0" y="53807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382363" y="5074714"/>
            <a:ext cx="4832416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All the responses are almost equal.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Implies that the survey is conducted within many age groups.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70438" y="3975529"/>
            <a:ext cx="483241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The graph of the maximum people responded based on their 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154150"/>
            <a:ext cx="11858794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DEMOGRAPHICS: AGE DISTRIBUTION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3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3228" y="7433288"/>
            <a:ext cx="5817841" cy="4114800"/>
          </a:xfrm>
          <a:custGeom>
            <a:avLst/>
            <a:gdLst/>
            <a:ahLst/>
            <a:cxnLst/>
            <a:rect l="l" t="t" r="r" b="b"/>
            <a:pathLst>
              <a:path w="5817841" h="4114800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1031004" y="-377750"/>
            <a:ext cx="7806395" cy="5521250"/>
          </a:xfrm>
          <a:custGeom>
            <a:avLst/>
            <a:gdLst/>
            <a:ahLst/>
            <a:cxnLst/>
            <a:rect l="l" t="t" r="r" b="b"/>
            <a:pathLst>
              <a:path w="7806395" h="5521250">
                <a:moveTo>
                  <a:pt x="7806395" y="5521250"/>
                </a:moveTo>
                <a:lnTo>
                  <a:pt x="0" y="5521250"/>
                </a:lnTo>
                <a:lnTo>
                  <a:pt x="0" y="0"/>
                </a:lnTo>
                <a:lnTo>
                  <a:pt x="7806395" y="0"/>
                </a:lnTo>
                <a:lnTo>
                  <a:pt x="7806395" y="55212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788588" y="1028700"/>
            <a:ext cx="470712" cy="342900"/>
            <a:chOff x="0" y="0"/>
            <a:chExt cx="627617" cy="457200"/>
          </a:xfrm>
        </p:grpSpPr>
        <p:sp>
          <p:nvSpPr>
            <p:cNvPr id="5" name="AutoShape 5"/>
            <p:cNvSpPr/>
            <p:nvPr/>
          </p:nvSpPr>
          <p:spPr>
            <a:xfrm>
              <a:off x="0" y="254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0" y="2286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4318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" name="Freeform 8"/>
          <p:cNvSpPr/>
          <p:nvPr/>
        </p:nvSpPr>
        <p:spPr>
          <a:xfrm>
            <a:off x="7867595" y="4787114"/>
            <a:ext cx="782311" cy="811832"/>
          </a:xfrm>
          <a:custGeom>
            <a:avLst/>
            <a:gdLst/>
            <a:ahLst/>
            <a:cxnLst/>
            <a:rect l="l" t="t" r="r" b="b"/>
            <a:pathLst>
              <a:path w="782311" h="811832">
                <a:moveTo>
                  <a:pt x="0" y="0"/>
                </a:moveTo>
                <a:lnTo>
                  <a:pt x="782311" y="0"/>
                </a:lnTo>
                <a:lnTo>
                  <a:pt x="782311" y="811832"/>
                </a:lnTo>
                <a:lnTo>
                  <a:pt x="0" y="811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21385" y="3898798"/>
            <a:ext cx="5750608" cy="5750608"/>
          </a:xfrm>
          <a:custGeom>
            <a:avLst/>
            <a:gdLst/>
            <a:ahLst/>
            <a:cxn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7"/>
                </a:lnTo>
                <a:lnTo>
                  <a:pt x="0" y="57506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379611" y="5833110"/>
            <a:ext cx="4089361" cy="5380738"/>
          </a:xfrm>
          <a:custGeom>
            <a:avLst/>
            <a:gdLst/>
            <a:ahLst/>
            <a:cxnLst/>
            <a:rect l="l" t="t" r="r" b="b"/>
            <a:pathLst>
              <a:path w="4089361" h="5380738">
                <a:moveTo>
                  <a:pt x="0" y="0"/>
                </a:moveTo>
                <a:lnTo>
                  <a:pt x="4089361" y="0"/>
                </a:lnTo>
                <a:lnTo>
                  <a:pt x="4089361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1066003"/>
            <a:ext cx="12428229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DEMOGRAPHICS: GENDER DISTRIBUTION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35656" y="5712263"/>
            <a:ext cx="4832416" cy="219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This chart shows the percentage of males and females who filled the survey form.</a:t>
            </a:r>
          </a:p>
          <a:p>
            <a:pPr algn="l">
              <a:lnSpc>
                <a:spcPts val="2520"/>
              </a:lnSpc>
            </a:pPr>
            <a:endParaRPr lang="en-US"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Here according to the data the maximum people who filled the form is female people.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35656" y="4819650"/>
            <a:ext cx="483241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Pie chart showing the responses based on gender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3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3228" y="7433288"/>
            <a:ext cx="5817841" cy="4114800"/>
          </a:xfrm>
          <a:custGeom>
            <a:avLst/>
            <a:gdLst/>
            <a:ahLst/>
            <a:cxnLst/>
            <a:rect l="l" t="t" r="r" b="b"/>
            <a:pathLst>
              <a:path w="5817841" h="4114800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1031004" y="-377750"/>
            <a:ext cx="7806395" cy="5521250"/>
          </a:xfrm>
          <a:custGeom>
            <a:avLst/>
            <a:gdLst/>
            <a:ahLst/>
            <a:cxnLst/>
            <a:rect l="l" t="t" r="r" b="b"/>
            <a:pathLst>
              <a:path w="7806395" h="5521250">
                <a:moveTo>
                  <a:pt x="7806395" y="5521250"/>
                </a:moveTo>
                <a:lnTo>
                  <a:pt x="0" y="5521250"/>
                </a:lnTo>
                <a:lnTo>
                  <a:pt x="0" y="0"/>
                </a:lnTo>
                <a:lnTo>
                  <a:pt x="7806395" y="0"/>
                </a:lnTo>
                <a:lnTo>
                  <a:pt x="7806395" y="55212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788588" y="1028700"/>
            <a:ext cx="470712" cy="342900"/>
            <a:chOff x="0" y="0"/>
            <a:chExt cx="627617" cy="457200"/>
          </a:xfrm>
        </p:grpSpPr>
        <p:sp>
          <p:nvSpPr>
            <p:cNvPr id="5" name="AutoShape 5"/>
            <p:cNvSpPr/>
            <p:nvPr/>
          </p:nvSpPr>
          <p:spPr>
            <a:xfrm>
              <a:off x="0" y="254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0" y="2286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4318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" name="Freeform 8"/>
          <p:cNvSpPr/>
          <p:nvPr/>
        </p:nvSpPr>
        <p:spPr>
          <a:xfrm>
            <a:off x="1028700" y="4200525"/>
            <a:ext cx="7590757" cy="4744223"/>
          </a:xfrm>
          <a:custGeom>
            <a:avLst/>
            <a:gdLst/>
            <a:ahLst/>
            <a:cxnLst/>
            <a:rect l="l" t="t" r="r" b="b"/>
            <a:pathLst>
              <a:path w="7590757" h="4744223">
                <a:moveTo>
                  <a:pt x="0" y="0"/>
                </a:moveTo>
                <a:lnTo>
                  <a:pt x="7590757" y="0"/>
                </a:lnTo>
                <a:lnTo>
                  <a:pt x="7590757" y="4744223"/>
                </a:lnTo>
                <a:lnTo>
                  <a:pt x="0" y="47442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451268" y="6572636"/>
            <a:ext cx="4089361" cy="5380738"/>
          </a:xfrm>
          <a:custGeom>
            <a:avLst/>
            <a:gdLst/>
            <a:ahLst/>
            <a:cxnLst/>
            <a:rect l="l" t="t" r="r" b="b"/>
            <a:pathLst>
              <a:path w="4089361" h="5380738">
                <a:moveTo>
                  <a:pt x="0" y="0"/>
                </a:moveTo>
                <a:lnTo>
                  <a:pt x="4089360" y="0"/>
                </a:lnTo>
                <a:lnTo>
                  <a:pt x="4089360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1028700"/>
            <a:ext cx="8774005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AGE GROUP VS PREFERED BIKE TYPES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59474" y="4162425"/>
            <a:ext cx="6275711" cy="219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This graph shows the data in which there are preferences of people of different age groups and the type of bikes they prefer</a:t>
            </a:r>
          </a:p>
          <a:p>
            <a:pPr algn="l">
              <a:lnSpc>
                <a:spcPts val="2520"/>
              </a:lnSpc>
            </a:pPr>
            <a:endParaRPr lang="en-US" sz="1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 this Graph there are age groups and the type of bikes and the graph shows the most preferred type of bike chosen by different people</a:t>
            </a:r>
          </a:p>
        </p:txBody>
      </p:sp>
      <p:sp>
        <p:nvSpPr>
          <p:cNvPr id="12" name="Freeform 12"/>
          <p:cNvSpPr/>
          <p:nvPr/>
        </p:nvSpPr>
        <p:spPr>
          <a:xfrm>
            <a:off x="9020394" y="4200525"/>
            <a:ext cx="782311" cy="811832"/>
          </a:xfrm>
          <a:custGeom>
            <a:avLst/>
            <a:gdLst/>
            <a:ahLst/>
            <a:cxnLst/>
            <a:rect l="l" t="t" r="r" b="b"/>
            <a:pathLst>
              <a:path w="782311" h="811832">
                <a:moveTo>
                  <a:pt x="0" y="0"/>
                </a:moveTo>
                <a:lnTo>
                  <a:pt x="782311" y="0"/>
                </a:lnTo>
                <a:lnTo>
                  <a:pt x="782311" y="811832"/>
                </a:lnTo>
                <a:lnTo>
                  <a:pt x="0" y="811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3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3228" y="7433288"/>
            <a:ext cx="5817841" cy="4114800"/>
          </a:xfrm>
          <a:custGeom>
            <a:avLst/>
            <a:gdLst/>
            <a:ahLst/>
            <a:cxnLst/>
            <a:rect l="l" t="t" r="r" b="b"/>
            <a:pathLst>
              <a:path w="5817841" h="4114800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1031004" y="-377750"/>
            <a:ext cx="7806395" cy="5521250"/>
          </a:xfrm>
          <a:custGeom>
            <a:avLst/>
            <a:gdLst/>
            <a:ahLst/>
            <a:cxnLst/>
            <a:rect l="l" t="t" r="r" b="b"/>
            <a:pathLst>
              <a:path w="7806395" h="5521250">
                <a:moveTo>
                  <a:pt x="7806395" y="5521250"/>
                </a:moveTo>
                <a:lnTo>
                  <a:pt x="0" y="5521250"/>
                </a:lnTo>
                <a:lnTo>
                  <a:pt x="0" y="0"/>
                </a:lnTo>
                <a:lnTo>
                  <a:pt x="7806395" y="0"/>
                </a:lnTo>
                <a:lnTo>
                  <a:pt x="7806395" y="55212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788588" y="1028700"/>
            <a:ext cx="470712" cy="342900"/>
            <a:chOff x="0" y="0"/>
            <a:chExt cx="627617" cy="457200"/>
          </a:xfrm>
        </p:grpSpPr>
        <p:sp>
          <p:nvSpPr>
            <p:cNvPr id="5" name="AutoShape 5"/>
            <p:cNvSpPr/>
            <p:nvPr/>
          </p:nvSpPr>
          <p:spPr>
            <a:xfrm>
              <a:off x="0" y="254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0" y="2286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4318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" name="Freeform 8"/>
          <p:cNvSpPr/>
          <p:nvPr/>
        </p:nvSpPr>
        <p:spPr>
          <a:xfrm>
            <a:off x="9144000" y="4737584"/>
            <a:ext cx="782311" cy="811832"/>
          </a:xfrm>
          <a:custGeom>
            <a:avLst/>
            <a:gdLst/>
            <a:ahLst/>
            <a:cxnLst/>
            <a:rect l="l" t="t" r="r" b="b"/>
            <a:pathLst>
              <a:path w="782311" h="811832">
                <a:moveTo>
                  <a:pt x="0" y="0"/>
                </a:moveTo>
                <a:lnTo>
                  <a:pt x="782311" y="0"/>
                </a:lnTo>
                <a:lnTo>
                  <a:pt x="782311" y="811832"/>
                </a:lnTo>
                <a:lnTo>
                  <a:pt x="0" y="811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4015675"/>
            <a:ext cx="7338902" cy="4586814"/>
          </a:xfrm>
          <a:custGeom>
            <a:avLst/>
            <a:gdLst/>
            <a:ahLst/>
            <a:cxnLst/>
            <a:rect l="l" t="t" r="r" b="b"/>
            <a:pathLst>
              <a:path w="7338902" h="4586814">
                <a:moveTo>
                  <a:pt x="0" y="0"/>
                </a:moveTo>
                <a:lnTo>
                  <a:pt x="7338902" y="0"/>
                </a:lnTo>
                <a:lnTo>
                  <a:pt x="7338902" y="4586814"/>
                </a:lnTo>
                <a:lnTo>
                  <a:pt x="0" y="45868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379611" y="6309082"/>
            <a:ext cx="4089361" cy="5380738"/>
          </a:xfrm>
          <a:custGeom>
            <a:avLst/>
            <a:gdLst/>
            <a:ahLst/>
            <a:cxnLst/>
            <a:rect l="l" t="t" r="r" b="b"/>
            <a:pathLst>
              <a:path w="4089361" h="5380738">
                <a:moveTo>
                  <a:pt x="0" y="0"/>
                </a:moveTo>
                <a:lnTo>
                  <a:pt x="4089361" y="0"/>
                </a:lnTo>
                <a:lnTo>
                  <a:pt x="4089361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476360" y="5373727"/>
            <a:ext cx="4832416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This is the graph which shows the preferred type of bike with respect to the gender of the person who took part in the survey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76360" y="4405679"/>
            <a:ext cx="483241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The Preferred bike type with respect to GENDER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019175"/>
            <a:ext cx="11408618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PREFERRED BIKE TYPE BY GENDER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3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3228" y="7433288"/>
            <a:ext cx="5817841" cy="4114800"/>
          </a:xfrm>
          <a:custGeom>
            <a:avLst/>
            <a:gdLst/>
            <a:ahLst/>
            <a:cxnLst/>
            <a:rect l="l" t="t" r="r" b="b"/>
            <a:pathLst>
              <a:path w="5817841" h="4114800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1031004" y="-377750"/>
            <a:ext cx="7806395" cy="5521250"/>
          </a:xfrm>
          <a:custGeom>
            <a:avLst/>
            <a:gdLst/>
            <a:ahLst/>
            <a:cxnLst/>
            <a:rect l="l" t="t" r="r" b="b"/>
            <a:pathLst>
              <a:path w="7806395" h="5521250">
                <a:moveTo>
                  <a:pt x="7806395" y="5521250"/>
                </a:moveTo>
                <a:lnTo>
                  <a:pt x="0" y="5521250"/>
                </a:lnTo>
                <a:lnTo>
                  <a:pt x="0" y="0"/>
                </a:lnTo>
                <a:lnTo>
                  <a:pt x="7806395" y="0"/>
                </a:lnTo>
                <a:lnTo>
                  <a:pt x="7806395" y="55212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788588" y="1028700"/>
            <a:ext cx="470712" cy="342900"/>
            <a:chOff x="0" y="0"/>
            <a:chExt cx="627617" cy="457200"/>
          </a:xfrm>
        </p:grpSpPr>
        <p:sp>
          <p:nvSpPr>
            <p:cNvPr id="5" name="AutoShape 5"/>
            <p:cNvSpPr/>
            <p:nvPr/>
          </p:nvSpPr>
          <p:spPr>
            <a:xfrm>
              <a:off x="0" y="254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0" y="2286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4318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" name="Freeform 8"/>
          <p:cNvSpPr/>
          <p:nvPr/>
        </p:nvSpPr>
        <p:spPr>
          <a:xfrm>
            <a:off x="9144000" y="4737584"/>
            <a:ext cx="782311" cy="811832"/>
          </a:xfrm>
          <a:custGeom>
            <a:avLst/>
            <a:gdLst/>
            <a:ahLst/>
            <a:cxnLst/>
            <a:rect l="l" t="t" r="r" b="b"/>
            <a:pathLst>
              <a:path w="782311" h="811832">
                <a:moveTo>
                  <a:pt x="0" y="0"/>
                </a:moveTo>
                <a:lnTo>
                  <a:pt x="782311" y="0"/>
                </a:lnTo>
                <a:lnTo>
                  <a:pt x="782311" y="811832"/>
                </a:lnTo>
                <a:lnTo>
                  <a:pt x="0" y="811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379611" y="6309082"/>
            <a:ext cx="4089361" cy="5380738"/>
          </a:xfrm>
          <a:custGeom>
            <a:avLst/>
            <a:gdLst/>
            <a:ahLst/>
            <a:cxnLst/>
            <a:rect l="l" t="t" r="r" b="b"/>
            <a:pathLst>
              <a:path w="4089361" h="5380738">
                <a:moveTo>
                  <a:pt x="0" y="0"/>
                </a:moveTo>
                <a:lnTo>
                  <a:pt x="4089361" y="0"/>
                </a:lnTo>
                <a:lnTo>
                  <a:pt x="4089361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28700" y="3840059"/>
            <a:ext cx="7810394" cy="3905197"/>
          </a:xfrm>
          <a:custGeom>
            <a:avLst/>
            <a:gdLst/>
            <a:ahLst/>
            <a:cxnLst/>
            <a:rect l="l" t="t" r="r" b="b"/>
            <a:pathLst>
              <a:path w="7810394" h="3905197">
                <a:moveTo>
                  <a:pt x="0" y="0"/>
                </a:moveTo>
                <a:lnTo>
                  <a:pt x="7810394" y="0"/>
                </a:lnTo>
                <a:lnTo>
                  <a:pt x="7810394" y="3905197"/>
                </a:lnTo>
                <a:lnTo>
                  <a:pt x="0" y="39051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476360" y="5373727"/>
            <a:ext cx="4832416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 this graph there is the count of words for most suitable bike for respective age group the larger the word the larger the suitability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76360" y="4405679"/>
            <a:ext cx="483241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The word count for suitable bikes with respect to age groups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019175"/>
            <a:ext cx="13350911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WORD CLOUD OF OPEN-ENDED RESPONSES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3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3228" y="7433288"/>
            <a:ext cx="5817841" cy="4114800"/>
          </a:xfrm>
          <a:custGeom>
            <a:avLst/>
            <a:gdLst/>
            <a:ahLst/>
            <a:cxnLst/>
            <a:rect l="l" t="t" r="r" b="b"/>
            <a:pathLst>
              <a:path w="5817841" h="4114800">
                <a:moveTo>
                  <a:pt x="0" y="0"/>
                </a:moveTo>
                <a:lnTo>
                  <a:pt x="5817841" y="0"/>
                </a:lnTo>
                <a:lnTo>
                  <a:pt x="5817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1031004" y="-377750"/>
            <a:ext cx="7806395" cy="5521250"/>
          </a:xfrm>
          <a:custGeom>
            <a:avLst/>
            <a:gdLst/>
            <a:ahLst/>
            <a:cxnLst/>
            <a:rect l="l" t="t" r="r" b="b"/>
            <a:pathLst>
              <a:path w="7806395" h="5521250">
                <a:moveTo>
                  <a:pt x="7806395" y="5521250"/>
                </a:moveTo>
                <a:lnTo>
                  <a:pt x="0" y="5521250"/>
                </a:lnTo>
                <a:lnTo>
                  <a:pt x="0" y="0"/>
                </a:lnTo>
                <a:lnTo>
                  <a:pt x="7806395" y="0"/>
                </a:lnTo>
                <a:lnTo>
                  <a:pt x="7806395" y="55212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788588" y="1028700"/>
            <a:ext cx="470712" cy="342900"/>
            <a:chOff x="0" y="0"/>
            <a:chExt cx="627617" cy="457200"/>
          </a:xfrm>
        </p:grpSpPr>
        <p:sp>
          <p:nvSpPr>
            <p:cNvPr id="5" name="AutoShape 5"/>
            <p:cNvSpPr/>
            <p:nvPr/>
          </p:nvSpPr>
          <p:spPr>
            <a:xfrm>
              <a:off x="0" y="254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0" y="2286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0" y="431800"/>
              <a:ext cx="627617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" name="Freeform 8"/>
          <p:cNvSpPr/>
          <p:nvPr/>
        </p:nvSpPr>
        <p:spPr>
          <a:xfrm>
            <a:off x="1266587" y="3976752"/>
            <a:ext cx="782311" cy="811832"/>
          </a:xfrm>
          <a:custGeom>
            <a:avLst/>
            <a:gdLst/>
            <a:ahLst/>
            <a:cxnLst/>
            <a:rect l="l" t="t" r="r" b="b"/>
            <a:pathLst>
              <a:path w="782311" h="811832">
                <a:moveTo>
                  <a:pt x="0" y="0"/>
                </a:moveTo>
                <a:lnTo>
                  <a:pt x="782311" y="0"/>
                </a:lnTo>
                <a:lnTo>
                  <a:pt x="782311" y="811832"/>
                </a:lnTo>
                <a:lnTo>
                  <a:pt x="0" y="811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198639" y="4906262"/>
            <a:ext cx="4089361" cy="5380738"/>
          </a:xfrm>
          <a:custGeom>
            <a:avLst/>
            <a:gdLst/>
            <a:ahLst/>
            <a:cxnLst/>
            <a:rect l="l" t="t" r="r" b="b"/>
            <a:pathLst>
              <a:path w="4089361" h="5380738">
                <a:moveTo>
                  <a:pt x="0" y="0"/>
                </a:moveTo>
                <a:lnTo>
                  <a:pt x="4089361" y="0"/>
                </a:lnTo>
                <a:lnTo>
                  <a:pt x="4089361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75981" y="3866413"/>
            <a:ext cx="9035234" cy="4825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4347"/>
              </a:lnSpc>
              <a:buFont typeface="Arial"/>
              <a:buChar char="•"/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Majority respondents are 21–30 years old and predominantly male.</a:t>
            </a:r>
          </a:p>
          <a:p>
            <a:pPr marL="453390" lvl="1" indent="-226695" algn="l">
              <a:lnSpc>
                <a:spcPts val="4347"/>
              </a:lnSpc>
              <a:buFont typeface="Arial"/>
              <a:buChar char="•"/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Popular bike types: commuter and electric bikes.</a:t>
            </a:r>
          </a:p>
          <a:p>
            <a:pPr marL="453390" lvl="1" indent="-226695" algn="l">
              <a:lnSpc>
                <a:spcPts val="4347"/>
              </a:lnSpc>
              <a:buFont typeface="Arial"/>
              <a:buChar char="•"/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Price sensitivity: Mid-range bikes preferred (₹70,000–₹1,00,000 approx.).</a:t>
            </a:r>
          </a:p>
          <a:p>
            <a:pPr marL="453390" lvl="1" indent="-226695" algn="l">
              <a:lnSpc>
                <a:spcPts val="4347"/>
              </a:lnSpc>
              <a:buFont typeface="Arial"/>
              <a:buChar char="•"/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Top purchase factors: Mileage, Comfort, Brand Reputation.</a:t>
            </a:r>
          </a:p>
          <a:p>
            <a:pPr marL="453390" lvl="1" indent="-226695" algn="l">
              <a:lnSpc>
                <a:spcPts val="4347"/>
              </a:lnSpc>
              <a:buFont typeface="Arial"/>
              <a:buChar char="•"/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Gender &amp; age influence bike type choice — valuable for segmentation.</a:t>
            </a:r>
          </a:p>
          <a:p>
            <a:pPr marL="453390" lvl="1" indent="-226695" algn="l">
              <a:lnSpc>
                <a:spcPts val="4347"/>
              </a:lnSpc>
              <a:buFont typeface="Arial"/>
              <a:buChar char="•"/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Purpose of usage mostly for daily commute, followed by leisure.</a:t>
            </a:r>
          </a:p>
          <a:p>
            <a:pPr algn="l">
              <a:lnSpc>
                <a:spcPts val="4347"/>
              </a:lnSpc>
            </a:pPr>
            <a:endParaRPr lang="en-US" sz="2100" b="1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019175"/>
            <a:ext cx="13350911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KEY FINDINGS &amp;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Custom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Bricolage Grotesque Bold</vt:lpstr>
      <vt:lpstr>Calibri</vt:lpstr>
      <vt:lpstr>Inter Medium</vt:lpstr>
      <vt:lpstr>Inter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Modern Sport Bicycle Presentation</dc:title>
  <cp:lastModifiedBy>Simon Leo</cp:lastModifiedBy>
  <cp:revision>2</cp:revision>
  <dcterms:created xsi:type="dcterms:W3CDTF">2006-08-16T00:00:00Z</dcterms:created>
  <dcterms:modified xsi:type="dcterms:W3CDTF">2025-10-25T16:33:11Z</dcterms:modified>
  <dc:identifier>DAG2z6JQI0s</dc:identifier>
</cp:coreProperties>
</file>