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4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C812A-CDFA-6053-BD52-B05C8181F261}" v="209" dt="2020-12-17T20:47:31.222"/>
    <p1510:client id="{74E5AAD3-F9FC-4433-9272-8270ACF1B5E0}" v="256" dt="2020-12-17T21:08:09.576"/>
    <p1510:client id="{96075279-6B7C-42F3-B9A5-E41515FF4E88}" v="4" dt="2020-12-17T20:33:07.111"/>
    <p1510:client id="{9CCBB732-930C-C432-C44E-8A226EB4C7FB}" v="14" dt="2020-12-17T20:34:52.368"/>
    <p1510:client id="{B1202B0D-DADB-40D1-9AF0-05F69D6A0A4C}" v="10" dt="2020-12-17T20:33:33.665"/>
    <p1510:client id="{DB5AD81F-1683-4502-91E8-DC8B595DF738}" v="32" dt="2020-12-17T21:07:21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05AFCD8-74EF-481E-B737-2526B8EA4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EA1600-F592-447D-8F6C-D8925BB4FE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30A9-FB0B-4C61-8204-5DCF84C769C1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AA93E1-5637-487D-90EF-05470934D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36882F-F62A-4D71-B89C-DD90ADF245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509C-3462-4E0E-8A86-1080F43F6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63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6CFB8-C449-4A41-84E0-0FA5E9576BC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5D5F-4CDE-4C74-9182-E886AC964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45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F989-5757-4AF3-88DE-A75BE1EAEA9E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4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8D2B-F895-42E8-8C37-37005BA91AD7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B6B-95B3-44E8-978F-358E9EA5CCB1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89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55A-7E13-49D6-8383-CADDA4A4206E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01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BB73-A1AE-417F-A259-5948CE28F55F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8F8E-32E4-4947-BEB0-987F8AF56A62}" type="datetime1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48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B066-2EFB-4C58-BF50-7268296497B2}" type="datetime1">
              <a:rPr lang="fr-FR" smtClean="0"/>
              <a:t>18/12/2020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A7E-B7B1-4C6C-A6A9-18029F2571E3}" type="datetime1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38F7-6215-48C8-8C0E-9BA19B439402}" type="datetime1">
              <a:rPr lang="fr-FR" smtClean="0"/>
              <a:t>18/12/2020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99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BE72-6092-49B7-AB43-1E2F48D9CCCC}" type="datetime1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95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C570-C8B0-493F-BF4F-DD7CBA009418}" type="datetime1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3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475E-7C33-4A71-9492-5F93A75E964E}" type="datetime1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8850-7AC8-48E2-88F9-49647BE352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36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B46AF-906E-430B-AA6C-2248E992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92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6000">
                <a:ea typeface="+mj-lt"/>
                <a:cs typeface="+mj-lt"/>
              </a:rPr>
              <a:t>Mini-projet Programmation Orientée Objets (POO)</a:t>
            </a:r>
            <a:endParaRPr lang="fr-FR" sz="6000">
              <a:cs typeface="Calibri Light" panose="020F03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854F59-33EE-45B8-9D41-51751C4A7F58}"/>
              </a:ext>
            </a:extLst>
          </p:cNvPr>
          <p:cNvSpPr txBox="1"/>
          <p:nvPr/>
        </p:nvSpPr>
        <p:spPr>
          <a:xfrm>
            <a:off x="4724400" y="5002696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Monnier Réjane</a:t>
            </a:r>
            <a:endParaRPr lang="fr-FR" sz="2000">
              <a:cs typeface="Calibri"/>
            </a:endParaRPr>
          </a:p>
          <a:p>
            <a:r>
              <a:rPr lang="fr-FR" sz="2000" err="1">
                <a:cs typeface="Calibri"/>
              </a:rPr>
              <a:t>Lhoest</a:t>
            </a:r>
            <a:r>
              <a:rPr lang="fr-FR" sz="2000">
                <a:cs typeface="Calibri"/>
              </a:rPr>
              <a:t> Simon</a:t>
            </a:r>
          </a:p>
          <a:p>
            <a:r>
              <a:rPr lang="fr-FR" sz="2000">
                <a:cs typeface="Calibri"/>
              </a:rPr>
              <a:t>Loret Matéo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15963C-A2C0-4239-BA2D-39D3F6ACF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0D3A9-47F8-4162-809B-5EEEA90D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94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311BA-E0E9-4D76-BD1A-BB7DB922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07950"/>
            <a:ext cx="10515600" cy="1325563"/>
          </a:xfrm>
        </p:spPr>
        <p:txBody>
          <a:bodyPr/>
          <a:lstStyle/>
          <a:p>
            <a:r>
              <a:rPr lang="fr-FR">
                <a:latin typeface="Abadi Extra Light" panose="020B0204020104020204" pitchFamily="34" charset="0"/>
              </a:rPr>
              <a:t>Sortie des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A46CA-F83A-4218-A610-7AF7B27E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>
                <a:latin typeface="Abadi Extra Light" panose="020B0204020104020204" pitchFamily="34" charset="0"/>
              </a:rPr>
              <a:t>la Distance </a:t>
            </a:r>
          </a:p>
          <a:p>
            <a:pPr marL="0" indent="0">
              <a:buNone/>
            </a:pPr>
            <a:r>
              <a:rPr lang="fr-FR">
                <a:latin typeface="Abadi Extra Light" panose="020B0204020104020204" pitchFamily="34" charset="0"/>
              </a:rPr>
              <a:t>la Latence + choix du mode de communication 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87915B6-6DED-4408-9DAA-CD5AC58D65A7}"/>
              </a:ext>
            </a:extLst>
          </p:cNvPr>
          <p:cNvCxnSpPr/>
          <p:nvPr/>
        </p:nvCxnSpPr>
        <p:spPr>
          <a:xfrm flipH="1">
            <a:off x="4564856" y="2951537"/>
            <a:ext cx="485775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72738D3-77D2-499F-88C6-A3A89051DE76}"/>
              </a:ext>
            </a:extLst>
          </p:cNvPr>
          <p:cNvCxnSpPr>
            <a:cxnSpLocks/>
          </p:cNvCxnSpPr>
          <p:nvPr/>
        </p:nvCxnSpPr>
        <p:spPr>
          <a:xfrm flipH="1">
            <a:off x="6524626" y="2896787"/>
            <a:ext cx="1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93F2A59-EC48-4752-B59E-A58AD775D8BC}"/>
              </a:ext>
            </a:extLst>
          </p:cNvPr>
          <p:cNvCxnSpPr>
            <a:cxnSpLocks/>
          </p:cNvCxnSpPr>
          <p:nvPr/>
        </p:nvCxnSpPr>
        <p:spPr>
          <a:xfrm>
            <a:off x="8220073" y="2878924"/>
            <a:ext cx="409575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0998899-D519-4474-B793-A7FD02EC2BA1}"/>
              </a:ext>
            </a:extLst>
          </p:cNvPr>
          <p:cNvSpPr txBox="1"/>
          <p:nvPr/>
        </p:nvSpPr>
        <p:spPr>
          <a:xfrm>
            <a:off x="3957634" y="3396735"/>
            <a:ext cx="64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Abadi Extra Light" panose="020B0204020104020204" pitchFamily="34" charset="0"/>
              </a:rPr>
              <a:t>fibre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FA9730-7237-4A9A-83C8-062DE7D6D0A1}"/>
              </a:ext>
            </a:extLst>
          </p:cNvPr>
          <p:cNvSpPr txBox="1"/>
          <p:nvPr/>
        </p:nvSpPr>
        <p:spPr>
          <a:xfrm>
            <a:off x="8086736" y="3379071"/>
            <a:ext cx="346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Abadi Extra Light" panose="020B0204020104020204" pitchFamily="34" charset="0"/>
              </a:rPr>
              <a:t>satellite équidistant des points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5168E9-2AAA-428D-99DD-1772AAB99D32}"/>
              </a:ext>
            </a:extLst>
          </p:cNvPr>
          <p:cNvSpPr txBox="1"/>
          <p:nvPr/>
        </p:nvSpPr>
        <p:spPr>
          <a:xfrm>
            <a:off x="5124472" y="3379071"/>
            <a:ext cx="296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latin typeface="Abadi Extra Light" panose="020B0204020104020204" pitchFamily="34" charset="0"/>
              </a:rPr>
              <a:t>satellite au dessus d’un point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2186ECF-097D-4F55-ABEE-FE1EBDF7C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13" t="41999" r="39453" b="37500"/>
          <a:stretch/>
        </p:blipFill>
        <p:spPr>
          <a:xfrm>
            <a:off x="7527709" y="342352"/>
            <a:ext cx="3562352" cy="203024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FD6B546-7455-48BC-9C19-E9209EEC2420}"/>
              </a:ext>
            </a:extLst>
          </p:cNvPr>
          <p:cNvSpPr txBox="1"/>
          <p:nvPr/>
        </p:nvSpPr>
        <p:spPr>
          <a:xfrm>
            <a:off x="300030" y="1329695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Deux affichages 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0D5372E-57A6-41A4-B158-42B1B203D5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9E40DE-01E6-4252-81C6-FE236A17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10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66386-55CB-4B5A-93BA-469E7822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812" y="3811587"/>
            <a:ext cx="5329924" cy="28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BD180-BFF4-455E-9A7E-ADB960F17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83" y="360727"/>
            <a:ext cx="5382935" cy="951321"/>
          </a:xfrm>
        </p:spPr>
        <p:txBody>
          <a:bodyPr>
            <a:normAutofit/>
          </a:bodyPr>
          <a:lstStyle/>
          <a:p>
            <a:r>
              <a:rPr lang="fr-FR">
                <a:latin typeface="Abadi Extra Light" panose="020B0204020104020204" pitchFamily="34" charset="0"/>
              </a:rPr>
              <a:t>Les coordonnées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F1624-5FD0-4B0C-B5E0-B39118B23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86250" y="1481101"/>
            <a:ext cx="9144000" cy="1655762"/>
          </a:xfrm>
        </p:spPr>
        <p:txBody>
          <a:bodyPr/>
          <a:lstStyle/>
          <a:p>
            <a:r>
              <a:rPr lang="fr-FR" u="sng">
                <a:latin typeface="Abadi Extra Light" panose="020B0204020104020204" pitchFamily="34" charset="0"/>
              </a:rPr>
              <a:t>Saisie</a:t>
            </a:r>
            <a:r>
              <a:rPr lang="fr-FR">
                <a:latin typeface="Abadi Extra Light" panose="020B0204020104020204" pitchFamily="34" charset="0"/>
              </a:rPr>
              <a:t> : Coordonnée Nord et Cordonnée 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9720507-9E7A-456B-878B-18A3642C5205}"/>
                  </a:ext>
                </a:extLst>
              </p:cNvPr>
              <p:cNvSpPr txBox="1"/>
              <p:nvPr/>
            </p:nvSpPr>
            <p:spPr>
              <a:xfrm>
                <a:off x="1497705" y="2250055"/>
                <a:ext cx="7180976" cy="333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>
                    <a:latin typeface="Abadi Extra Light" panose="020B0204020104020204" pitchFamily="34" charset="0"/>
                  </a:rPr>
                  <a:t>Sphérique :  </a:t>
                </a:r>
                <a:r>
                  <a:rPr lang="el-GR"/>
                  <a:t>ϕ</a:t>
                </a:r>
                <a:r>
                  <a:rPr lang="fr-FR">
                    <a:latin typeface="Abadi Extra Light" panose="020B0204020104020204" pitchFamily="34" charset="0"/>
                  </a:rPr>
                  <a:t> = coordonnée EST </a:t>
                </a:r>
              </a:p>
              <a:p>
                <a:r>
                  <a:rPr lang="fr-FR">
                    <a:latin typeface="Abadi Extra Light" panose="020B0204020104020204" pitchFamily="34" charset="0"/>
                  </a:rPr>
                  <a:t>	        </a:t>
                </a:r>
                <a:r>
                  <a:rPr lang="el-GR"/>
                  <a:t>θ</a:t>
                </a:r>
                <a:r>
                  <a:rPr lang="fr-FR">
                    <a:latin typeface="Abadi Extra Light" panose="020B0204020104020204" pitchFamily="34" charset="0"/>
                  </a:rPr>
                  <a:t> = 90-coordonnée NORD </a:t>
                </a:r>
              </a:p>
              <a:p>
                <a:r>
                  <a:rPr lang="fr-FR">
                    <a:latin typeface="Abadi Extra Light" panose="020B0204020104020204" pitchFamily="34" charset="0"/>
                  </a:rPr>
                  <a:t>	        r = 6371 km</a:t>
                </a:r>
              </a:p>
              <a:p>
                <a:endParaRPr lang="fr-FR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>
                    <a:latin typeface="Abadi Extra Light" panose="020B0204020104020204" pitchFamily="34" charset="0"/>
                  </a:rPr>
                  <a:t>Cartésien :   x = 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nor/>
                          </m:rPr>
                          <a:rPr lang="el-GR" dirty="0" smtClean="0"/>
                          <m:t>ϕ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nor/>
                      </m:rPr>
                      <a:rPr lang="fr-FR" i="0" smtClean="0">
                        <a:latin typeface="Abadi Extra Light" panose="020B02040201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 smtClean="0"/>
                      <m:t>θ</m:t>
                    </m:r>
                  </m:oMath>
                </a14:m>
                <a:endParaRPr lang="fr-FR">
                  <a:latin typeface="Abadi Extra Light" panose="020B0204020104020204" pitchFamily="34" charset="0"/>
                </a:endParaRPr>
              </a:p>
              <a:p>
                <a:r>
                  <a:rPr lang="fr-FR">
                    <a:latin typeface="Abadi Extra Light" panose="020B0204020104020204" pitchFamily="34" charset="0"/>
                  </a:rPr>
                  <a:t>                      y = 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nor/>
                          </m:rPr>
                          <a:rPr lang="el-GR" dirty="0" smtClean="0"/>
                          <m:t>ϕ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m:rPr>
                        <m:nor/>
                      </m:rPr>
                      <a:rPr lang="fr-FR" i="0" smtClean="0">
                        <a:latin typeface="Abadi Extra Light" panose="020B02040201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 smtClean="0"/>
                      <m:t>θ</m:t>
                    </m:r>
                  </m:oMath>
                </a14:m>
                <a:endParaRPr lang="fr-FR">
                  <a:latin typeface="Abadi Extra Light" panose="020B0204020104020204" pitchFamily="34" charset="0"/>
                </a:endParaRPr>
              </a:p>
              <a:p>
                <a:r>
                  <a:rPr lang="fr-FR">
                    <a:latin typeface="Abadi Extra Light" panose="020B0204020104020204" pitchFamily="34" charset="0"/>
                  </a:rPr>
                  <a:t>                      z = r cos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0" smtClean="0">
                        <a:latin typeface="Abadi Extra Light" panose="020B0204020104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 smtClean="0"/>
                      <m:t>θ</m:t>
                    </m:r>
                  </m:oMath>
                </a14:m>
                <a:endParaRPr lang="fr-FR">
                  <a:latin typeface="Abadi Extra Light" panose="020B0204020104020204" pitchFamily="34" charset="0"/>
                </a:endParaRPr>
              </a:p>
              <a:p>
                <a:endParaRPr lang="fr-FR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>
                    <a:latin typeface="Abadi Extra Light" panose="020B0204020104020204" pitchFamily="34" charset="0"/>
                  </a:rPr>
                  <a:t>Cylindrique : </a:t>
                </a:r>
                <a:r>
                  <a:rPr lang="el-GR"/>
                  <a:t>ρ</a:t>
                </a:r>
                <a:r>
                  <a:rPr lang="fr-FR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e>
                    </m:rad>
                  </m:oMath>
                </a14:m>
                <a:endParaRPr lang="fr-FR">
                  <a:latin typeface="Abadi Extra Light" panose="020B0204020104020204" pitchFamily="34" charset="0"/>
                </a:endParaRPr>
              </a:p>
              <a:p>
                <a:r>
                  <a:rPr lang="fr-FR">
                    <a:latin typeface="Abadi Extra Light" panose="020B0204020104020204" pitchFamily="34" charset="0"/>
                  </a:rPr>
                  <a:t>                      </a:t>
                </a:r>
                <a:r>
                  <a:rPr lang="el-GR"/>
                  <a:t>θ</a:t>
                </a:r>
                <a:r>
                  <a:rPr lang="fr-FR">
                    <a:latin typeface="Abadi Extra Light" panose="020B0204020104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arccos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 smtClean="0"/>
                          <m:t>ρ</m:t>
                        </m:r>
                      </m:den>
                    </m:f>
                  </m:oMath>
                </a14:m>
                <a:r>
                  <a:rPr lang="fr-FR">
                    <a:latin typeface="Abadi Extra Light" panose="020B0204020104020204" pitchFamily="34" charset="0"/>
                  </a:rPr>
                  <a:t>)</a:t>
                </a:r>
              </a:p>
              <a:p>
                <a:r>
                  <a:rPr lang="fr-FR">
                    <a:latin typeface="Abadi Extra Light" panose="020B0204020104020204" pitchFamily="34" charset="0"/>
                  </a:rPr>
                  <a:t>                      z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9720507-9E7A-456B-878B-18A3642C5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705" y="2250055"/>
                <a:ext cx="7180976" cy="3330912"/>
              </a:xfrm>
              <a:prstGeom prst="rect">
                <a:avLst/>
              </a:prstGeom>
              <a:blipFill>
                <a:blip r:embed="rId2"/>
                <a:stretch>
                  <a:fillRect l="-594" t="-914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FF364981-ADEA-4A98-847D-3CC9B32E52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C58A5CD-E116-4AB9-B0D3-8CAE6B8D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2</a:t>
            </a:fld>
            <a:endParaRPr lang="fr-FR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4E298F-23A8-49FF-86BF-13C7094E0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2048"/>
            <a:ext cx="550621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25DA0E4-B52B-4706-8412-9B8694FB96B6}"/>
              </a:ext>
            </a:extLst>
          </p:cNvPr>
          <p:cNvSpPr txBox="1"/>
          <p:nvPr/>
        </p:nvSpPr>
        <p:spPr>
          <a:xfrm>
            <a:off x="355107" y="319596"/>
            <a:ext cx="11611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>
                <a:latin typeface="+mj-lt"/>
                <a:ea typeface="+mj-ea"/>
                <a:cs typeface="+mj-cs"/>
              </a:rPr>
              <a:t>La distance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90E035-6E98-4686-8925-38EC81EB3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0FF7FB8-869B-42DE-82E1-A82AF2D45B71}"/>
              </a:ext>
            </a:extLst>
          </p:cNvPr>
          <p:cNvSpPr txBox="1"/>
          <p:nvPr/>
        </p:nvSpPr>
        <p:spPr>
          <a:xfrm>
            <a:off x="4614862" y="1076589"/>
            <a:ext cx="2962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err="1"/>
              <a:t>Point_Terre.distance</a:t>
            </a:r>
            <a:r>
              <a:rPr lang="fr-FR" sz="2000" i="1"/>
              <a:t>()</a:t>
            </a:r>
          </a:p>
          <a:p>
            <a:pPr algn="ctr"/>
            <a:r>
              <a:rPr lang="fr-FR" sz="2000"/>
              <a:t>d(P1,P2) = angle *R</a:t>
            </a:r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3FE745C1-2684-4973-A82D-0CA113264919}"/>
              </a:ext>
            </a:extLst>
          </p:cNvPr>
          <p:cNvSpPr/>
          <p:nvPr/>
        </p:nvSpPr>
        <p:spPr>
          <a:xfrm>
            <a:off x="5487924" y="3053340"/>
            <a:ext cx="1216152" cy="484632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B824418-6655-457E-BEBC-AA87EDF9BF2C}"/>
                  </a:ext>
                </a:extLst>
              </p:cNvPr>
              <p:cNvSpPr txBox="1"/>
              <p:nvPr/>
            </p:nvSpPr>
            <p:spPr>
              <a:xfrm>
                <a:off x="6752948" y="2891538"/>
                <a:ext cx="3045780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𝛳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𝑎𝑟𝑐𝑐𝑜𝑠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· 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B824418-6655-457E-BEBC-AA87EDF9B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948" y="2891538"/>
                <a:ext cx="3045780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A3A8F13-7F33-4CF2-B889-F0D8F0C65C76}"/>
                  </a:ext>
                </a:extLst>
              </p:cNvPr>
              <p:cNvSpPr txBox="1"/>
              <p:nvPr/>
            </p:nvSpPr>
            <p:spPr>
              <a:xfrm>
                <a:off x="1780800" y="3082135"/>
                <a:ext cx="3653856" cy="427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· 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𝛳</m:t>
                          </m:r>
                        </m:e>
                      </m:d>
                    </m:oMath>
                  </m:oMathPara>
                </a14:m>
                <a:endParaRPr lang="fr-FR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A3A8F13-7F33-4CF2-B889-F0D8F0C6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00" y="3082135"/>
                <a:ext cx="3653856" cy="427040"/>
              </a:xfrm>
              <a:prstGeom prst="rect">
                <a:avLst/>
              </a:prstGeom>
              <a:blipFill>
                <a:blip r:embed="rId4"/>
                <a:stretch>
                  <a:fillRect t="-142857" r="-15667" b="-2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A6ECB25-D17D-416B-987F-B9EFAE37B408}"/>
              </a:ext>
            </a:extLst>
          </p:cNvPr>
          <p:cNvSpPr/>
          <p:nvPr/>
        </p:nvSpPr>
        <p:spPr>
          <a:xfrm>
            <a:off x="6167022" y="1396188"/>
            <a:ext cx="656948" cy="334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9D2C86-BF94-4476-A5F4-C6BCC670285D}"/>
              </a:ext>
            </a:extLst>
          </p:cNvPr>
          <p:cNvSpPr/>
          <p:nvPr/>
        </p:nvSpPr>
        <p:spPr>
          <a:xfrm>
            <a:off x="1766194" y="2385512"/>
            <a:ext cx="8659610" cy="80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1445C3B5-97A2-4D30-BB24-385F70A2702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5968566" y="1858581"/>
            <a:ext cx="654365" cy="39949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04D685F-76C0-4DFB-8AF7-C259DEF30580}"/>
              </a:ext>
            </a:extLst>
          </p:cNvPr>
          <p:cNvSpPr/>
          <p:nvPr/>
        </p:nvSpPr>
        <p:spPr>
          <a:xfrm>
            <a:off x="8371643" y="2891538"/>
            <a:ext cx="1029809" cy="3665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7DBD31-4BDF-4DA1-B1CD-3036BE0225E1}"/>
              </a:ext>
            </a:extLst>
          </p:cNvPr>
          <p:cNvSpPr/>
          <p:nvPr/>
        </p:nvSpPr>
        <p:spPr>
          <a:xfrm>
            <a:off x="8229601" y="3338006"/>
            <a:ext cx="1358283" cy="36656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9DCD55-96A4-420F-840A-E22296C3A5A5}"/>
              </a:ext>
            </a:extLst>
          </p:cNvPr>
          <p:cNvSpPr txBox="1"/>
          <p:nvPr/>
        </p:nvSpPr>
        <p:spPr>
          <a:xfrm>
            <a:off x="290004" y="4039070"/>
            <a:ext cx="5740893" cy="203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Scalaire : </a:t>
            </a:r>
            <a:r>
              <a:rPr lang="fr-FR" sz="1400" i="1" err="1"/>
              <a:t>Vecteur.scalaire</a:t>
            </a:r>
            <a:r>
              <a:rPr lang="fr-FR" sz="1400" i="1"/>
              <a:t>()</a:t>
            </a:r>
            <a:endParaRPr lang="fr-FR" sz="1400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7A7DB21-9208-4DEB-81A1-19BA94DE7D62}"/>
              </a:ext>
            </a:extLst>
          </p:cNvPr>
          <p:cNvSpPr txBox="1"/>
          <p:nvPr/>
        </p:nvSpPr>
        <p:spPr>
          <a:xfrm>
            <a:off x="6161103" y="4039068"/>
            <a:ext cx="5740893" cy="20313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Norme : </a:t>
            </a:r>
            <a:r>
              <a:rPr lang="fr-FR" sz="1400" i="1" err="1"/>
              <a:t>Vecteur.norme</a:t>
            </a:r>
            <a:r>
              <a:rPr lang="fr-FR" sz="1400" i="1"/>
              <a:t>()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97C93FE8-B6C2-4A74-843E-43C452839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460" y="4513354"/>
            <a:ext cx="2771775" cy="109537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8CF17451-8761-4B35-A0DE-9D8EF82F7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173" y="4507044"/>
            <a:ext cx="2743200" cy="1095375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30622EB2-76E4-40D3-8F1F-73348CA71F45}"/>
              </a:ext>
            </a:extLst>
          </p:cNvPr>
          <p:cNvSpPr txBox="1"/>
          <p:nvPr/>
        </p:nvSpPr>
        <p:spPr>
          <a:xfrm>
            <a:off x="5298505" y="2445129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err="1"/>
              <a:t>Vecteur.angle</a:t>
            </a:r>
            <a:r>
              <a:rPr lang="fr-FR" i="1"/>
              <a:t>()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0E3E3B-4DF1-4580-A40F-6E3A3D3C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3" grpId="0"/>
      <p:bldP spid="31" grpId="0" animBg="1"/>
      <p:bldP spid="32" grpId="0" animBg="1"/>
      <p:bldP spid="36" grpId="0" animBg="1"/>
      <p:bldP spid="37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92" y="141404"/>
            <a:ext cx="10515600" cy="1325563"/>
          </a:xfrm>
        </p:spPr>
        <p:txBody>
          <a:bodyPr/>
          <a:lstStyle/>
          <a:p>
            <a:r>
              <a:rPr lang="fr-FR"/>
              <a:t>La latence: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068784" y="1347165"/>
                <a:ext cx="4870383" cy="154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/>
                  <a:t>Latence satellite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/>
                  <a:t>Distance (1) = 2*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endParaRPr lang="fr-FR" b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/>
                  <a:t>Distance (2) = 4*h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/>
                  <a:t>Distance</a:t>
                </a:r>
                <a:r>
                  <a:rPr lang="fr-FR" b="0"/>
                  <a:t> (3) = 4*(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r>
                  <a:rPr lang="fr-FR" b="0"/>
                  <a:t>)</a:t>
                </a:r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84" y="1347165"/>
                <a:ext cx="4870383" cy="1543179"/>
              </a:xfrm>
              <a:prstGeom prst="rect">
                <a:avLst/>
              </a:prstGeom>
              <a:blipFill>
                <a:blip r:embed="rId2"/>
                <a:stretch>
                  <a:fillRect l="-1001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Imag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720" y="1105729"/>
            <a:ext cx="3859102" cy="4560203"/>
          </a:xfrm>
          <a:prstGeom prst="rect">
            <a:avLst/>
          </a:prstGeom>
        </p:spPr>
      </p:pic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54184"/>
              </p:ext>
            </p:extLst>
          </p:nvPr>
        </p:nvGraphicFramePr>
        <p:xfrm>
          <a:off x="3096439" y="3385291"/>
          <a:ext cx="3137739" cy="2864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77">
                  <a:extLst>
                    <a:ext uri="{9D8B030D-6E8A-4147-A177-3AD203B41FA5}">
                      <a16:colId xmlns:a16="http://schemas.microsoft.com/office/drawing/2014/main" val="2401278228"/>
                    </a:ext>
                  </a:extLst>
                </a:gridCol>
                <a:gridCol w="1069777">
                  <a:extLst>
                    <a:ext uri="{9D8B030D-6E8A-4147-A177-3AD203B41FA5}">
                      <a16:colId xmlns:a16="http://schemas.microsoft.com/office/drawing/2014/main" val="2572265849"/>
                    </a:ext>
                  </a:extLst>
                </a:gridCol>
                <a:gridCol w="998185">
                  <a:extLst>
                    <a:ext uri="{9D8B030D-6E8A-4147-A177-3AD203B41FA5}">
                      <a16:colId xmlns:a16="http://schemas.microsoft.com/office/drawing/2014/main" val="509784167"/>
                    </a:ext>
                  </a:extLst>
                </a:gridCol>
              </a:tblGrid>
              <a:tr h="525398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Distance</a:t>
                      </a:r>
                    </a:p>
                    <a:p>
                      <a:pPr algn="ctr"/>
                      <a:r>
                        <a:rPr lang="fr-FR"/>
                        <a:t>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Latence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55616"/>
                  </a:ext>
                </a:extLst>
              </a:tr>
              <a:tr h="356506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144 937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0.4831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92876"/>
                  </a:ext>
                </a:extLst>
              </a:tr>
              <a:tr h="356506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144 000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18950"/>
                  </a:ext>
                </a:extLst>
              </a:tr>
              <a:tr h="356506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144 471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0.4815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21043"/>
                  </a:ext>
                </a:extLst>
              </a:tr>
              <a:tr h="395713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147 687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0.4922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66756"/>
                  </a:ext>
                </a:extLst>
              </a:tr>
              <a:tr h="356506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144 000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20708"/>
                  </a:ext>
                </a:extLst>
              </a:tr>
              <a:tr h="356506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145 878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0.4862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62063"/>
                  </a:ext>
                </a:extLst>
              </a:tr>
            </a:tbl>
          </a:graphicData>
        </a:graphic>
      </p:graphicFrame>
      <p:sp>
        <p:nvSpPr>
          <p:cNvPr id="66" name="Accolade ouvrante 65"/>
          <p:cNvSpPr/>
          <p:nvPr/>
        </p:nvSpPr>
        <p:spPr>
          <a:xfrm>
            <a:off x="2869455" y="4000041"/>
            <a:ext cx="45719" cy="1068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ccolade ouvrante 66"/>
          <p:cNvSpPr/>
          <p:nvPr/>
        </p:nvSpPr>
        <p:spPr>
          <a:xfrm>
            <a:off x="2870542" y="5068445"/>
            <a:ext cx="45719" cy="1068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939340" y="4334949"/>
            <a:ext cx="17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Paris - New-York</a:t>
            </a:r>
          </a:p>
          <a:p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773055" y="5416904"/>
            <a:ext cx="208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Paris – Buenos Aires</a:t>
            </a:r>
          </a:p>
          <a:p>
            <a:endParaRPr lang="fr-FR"/>
          </a:p>
          <a:p>
            <a:endParaRPr lang="fr-FR"/>
          </a:p>
        </p:txBody>
      </p:sp>
      <p:cxnSp>
        <p:nvCxnSpPr>
          <p:cNvPr id="71" name="Connecteur droit 70"/>
          <p:cNvCxnSpPr/>
          <p:nvPr/>
        </p:nvCxnSpPr>
        <p:spPr>
          <a:xfrm>
            <a:off x="7899819" y="2013819"/>
            <a:ext cx="1214156" cy="635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7913729" y="2002373"/>
            <a:ext cx="680482" cy="122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8152720" y="2660543"/>
            <a:ext cx="201935" cy="569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8202426" y="2744342"/>
            <a:ext cx="201935" cy="569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8493243" y="2327778"/>
            <a:ext cx="201935" cy="569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8546957" y="2395389"/>
            <a:ext cx="201935" cy="569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7868864" y="1950845"/>
            <a:ext cx="129014" cy="125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8511927" y="3156100"/>
            <a:ext cx="129014" cy="125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9036599" y="2591847"/>
            <a:ext cx="129014" cy="125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83186">
            <a:off x="10464205" y="3987497"/>
            <a:ext cx="1310754" cy="1341236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7283793" y="1762349"/>
            <a:ext cx="61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Sat</a:t>
            </a:r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8538999" y="2033691"/>
            <a:ext cx="2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11658366" y="5265724"/>
            <a:ext cx="53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Sat</a:t>
            </a:r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9658177" y="859993"/>
            <a:ext cx="1106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Méthode </a:t>
            </a:r>
          </a:p>
          <a:p>
            <a:pPr algn="ctr"/>
            <a:r>
              <a:rPr lang="fr-FR"/>
              <a:t>1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6768188" y="2478127"/>
            <a:ext cx="1106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Méthode </a:t>
            </a:r>
          </a:p>
          <a:p>
            <a:pPr algn="ctr"/>
            <a:r>
              <a:rPr lang="fr-FR"/>
              <a:t>2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10474167" y="5342766"/>
            <a:ext cx="1106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Méthode </a:t>
            </a:r>
          </a:p>
          <a:p>
            <a:pPr algn="ctr"/>
            <a:r>
              <a:rPr lang="fr-FR"/>
              <a:t>3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56250" y="2343496"/>
            <a:ext cx="1070793" cy="812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9647784" y="779021"/>
            <a:ext cx="1062488" cy="739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10452268" y="5265724"/>
            <a:ext cx="1093861" cy="769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1514DAA-FA1B-43C2-A5B9-C883EA65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7CFF54-8E87-408C-9337-9EDEBD77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19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Entrée des Valeurs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4635" y="2436489"/>
            <a:ext cx="419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Optimisation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Messages erreurs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14" y="4190815"/>
            <a:ext cx="2885571" cy="163363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06" y="4190815"/>
            <a:ext cx="3190593" cy="16336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t="4582"/>
          <a:stretch/>
        </p:blipFill>
        <p:spPr>
          <a:xfrm>
            <a:off x="4653214" y="1973292"/>
            <a:ext cx="6996385" cy="13403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0AD0507-DD7C-415E-A1AC-84F98873C8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E3623F-79E6-4AC7-A4CE-0298E742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09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25DA0E4-B52B-4706-8412-9B8694FB96B6}"/>
              </a:ext>
            </a:extLst>
          </p:cNvPr>
          <p:cNvSpPr txBox="1"/>
          <p:nvPr/>
        </p:nvSpPr>
        <p:spPr>
          <a:xfrm>
            <a:off x="355107" y="319596"/>
            <a:ext cx="11611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>
                <a:latin typeface="+mj-lt"/>
                <a:ea typeface="+mj-ea"/>
                <a:cs typeface="+mj-cs"/>
              </a:rPr>
              <a:t>Affichage dynamique des points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90E035-6E98-4686-8925-38EC81EB3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7F8A6AD-9F7D-49B2-9828-E6DAA7743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02" t="3445" r="30098" b="81270"/>
          <a:stretch/>
        </p:blipFill>
        <p:spPr>
          <a:xfrm>
            <a:off x="3663866" y="3318060"/>
            <a:ext cx="4852417" cy="99974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84A3158B-ED96-48AD-9F5B-F9E1CC46A726}"/>
              </a:ext>
            </a:extLst>
          </p:cNvPr>
          <p:cNvSpPr/>
          <p:nvPr/>
        </p:nvSpPr>
        <p:spPr>
          <a:xfrm>
            <a:off x="6661026" y="3869481"/>
            <a:ext cx="657126" cy="4483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27F511-8E9A-4949-8185-12F121ED20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1" b="71815"/>
          <a:stretch/>
        </p:blipFill>
        <p:spPr>
          <a:xfrm>
            <a:off x="3872101" y="4567391"/>
            <a:ext cx="4447802" cy="14746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2CDDB7-7D3B-46D7-A524-C93419612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496" y="1338624"/>
            <a:ext cx="3557155" cy="1729849"/>
          </a:xfrm>
          <a:prstGeom prst="rect">
            <a:avLst/>
          </a:prstGeom>
        </p:spPr>
      </p:pic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9749ABEF-CB0B-4118-BDE2-B7E1AA2640F9}"/>
              </a:ext>
            </a:extLst>
          </p:cNvPr>
          <p:cNvCxnSpPr>
            <a:cxnSpLocks/>
            <a:stCxn id="9" idx="2"/>
            <a:endCxn id="5" idx="7"/>
          </p:cNvCxnSpPr>
          <p:nvPr/>
        </p:nvCxnSpPr>
        <p:spPr>
          <a:xfrm rot="16200000" flipH="1">
            <a:off x="6222664" y="2935883"/>
            <a:ext cx="866664" cy="11318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C3117D9F-4340-4E8B-A524-F19D21E3409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 rot="5400000">
            <a:off x="6501339" y="3846812"/>
            <a:ext cx="315242" cy="11259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2EDDBF7-7FC5-4C79-AC15-B634137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D90E035-6E98-4686-8925-38EC81EB3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F6EEDB9-8016-4194-B9BA-B5E3A8FB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7" y="2802903"/>
            <a:ext cx="10986586" cy="145425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E0BE8E-D95A-42DB-99A6-6276C515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514645-6029-45D2-BA61-C58E3E3249C6}"/>
              </a:ext>
            </a:extLst>
          </p:cNvPr>
          <p:cNvSpPr txBox="1"/>
          <p:nvPr/>
        </p:nvSpPr>
        <p:spPr>
          <a:xfrm>
            <a:off x="355107" y="319596"/>
            <a:ext cx="11611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>
                <a:latin typeface="+mj-lt"/>
                <a:ea typeface="+mj-ea"/>
                <a:cs typeface="+mj-cs"/>
              </a:rPr>
              <a:t>Affichage dynamique des points</a:t>
            </a:r>
          </a:p>
        </p:txBody>
      </p:sp>
    </p:spTree>
    <p:extLst>
      <p:ext uri="{BB962C8B-B14F-4D97-AF65-F5344CB8AC3E}">
        <p14:creationId xmlns:p14="http://schemas.microsoft.com/office/powerpoint/2010/main" val="70511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D90E035-6E98-4686-8925-38EC81EB3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F39F85-453B-44A6-BBBD-D0671C554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13" b="85817"/>
          <a:stretch/>
        </p:blipFill>
        <p:spPr>
          <a:xfrm>
            <a:off x="4370991" y="991944"/>
            <a:ext cx="4443225" cy="74213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9E27BBF-E70D-41B4-9F7E-2D447752E48E}"/>
              </a:ext>
            </a:extLst>
          </p:cNvPr>
          <p:cNvSpPr txBox="1"/>
          <p:nvPr/>
        </p:nvSpPr>
        <p:spPr>
          <a:xfrm>
            <a:off x="213064" y="2161274"/>
            <a:ext cx="45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dictionnaire D={0: [</a:t>
            </a:r>
            <a:r>
              <a:rPr lang="fr-FR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fr-FR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fr-FR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fr-FR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fr-FR"/>
              <a:t> 1:  [</a:t>
            </a:r>
            <a:r>
              <a:rPr lang="fr-FR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fr-FR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E</a:t>
            </a:r>
            <a:r>
              <a:rPr lang="fr-FR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fr-FR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fr-FR"/>
              <a:t> }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38F741-4DA3-4F37-9AE7-8C4C1721E6FF}"/>
              </a:ext>
            </a:extLst>
          </p:cNvPr>
          <p:cNvSpPr txBox="1"/>
          <p:nvPr/>
        </p:nvSpPr>
        <p:spPr>
          <a:xfrm>
            <a:off x="177555" y="4623908"/>
            <a:ext cx="5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La liste de nom </a:t>
            </a:r>
            <a:r>
              <a:rPr lang="fr-FR" err="1"/>
              <a:t>listenom</a:t>
            </a:r>
            <a:r>
              <a:rPr lang="fr-FR"/>
              <a:t> : [NOM1, NOM2]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A2DD5E-50C4-4371-90EB-D78C6BDDE43F}"/>
              </a:ext>
            </a:extLst>
          </p:cNvPr>
          <p:cNvSpPr txBox="1"/>
          <p:nvPr/>
        </p:nvSpPr>
        <p:spPr>
          <a:xfrm>
            <a:off x="6320901" y="2161274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Return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8E01A8D-3CB8-430C-B5FA-4CE3CABB3601}"/>
              </a:ext>
            </a:extLst>
          </p:cNvPr>
          <p:cNvSpPr/>
          <p:nvPr/>
        </p:nvSpPr>
        <p:spPr>
          <a:xfrm>
            <a:off x="5046023" y="2095612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34204798-91CE-49C1-AD56-546B1340D9F1}"/>
              </a:ext>
            </a:extLst>
          </p:cNvPr>
          <p:cNvSpPr/>
          <p:nvPr/>
        </p:nvSpPr>
        <p:spPr>
          <a:xfrm>
            <a:off x="5090413" y="4566258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B25457-E05B-4A2E-B7CB-EA4C590C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537" y="5071841"/>
            <a:ext cx="3828909" cy="172300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97FCC23-4E92-456A-9F12-38EB94170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604" y="2952829"/>
            <a:ext cx="3834842" cy="19749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6EDA84A-2255-4684-8722-DF22B555CFFC}"/>
              </a:ext>
            </a:extLst>
          </p:cNvPr>
          <p:cNvSpPr/>
          <p:nvPr/>
        </p:nvSpPr>
        <p:spPr>
          <a:xfrm>
            <a:off x="199748" y="2854219"/>
            <a:ext cx="1192270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E6710F-6C97-41F2-9908-9969B9E2D15D}"/>
              </a:ext>
            </a:extLst>
          </p:cNvPr>
          <p:cNvSpPr/>
          <p:nvPr/>
        </p:nvSpPr>
        <p:spPr>
          <a:xfrm>
            <a:off x="199747" y="1791942"/>
            <a:ext cx="1192270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B8651D3-9294-4EA4-B894-41993CE9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789994"/>
            <a:ext cx="2743200" cy="365125"/>
          </a:xfrm>
        </p:spPr>
        <p:txBody>
          <a:bodyPr/>
          <a:lstStyle/>
          <a:p>
            <a:fld id="{AB558850-7AC8-48E2-88F9-49647BE352C1}" type="slidenum">
              <a:rPr lang="fr-FR" smtClean="0"/>
              <a:t>8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268CAD-E10B-4E82-B82A-9393C899E8E2}"/>
              </a:ext>
            </a:extLst>
          </p:cNvPr>
          <p:cNvSpPr txBox="1"/>
          <p:nvPr/>
        </p:nvSpPr>
        <p:spPr>
          <a:xfrm>
            <a:off x="355107" y="319596"/>
            <a:ext cx="7610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>
                <a:latin typeface="+mj-lt"/>
                <a:ea typeface="+mj-ea"/>
                <a:cs typeface="+mj-cs"/>
              </a:rPr>
              <a:t>Affichage dynamique des points</a:t>
            </a:r>
          </a:p>
        </p:txBody>
      </p:sp>
    </p:spTree>
    <p:extLst>
      <p:ext uri="{BB962C8B-B14F-4D97-AF65-F5344CB8AC3E}">
        <p14:creationId xmlns:p14="http://schemas.microsoft.com/office/powerpoint/2010/main" val="64221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5C7DA037-5EE1-4B29-B8A0-45283B3958A1}"/>
              </a:ext>
            </a:extLst>
          </p:cNvPr>
          <p:cNvSpPr txBox="1"/>
          <p:nvPr/>
        </p:nvSpPr>
        <p:spPr>
          <a:xfrm>
            <a:off x="5134771" y="647843"/>
            <a:ext cx="24792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6D9A4603-434E-49D5-A2E9-396B24C17D1C}"/>
              </a:ext>
            </a:extLst>
          </p:cNvPr>
          <p:cNvSpPr/>
          <p:nvPr/>
        </p:nvSpPr>
        <p:spPr>
          <a:xfrm>
            <a:off x="3644024" y="1089037"/>
            <a:ext cx="5034157" cy="479328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90E035-6E98-4686-8925-38EC81EB3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246" y="24321"/>
            <a:ext cx="822754" cy="5090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856873D-D0DB-49C3-95E2-9D19800B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848" y="2209835"/>
            <a:ext cx="4462508" cy="228774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58DA12-1314-4AF6-81BF-AA3BC2CE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850-7AC8-48E2-88F9-49647BE352C1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AB4A8A-5A81-4CD2-8D50-5E2B7A0525A0}"/>
              </a:ext>
            </a:extLst>
          </p:cNvPr>
          <p:cNvSpPr txBox="1"/>
          <p:nvPr/>
        </p:nvSpPr>
        <p:spPr>
          <a:xfrm>
            <a:off x="355107" y="319596"/>
            <a:ext cx="11611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>
                <a:latin typeface="+mj-lt"/>
                <a:ea typeface="+mj-ea"/>
                <a:cs typeface="+mj-cs"/>
              </a:rPr>
              <a:t>Affichage dynamique des points</a:t>
            </a:r>
          </a:p>
        </p:txBody>
      </p:sp>
    </p:spTree>
    <p:extLst>
      <p:ext uri="{BB962C8B-B14F-4D97-AF65-F5344CB8AC3E}">
        <p14:creationId xmlns:p14="http://schemas.microsoft.com/office/powerpoint/2010/main" val="180915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Grand écran</PresentationFormat>
  <Paragraphs>99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Cambria Math</vt:lpstr>
      <vt:lpstr>Thème Office</vt:lpstr>
      <vt:lpstr>Mini-projet Programmation Orientée Objets (POO)</vt:lpstr>
      <vt:lpstr>Les coordonnées</vt:lpstr>
      <vt:lpstr>Présentation PowerPoint</vt:lpstr>
      <vt:lpstr>La latence:</vt:lpstr>
      <vt:lpstr>Entrée des Valeurs</vt:lpstr>
      <vt:lpstr>Présentation PowerPoint</vt:lpstr>
      <vt:lpstr>Présentation PowerPoint</vt:lpstr>
      <vt:lpstr>Présentation PowerPoint</vt:lpstr>
      <vt:lpstr>Présentation PowerPoint</vt:lpstr>
      <vt:lpstr>Sortie des Valeurs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latence</dc:title>
  <dc:creator>Mateo LORET</dc:creator>
  <cp:lastModifiedBy>Simon Lhoest</cp:lastModifiedBy>
  <cp:revision>2</cp:revision>
  <dcterms:created xsi:type="dcterms:W3CDTF">2020-12-11T14:50:56Z</dcterms:created>
  <dcterms:modified xsi:type="dcterms:W3CDTF">2020-12-18T12:38:08Z</dcterms:modified>
</cp:coreProperties>
</file>