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5"/>
  </p:notesMasterIdLst>
  <p:handoutMasterIdLst>
    <p:handoutMasterId r:id="rId56"/>
  </p:handoutMasterIdLst>
  <p:sldIdLst>
    <p:sldId id="336" r:id="rId2"/>
    <p:sldId id="341" r:id="rId3"/>
    <p:sldId id="380" r:id="rId4"/>
    <p:sldId id="276" r:id="rId5"/>
    <p:sldId id="337" r:id="rId6"/>
    <p:sldId id="338" r:id="rId7"/>
    <p:sldId id="381" r:id="rId8"/>
    <p:sldId id="350" r:id="rId9"/>
    <p:sldId id="340" r:id="rId10"/>
    <p:sldId id="351" r:id="rId11"/>
    <p:sldId id="339" r:id="rId12"/>
    <p:sldId id="352" r:id="rId13"/>
    <p:sldId id="355" r:id="rId14"/>
    <p:sldId id="353" r:id="rId15"/>
    <p:sldId id="354" r:id="rId16"/>
    <p:sldId id="382" r:id="rId17"/>
    <p:sldId id="343" r:id="rId18"/>
    <p:sldId id="345" r:id="rId19"/>
    <p:sldId id="346" r:id="rId20"/>
    <p:sldId id="347" r:id="rId21"/>
    <p:sldId id="349" r:id="rId22"/>
    <p:sldId id="383" r:id="rId23"/>
    <p:sldId id="344" r:id="rId24"/>
    <p:sldId id="357" r:id="rId25"/>
    <p:sldId id="392" r:id="rId26"/>
    <p:sldId id="393" r:id="rId27"/>
    <p:sldId id="358" r:id="rId28"/>
    <p:sldId id="360" r:id="rId29"/>
    <p:sldId id="359" r:id="rId30"/>
    <p:sldId id="361" r:id="rId31"/>
    <p:sldId id="384" r:id="rId32"/>
    <p:sldId id="362" r:id="rId33"/>
    <p:sldId id="363" r:id="rId34"/>
    <p:sldId id="364" r:id="rId35"/>
    <p:sldId id="365" r:id="rId36"/>
    <p:sldId id="366" r:id="rId37"/>
    <p:sldId id="367" r:id="rId38"/>
    <p:sldId id="368" r:id="rId39"/>
    <p:sldId id="369" r:id="rId40"/>
    <p:sldId id="375" r:id="rId41"/>
    <p:sldId id="385" r:id="rId42"/>
    <p:sldId id="370" r:id="rId43"/>
    <p:sldId id="394" r:id="rId44"/>
    <p:sldId id="371" r:id="rId45"/>
    <p:sldId id="395" r:id="rId46"/>
    <p:sldId id="372" r:id="rId47"/>
    <p:sldId id="373" r:id="rId48"/>
    <p:sldId id="386" r:id="rId49"/>
    <p:sldId id="376" r:id="rId50"/>
    <p:sldId id="378" r:id="rId51"/>
    <p:sldId id="379" r:id="rId52"/>
    <p:sldId id="374" r:id="rId53"/>
    <p:sldId id="342" r:id="rId54"/>
  </p:sldIdLst>
  <p:sldSz cx="9144000" cy="6858000" type="screen4x3"/>
  <p:notesSz cx="6791325"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360">
          <p15:clr>
            <a:srgbClr val="A4A3A4"/>
          </p15:clr>
        </p15:guide>
        <p15:guide id="4" pos="29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322E"/>
    <a:srgbClr val="4D5256"/>
    <a:srgbClr val="D41E3A"/>
    <a:srgbClr val="1F32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5179" autoAdjust="0"/>
  </p:normalViewPr>
  <p:slideViewPr>
    <p:cSldViewPr snapToGrid="0" snapToObjects="1">
      <p:cViewPr varScale="1">
        <p:scale>
          <a:sx n="70" d="100"/>
          <a:sy n="70" d="100"/>
        </p:scale>
        <p:origin x="1380" y="90"/>
      </p:cViewPr>
      <p:guideLst>
        <p:guide orient="horz" pos="2160"/>
        <p:guide pos="2880"/>
        <p:guide orient="horz" pos="2360"/>
        <p:guide pos="294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3225"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6513" y="0"/>
            <a:ext cx="2943225" cy="493713"/>
          </a:xfrm>
          <a:prstGeom prst="rect">
            <a:avLst/>
          </a:prstGeom>
        </p:spPr>
        <p:txBody>
          <a:bodyPr vert="horz" lIns="91440" tIns="45720" rIns="91440" bIns="45720" rtlCol="0"/>
          <a:lstStyle>
            <a:lvl1pPr algn="r">
              <a:defRPr sz="1200"/>
            </a:lvl1pPr>
          </a:lstStyle>
          <a:p>
            <a:fld id="{27C11CD1-8C74-D648-B7F7-A81234DC3E68}" type="datetimeFigureOut">
              <a:rPr lang="en-US" smtClean="0"/>
              <a:t>11/25/2015</a:t>
            </a:fld>
            <a:endParaRPr lang="en-US"/>
          </a:p>
        </p:txBody>
      </p:sp>
      <p:sp>
        <p:nvSpPr>
          <p:cNvPr id="4" name="Footer Placeholder 3"/>
          <p:cNvSpPr>
            <a:spLocks noGrp="1"/>
          </p:cNvSpPr>
          <p:nvPr>
            <p:ph type="ftr" sz="quarter" idx="2"/>
          </p:nvPr>
        </p:nvSpPr>
        <p:spPr>
          <a:xfrm>
            <a:off x="0" y="9377363"/>
            <a:ext cx="2943225" cy="4937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6513" y="9377363"/>
            <a:ext cx="2943225" cy="493712"/>
          </a:xfrm>
          <a:prstGeom prst="rect">
            <a:avLst/>
          </a:prstGeom>
        </p:spPr>
        <p:txBody>
          <a:bodyPr vert="horz" lIns="91440" tIns="45720" rIns="91440" bIns="45720" rtlCol="0" anchor="b"/>
          <a:lstStyle>
            <a:lvl1pPr algn="r">
              <a:defRPr sz="1200"/>
            </a:lvl1pPr>
          </a:lstStyle>
          <a:p>
            <a:fld id="{0D971B8E-6DC1-FE45-80F5-A9591A5E3D03}" type="slidenum">
              <a:rPr lang="en-US" smtClean="0"/>
              <a:t>‹#›</a:t>
            </a:fld>
            <a:endParaRPr lang="en-US"/>
          </a:p>
        </p:txBody>
      </p:sp>
    </p:spTree>
    <p:extLst>
      <p:ext uri="{BB962C8B-B14F-4D97-AF65-F5344CB8AC3E}">
        <p14:creationId xmlns:p14="http://schemas.microsoft.com/office/powerpoint/2010/main" val="2597610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3225" cy="4953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46513" y="0"/>
            <a:ext cx="2943225" cy="495300"/>
          </a:xfrm>
          <a:prstGeom prst="rect">
            <a:avLst/>
          </a:prstGeom>
        </p:spPr>
        <p:txBody>
          <a:bodyPr vert="horz" lIns="91440" tIns="45720" rIns="91440" bIns="45720" rtlCol="0"/>
          <a:lstStyle>
            <a:lvl1pPr algn="r">
              <a:defRPr sz="1200"/>
            </a:lvl1pPr>
          </a:lstStyle>
          <a:p>
            <a:fld id="{9417DC9D-CB9C-4C2C-AE73-18D2402BF442}" type="datetimeFigureOut">
              <a:rPr lang="en-GB" smtClean="0"/>
              <a:t>25/11/2015</a:t>
            </a:fld>
            <a:endParaRPr lang="en-GB" dirty="0"/>
          </a:p>
        </p:txBody>
      </p:sp>
      <p:sp>
        <p:nvSpPr>
          <p:cNvPr id="4" name="Slide Image Placeholder 3"/>
          <p:cNvSpPr>
            <a:spLocks noGrp="1" noRot="1" noChangeAspect="1"/>
          </p:cNvSpPr>
          <p:nvPr>
            <p:ph type="sldImg" idx="2"/>
          </p:nvPr>
        </p:nvSpPr>
        <p:spPr>
          <a:xfrm>
            <a:off x="1174750" y="1233488"/>
            <a:ext cx="4441825" cy="3332162"/>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450" y="4751388"/>
            <a:ext cx="5432425" cy="38877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63"/>
            <a:ext cx="2943225" cy="4953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46513" y="9377363"/>
            <a:ext cx="2943225" cy="495300"/>
          </a:xfrm>
          <a:prstGeom prst="rect">
            <a:avLst/>
          </a:prstGeom>
        </p:spPr>
        <p:txBody>
          <a:bodyPr vert="horz" lIns="91440" tIns="45720" rIns="91440" bIns="45720" rtlCol="0" anchor="b"/>
          <a:lstStyle>
            <a:lvl1pPr algn="r">
              <a:defRPr sz="1200"/>
            </a:lvl1pPr>
          </a:lstStyle>
          <a:p>
            <a:fld id="{582DEEF1-7FCE-4530-8BD9-5B44F8CE9269}" type="slidenum">
              <a:rPr lang="en-GB" smtClean="0"/>
              <a:t>‹#›</a:t>
            </a:fld>
            <a:endParaRPr lang="en-GB" dirty="0"/>
          </a:p>
        </p:txBody>
      </p:sp>
    </p:spTree>
    <p:extLst>
      <p:ext uri="{BB962C8B-B14F-4D97-AF65-F5344CB8AC3E}">
        <p14:creationId xmlns:p14="http://schemas.microsoft.com/office/powerpoint/2010/main" val="8193312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1</a:t>
            </a:fld>
            <a:endParaRPr lang="en-GB" dirty="0"/>
          </a:p>
        </p:txBody>
      </p:sp>
    </p:spTree>
    <p:extLst>
      <p:ext uri="{BB962C8B-B14F-4D97-AF65-F5344CB8AC3E}">
        <p14:creationId xmlns:p14="http://schemas.microsoft.com/office/powerpoint/2010/main" val="177091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SNMPv3 is the third version of the Simple Network Management Protocol that is used to control devices on the network such as routers.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version of the protocol offers enhanced security over previous versions. SNMP is the protocol behind many network management tools allowing for remote configuration and status reporting.</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10</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ICMP  or Internet Control Message Protocol, is a protocol in the Internet Protocol Suite commonly known as TCP/IP  (Transmission Control Protocol/Internet Protocol) which provides end-to-end connectivity regardless of the networking technology in use.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ICMP is not concerned with data exchange, but is used by devices such as routers to report error messages. Some tools such as </a:t>
            </a:r>
            <a:r>
              <a:rPr lang="en-US" sz="1200" b="1" kern="1200" dirty="0" smtClean="0">
                <a:solidFill>
                  <a:schemeClr val="tx1"/>
                </a:solidFill>
                <a:effectLst/>
                <a:latin typeface="+mn-lt"/>
                <a:ea typeface="+mn-ea"/>
                <a:cs typeface="+mn-cs"/>
              </a:rPr>
              <a:t>ping</a:t>
            </a:r>
            <a:r>
              <a:rPr lang="en-US" sz="1200" kern="1200" dirty="0" smtClean="0">
                <a:solidFill>
                  <a:schemeClr val="tx1"/>
                </a:solidFill>
                <a:effectLst/>
                <a:latin typeface="+mn-lt"/>
                <a:ea typeface="+mn-ea"/>
                <a:cs typeface="+mn-cs"/>
              </a:rPr>
              <a:t> and </a:t>
            </a:r>
            <a:r>
              <a:rPr lang="en-US" sz="1200" b="1" kern="1200" dirty="0" err="1" smtClean="0">
                <a:solidFill>
                  <a:schemeClr val="tx1"/>
                </a:solidFill>
                <a:effectLst/>
                <a:latin typeface="+mn-lt"/>
                <a:ea typeface="+mn-ea"/>
                <a:cs typeface="+mn-cs"/>
              </a:rPr>
              <a:t>traceroute</a:t>
            </a:r>
            <a:r>
              <a:rPr lang="en-US" sz="1200" kern="1200" dirty="0" smtClean="0">
                <a:solidFill>
                  <a:schemeClr val="tx1"/>
                </a:solidFill>
                <a:effectLst/>
                <a:latin typeface="+mn-lt"/>
                <a:ea typeface="+mn-ea"/>
                <a:cs typeface="+mn-cs"/>
              </a:rPr>
              <a:t> are based on ICMP.</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11</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FTP is the File Transfer Protocol and is used to transfer files between computers. FTP is not a secure protocol, it was not designed to be. Weaknesses include sending all information in plain text (not encrypted) including usernames and passwords. This is common to many original protocols designed before TLS or SSL were introduced (after commercial use of the internet started).</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TFTP is a simplified FTP variant that allows a client to get or put a file from/to a server. TFTP has no security. A common use of TFPT is in booting (starting) diskless or thin client workstations.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FTPS is the secure extension to FTP allowing for implicit and explicit methods of invoking the secure communication. Because of specifics of the way in which FTPS operates, there are situations where a firewall will block FTPS connections but allow unencrypted FTP connections.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12</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 or Hypertext Transfer Protocol is a protocol for distribution of documents and links. HTTP provides the core communication of information pages on the World Wide Web.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 is the secure (encrypted) version of the protocol.</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13</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NTP is the Network Time Protocol that allows for synchronization of computer clocks allowing for latency (delays) in the transmissions</a:t>
            </a:r>
            <a:r>
              <a:rPr lang="en-US" sz="1200" kern="1200" baseline="0" dirty="0" smtClean="0">
                <a:solidFill>
                  <a:schemeClr val="tx1"/>
                </a:solidFill>
                <a:effectLst/>
                <a:latin typeface="+mn-lt"/>
                <a:ea typeface="+mn-ea"/>
                <a:cs typeface="+mn-cs"/>
              </a:rPr>
              <a:t> to avoid the clock being “slow” by the time the data took to be sent from the server back to the requesting machine.</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582DEEF1-7FCE-4530-8BD9-5B44F8CE9269}" type="slidenum">
              <a:rPr lang="en-GB" smtClean="0"/>
              <a:t>14</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SMTP is Simple Mail Transfer Protocol and is the standard method for email transmission. </a:t>
            </a:r>
          </a:p>
          <a:p>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SMTP is used for sending emails between</a:t>
            </a:r>
            <a:r>
              <a:rPr lang="en-GB" sz="1200" kern="1200" baseline="0" dirty="0" smtClean="0">
                <a:solidFill>
                  <a:schemeClr val="tx1"/>
                </a:solidFill>
                <a:effectLst/>
                <a:latin typeface="+mn-lt"/>
                <a:ea typeface="+mn-ea"/>
                <a:cs typeface="+mn-cs"/>
              </a:rPr>
              <a:t> mail servers, client software such as Microsoft Outlook may use different protocols to send and receive emails to the local mail server, but that server will use SMTP to relay the message onto any external mail servers.</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15</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16</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secti</a:t>
            </a:r>
            <a:r>
              <a:rPr lang="en-US" sz="1200" kern="1200" baseline="0" dirty="0" smtClean="0">
                <a:solidFill>
                  <a:schemeClr val="tx1"/>
                </a:solidFill>
                <a:effectLst/>
                <a:latin typeface="+mn-lt"/>
                <a:ea typeface="+mn-ea"/>
                <a:cs typeface="+mn-cs"/>
              </a:rPr>
              <a:t>on we look at the types of network and the configuration options available (the network topologies).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key types of network, cabled and wireless. There are many types of cabling for a network. The type of cable to be used is dependent on the speed required and the length of the cable (determined by the distance between points on the network).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Wireless networks are popular because they are flexible and require no cables to be installed (or moved). Laptops, Tablets and Smart Phones now include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connectivity (802.11) of some variant as standard which makes it simple to connect the device to a home or office network or to a hotspot at a hotel or on a train for example.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Wireless LAN (Local Area Networks) are linked via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although other technologies such as </a:t>
            </a:r>
            <a:r>
              <a:rPr lang="en-US" sz="1200" kern="1200" dirty="0" err="1" smtClean="0">
                <a:solidFill>
                  <a:schemeClr val="tx1"/>
                </a:solidFill>
                <a:effectLst/>
                <a:latin typeface="+mn-lt"/>
                <a:ea typeface="+mn-ea"/>
                <a:cs typeface="+mn-cs"/>
              </a:rPr>
              <a:t>WiMAX</a:t>
            </a:r>
            <a:r>
              <a:rPr lang="en-US" sz="1200" kern="1200" dirty="0" smtClean="0">
                <a:solidFill>
                  <a:schemeClr val="tx1"/>
                </a:solidFill>
                <a:effectLst/>
                <a:latin typeface="+mn-lt"/>
                <a:ea typeface="+mn-ea"/>
                <a:cs typeface="+mn-cs"/>
              </a:rPr>
              <a:t> exist for city-wide networking.</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17</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Star – each computer in the network is connected to a single switch, which provides connectivity between those computers and other network devices.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18</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Tree – used in larger </a:t>
            </a:r>
            <a:r>
              <a:rPr lang="en-US" sz="1200" kern="1200" dirty="0" err="1" smtClean="0">
                <a:solidFill>
                  <a:schemeClr val="tx1"/>
                </a:solidFill>
                <a:effectLst/>
                <a:latin typeface="+mn-lt"/>
                <a:ea typeface="+mn-ea"/>
                <a:cs typeface="+mn-cs"/>
              </a:rPr>
              <a:t>organisations</a:t>
            </a:r>
            <a:r>
              <a:rPr lang="en-US" sz="1200" kern="1200" dirty="0" smtClean="0">
                <a:solidFill>
                  <a:schemeClr val="tx1"/>
                </a:solidFill>
                <a:effectLst/>
                <a:latin typeface="+mn-lt"/>
                <a:ea typeface="+mn-ea"/>
                <a:cs typeface="+mn-cs"/>
              </a:rPr>
              <a:t>, this connects star networks together into a large network. One of the benefits of this is that the network is easier to administer.</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19</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Interconnected computers provide collaboration and sharing facilities that a stand-alone computer cannot.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connect computers within an organisation a network is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presentation we will look at Networking</a:t>
            </a:r>
            <a:r>
              <a:rPr lang="en-US" sz="1200" kern="1200" baseline="0" dirty="0" smtClean="0">
                <a:solidFill>
                  <a:schemeClr val="tx1"/>
                </a:solidFill>
                <a:effectLst/>
                <a:latin typeface="+mn-lt"/>
                <a:ea typeface="+mn-ea"/>
                <a:cs typeface="+mn-cs"/>
              </a:rPr>
              <a:t> Technologies, Networking Tools and Emerging Networking Technologies.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2</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Ring – this topology has nodes which connect to exactly two other nodes. Data travels through each node along the way to its destination. The Ring topology is used in FDDI (Fiber Distributed Data Interface) where the network is connected using fiber optic cables which can extend the range of a network to as far as 120 miles (200km).</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20</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Mesh – A mesh network has multiple routes between devices connected to it (nodes) and routers are used to find the best route to a destination. A mesh network is resilient to damage. The BT telephone network is a mesh topology allowing for continuation of service even if cables are damaged by road works for example.</a:t>
            </a:r>
            <a:endParaRPr lang="en-GB" sz="1200" kern="1200" dirty="0" smtClean="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21</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22</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Network devices are hardware that is part of the network.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section we will look at the various device</a:t>
            </a:r>
            <a:r>
              <a:rPr lang="en-US" sz="1200" kern="1200" baseline="0" dirty="0" smtClean="0">
                <a:solidFill>
                  <a:schemeClr val="tx1"/>
                </a:solidFill>
                <a:effectLst/>
                <a:latin typeface="+mn-lt"/>
                <a:ea typeface="+mn-ea"/>
                <a:cs typeface="+mn-cs"/>
              </a:rPr>
              <a:t> types: Servers, Workstations, Interconnection Devices, Network Interface Cards and Vendor Specific Hardware.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23</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Servers control the network. Some networks may have a single server; others may have several servers with dedicated tasks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Servers are usually</a:t>
            </a:r>
            <a:r>
              <a:rPr lang="en-US" sz="1200" kern="1200" baseline="0" dirty="0" smtClean="0">
                <a:solidFill>
                  <a:schemeClr val="tx1"/>
                </a:solidFill>
                <a:effectLst/>
                <a:latin typeface="+mn-lt"/>
                <a:ea typeface="+mn-ea"/>
                <a:cs typeface="+mn-cs"/>
              </a:rPr>
              <a:t> more powerful than regular desktop PC’s. They come in a number of forms – Tower (like a desktop), Rack Mounted (where in the form of a pizza box the server will fit into a specially designed enclosure) or Blade (a number of bare motherboards fit into a single container).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a:t>
            </a:r>
            <a:r>
              <a:rPr lang="en-US" sz="1200" kern="1200" baseline="0" dirty="0" smtClean="0">
                <a:solidFill>
                  <a:schemeClr val="tx1"/>
                </a:solidFill>
                <a:effectLst/>
                <a:latin typeface="+mn-lt"/>
                <a:ea typeface="+mn-ea"/>
                <a:cs typeface="+mn-cs"/>
              </a:rPr>
              <a:t> the next slides we look at the functions of these servers.</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24</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Mail servers move and store email, handling communication between users on the network and then to other </a:t>
            </a:r>
            <a:r>
              <a:rPr lang="en-US" sz="1200" kern="1200" dirty="0" err="1" smtClean="0">
                <a:solidFill>
                  <a:schemeClr val="tx1"/>
                </a:solidFill>
                <a:effectLst/>
                <a:latin typeface="+mn-lt"/>
                <a:ea typeface="+mn-ea"/>
                <a:cs typeface="+mn-cs"/>
              </a:rPr>
              <a:t>organisations</a:t>
            </a:r>
            <a:r>
              <a:rPr lang="en-US" sz="1200" kern="1200" dirty="0" smtClean="0">
                <a:solidFill>
                  <a:schemeClr val="tx1"/>
                </a:solidFill>
                <a:effectLst/>
                <a:latin typeface="+mn-lt"/>
                <a:ea typeface="+mn-ea"/>
                <a:cs typeface="+mn-cs"/>
              </a:rPr>
              <a:t>. This type of server uses the SMTP protocol.</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Web servers provide content to browsers, typically using the HTTP/HTTPS protocol.</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File servers provide storage for user files, often a file server will be used to </a:t>
            </a:r>
            <a:r>
              <a:rPr lang="en-US" sz="1200" kern="1200" dirty="0" err="1" smtClean="0">
                <a:solidFill>
                  <a:schemeClr val="tx1"/>
                </a:solidFill>
                <a:effectLst/>
                <a:latin typeface="+mn-lt"/>
                <a:ea typeface="+mn-ea"/>
                <a:cs typeface="+mn-cs"/>
              </a:rPr>
              <a:t>centralise</a:t>
            </a:r>
            <a:r>
              <a:rPr lang="en-US" sz="1200" kern="1200" dirty="0" smtClean="0">
                <a:solidFill>
                  <a:schemeClr val="tx1"/>
                </a:solidFill>
                <a:effectLst/>
                <a:latin typeface="+mn-lt"/>
                <a:ea typeface="+mn-ea"/>
                <a:cs typeface="+mn-cs"/>
              </a:rPr>
              <a:t> and share documents, with the advantage that there is a single set of files to backup (rather than trying to backup each users PC) and will allow for certain files or areas to be restricted to specific users or groups of users within the organisation.</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25</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Groupware servers enable users to work together over the network or in some cases extend this over the internet to users outside of the organisation.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Application servers provide access to the software products a user of the network may need. Using an application server can reduce the costs associated with updating applications (the application is on a single server rather than on a number of client PCs).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Proxy servers are used to provide a filter between the users on the network and the wider internet. A proxy server can be used to block access to certain sites. A proxy may also be used to improve performance and provide connection sharing between users of a local network.</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26</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Computers for individual users to logon to are called workstations. A workstation needs only be powerful enough to handle it’s tasks. Some workstations will carry out processor intensive tasks whereas others will be lightly used.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workstation that has locally installed software and a full client operating system is referred to as a Thick client. A workstation that has little or no locally installed software is referred to as a Thin client and accesses applications running on server on the network (or on a server accessed over the public internet).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27</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Computers in a network will have a Network Interface sometimes as a card that is plugged into the system other times the facilities will be built into the system.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Collectively the interface to the network (commonly an RJ45 connector for wired Ethernet) is described as a NIC or Network Interface Card.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wireless solution will not require a cable as it uses a radio-based connection.</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NIC will have a  MAC (Media Access Control) address</a:t>
            </a:r>
            <a:r>
              <a:rPr lang="en-US" sz="1200" kern="1200" baseline="0" dirty="0" smtClean="0">
                <a:solidFill>
                  <a:schemeClr val="tx1"/>
                </a:solidFill>
                <a:effectLst/>
                <a:latin typeface="+mn-lt"/>
                <a:ea typeface="+mn-ea"/>
                <a:cs typeface="+mn-cs"/>
              </a:rPr>
              <a:t> which is a guaranteed unique identity for the specific device.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28</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Hubs – on an Ethernet network a hub connects a number of devices to the network. The hub works at the physical layer of the OSI Model and simply passes inputs / outputs between connections.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Repeaters - (sometime hubs have repeater functionality) are used to boost signal allowing longer distances to be covered.</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Bridges allow networks to be connected together, typically connecting multiple networks on the same physical site.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Switches – switches have largely replaced hubs in modern networks. A switch works at the data link layer of the OSI Model, allowing for the device to act intelligently passing data only to where it is required rather than on all ports. Communication is based on the MAC (Media Access Control) address of the network interface.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Routers are used to forward data between networks, working with multiple networks as opposed to a switch that works with a single network. The most common form of router is the home/small office router (sometimes combined with a hub) that allows users to connect through to websites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on the internet.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29</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3</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Vendor Specific Hardware</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hardware connected to the network is specific to a vendor and works with items of that vendors technology in certain conditions. This may be a specific element of connectivity such as HP Jet Direct (a card which plugs into a HP Printer to allow it to be connected directly to the network) or that certain features are available only when components from the same vendor are used (an example could be a proprietary network performance analysis tool that works with only one vendors routers and switches).</a:t>
            </a: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30</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31</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Networking Tools exist to assist in the management of the network. In</a:t>
            </a:r>
            <a:r>
              <a:rPr lang="en-US" sz="1200" kern="1200" baseline="0" dirty="0" smtClean="0">
                <a:solidFill>
                  <a:schemeClr val="tx1"/>
                </a:solidFill>
                <a:effectLst/>
                <a:latin typeface="+mn-lt"/>
                <a:ea typeface="+mn-ea"/>
                <a:cs typeface="+mn-cs"/>
              </a:rPr>
              <a:t> this section we will look at </a:t>
            </a:r>
            <a:r>
              <a:rPr lang="en-US" sz="1200" kern="1200" dirty="0" smtClean="0">
                <a:solidFill>
                  <a:schemeClr val="tx1"/>
                </a:solidFill>
                <a:effectLst/>
                <a:latin typeface="+mn-lt"/>
                <a:ea typeface="+mn-ea"/>
                <a:cs typeface="+mn-cs"/>
              </a:rPr>
              <a:t>three categories: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Fault Management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Performance Management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Detection of Network Assets</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32</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Fault Management refers to detecting where problems are and fixing them. </a:t>
            </a:r>
            <a:r>
              <a:rPr lang="en-GB" sz="1200" kern="1200" dirty="0" smtClean="0">
                <a:solidFill>
                  <a:schemeClr val="tx1"/>
                </a:solidFill>
                <a:effectLst/>
                <a:latin typeface="+mn-lt"/>
                <a:ea typeface="+mn-ea"/>
                <a:cs typeface="+mn-cs"/>
              </a:rPr>
              <a:t>When a fault or event occurs, a network component will often send a notification to the network operator using a protocol such as SNMP (Simple Network Management Protocol).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Typically a management console allows a network operator / manager to see any faults that are being reported.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Some fault management systems allow for events to trigger automated solutions (launching a program or script to take corrective action) or performs an alerting task such as sending an email/SMS to a human operator.</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33</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Performance Management is understanding how well the network is operating and assisting in configuring it to work better.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Typical metrics are Bandwidth/Throughput</a:t>
            </a:r>
            <a:r>
              <a:rPr lang="en-US" sz="1200" kern="1200" baseline="0" dirty="0" smtClean="0">
                <a:solidFill>
                  <a:schemeClr val="tx1"/>
                </a:solidFill>
                <a:effectLst/>
                <a:latin typeface="+mn-lt"/>
                <a:ea typeface="+mn-ea"/>
                <a:cs typeface="+mn-cs"/>
              </a:rPr>
              <a:t> (measure of the amount of data that can be transferred in a defined time period); Latency (the amount of time it takes for data to travel across the network); Uptime (the time period for which a network/connection is functioning and usable).</a:t>
            </a:r>
            <a:endParaRPr lang="en-US"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performance measurement, operators typically measure the performance of their networks at different levels. They either use per-port metrics (how much traffic on port 80 flowed between a client and a server and how long did it take) or they rely on end-user metrics such as how fast did the login page load for a specific user.</a:t>
            </a:r>
            <a:r>
              <a:rPr lang="en-GB"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Per-port metrics are collected using flow-based monitoring and protocols, whereas end-user metrics are collected through web logs, synthetic monitoring, or real user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Performance Management</a:t>
            </a:r>
            <a:r>
              <a:rPr lang="en-US" sz="1200" kern="1200" baseline="0" dirty="0" smtClean="0">
                <a:solidFill>
                  <a:schemeClr val="tx1"/>
                </a:solidFill>
                <a:effectLst/>
                <a:latin typeface="+mn-lt"/>
                <a:ea typeface="+mn-ea"/>
                <a:cs typeface="+mn-cs"/>
              </a:rPr>
              <a:t> tools typically provide both a real-time view of the network performance and historic reporting. This helps to identify periods where the service being provided was not as expected or breaches an agreed level.</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34</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Detection of Network Assets is the use of a software program to determine the various networking hardware devices that are on the network and in some cases gain information of the performance of these assets. Some tools will go as far as being able to report on the configuration and installed software of computers on the network.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tool</a:t>
            </a:r>
            <a:r>
              <a:rPr lang="en-US" sz="1200" kern="1200" baseline="0" dirty="0" smtClean="0">
                <a:solidFill>
                  <a:schemeClr val="tx1"/>
                </a:solidFill>
                <a:effectLst/>
                <a:latin typeface="+mn-lt"/>
                <a:ea typeface="+mn-ea"/>
                <a:cs typeface="+mn-cs"/>
              </a:rPr>
              <a:t> to discover network assets may be used to map/discover a large network and identify what is connected to it. This may be due to merging of networks or to determine any </a:t>
            </a:r>
            <a:r>
              <a:rPr lang="en-US" sz="1200" kern="1200" baseline="0" dirty="0" err="1" smtClean="0">
                <a:solidFill>
                  <a:schemeClr val="tx1"/>
                </a:solidFill>
                <a:effectLst/>
                <a:latin typeface="+mn-lt"/>
                <a:ea typeface="+mn-ea"/>
                <a:cs typeface="+mn-cs"/>
              </a:rPr>
              <a:t>unauthorised</a:t>
            </a:r>
            <a:r>
              <a:rPr lang="en-US" sz="1200" kern="1200" baseline="0" dirty="0" smtClean="0">
                <a:solidFill>
                  <a:schemeClr val="tx1"/>
                </a:solidFill>
                <a:effectLst/>
                <a:latin typeface="+mn-lt"/>
                <a:ea typeface="+mn-ea"/>
                <a:cs typeface="+mn-cs"/>
              </a:rPr>
              <a:t> additional devices. Tools which can do a discovery of assets installed on a PC may be used to assist with </a:t>
            </a:r>
            <a:r>
              <a:rPr lang="en-US" sz="1200" kern="1200" baseline="0" dirty="0" err="1" smtClean="0">
                <a:solidFill>
                  <a:schemeClr val="tx1"/>
                </a:solidFill>
                <a:effectLst/>
                <a:latin typeface="+mn-lt"/>
                <a:ea typeface="+mn-ea"/>
                <a:cs typeface="+mn-cs"/>
              </a:rPr>
              <a:t>licence</a:t>
            </a:r>
            <a:r>
              <a:rPr lang="en-US" sz="1200" kern="1200" baseline="0" dirty="0" smtClean="0">
                <a:solidFill>
                  <a:schemeClr val="tx1"/>
                </a:solidFill>
                <a:effectLst/>
                <a:latin typeface="+mn-lt"/>
                <a:ea typeface="+mn-ea"/>
                <a:cs typeface="+mn-cs"/>
              </a:rPr>
              <a:t> compliance.</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35</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Examples of networking tools include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Opsview</a:t>
            </a:r>
            <a:r>
              <a:rPr lang="en-US" sz="1200" kern="1200" baseline="0" dirty="0" smtClean="0">
                <a:solidFill>
                  <a:schemeClr val="tx1"/>
                </a:solidFill>
                <a:effectLst/>
                <a:latin typeface="+mn-lt"/>
                <a:ea typeface="+mn-ea"/>
                <a:cs typeface="+mn-cs"/>
              </a:rPr>
              <a:t> – a tool for getting a total view of a network including assets </a:t>
            </a:r>
          </a:p>
          <a:p>
            <a:r>
              <a:rPr lang="en-US" sz="1200" kern="1200" baseline="0" dirty="0" smtClean="0">
                <a:solidFill>
                  <a:schemeClr val="tx1"/>
                </a:solidFill>
                <a:effectLst/>
                <a:latin typeface="+mn-lt"/>
                <a:ea typeface="+mn-ea"/>
                <a:cs typeface="+mn-cs"/>
              </a:rPr>
              <a:t>	and performance.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CiscoWorks</a:t>
            </a:r>
            <a:r>
              <a:rPr lang="en-US" sz="1200" kern="1200" baseline="0" dirty="0" smtClean="0">
                <a:solidFill>
                  <a:schemeClr val="tx1"/>
                </a:solidFill>
                <a:effectLst/>
                <a:latin typeface="+mn-lt"/>
                <a:ea typeface="+mn-ea"/>
                <a:cs typeface="+mn-cs"/>
              </a:rPr>
              <a:t> – a tool for configuring and managing Cisco networking </a:t>
            </a:r>
          </a:p>
          <a:p>
            <a:r>
              <a:rPr lang="en-US" sz="1200" kern="1200" baseline="0" dirty="0" smtClean="0">
                <a:solidFill>
                  <a:schemeClr val="tx1"/>
                </a:solidFill>
                <a:effectLst/>
                <a:latin typeface="+mn-lt"/>
                <a:ea typeface="+mn-ea"/>
                <a:cs typeface="+mn-cs"/>
              </a:rPr>
              <a:t>	equipment.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Wireshark</a:t>
            </a:r>
            <a:r>
              <a:rPr lang="en-US" sz="1200" kern="1200" baseline="0" dirty="0" smtClean="0">
                <a:solidFill>
                  <a:schemeClr val="tx1"/>
                </a:solidFill>
                <a:effectLst/>
                <a:latin typeface="+mn-lt"/>
                <a:ea typeface="+mn-ea"/>
                <a:cs typeface="+mn-cs"/>
              </a:rPr>
              <a:t> – a network protocol analysis tool.</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Microsoft SCOM (System Center Operations Manager) – a tool for</a:t>
            </a:r>
          </a:p>
          <a:p>
            <a:r>
              <a:rPr lang="en-US" sz="1200" kern="1200" baseline="0" dirty="0" smtClean="0">
                <a:solidFill>
                  <a:schemeClr val="tx1"/>
                </a:solidFill>
                <a:effectLst/>
                <a:latin typeface="+mn-lt"/>
                <a:ea typeface="+mn-ea"/>
                <a:cs typeface="+mn-cs"/>
              </a:rPr>
              <a:t>	managing Operating Systems over a network.</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We will look at a summary of each.</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36</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Opsview</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Opsview's</a:t>
            </a:r>
            <a:r>
              <a:rPr lang="en-US" sz="1200" kern="1200" dirty="0" smtClean="0">
                <a:solidFill>
                  <a:schemeClr val="tx1"/>
                </a:solidFill>
                <a:effectLst/>
                <a:latin typeface="+mn-lt"/>
                <a:ea typeface="+mn-ea"/>
                <a:cs typeface="+mn-cs"/>
              </a:rPr>
              <a:t> network monitor software allows you to correlate data from a wide variety of network devices and applications to give you a total view of your physical, virtual and cloud network infrastructures in a</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three versions of the tool: </a:t>
            </a:r>
            <a:r>
              <a:rPr lang="en-US" sz="1200" kern="1200" dirty="0" err="1" smtClean="0">
                <a:solidFill>
                  <a:schemeClr val="tx1"/>
                </a:solidFill>
                <a:effectLst/>
                <a:latin typeface="+mn-lt"/>
                <a:ea typeface="+mn-ea"/>
                <a:cs typeface="+mn-cs"/>
              </a:rPr>
              <a:t>Opsview</a:t>
            </a:r>
            <a:r>
              <a:rPr lang="en-US" sz="1200" kern="1200" dirty="0" smtClean="0">
                <a:solidFill>
                  <a:schemeClr val="tx1"/>
                </a:solidFill>
                <a:effectLst/>
                <a:latin typeface="+mn-lt"/>
                <a:ea typeface="+mn-ea"/>
                <a:cs typeface="+mn-cs"/>
              </a:rPr>
              <a:t> Atom open source network monitoring (free) or if you need to monitor complex business environments choose </a:t>
            </a:r>
            <a:r>
              <a:rPr lang="en-US" sz="1200" kern="1200" dirty="0" err="1" smtClean="0">
                <a:solidFill>
                  <a:schemeClr val="tx1"/>
                </a:solidFill>
                <a:effectLst/>
                <a:latin typeface="+mn-lt"/>
                <a:ea typeface="+mn-ea"/>
                <a:cs typeface="+mn-cs"/>
              </a:rPr>
              <a:t>Opsview</a:t>
            </a:r>
            <a:r>
              <a:rPr lang="en-US" sz="1200" kern="1200" dirty="0" smtClean="0">
                <a:solidFill>
                  <a:schemeClr val="tx1"/>
                </a:solidFill>
                <a:effectLst/>
                <a:latin typeface="+mn-lt"/>
                <a:ea typeface="+mn-ea"/>
                <a:cs typeface="+mn-cs"/>
              </a:rPr>
              <a:t> Pro (for SMEs) or </a:t>
            </a:r>
            <a:r>
              <a:rPr lang="en-US" sz="1200" kern="1200" dirty="0" err="1" smtClean="0">
                <a:solidFill>
                  <a:schemeClr val="tx1"/>
                </a:solidFill>
                <a:effectLst/>
                <a:latin typeface="+mn-lt"/>
                <a:ea typeface="+mn-ea"/>
                <a:cs typeface="+mn-cs"/>
              </a:rPr>
              <a:t>Opsview</a:t>
            </a:r>
            <a:r>
              <a:rPr lang="en-US" sz="1200" kern="1200" dirty="0" smtClean="0">
                <a:solidFill>
                  <a:schemeClr val="tx1"/>
                </a:solidFill>
                <a:effectLst/>
                <a:latin typeface="+mn-lt"/>
                <a:ea typeface="+mn-ea"/>
                <a:cs typeface="+mn-cs"/>
              </a:rPr>
              <a:t> Enterprise (for deployments monitoring up to 20,000 devices).</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37</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CiscoWorks</a:t>
            </a:r>
            <a:r>
              <a:rPr lang="en-US" sz="1200" kern="1200" dirty="0" smtClean="0">
                <a:solidFill>
                  <a:schemeClr val="tx1"/>
                </a:solidFill>
                <a:effectLst/>
                <a:latin typeface="+mn-lt"/>
                <a:ea typeface="+mn-ea"/>
                <a:cs typeface="+mn-cs"/>
              </a:rPr>
              <a:t> is a suite of powerful management tools that simplify the configuration, administration, monitoring, and troubleshooting of Cisco networks.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dirty="0" err="1" smtClean="0"/>
              <a:t>CiscoWorks</a:t>
            </a:r>
            <a:r>
              <a:rPr lang="en-US" sz="1200" dirty="0" smtClean="0"/>
              <a:t> can be used for: </a:t>
            </a:r>
            <a:endParaRPr lang="en-GB" sz="1200" dirty="0" smtClean="0"/>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Improving the accuracy and efficiency of the network operations staff</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Increasing the overall availability of the network by simplifying configuration and quickly identifying and fixing network problems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Maximizing network security through integration with access control services and audit of network-level changes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38</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Wireshark</a:t>
            </a:r>
            <a:r>
              <a:rPr lang="en-US" sz="1200" kern="1200" dirty="0" smtClean="0">
                <a:solidFill>
                  <a:schemeClr val="tx1"/>
                </a:solidFill>
                <a:effectLst/>
                <a:latin typeface="+mn-lt"/>
                <a:ea typeface="+mn-ea"/>
                <a:cs typeface="+mn-cs"/>
              </a:rPr>
              <a:t> is a network protocol </a:t>
            </a:r>
            <a:r>
              <a:rPr lang="en-US" sz="1200" kern="1200" dirty="0" err="1" smtClean="0">
                <a:solidFill>
                  <a:schemeClr val="tx1"/>
                </a:solidFill>
                <a:effectLst/>
                <a:latin typeface="+mn-lt"/>
                <a:ea typeface="+mn-ea"/>
                <a:cs typeface="+mn-cs"/>
              </a:rPr>
              <a:t>analyser</a:t>
            </a:r>
            <a:r>
              <a:rPr lang="en-US" sz="1200" kern="1200" dirty="0" smtClean="0">
                <a:solidFill>
                  <a:schemeClr val="tx1"/>
                </a:solidFill>
                <a:effectLst/>
                <a:latin typeface="+mn-lt"/>
                <a:ea typeface="+mn-ea"/>
                <a:cs typeface="+mn-cs"/>
              </a:rPr>
              <a:t>, it is used for network troubleshooting, analysis, software and communications protocol development, and education. The tool runs on Windows, Linux, OS X, and Unix operating systems such as Solaris, FreeBSD and </a:t>
            </a:r>
            <a:r>
              <a:rPr lang="en-US" sz="1200" kern="1200" dirty="0" err="1" smtClean="0">
                <a:solidFill>
                  <a:schemeClr val="tx1"/>
                </a:solidFill>
                <a:effectLst/>
                <a:latin typeface="+mn-lt"/>
                <a:ea typeface="+mn-ea"/>
                <a:cs typeface="+mn-cs"/>
              </a:rPr>
              <a:t>NetBSD</a:t>
            </a:r>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Live data can be read from various physical implementations including Ethernet, 802.11, USB and FDDI. The data captured can be viewed in different ways and output to various formats such as XML, CSV or plain text.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39</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Any network will require a combination of a NOS (Network Operating System) and protocols to allow computers and other network devices to communicate with each other.</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section of the presentation, we will look at NOS (Network Operating Systems), Protocols, Network Layout options and Devices.</a:t>
            </a: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4</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Microsoft System Center Operations Manager</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Microsoft System Center Operations Manager (SCOM) is a management system for operating systems and hypervisors which works across different platforms. The tool uses a single interface that shows state, health and performance information of computer systems. The tool also provides alerts generated according to some availability, performance, configuration or security situation being identified. It works with Microsoft Windows Server and Unix-based hosts.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40</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41</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a:t>
            </a:r>
            <a:r>
              <a:rPr lang="en-GB" sz="1200" kern="1200" baseline="0" dirty="0" smtClean="0">
                <a:solidFill>
                  <a:schemeClr val="tx1"/>
                </a:solidFill>
                <a:effectLst/>
                <a:latin typeface="+mn-lt"/>
                <a:ea typeface="+mn-ea"/>
                <a:cs typeface="+mn-cs"/>
              </a:rPr>
              <a:t> this section we will look at three emerging technologies in the Networking area:</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Software Defined Networks – a change in the way in which networks are architected. A software defined network (SDN) decouples control and forwarding functions, allowing network control to be directly programmable. This allows for software to recognise and optimize network traffic flows where previously manual involvement would have been required.</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Edge Computing – pushes applications, data and services from the centralised areas of the network to the logical extremities (the edge). Typical applications are where devices may not be continuously attached to the network such as tablets and smartphones, but also sensors and other devices commonly described as the Internet of Things (</a:t>
            </a:r>
            <a:r>
              <a:rPr lang="en-GB" sz="1200" kern="1200" baseline="0" dirty="0" err="1" smtClean="0">
                <a:solidFill>
                  <a:schemeClr val="tx1"/>
                </a:solidFill>
                <a:effectLst/>
                <a:latin typeface="+mn-lt"/>
                <a:ea typeface="+mn-ea"/>
                <a:cs typeface="+mn-cs"/>
              </a:rPr>
              <a:t>IoT</a:t>
            </a:r>
            <a:r>
              <a:rPr lang="en-GB" sz="1200" kern="1200" baseline="0" dirty="0" smtClean="0">
                <a:solidFill>
                  <a:schemeClr val="tx1"/>
                </a:solidFill>
                <a:effectLst/>
                <a:latin typeface="+mn-lt"/>
                <a:ea typeface="+mn-ea"/>
                <a:cs typeface="+mn-cs"/>
              </a:rPr>
              <a:t>).</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Open Source Hardware – Open Source Software (such as Linux) has powered much of the growth of the internet. Initiatives in Open Source Hardware (OSH) are resulting in freely available designs for powerful, environmentally friendlier devices which are not subject to any form of vendor lock-in.</a:t>
            </a:r>
          </a:p>
          <a:p>
            <a:endParaRPr lang="en-GB" sz="1200" kern="1200" baseline="0" dirty="0" smtClean="0">
              <a:solidFill>
                <a:schemeClr val="tx1"/>
              </a:solidFill>
              <a:effectLst/>
              <a:latin typeface="+mn-lt"/>
              <a:ea typeface="+mn-ea"/>
              <a:cs typeface="+mn-cs"/>
            </a:endParaRPr>
          </a:p>
          <a:p>
            <a:endParaRPr lang="en-GB" sz="1200" kern="1200" baseline="0" dirty="0" smtClean="0">
              <a:solidFill>
                <a:schemeClr val="tx1"/>
              </a:solidFill>
              <a:effectLst/>
              <a:latin typeface="+mn-lt"/>
              <a:ea typeface="+mn-ea"/>
              <a:cs typeface="+mn-cs"/>
            </a:endParaRPr>
          </a:p>
          <a:p>
            <a:endParaRPr lang="en-GB" sz="1200" kern="1200" baseline="0" dirty="0" smtClean="0">
              <a:solidFill>
                <a:schemeClr val="tx1"/>
              </a:solidFill>
              <a:effectLst/>
              <a:latin typeface="+mn-lt"/>
              <a:ea typeface="+mn-ea"/>
              <a:cs typeface="+mn-cs"/>
            </a:endParaRPr>
          </a:p>
          <a:p>
            <a:endParaRPr lang="en-GB" sz="1200" kern="1200" baseline="0" dirty="0" smtClean="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42</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SDN architectures separate network control and forwarding functions, enabling network control to become directly programmable and the underlying infrastructure to be abstracted from applications and network services.</a:t>
            </a:r>
          </a:p>
        </p:txBody>
      </p:sp>
      <p:sp>
        <p:nvSpPr>
          <p:cNvPr id="4" name="Slide Number Placeholder 3"/>
          <p:cNvSpPr>
            <a:spLocks noGrp="1"/>
          </p:cNvSpPr>
          <p:nvPr>
            <p:ph type="sldNum" sz="quarter" idx="10"/>
          </p:nvPr>
        </p:nvSpPr>
        <p:spPr/>
        <p:txBody>
          <a:bodyPr/>
          <a:lstStyle/>
          <a:p>
            <a:fld id="{582DEEF1-7FCE-4530-8BD9-5B44F8CE9269}" type="slidenum">
              <a:rPr lang="en-GB" smtClean="0"/>
              <a:t>43</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Software Defined Networking (SDN) is an architecture designed to be dynamic, manageable, cost-effective, and adaptable.</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It is understood to be more suitable for the high-bandwidth, dynamic nature of today's applications than traditional network</a:t>
            </a:r>
            <a:r>
              <a:rPr lang="en-GB" sz="1200" kern="1200" baseline="0" dirty="0" smtClean="0">
                <a:solidFill>
                  <a:schemeClr val="tx1"/>
                </a:solidFill>
                <a:effectLst/>
                <a:latin typeface="+mn-lt"/>
                <a:ea typeface="+mn-ea"/>
                <a:cs typeface="+mn-cs"/>
              </a:rPr>
              <a:t>ing configurations. </a:t>
            </a:r>
            <a:r>
              <a:rPr lang="en-GB" sz="1200" kern="1200" dirty="0" smtClean="0">
                <a:solidFill>
                  <a:schemeClr val="tx1"/>
                </a:solidFill>
                <a:effectLst/>
                <a:latin typeface="+mn-lt"/>
                <a:ea typeface="+mn-ea"/>
                <a:cs typeface="+mn-cs"/>
              </a:rPr>
              <a:t>SDN architectures decouple network control and forwarding functions, enabling network control to become directly programmable and the underlying infrastructure to be abstracted from applications and network services.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a:t>
            </a:r>
            <a:r>
              <a:rPr lang="en-GB" sz="1200" kern="1200" dirty="0" err="1" smtClean="0">
                <a:solidFill>
                  <a:schemeClr val="tx1"/>
                </a:solidFill>
                <a:effectLst/>
                <a:latin typeface="+mn-lt"/>
                <a:ea typeface="+mn-ea"/>
                <a:cs typeface="+mn-cs"/>
              </a:rPr>
              <a:t>OpenFlow</a:t>
            </a:r>
            <a:r>
              <a:rPr lang="en-GB" sz="1200" kern="1200" dirty="0" smtClean="0">
                <a:solidFill>
                  <a:schemeClr val="tx1"/>
                </a:solidFill>
                <a:effectLst/>
                <a:latin typeface="+mn-lt"/>
                <a:ea typeface="+mn-ea"/>
                <a:cs typeface="+mn-cs"/>
              </a:rPr>
              <a:t> protocol is a foundational element for building SDN solutions. </a:t>
            </a:r>
          </a:p>
        </p:txBody>
      </p:sp>
      <p:sp>
        <p:nvSpPr>
          <p:cNvPr id="4" name="Slide Number Placeholder 3"/>
          <p:cNvSpPr>
            <a:spLocks noGrp="1"/>
          </p:cNvSpPr>
          <p:nvPr>
            <p:ph type="sldNum" sz="quarter" idx="10"/>
          </p:nvPr>
        </p:nvSpPr>
        <p:spPr/>
        <p:txBody>
          <a:bodyPr/>
          <a:lstStyle/>
          <a:p>
            <a:fld id="{582DEEF1-7FCE-4530-8BD9-5B44F8CE9269}" type="slidenum">
              <a:rPr lang="en-GB" smtClean="0"/>
              <a:t>44</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SDN architecture is:</a:t>
            </a:r>
          </a:p>
          <a:p>
            <a:r>
              <a:rPr lang="en-GB" sz="1200" kern="1200" dirty="0" smtClean="0">
                <a:solidFill>
                  <a:schemeClr val="tx1"/>
                </a:solidFill>
                <a:effectLst/>
                <a:latin typeface="+mn-lt"/>
                <a:ea typeface="+mn-ea"/>
                <a:cs typeface="+mn-cs"/>
              </a:rPr>
              <a:t>Directly programmable: Network control is directly programmable because it is decoupled from forwarding functions.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Agile: Abstracting control from forwarding lets administrators dynamically adjust network-wide traffic flow to meet changing needs.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Centrally managed: Network intelligence is (logically) centralized in software-based SDN controllers that maintain a global view of the network, which appears to applications and policy engines as a single, logical switch.</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Programmatically configured: SDN lets network managers configure, manage, secure, and optimize network resources very quickly via dynamic, automated SDN programs, which they can write themselves because the programs do not depend on proprietary software.</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Open standards-based and vendor-neutral: When implemented through open standards, SDN simplifies network design and operation because instructions are provided by SDN controllers instead of multiple, vendor-specific devices and protocols.</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45</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As the name implies, edge computing pushes computing power to the edges of a network, so instead of devices like drones or smart traffic lights needing to call home for instructions or data analysis, they can perform analytics themselves on streaming data and communicate with other devices to accomplish tasks. </a:t>
            </a:r>
          </a:p>
          <a:p>
            <a:endParaRPr lang="en-GB" sz="1200" kern="1200" dirty="0" smtClean="0">
              <a:solidFill>
                <a:schemeClr val="tx1"/>
              </a:solidFill>
              <a:effectLst/>
              <a:latin typeface="+mn-lt"/>
              <a:ea typeface="+mn-ea"/>
              <a:cs typeface="+mn-cs"/>
            </a:endParaRPr>
          </a:p>
          <a:p>
            <a:endParaRPr lang="en-GB" sz="1200" dirty="0" smtClean="0"/>
          </a:p>
          <a:p>
            <a:r>
              <a:rPr lang="en-GB" sz="1200" dirty="0" smtClean="0"/>
              <a:t>Edge computing requires that information is accessible so devices may store some of the data locally and automatically synchronise when they are connected to the relevant network.</a:t>
            </a:r>
          </a:p>
          <a:p>
            <a:endParaRPr lang="en-GB"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46</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Whilst not directly a technology</a:t>
            </a:r>
            <a:r>
              <a:rPr lang="en-GB" sz="1200" kern="1200" baseline="0" dirty="0" smtClean="0">
                <a:solidFill>
                  <a:schemeClr val="tx1"/>
                </a:solidFill>
                <a:effectLst/>
                <a:latin typeface="+mn-lt"/>
                <a:ea typeface="+mn-ea"/>
                <a:cs typeface="+mn-cs"/>
              </a:rPr>
              <a:t> in the sense of </a:t>
            </a:r>
            <a:r>
              <a:rPr lang="en-GB" sz="1200" kern="1200" baseline="0" dirty="0" err="1" smtClean="0">
                <a:solidFill>
                  <a:schemeClr val="tx1"/>
                </a:solidFill>
                <a:effectLst/>
                <a:latin typeface="+mn-lt"/>
                <a:ea typeface="+mn-ea"/>
                <a:cs typeface="+mn-cs"/>
              </a:rPr>
              <a:t>WiFi</a:t>
            </a:r>
            <a:r>
              <a:rPr lang="en-GB" sz="1200" kern="1200" baseline="0" dirty="0" smtClean="0">
                <a:solidFill>
                  <a:schemeClr val="tx1"/>
                </a:solidFill>
                <a:effectLst/>
                <a:latin typeface="+mn-lt"/>
                <a:ea typeface="+mn-ea"/>
                <a:cs typeface="+mn-cs"/>
              </a:rPr>
              <a:t> or Gigabit broadband, Open Source Hardware is a technology that has real potential as it emerges; if OSH has the same effect as OSS the costs (in monetary and environmental terms) of powerful networks may </a:t>
            </a:r>
            <a:r>
              <a:rPr lang="en-GB" sz="1200" kern="1200" baseline="0" smtClean="0">
                <a:solidFill>
                  <a:schemeClr val="tx1"/>
                </a:solidFill>
                <a:effectLst/>
                <a:latin typeface="+mn-lt"/>
                <a:ea typeface="+mn-ea"/>
                <a:cs typeface="+mn-cs"/>
              </a:rPr>
              <a:t>be reduced.</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47</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48</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err="1" smtClean="0"/>
              <a:t>IaaS</a:t>
            </a:r>
            <a:r>
              <a:rPr lang="en-GB" sz="1200" dirty="0" smtClean="0"/>
              <a:t>/Scaling– combined with Virtual Machines/Containers a SDN can allow for a whole network including servers to be defined securely in a cloud environment and reconfigured dynamically. This </a:t>
            </a:r>
            <a:r>
              <a:rPr lang="en-GB" sz="1200" dirty="0" err="1" smtClean="0"/>
              <a:t>IaaS</a:t>
            </a:r>
            <a:r>
              <a:rPr lang="en-GB" sz="1200" dirty="0" smtClean="0"/>
              <a:t> can then be automatically scaled to cater for application load activating more servers and changing routing at peak times without human intervention. </a:t>
            </a:r>
          </a:p>
          <a:p>
            <a:endParaRPr lang="en-GB" sz="1200" dirty="0" smtClean="0"/>
          </a:p>
          <a:p>
            <a:r>
              <a:rPr lang="en-GB" sz="1200" dirty="0" smtClean="0"/>
              <a:t>Increased Utilisation – by defining networks dynamically (especially when combined with VM’s) more utilisation can be achieved from a given number of physical hardware servers. In turn this has a reduced equipment requirement which requires less manufactured hardware and importantly less power for both the hardware and associated data centre cooling. A direct environmental benefit.</a:t>
            </a:r>
          </a:p>
          <a:p>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Reduced User Administration – it</a:t>
            </a:r>
            <a:r>
              <a:rPr lang="en-GB" sz="1200" baseline="0" dirty="0" smtClean="0"/>
              <a:t> is expected that identity and policy management challenges can be addressed by using global definitions and allowing the SDN to deliver access controls to the point-of-need (where the user is connecting to the network) which in an increasingly mobile workforce could save much administration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49</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computers (and also mobile devices such as </a:t>
            </a:r>
            <a:r>
              <a:rPr lang="en-US" sz="1200" kern="1200" dirty="0" err="1" smtClean="0">
                <a:solidFill>
                  <a:schemeClr val="tx1"/>
                </a:solidFill>
                <a:effectLst/>
                <a:latin typeface="+mn-lt"/>
                <a:ea typeface="+mn-ea"/>
                <a:cs typeface="+mn-cs"/>
              </a:rPr>
              <a:t>iPads</a:t>
            </a:r>
            <a:r>
              <a:rPr lang="en-US" sz="1200" kern="1200" dirty="0" smtClean="0">
                <a:solidFill>
                  <a:schemeClr val="tx1"/>
                </a:solidFill>
                <a:effectLst/>
                <a:latin typeface="+mn-lt"/>
                <a:ea typeface="+mn-ea"/>
                <a:cs typeface="+mn-cs"/>
              </a:rPr>
              <a:t> and smart phones) use an operating system to connect the hardware (physical device) to the software (applications).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Network Operating System will provide services such as shared access to printers, disk space. Run services such as email, web-servers and database servers. A Network Operating System will also provide security management allowing control of access and access rights.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Available Network Operating Systems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Windows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Linux	</a:t>
            </a:r>
          </a:p>
          <a:p>
            <a:r>
              <a:rPr lang="en-US" sz="1200" kern="1200" dirty="0" smtClean="0">
                <a:solidFill>
                  <a:schemeClr val="tx1"/>
                </a:solidFill>
                <a:effectLst/>
                <a:latin typeface="+mn-lt"/>
                <a:ea typeface="+mn-ea"/>
                <a:cs typeface="+mn-cs"/>
              </a:rPr>
              <a:t>	Novell Netware (Open Enterprise Server)</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OS X Server (for Apple</a:t>
            </a:r>
            <a:r>
              <a:rPr lang="en-US" sz="1200" kern="1200" baseline="0" dirty="0" smtClean="0">
                <a:solidFill>
                  <a:schemeClr val="tx1"/>
                </a:solidFill>
                <a:effectLst/>
                <a:latin typeface="+mn-lt"/>
                <a:ea typeface="+mn-ea"/>
                <a:cs typeface="+mn-cs"/>
              </a:rPr>
              <a:t> Computers)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Other Unix Variants (including</a:t>
            </a:r>
            <a:r>
              <a:rPr lang="en-US" sz="1200" kern="1200" baseline="0" dirty="0" smtClean="0">
                <a:solidFill>
                  <a:schemeClr val="tx1"/>
                </a:solidFill>
                <a:effectLst/>
                <a:latin typeface="+mn-lt"/>
                <a:ea typeface="+mn-ea"/>
                <a:cs typeface="+mn-cs"/>
              </a:rPr>
              <a:t> FreeBSD, Solaris, </a:t>
            </a:r>
            <a:r>
              <a:rPr lang="en-US" sz="1200" kern="1200" baseline="0" dirty="0" err="1" smtClean="0">
                <a:solidFill>
                  <a:schemeClr val="tx1"/>
                </a:solidFill>
                <a:effectLst/>
                <a:latin typeface="+mn-lt"/>
                <a:ea typeface="+mn-ea"/>
                <a:cs typeface="+mn-cs"/>
              </a:rPr>
              <a:t>NetBSD</a:t>
            </a:r>
            <a:r>
              <a:rPr lang="en-US" sz="1200" kern="1200" baseline="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5</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Edge computing will allow systems to degrade gracefully, work autonomously and deliver information to decision-makers faster and more efficiently.</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Edge computing would solve many of the most difficult problems facing robotics and computing infrastructure. A swarm of air- and land-based drones examining a remote forest fire, a collapsed building or a vast tract of farmland is today challenged by an inability to connect and transmit large quantities of data over wireless networks or to receive instructions from a central controller in a timely fashion. These problems are exacerbated by the confusing terrain of disaster environments, but edge computing circumvents these obstacles.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50</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As</a:t>
            </a:r>
            <a:r>
              <a:rPr lang="en-GB" sz="1200" kern="1200" baseline="0" dirty="0" smtClean="0">
                <a:solidFill>
                  <a:schemeClr val="tx1"/>
                </a:solidFill>
                <a:effectLst/>
                <a:latin typeface="+mn-lt"/>
                <a:ea typeface="+mn-ea"/>
                <a:cs typeface="+mn-cs"/>
              </a:rPr>
              <a:t> we are in a period of increased data </a:t>
            </a:r>
            <a:r>
              <a:rPr lang="en-GB" sz="1200" kern="1200" baseline="0" dirty="0" err="1" smtClean="0">
                <a:solidFill>
                  <a:schemeClr val="tx1"/>
                </a:solidFill>
                <a:effectLst/>
                <a:latin typeface="+mn-lt"/>
                <a:ea typeface="+mn-ea"/>
                <a:cs typeface="+mn-cs"/>
              </a:rPr>
              <a:t>center</a:t>
            </a:r>
            <a:r>
              <a:rPr lang="en-GB" sz="1200" kern="1200" baseline="0" dirty="0" smtClean="0">
                <a:solidFill>
                  <a:schemeClr val="tx1"/>
                </a:solidFill>
                <a:effectLst/>
                <a:latin typeface="+mn-lt"/>
                <a:ea typeface="+mn-ea"/>
                <a:cs typeface="+mn-cs"/>
              </a:rPr>
              <a:t> usage with cloud computing and web-based applications being commonplace, with storage and computing being centralised in part. Any efforts to reduce the environmental impact of data centres is welcomed. Whist the OCP has worked so far to bring open plans for servers and racks. The mission to do the same for other networking components is encouraging:</a:t>
            </a:r>
          </a:p>
          <a:p>
            <a:endParaRPr lang="en-GB" sz="1200" kern="1200" baseline="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We’re bringing to networking the guiding principles that OCP has brought to servers &amp; storage, so that we can give end users the ability to forgo traditional closed and proprietary network switches - in </a:t>
            </a:r>
            <a:r>
              <a:rPr lang="en-GB" sz="1200" i="1" kern="1200" dirty="0" err="1" smtClean="0">
                <a:solidFill>
                  <a:schemeClr val="tx1"/>
                </a:solidFill>
                <a:effectLst/>
                <a:latin typeface="+mn-lt"/>
                <a:ea typeface="+mn-ea"/>
                <a:cs typeface="+mn-cs"/>
              </a:rPr>
              <a:t>favor</a:t>
            </a:r>
            <a:r>
              <a:rPr lang="en-GB" sz="1200" i="1" kern="1200" dirty="0" smtClean="0">
                <a:solidFill>
                  <a:schemeClr val="tx1"/>
                </a:solidFill>
                <a:effectLst/>
                <a:latin typeface="+mn-lt"/>
                <a:ea typeface="+mn-ea"/>
                <a:cs typeface="+mn-cs"/>
              </a:rPr>
              <a:t> of a fully open network technology stack. Our initial goal is to develop a top-of-rack (leaf) switch, while future plans target spine switches and other hardware and software solutions in the space.</a:t>
            </a:r>
            <a:endParaRPr lang="en-GB" sz="1200" i="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51</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 this presentation</a:t>
            </a:r>
            <a:r>
              <a:rPr lang="en-GB" sz="1200" kern="1200" baseline="0" dirty="0" smtClean="0">
                <a:solidFill>
                  <a:schemeClr val="tx1"/>
                </a:solidFill>
                <a:effectLst/>
                <a:latin typeface="+mn-lt"/>
                <a:ea typeface="+mn-ea"/>
                <a:cs typeface="+mn-cs"/>
              </a:rPr>
              <a:t> we have looked at the technologies which make up a network (Operating Systems, Protocols, Layouts/Topologies and Devices). </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We have looked at Networking Tools and their purpose (Fault Management, Performance Management and Asset Detection).</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We have looked at three emerging technologies in the networking arena – Software Defined Networks, Edge Computing and Open Source Hardware; and looked at the impact of these technologies.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52</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53</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Comparing</a:t>
            </a:r>
            <a:r>
              <a:rPr lang="en-US" sz="1200" kern="1200" baseline="0" dirty="0" smtClean="0">
                <a:solidFill>
                  <a:schemeClr val="tx1"/>
                </a:solidFill>
                <a:effectLst/>
                <a:latin typeface="+mn-lt"/>
                <a:ea typeface="+mn-ea"/>
                <a:cs typeface="+mn-cs"/>
              </a:rPr>
              <a:t> the available Network Operating Systems: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Microsoft Windows is familiar as the most common Operating System on PC’s for desktop and laptops. The Server editions of Windows are used to control a client-server network where the clients are usually (but not exclusively) professional versions of the Windows Desktop Operating System which have client services built in. Windows is a proprietary, closed-source system for which users pay a </a:t>
            </a:r>
            <a:r>
              <a:rPr lang="en-US" sz="1200" kern="1200" dirty="0" err="1" smtClean="0">
                <a:solidFill>
                  <a:schemeClr val="tx1"/>
                </a:solidFill>
                <a:effectLst/>
                <a:latin typeface="+mn-lt"/>
                <a:ea typeface="+mn-ea"/>
                <a:cs typeface="+mn-cs"/>
              </a:rPr>
              <a:t>licence</a:t>
            </a:r>
            <a:r>
              <a:rPr lang="en-US" sz="1200" kern="1200" dirty="0" smtClean="0">
                <a:solidFill>
                  <a:schemeClr val="tx1"/>
                </a:solidFill>
                <a:effectLst/>
                <a:latin typeface="+mn-lt"/>
                <a:ea typeface="+mn-ea"/>
                <a:cs typeface="+mn-cs"/>
              </a:rPr>
              <a:t> fee to the Microsoft.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Linux is the common collective name for an Operating System built on the a freeware Linux Kernel (the core of the operating system). Based on Unix and with many free tools to support it, Linux is available in a wide range of distributions some with the facility of commercial (paid for) support. These distributions (such as Ubuntu) provide tools to make the operating system easier to install and administer.</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Whilst Windows and Linux make up the majority of installed Network Operating Systems, Novell Netware (now branded as Open Enterprise Server) which was the dominant Network Operating System for PC’s in the late 1980’s and early 1990’s remains available.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Apple Computer supplies a server edition of it’s Unix Based OS X Operating System which provides the same User Interface as the OS X used on Apple Computers. There are also many other Unix variants, usually supplied by hardware vendors such as IBM (AIX) or HP (HP-Unix) which are linked to the vendor’s equipment. </a:t>
            </a:r>
            <a:endParaRPr lang="en-GB"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6</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82DEEF1-7FCE-4530-8BD9-5B44F8CE9269}" type="slidenum">
              <a:rPr lang="en-GB" smtClean="0"/>
              <a:t>7</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allow communication between devices on a network either for control or exchange of data, a set of rules or a protocol is used. </a:t>
            </a: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of these protocols are in the Application Layer of the ISO OSI 7-Layer network model which is a conceptual model for communication systems that provides an abstraction from the actual structure or technology in use. The objective of this model is to allow interconnection and interoperability of different systems with standard protocols.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8</a:t>
            </a:fld>
            <a:endParaRPr lang="en-GB" dirty="0"/>
          </a:p>
        </p:txBody>
      </p:sp>
    </p:spTree>
    <p:extLst>
      <p:ext uri="{BB962C8B-B14F-4D97-AF65-F5344CB8AC3E}">
        <p14:creationId xmlns:p14="http://schemas.microsoft.com/office/powerpoint/2010/main" val="327282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ISO OSI 7-Layer network model is a conceptual model for communication systems that provides an abstraction from the actual structure or technology in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purpose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of this model is to allow interconnection and interoperability of different systems with standard protocols.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protocols</a:t>
            </a:r>
            <a:r>
              <a:rPr lang="en-US" sz="1200" kern="1200" baseline="0" dirty="0" smtClean="0">
                <a:solidFill>
                  <a:schemeClr val="tx1"/>
                </a:solidFill>
                <a:effectLst/>
                <a:latin typeface="+mn-lt"/>
                <a:ea typeface="+mn-ea"/>
                <a:cs typeface="+mn-cs"/>
              </a:rPr>
              <a:t> we are looking at are at the </a:t>
            </a:r>
            <a:r>
              <a:rPr lang="en-GB" sz="1200" kern="1200" baseline="0" dirty="0" smtClean="0">
                <a:solidFill>
                  <a:schemeClr val="tx1"/>
                </a:solidFill>
                <a:effectLst/>
                <a:latin typeface="+mn-lt"/>
                <a:ea typeface="+mn-ea"/>
                <a:cs typeface="+mn-cs"/>
              </a:rPr>
              <a:t>Application Layer.</a:t>
            </a:r>
            <a:endParaRPr lang="en-GB" sz="1200" kern="1200" dirty="0" smtClean="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2DEEF1-7FCE-4530-8BD9-5B44F8CE9269}" type="slidenum">
              <a:rPr lang="en-GB" smtClean="0"/>
              <a:t>9</a:t>
            </a:fld>
            <a:endParaRPr lang="en-GB" dirty="0"/>
          </a:p>
        </p:txBody>
      </p:sp>
    </p:spTree>
    <p:extLst>
      <p:ext uri="{BB962C8B-B14F-4D97-AF65-F5344CB8AC3E}">
        <p14:creationId xmlns:p14="http://schemas.microsoft.com/office/powerpoint/2010/main" val="327282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092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471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3" name="Straight Connector 2"/>
          <p:cNvCxnSpPr/>
          <p:nvPr userDrawn="1"/>
        </p:nvCxnSpPr>
        <p:spPr>
          <a:xfrm>
            <a:off x="926353" y="6246343"/>
            <a:ext cx="7888941" cy="0"/>
          </a:xfrm>
          <a:prstGeom prst="line">
            <a:avLst/>
          </a:prstGeom>
          <a:ln w="6350" cmpd="sng"/>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userDrawn="1"/>
        </p:nvPicPr>
        <p:blipFill>
          <a:blip r:embed="rId4"/>
          <a:stretch>
            <a:fillRect/>
          </a:stretch>
        </p:blipFill>
        <p:spPr>
          <a:xfrm>
            <a:off x="7960306" y="6218738"/>
            <a:ext cx="854987" cy="634194"/>
          </a:xfrm>
          <a:prstGeom prst="rect">
            <a:avLst/>
          </a:prstGeom>
        </p:spPr>
      </p:pic>
      <p:pic>
        <p:nvPicPr>
          <p:cNvPr id="5" name="Picture 4"/>
          <p:cNvPicPr>
            <a:picLocks noChangeAspect="1"/>
          </p:cNvPicPr>
          <p:nvPr userDrawn="1"/>
        </p:nvPicPr>
        <p:blipFill>
          <a:blip r:embed="rId5"/>
          <a:stretch>
            <a:fillRect/>
          </a:stretch>
        </p:blipFill>
        <p:spPr>
          <a:xfrm>
            <a:off x="0" y="0"/>
            <a:ext cx="9144000" cy="892969"/>
          </a:xfrm>
          <a:prstGeom prst="rect">
            <a:avLst/>
          </a:prstGeom>
        </p:spPr>
      </p:pic>
    </p:spTree>
    <p:extLst>
      <p:ext uri="{BB962C8B-B14F-4D97-AF65-F5344CB8AC3E}">
        <p14:creationId xmlns:p14="http://schemas.microsoft.com/office/powerpoint/2010/main" val="2936946165"/>
      </p:ext>
    </p:extLst>
  </p:cSld>
  <p:clrMap bg1="lt1" tx1="dk1" bg2="lt2" tx2="dk2" accent1="accent1" accent2="accent2" accent3="accent3" accent4="accent4" accent5="accent5" accent6="accent6" hlink="hlink" folHlink="folHlink"/>
  <p:sldLayoutIdLst>
    <p:sldLayoutId id="2147483650" r:id="rId1"/>
    <p:sldLayoutId id="2147483652" r:id="rId2"/>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www.techsoupforlibraries.org/cookbook-3/networking-and-security/tools/network-performance-metrics-defined" TargetMode="External"/><Relationship Id="rId13" Type="http://schemas.openxmlformats.org/officeDocument/2006/relationships/hyperlink" Target="https://en.wikipedia.org/wiki/Comparison_of_operating_systems" TargetMode="External"/><Relationship Id="rId18" Type="http://schemas.openxmlformats.org/officeDocument/2006/relationships/hyperlink" Target="http://www.opencompute.org/about/energy-efficiency/" TargetMode="External"/><Relationship Id="rId3" Type="http://schemas.openxmlformats.org/officeDocument/2006/relationships/image" Target="../media/image2.png"/><Relationship Id="rId7" Type="http://schemas.openxmlformats.org/officeDocument/2006/relationships/hyperlink" Target="https://en.wikipedia.org/wiki/System_Center_Operations_Manager" TargetMode="External"/><Relationship Id="rId12" Type="http://schemas.openxmlformats.org/officeDocument/2006/relationships/hyperlink" Target="https://en.wikipedia.org/wiki/Simple_Mail_Transfer_Protocol" TargetMode="External"/><Relationship Id="rId17" Type="http://schemas.openxmlformats.org/officeDocument/2006/relationships/hyperlink" Target="http://www.govtech.com/transportation/Is-Edge-Computing-Key-to-the-Internet-of-Things.html" TargetMode="External"/><Relationship Id="rId2" Type="http://schemas.openxmlformats.org/officeDocument/2006/relationships/notesSlide" Target="../notesSlides/notesSlide53.xml"/><Relationship Id="rId16" Type="http://schemas.openxmlformats.org/officeDocument/2006/relationships/hyperlink" Target="http://www.informationweek.com/cloud/10-emerging-it-trends-from-gartner-symposium/d/d-id/1322569?_mc=RSS_IWK_EDT&amp;image_number=7" TargetMode="External"/><Relationship Id="rId20" Type="http://schemas.openxmlformats.org/officeDocument/2006/relationships/hyperlink" Target="http://www.opencompute.org/about/mission-and-principles/" TargetMode="External"/><Relationship Id="rId1" Type="http://schemas.openxmlformats.org/officeDocument/2006/relationships/slideLayout" Target="../slideLayouts/slideLayout2.xml"/><Relationship Id="rId6" Type="http://schemas.openxmlformats.org/officeDocument/2006/relationships/hyperlink" Target="https://en.wikipedia.org/wiki/Wireshark" TargetMode="External"/><Relationship Id="rId11" Type="http://schemas.openxmlformats.org/officeDocument/2006/relationships/hyperlink" Target="https://en.wikipedia.org/wiki/Internet_protocol_suite" TargetMode="External"/><Relationship Id="rId5" Type="http://schemas.openxmlformats.org/officeDocument/2006/relationships/hyperlink" Target="http://www.cisco.com/c/en/us/products/cloud-systems-management/ciscoworks-lan-management-solution-3-2-earlier/index.html" TargetMode="External"/><Relationship Id="rId15" Type="http://schemas.openxmlformats.org/officeDocument/2006/relationships/hyperlink" Target="http://www.informationweek.com/cloud/10-emerging-it-trends-from-gartner-symposium/d/d-id/1322569?_mc=RSS_IWK_EDT&amp;image_number=4" TargetMode="External"/><Relationship Id="rId10" Type="http://schemas.openxmlformats.org/officeDocument/2006/relationships/hyperlink" Target="https://en.wikipedia.org/wiki/OSI_model" TargetMode="External"/><Relationship Id="rId19" Type="http://schemas.openxmlformats.org/officeDocument/2006/relationships/hyperlink" Target="http://www.opencompute.org/projects/networking/" TargetMode="External"/><Relationship Id="rId4" Type="http://schemas.openxmlformats.org/officeDocument/2006/relationships/hyperlink" Target="http://www.opsview.com/network-monitoring-software" TargetMode="External"/><Relationship Id="rId9" Type="http://schemas.openxmlformats.org/officeDocument/2006/relationships/hyperlink" Target="https://en.wikipedia.org/wiki/Fiber_Distributed_Data_Interface" TargetMode="External"/><Relationship Id="rId14" Type="http://schemas.openxmlformats.org/officeDocument/2006/relationships/hyperlink" Target="https://en.wikipedia.org/wiki/Software-defined_network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9342" y="1285796"/>
            <a:ext cx="7646265" cy="5293757"/>
          </a:xfrm>
          <a:prstGeom prst="rect">
            <a:avLst/>
          </a:prstGeom>
          <a:noFill/>
        </p:spPr>
        <p:txBody>
          <a:bodyPr wrap="square" rtlCol="0">
            <a:spAutoFit/>
          </a:bodyPr>
          <a:lstStyle/>
          <a:p>
            <a:pPr algn="ctr"/>
            <a:r>
              <a:rPr lang="en-US" sz="5400" b="1" dirty="0" smtClean="0"/>
              <a:t>Networks </a:t>
            </a:r>
            <a:r>
              <a:rPr lang="en-US" sz="5400" b="1" smtClean="0"/>
              <a:t>R Us </a:t>
            </a:r>
            <a:endParaRPr lang="en-US" sz="5400" b="1" dirty="0" smtClean="0"/>
          </a:p>
          <a:p>
            <a:pPr algn="ctr"/>
            <a:endParaRPr lang="en-US" sz="4400" b="1" dirty="0"/>
          </a:p>
          <a:p>
            <a:pPr algn="ctr"/>
            <a:r>
              <a:rPr lang="en-US" sz="4400" b="1" dirty="0" smtClean="0"/>
              <a:t>Networking Technologies</a:t>
            </a:r>
          </a:p>
          <a:p>
            <a:pPr algn="ctr"/>
            <a:endParaRPr lang="en-US" sz="4400" b="1" dirty="0" smtClean="0"/>
          </a:p>
          <a:p>
            <a:pPr algn="ctr"/>
            <a:r>
              <a:rPr lang="en-US" sz="3600" b="1" dirty="0" smtClean="0"/>
              <a:t>October 2015</a:t>
            </a:r>
          </a:p>
          <a:p>
            <a:pPr algn="ctr"/>
            <a:endParaRPr lang="en-US" sz="3600" b="1" dirty="0" smtClean="0"/>
          </a:p>
          <a:p>
            <a:pPr algn="ctr"/>
            <a:r>
              <a:rPr lang="en-US" sz="3600" b="1" dirty="0" smtClean="0"/>
              <a:t>Presented by James Phillips</a:t>
            </a:r>
            <a:endParaRPr lang="en-US" sz="3600" b="1" dirty="0"/>
          </a:p>
          <a:p>
            <a:pPr algn="ctr"/>
            <a:endParaRPr lang="en-US" sz="4400" b="1" dirty="0"/>
          </a:p>
        </p:txBody>
      </p:sp>
    </p:spTree>
    <p:extLst>
      <p:ext uri="{BB962C8B-B14F-4D97-AF65-F5344CB8AC3E}">
        <p14:creationId xmlns:p14="http://schemas.microsoft.com/office/powerpoint/2010/main" val="2758196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Protocols - SNMP</a:t>
            </a:r>
            <a:endParaRPr lang="en-US" sz="5400" b="1" dirty="0">
              <a:solidFill>
                <a:schemeClr val="bg1"/>
              </a:solidFill>
            </a:endParaRPr>
          </a:p>
        </p:txBody>
      </p:sp>
      <p:sp>
        <p:nvSpPr>
          <p:cNvPr id="5" name="TextBox 4"/>
          <p:cNvSpPr txBox="1"/>
          <p:nvPr/>
        </p:nvSpPr>
        <p:spPr>
          <a:xfrm>
            <a:off x="854075" y="1574800"/>
            <a:ext cx="7416800" cy="3508653"/>
          </a:xfrm>
          <a:prstGeom prst="rect">
            <a:avLst/>
          </a:prstGeom>
          <a:noFill/>
        </p:spPr>
        <p:txBody>
          <a:bodyPr wrap="square" rtlCol="0">
            <a:spAutoFit/>
          </a:bodyPr>
          <a:lstStyle/>
          <a:p>
            <a:r>
              <a:rPr lang="en-US" dirty="0"/>
              <a:t> </a:t>
            </a:r>
            <a:endParaRPr lang="en-US" dirty="0" smtClean="0"/>
          </a:p>
          <a:p>
            <a:r>
              <a:rPr lang="en-US" sz="2800" dirty="0" smtClean="0"/>
              <a:t>SNMP = Simple Network Management Protocol</a:t>
            </a:r>
          </a:p>
          <a:p>
            <a:endParaRPr lang="en-GB" sz="2800" dirty="0" smtClean="0"/>
          </a:p>
          <a:p>
            <a:r>
              <a:rPr lang="en-GB" sz="2800" dirty="0" smtClean="0"/>
              <a:t>SNMPv3 is the third version.</a:t>
            </a:r>
          </a:p>
          <a:p>
            <a:endParaRPr lang="en-GB" sz="2800" dirty="0"/>
          </a:p>
          <a:p>
            <a:r>
              <a:rPr lang="en-GB" sz="2800" dirty="0" smtClean="0"/>
              <a:t>Used to control network devices such as routers.</a:t>
            </a:r>
          </a:p>
          <a:p>
            <a:endParaRPr lang="en-GB" sz="2800" dirty="0"/>
          </a:p>
          <a:p>
            <a:endParaRPr lang="en-GB" dirty="0"/>
          </a:p>
          <a:p>
            <a:endParaRPr lang="en-GB" dirty="0"/>
          </a:p>
        </p:txBody>
      </p:sp>
    </p:spTree>
    <p:extLst>
      <p:ext uri="{BB962C8B-B14F-4D97-AF65-F5344CB8AC3E}">
        <p14:creationId xmlns:p14="http://schemas.microsoft.com/office/powerpoint/2010/main" val="1075402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Protocols - ICMP</a:t>
            </a:r>
            <a:endParaRPr lang="en-US" sz="5400" b="1" dirty="0">
              <a:solidFill>
                <a:schemeClr val="bg1"/>
              </a:solidFill>
            </a:endParaRPr>
          </a:p>
        </p:txBody>
      </p:sp>
      <p:sp>
        <p:nvSpPr>
          <p:cNvPr id="2" name="TextBox 1"/>
          <p:cNvSpPr txBox="1"/>
          <p:nvPr/>
        </p:nvSpPr>
        <p:spPr>
          <a:xfrm flipH="1">
            <a:off x="846684" y="1935481"/>
            <a:ext cx="6799581" cy="2954655"/>
          </a:xfrm>
          <a:prstGeom prst="rect">
            <a:avLst/>
          </a:prstGeom>
          <a:noFill/>
        </p:spPr>
        <p:txBody>
          <a:bodyPr wrap="square" rtlCol="0">
            <a:spAutoFit/>
          </a:bodyPr>
          <a:lstStyle/>
          <a:p>
            <a:endParaRPr lang="en-US" sz="2800" dirty="0"/>
          </a:p>
          <a:p>
            <a:r>
              <a:rPr lang="en-US" sz="2800" dirty="0"/>
              <a:t>ICMP  </a:t>
            </a:r>
            <a:r>
              <a:rPr lang="en-US" sz="2800" dirty="0" smtClean="0"/>
              <a:t>=Internet </a:t>
            </a:r>
            <a:r>
              <a:rPr lang="en-US" sz="2800" dirty="0"/>
              <a:t>Control Message </a:t>
            </a:r>
            <a:r>
              <a:rPr lang="en-US" sz="2800" dirty="0" smtClean="0"/>
              <a:t>Protocol</a:t>
            </a:r>
            <a:endParaRPr lang="en-US" sz="2800" dirty="0"/>
          </a:p>
          <a:p>
            <a:endParaRPr lang="en-US" sz="2800" dirty="0" smtClean="0"/>
          </a:p>
          <a:p>
            <a:r>
              <a:rPr lang="en-US" sz="2800" dirty="0" smtClean="0"/>
              <a:t>Used by devices to report errors</a:t>
            </a:r>
          </a:p>
          <a:p>
            <a:endParaRPr lang="en-US" sz="2800" dirty="0"/>
          </a:p>
          <a:p>
            <a:r>
              <a:rPr lang="en-US" sz="2800" dirty="0" smtClean="0"/>
              <a:t>Used by diagnostic tools </a:t>
            </a:r>
            <a:r>
              <a:rPr lang="en-US" sz="2800" b="1" dirty="0" smtClean="0"/>
              <a:t>ping </a:t>
            </a:r>
            <a:r>
              <a:rPr lang="en-US" sz="2800" dirty="0" smtClean="0"/>
              <a:t> and </a:t>
            </a:r>
            <a:r>
              <a:rPr lang="en-US" sz="2800" b="1" dirty="0" err="1" smtClean="0"/>
              <a:t>traceroute</a:t>
            </a:r>
            <a:endParaRPr lang="en-US" sz="2800" dirty="0"/>
          </a:p>
          <a:p>
            <a:endParaRPr lang="en-US" dirty="0" smtClean="0"/>
          </a:p>
        </p:txBody>
      </p:sp>
    </p:spTree>
    <p:extLst>
      <p:ext uri="{BB962C8B-B14F-4D97-AF65-F5344CB8AC3E}">
        <p14:creationId xmlns:p14="http://schemas.microsoft.com/office/powerpoint/2010/main" val="3453781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Protocols - FTP</a:t>
            </a:r>
            <a:endParaRPr lang="en-US" sz="5400" b="1" dirty="0">
              <a:solidFill>
                <a:schemeClr val="bg1"/>
              </a:solidFill>
            </a:endParaRPr>
          </a:p>
        </p:txBody>
      </p:sp>
      <p:sp>
        <p:nvSpPr>
          <p:cNvPr id="2" name="TextBox 1"/>
          <p:cNvSpPr txBox="1"/>
          <p:nvPr/>
        </p:nvSpPr>
        <p:spPr>
          <a:xfrm>
            <a:off x="850899" y="1866900"/>
            <a:ext cx="7670801" cy="3970318"/>
          </a:xfrm>
          <a:prstGeom prst="rect">
            <a:avLst/>
          </a:prstGeom>
          <a:noFill/>
        </p:spPr>
        <p:txBody>
          <a:bodyPr wrap="square" rtlCol="0">
            <a:spAutoFit/>
          </a:bodyPr>
          <a:lstStyle/>
          <a:p>
            <a:r>
              <a:rPr lang="en-US" sz="2800" dirty="0"/>
              <a:t>FTP </a:t>
            </a:r>
            <a:r>
              <a:rPr lang="en-US" sz="2800" dirty="0" smtClean="0"/>
              <a:t>= File </a:t>
            </a:r>
            <a:r>
              <a:rPr lang="en-US" sz="2800" dirty="0"/>
              <a:t>Transfer </a:t>
            </a:r>
            <a:r>
              <a:rPr lang="en-US" sz="2800" dirty="0" smtClean="0"/>
              <a:t>Protocol</a:t>
            </a:r>
          </a:p>
          <a:p>
            <a:endParaRPr lang="en-US" sz="2800" dirty="0"/>
          </a:p>
          <a:p>
            <a:r>
              <a:rPr lang="en-US" sz="2800" dirty="0" smtClean="0"/>
              <a:t>Used </a:t>
            </a:r>
            <a:r>
              <a:rPr lang="en-US" sz="2800" dirty="0"/>
              <a:t>to transfer files between computers. </a:t>
            </a:r>
            <a:endParaRPr lang="en-US" sz="2800" dirty="0" smtClean="0"/>
          </a:p>
          <a:p>
            <a:endParaRPr lang="en-US" sz="2800" dirty="0"/>
          </a:p>
          <a:p>
            <a:r>
              <a:rPr lang="en-US" sz="2800" dirty="0" smtClean="0"/>
              <a:t>Variations include</a:t>
            </a:r>
          </a:p>
          <a:p>
            <a:endParaRPr lang="en-US" sz="2800" dirty="0"/>
          </a:p>
          <a:p>
            <a:r>
              <a:rPr lang="en-US" sz="2800" dirty="0" smtClean="0"/>
              <a:t>	TFTP = Trivial File Transfer Protocol</a:t>
            </a:r>
          </a:p>
          <a:p>
            <a:endParaRPr lang="en-US" sz="2800" dirty="0"/>
          </a:p>
          <a:p>
            <a:r>
              <a:rPr lang="en-US" sz="2800" dirty="0" smtClean="0"/>
              <a:t>	FTPS = File Transfer Protocol (Secure)</a:t>
            </a:r>
            <a:endParaRPr lang="en-GB" sz="2800" dirty="0"/>
          </a:p>
        </p:txBody>
      </p:sp>
    </p:spTree>
    <p:extLst>
      <p:ext uri="{BB962C8B-B14F-4D97-AF65-F5344CB8AC3E}">
        <p14:creationId xmlns:p14="http://schemas.microsoft.com/office/powerpoint/2010/main" val="1998409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Protocols - HTTP</a:t>
            </a:r>
            <a:endParaRPr lang="en-US" sz="5400" b="1" dirty="0">
              <a:solidFill>
                <a:schemeClr val="bg1"/>
              </a:solidFill>
            </a:endParaRPr>
          </a:p>
        </p:txBody>
      </p:sp>
      <p:sp>
        <p:nvSpPr>
          <p:cNvPr id="2" name="TextBox 1"/>
          <p:cNvSpPr txBox="1"/>
          <p:nvPr/>
        </p:nvSpPr>
        <p:spPr>
          <a:xfrm>
            <a:off x="787400" y="1646584"/>
            <a:ext cx="8242300" cy="3108544"/>
          </a:xfrm>
          <a:prstGeom prst="rect">
            <a:avLst/>
          </a:prstGeom>
          <a:noFill/>
        </p:spPr>
        <p:txBody>
          <a:bodyPr wrap="square" rtlCol="0">
            <a:spAutoFit/>
          </a:bodyPr>
          <a:lstStyle/>
          <a:p>
            <a:r>
              <a:rPr lang="en-US" sz="2800" dirty="0"/>
              <a:t>HTTP </a:t>
            </a:r>
            <a:r>
              <a:rPr lang="en-US" sz="2800" dirty="0" smtClean="0"/>
              <a:t>=</a:t>
            </a:r>
            <a:r>
              <a:rPr lang="en-US" sz="2800" dirty="0" err="1" smtClean="0"/>
              <a:t>HyperText</a:t>
            </a:r>
            <a:r>
              <a:rPr lang="en-US" sz="2800" dirty="0" smtClean="0"/>
              <a:t> </a:t>
            </a:r>
            <a:r>
              <a:rPr lang="en-US" sz="2800" dirty="0"/>
              <a:t>Transfer </a:t>
            </a:r>
            <a:endParaRPr lang="en-US" sz="2800" dirty="0" smtClean="0"/>
          </a:p>
          <a:p>
            <a:endParaRPr lang="en-US" sz="2800" dirty="0"/>
          </a:p>
          <a:p>
            <a:r>
              <a:rPr lang="en-US" sz="2800" dirty="0" smtClean="0"/>
              <a:t>Used </a:t>
            </a:r>
            <a:r>
              <a:rPr lang="en-US" sz="2800" dirty="0"/>
              <a:t>for distribution of documents and links. </a:t>
            </a:r>
            <a:endParaRPr lang="en-US" sz="2800" dirty="0" smtClean="0"/>
          </a:p>
          <a:p>
            <a:endParaRPr lang="en-US" sz="2800" dirty="0"/>
          </a:p>
          <a:p>
            <a:r>
              <a:rPr lang="en-US" sz="2800" dirty="0" smtClean="0"/>
              <a:t>Provides </a:t>
            </a:r>
            <a:r>
              <a:rPr lang="en-US" sz="2800" dirty="0"/>
              <a:t>the core </a:t>
            </a:r>
            <a:r>
              <a:rPr lang="en-US" sz="2800" dirty="0" smtClean="0"/>
              <a:t>of the World </a:t>
            </a:r>
            <a:r>
              <a:rPr lang="en-US" sz="2800" dirty="0"/>
              <a:t>Wide Web. </a:t>
            </a:r>
            <a:endParaRPr lang="en-US" sz="2800" dirty="0" smtClean="0"/>
          </a:p>
          <a:p>
            <a:endParaRPr lang="en-US" sz="2800" dirty="0"/>
          </a:p>
          <a:p>
            <a:r>
              <a:rPr lang="en-US" sz="2800" dirty="0" smtClean="0"/>
              <a:t>HTTPS </a:t>
            </a:r>
            <a:r>
              <a:rPr lang="en-US" sz="2800" dirty="0"/>
              <a:t>is the secure (encrypted) version of the protocol.</a:t>
            </a:r>
            <a:endParaRPr lang="en-GB" sz="2800" dirty="0"/>
          </a:p>
        </p:txBody>
      </p:sp>
    </p:spTree>
    <p:extLst>
      <p:ext uri="{BB962C8B-B14F-4D97-AF65-F5344CB8AC3E}">
        <p14:creationId xmlns:p14="http://schemas.microsoft.com/office/powerpoint/2010/main" val="2282567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Protocols - NTP</a:t>
            </a:r>
            <a:endParaRPr lang="en-US" sz="5400" b="1" dirty="0">
              <a:solidFill>
                <a:schemeClr val="bg1"/>
              </a:solidFill>
            </a:endParaRPr>
          </a:p>
        </p:txBody>
      </p:sp>
      <p:sp>
        <p:nvSpPr>
          <p:cNvPr id="2" name="TextBox 1"/>
          <p:cNvSpPr txBox="1"/>
          <p:nvPr/>
        </p:nvSpPr>
        <p:spPr>
          <a:xfrm>
            <a:off x="838200" y="1663700"/>
            <a:ext cx="8026400" cy="2677656"/>
          </a:xfrm>
          <a:prstGeom prst="rect">
            <a:avLst/>
          </a:prstGeom>
          <a:noFill/>
        </p:spPr>
        <p:txBody>
          <a:bodyPr wrap="square" rtlCol="0">
            <a:spAutoFit/>
          </a:bodyPr>
          <a:lstStyle/>
          <a:p>
            <a:r>
              <a:rPr lang="en-US" sz="2800" dirty="0"/>
              <a:t>NTP </a:t>
            </a:r>
            <a:r>
              <a:rPr lang="en-US" sz="2800" dirty="0" smtClean="0"/>
              <a:t>= Network </a:t>
            </a:r>
            <a:r>
              <a:rPr lang="en-US" sz="2800" dirty="0"/>
              <a:t>Time </a:t>
            </a:r>
            <a:r>
              <a:rPr lang="en-US" sz="2800" dirty="0" smtClean="0"/>
              <a:t>Protocol</a:t>
            </a:r>
          </a:p>
          <a:p>
            <a:endParaRPr lang="en-US" sz="2800" dirty="0" smtClean="0"/>
          </a:p>
          <a:p>
            <a:r>
              <a:rPr lang="en-US" sz="2800" dirty="0" smtClean="0"/>
              <a:t>Allows </a:t>
            </a:r>
            <a:r>
              <a:rPr lang="en-US" sz="2800" dirty="0"/>
              <a:t>for synchronization of computer </a:t>
            </a:r>
            <a:r>
              <a:rPr lang="en-US" sz="2800" dirty="0" smtClean="0"/>
              <a:t>clocks over networks</a:t>
            </a:r>
          </a:p>
          <a:p>
            <a:endParaRPr lang="en-US" sz="2800" dirty="0"/>
          </a:p>
          <a:p>
            <a:r>
              <a:rPr lang="en-US" sz="2800" dirty="0" smtClean="0"/>
              <a:t>Counters </a:t>
            </a:r>
            <a:r>
              <a:rPr lang="en-US" sz="2800" dirty="0"/>
              <a:t>latency (delays) in the transmissions.</a:t>
            </a:r>
            <a:endParaRPr lang="en-GB" sz="2800" dirty="0"/>
          </a:p>
        </p:txBody>
      </p:sp>
    </p:spTree>
    <p:extLst>
      <p:ext uri="{BB962C8B-B14F-4D97-AF65-F5344CB8AC3E}">
        <p14:creationId xmlns:p14="http://schemas.microsoft.com/office/powerpoint/2010/main" val="1289346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Protocols - SMTP</a:t>
            </a:r>
            <a:endParaRPr lang="en-US" sz="5400" b="1" dirty="0">
              <a:solidFill>
                <a:schemeClr val="bg1"/>
              </a:solidFill>
            </a:endParaRPr>
          </a:p>
        </p:txBody>
      </p:sp>
      <p:sp>
        <p:nvSpPr>
          <p:cNvPr id="2" name="TextBox 1"/>
          <p:cNvSpPr txBox="1"/>
          <p:nvPr/>
        </p:nvSpPr>
        <p:spPr>
          <a:xfrm>
            <a:off x="860425" y="1816100"/>
            <a:ext cx="7632700" cy="1815882"/>
          </a:xfrm>
          <a:prstGeom prst="rect">
            <a:avLst/>
          </a:prstGeom>
          <a:noFill/>
        </p:spPr>
        <p:txBody>
          <a:bodyPr wrap="square" rtlCol="0">
            <a:spAutoFit/>
          </a:bodyPr>
          <a:lstStyle/>
          <a:p>
            <a:r>
              <a:rPr lang="en-US" sz="2800" dirty="0"/>
              <a:t>SMTP </a:t>
            </a:r>
            <a:r>
              <a:rPr lang="en-US" sz="2800" dirty="0" smtClean="0"/>
              <a:t>= Simple </a:t>
            </a:r>
            <a:r>
              <a:rPr lang="en-US" sz="2800" dirty="0"/>
              <a:t>Mail Transfer </a:t>
            </a:r>
            <a:r>
              <a:rPr lang="en-US" sz="2800" dirty="0" smtClean="0"/>
              <a:t>Protocol</a:t>
            </a:r>
          </a:p>
          <a:p>
            <a:endParaRPr lang="en-US" sz="2800" dirty="0"/>
          </a:p>
          <a:p>
            <a:r>
              <a:rPr lang="en-US" sz="2800" dirty="0" smtClean="0"/>
              <a:t>Standard </a:t>
            </a:r>
            <a:r>
              <a:rPr lang="en-US" sz="2800" dirty="0"/>
              <a:t>method for email transmission. </a:t>
            </a:r>
            <a:endParaRPr lang="en-GB" sz="2800" dirty="0"/>
          </a:p>
          <a:p>
            <a:endParaRPr lang="en-US" sz="2800" dirty="0"/>
          </a:p>
        </p:txBody>
      </p:sp>
    </p:spTree>
    <p:extLst>
      <p:ext uri="{BB962C8B-B14F-4D97-AF65-F5344CB8AC3E}">
        <p14:creationId xmlns:p14="http://schemas.microsoft.com/office/powerpoint/2010/main" val="1289346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15" name="TextBox 14"/>
          <p:cNvSpPr txBox="1"/>
          <p:nvPr/>
        </p:nvSpPr>
        <p:spPr>
          <a:xfrm>
            <a:off x="771525" y="2933700"/>
            <a:ext cx="7810500" cy="1200328"/>
          </a:xfrm>
          <a:prstGeom prst="rect">
            <a:avLst/>
          </a:prstGeom>
          <a:noFill/>
        </p:spPr>
        <p:txBody>
          <a:bodyPr wrap="square" rtlCol="0">
            <a:spAutoFit/>
          </a:bodyPr>
          <a:lstStyle/>
          <a:p>
            <a:pPr algn="ctr"/>
            <a:r>
              <a:rPr lang="en-US" sz="4400" b="1" dirty="0" smtClean="0"/>
              <a:t>Network Layouts</a:t>
            </a:r>
          </a:p>
          <a:p>
            <a:endParaRPr lang="en-US" sz="2800" dirty="0"/>
          </a:p>
        </p:txBody>
      </p:sp>
    </p:spTree>
    <p:extLst>
      <p:ext uri="{BB962C8B-B14F-4D97-AF65-F5344CB8AC3E}">
        <p14:creationId xmlns:p14="http://schemas.microsoft.com/office/powerpoint/2010/main" val="2199537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 Layout</a:t>
            </a:r>
            <a:endParaRPr lang="en-US" sz="5400" b="1" dirty="0">
              <a:solidFill>
                <a:schemeClr val="bg1"/>
              </a:solidFill>
            </a:endParaRPr>
          </a:p>
        </p:txBody>
      </p:sp>
      <p:sp>
        <p:nvSpPr>
          <p:cNvPr id="3" name="TextBox 2"/>
          <p:cNvSpPr txBox="1"/>
          <p:nvPr/>
        </p:nvSpPr>
        <p:spPr>
          <a:xfrm>
            <a:off x="835025" y="1281142"/>
            <a:ext cx="7683500" cy="4801315"/>
          </a:xfrm>
          <a:prstGeom prst="rect">
            <a:avLst/>
          </a:prstGeom>
          <a:noFill/>
        </p:spPr>
        <p:txBody>
          <a:bodyPr wrap="square" rtlCol="0">
            <a:spAutoFit/>
          </a:bodyPr>
          <a:lstStyle/>
          <a:p>
            <a:r>
              <a:rPr lang="en-US" dirty="0"/>
              <a:t> </a:t>
            </a:r>
            <a:r>
              <a:rPr lang="en-US" dirty="0" smtClean="0"/>
              <a:t>There </a:t>
            </a:r>
            <a:r>
              <a:rPr lang="en-US" dirty="0"/>
              <a:t>are two key types of </a:t>
            </a:r>
            <a:r>
              <a:rPr lang="en-US" dirty="0" smtClean="0"/>
              <a:t>network:</a:t>
            </a:r>
          </a:p>
          <a:p>
            <a:endParaRPr lang="en-US" dirty="0"/>
          </a:p>
          <a:p>
            <a:pPr lvl="1"/>
            <a:r>
              <a:rPr lang="en-US" dirty="0" smtClean="0"/>
              <a:t>Wired/Cabled</a:t>
            </a:r>
          </a:p>
          <a:p>
            <a:pPr lvl="1"/>
            <a:r>
              <a:rPr lang="en-US" dirty="0" smtClean="0"/>
              <a:t>Wireless</a:t>
            </a:r>
          </a:p>
          <a:p>
            <a:r>
              <a:rPr lang="en-US" dirty="0"/>
              <a:t> </a:t>
            </a:r>
            <a:endParaRPr lang="en-US" dirty="0" smtClean="0"/>
          </a:p>
          <a:p>
            <a:endParaRPr lang="en-GB" dirty="0"/>
          </a:p>
          <a:p>
            <a:r>
              <a:rPr lang="en-US" dirty="0"/>
              <a:t>Wireless networks are popular </a:t>
            </a:r>
            <a:r>
              <a:rPr lang="en-US" dirty="0" smtClean="0"/>
              <a:t>because:</a:t>
            </a:r>
          </a:p>
          <a:p>
            <a:endParaRPr lang="en-US" dirty="0" smtClean="0"/>
          </a:p>
          <a:p>
            <a:pPr lvl="1"/>
            <a:r>
              <a:rPr lang="en-US" dirty="0" smtClean="0"/>
              <a:t>Flexible</a:t>
            </a:r>
          </a:p>
          <a:p>
            <a:pPr lvl="1"/>
            <a:r>
              <a:rPr lang="en-US" dirty="0" smtClean="0"/>
              <a:t>Require no fixed cabling/</a:t>
            </a:r>
            <a:r>
              <a:rPr lang="en-US" dirty="0" err="1" smtClean="0"/>
              <a:t>trunking</a:t>
            </a:r>
            <a:endParaRPr lang="en-US" dirty="0" smtClean="0"/>
          </a:p>
          <a:p>
            <a:pPr lvl="1"/>
            <a:r>
              <a:rPr lang="en-US" dirty="0" smtClean="0"/>
              <a:t>Most new devices support Wireless Standards </a:t>
            </a:r>
            <a:r>
              <a:rPr lang="en-US" dirty="0" err="1" smtClean="0"/>
              <a:t>WiFi</a:t>
            </a:r>
            <a:r>
              <a:rPr lang="en-US" dirty="0" smtClean="0"/>
              <a:t> (802.11)</a:t>
            </a:r>
          </a:p>
          <a:p>
            <a:endParaRPr lang="en-US" dirty="0" smtClean="0"/>
          </a:p>
          <a:p>
            <a:endParaRPr lang="en-US" dirty="0"/>
          </a:p>
          <a:p>
            <a:r>
              <a:rPr lang="en-US" dirty="0" smtClean="0"/>
              <a:t>Wired/Cabled networks can be considered:</a:t>
            </a:r>
          </a:p>
          <a:p>
            <a:endParaRPr lang="en-US" dirty="0" smtClean="0"/>
          </a:p>
          <a:p>
            <a:pPr lvl="1"/>
            <a:r>
              <a:rPr lang="en-US" dirty="0" smtClean="0"/>
              <a:t>Faster (better transmission speeds)</a:t>
            </a:r>
            <a:endParaRPr lang="en-US" dirty="0"/>
          </a:p>
          <a:p>
            <a:pPr lvl="1"/>
            <a:r>
              <a:rPr lang="en-US" dirty="0" smtClean="0"/>
              <a:t>More secure</a:t>
            </a:r>
          </a:p>
        </p:txBody>
      </p:sp>
    </p:spTree>
    <p:extLst>
      <p:ext uri="{BB962C8B-B14F-4D97-AF65-F5344CB8AC3E}">
        <p14:creationId xmlns:p14="http://schemas.microsoft.com/office/powerpoint/2010/main" val="2151620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 Layout - Star</a:t>
            </a:r>
            <a:endParaRPr lang="en-US" sz="5400" b="1" dirty="0">
              <a:solidFill>
                <a:schemeClr val="bg1"/>
              </a:solidFill>
            </a:endParaRPr>
          </a:p>
        </p:txBody>
      </p:sp>
      <p:sp>
        <p:nvSpPr>
          <p:cNvPr id="2" name="Oval 1"/>
          <p:cNvSpPr/>
          <p:nvPr/>
        </p:nvSpPr>
        <p:spPr>
          <a:xfrm>
            <a:off x="4151376" y="3072384"/>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Oval 4"/>
          <p:cNvSpPr/>
          <p:nvPr/>
        </p:nvSpPr>
        <p:spPr>
          <a:xfrm>
            <a:off x="2377440" y="1883664"/>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Oval 5"/>
          <p:cNvSpPr/>
          <p:nvPr/>
        </p:nvSpPr>
        <p:spPr>
          <a:xfrm>
            <a:off x="2377440" y="4297680"/>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p:cNvSpPr/>
          <p:nvPr/>
        </p:nvSpPr>
        <p:spPr>
          <a:xfrm>
            <a:off x="5779008" y="1883664"/>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p:nvSpPr>
        <p:spPr>
          <a:xfrm>
            <a:off x="5779008" y="4297680"/>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1" name="Straight Connector 10"/>
          <p:cNvCxnSpPr>
            <a:stCxn id="2" idx="1"/>
            <a:endCxn id="5" idx="6"/>
          </p:cNvCxnSpPr>
          <p:nvPr/>
        </p:nvCxnSpPr>
        <p:spPr>
          <a:xfrm flipH="1" flipV="1">
            <a:off x="3218688" y="2304288"/>
            <a:ext cx="1055886" cy="8912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2" idx="7"/>
            <a:endCxn id="7" idx="2"/>
          </p:cNvCxnSpPr>
          <p:nvPr/>
        </p:nvCxnSpPr>
        <p:spPr>
          <a:xfrm flipV="1">
            <a:off x="4869426" y="2304288"/>
            <a:ext cx="909582" cy="8912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 idx="5"/>
            <a:endCxn id="8" idx="2"/>
          </p:cNvCxnSpPr>
          <p:nvPr/>
        </p:nvCxnSpPr>
        <p:spPr>
          <a:xfrm>
            <a:off x="4869426" y="3790434"/>
            <a:ext cx="909582" cy="9278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2" idx="3"/>
            <a:endCxn id="6" idx="6"/>
          </p:cNvCxnSpPr>
          <p:nvPr/>
        </p:nvCxnSpPr>
        <p:spPr>
          <a:xfrm flipH="1">
            <a:off x="3218688" y="3790434"/>
            <a:ext cx="1055886" cy="9278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4151376" y="1136019"/>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2" name="Straight Connector 21"/>
          <p:cNvCxnSpPr>
            <a:stCxn id="2" idx="0"/>
            <a:endCxn id="21" idx="4"/>
          </p:cNvCxnSpPr>
          <p:nvPr/>
        </p:nvCxnSpPr>
        <p:spPr>
          <a:xfrm flipV="1">
            <a:off x="4572000" y="1977267"/>
            <a:ext cx="0" cy="10951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7528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 Layout - Tree</a:t>
            </a:r>
            <a:endParaRPr lang="en-US" sz="5400" b="1" dirty="0">
              <a:solidFill>
                <a:schemeClr val="bg1"/>
              </a:solidFill>
            </a:endParaRPr>
          </a:p>
        </p:txBody>
      </p:sp>
      <p:sp>
        <p:nvSpPr>
          <p:cNvPr id="5" name="Oval 4"/>
          <p:cNvSpPr/>
          <p:nvPr/>
        </p:nvSpPr>
        <p:spPr>
          <a:xfrm>
            <a:off x="4151376" y="5015730"/>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Oval 5"/>
          <p:cNvSpPr/>
          <p:nvPr/>
        </p:nvSpPr>
        <p:spPr>
          <a:xfrm>
            <a:off x="799771" y="3037944"/>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p:cNvSpPr/>
          <p:nvPr/>
        </p:nvSpPr>
        <p:spPr>
          <a:xfrm>
            <a:off x="2530479" y="4174482"/>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p:nvSpPr>
        <p:spPr>
          <a:xfrm>
            <a:off x="7509788" y="3037944"/>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 8"/>
          <p:cNvSpPr/>
          <p:nvPr/>
        </p:nvSpPr>
        <p:spPr>
          <a:xfrm>
            <a:off x="5772273" y="4174482"/>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 name="Straight Connector 9"/>
          <p:cNvCxnSpPr>
            <a:stCxn id="7" idx="1"/>
            <a:endCxn id="6" idx="6"/>
          </p:cNvCxnSpPr>
          <p:nvPr/>
        </p:nvCxnSpPr>
        <p:spPr>
          <a:xfrm flipH="1" flipV="1">
            <a:off x="1641019" y="3458568"/>
            <a:ext cx="1012658" cy="8391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9" idx="7"/>
            <a:endCxn id="8" idx="2"/>
          </p:cNvCxnSpPr>
          <p:nvPr/>
        </p:nvCxnSpPr>
        <p:spPr>
          <a:xfrm flipV="1">
            <a:off x="6490323" y="3458568"/>
            <a:ext cx="1019465" cy="8391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6"/>
            <a:endCxn id="9" idx="2"/>
          </p:cNvCxnSpPr>
          <p:nvPr/>
        </p:nvCxnSpPr>
        <p:spPr>
          <a:xfrm flipV="1">
            <a:off x="4992624" y="4595106"/>
            <a:ext cx="779649" cy="8412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5" idx="2"/>
            <a:endCxn id="7" idx="6"/>
          </p:cNvCxnSpPr>
          <p:nvPr/>
        </p:nvCxnSpPr>
        <p:spPr>
          <a:xfrm flipH="1" flipV="1">
            <a:off x="3371727" y="4595106"/>
            <a:ext cx="779649" cy="8412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3641644" y="3297975"/>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7" name="Straight Connector 46"/>
          <p:cNvCxnSpPr>
            <a:stCxn id="7" idx="7"/>
            <a:endCxn id="46" idx="3"/>
          </p:cNvCxnSpPr>
          <p:nvPr/>
        </p:nvCxnSpPr>
        <p:spPr>
          <a:xfrm flipV="1">
            <a:off x="3248529" y="4016025"/>
            <a:ext cx="516313" cy="2816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7528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Overview</a:t>
            </a:r>
            <a:endParaRPr lang="en-US" sz="5400" b="1" dirty="0">
              <a:solidFill>
                <a:schemeClr val="bg1"/>
              </a:solidFill>
            </a:endParaRPr>
          </a:p>
        </p:txBody>
      </p:sp>
      <p:sp>
        <p:nvSpPr>
          <p:cNvPr id="15" name="TextBox 14"/>
          <p:cNvSpPr txBox="1"/>
          <p:nvPr/>
        </p:nvSpPr>
        <p:spPr>
          <a:xfrm>
            <a:off x="850900" y="1638300"/>
            <a:ext cx="7810500" cy="2246769"/>
          </a:xfrm>
          <a:prstGeom prst="rect">
            <a:avLst/>
          </a:prstGeom>
          <a:noFill/>
        </p:spPr>
        <p:txBody>
          <a:bodyPr wrap="square" rtlCol="0">
            <a:spAutoFit/>
          </a:bodyPr>
          <a:lstStyle/>
          <a:p>
            <a:r>
              <a:rPr lang="en-US" sz="2800" dirty="0" smtClean="0"/>
              <a:t>Networking Technologies</a:t>
            </a:r>
          </a:p>
          <a:p>
            <a:endParaRPr lang="en-US" sz="2800" dirty="0"/>
          </a:p>
          <a:p>
            <a:r>
              <a:rPr lang="en-US" sz="2800" dirty="0" smtClean="0"/>
              <a:t>Networking Tools</a:t>
            </a:r>
          </a:p>
          <a:p>
            <a:endParaRPr lang="en-US" sz="2800" dirty="0"/>
          </a:p>
          <a:p>
            <a:r>
              <a:rPr lang="en-US" sz="2800" dirty="0" smtClean="0"/>
              <a:t>Emerging Network Technologies</a:t>
            </a:r>
          </a:p>
        </p:txBody>
      </p:sp>
    </p:spTree>
    <p:extLst>
      <p:ext uri="{BB962C8B-B14F-4D97-AF65-F5344CB8AC3E}">
        <p14:creationId xmlns:p14="http://schemas.microsoft.com/office/powerpoint/2010/main" val="1035830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 Layout - Ring</a:t>
            </a:r>
            <a:endParaRPr lang="en-US" sz="5400" b="1" dirty="0">
              <a:solidFill>
                <a:schemeClr val="bg1"/>
              </a:solidFill>
            </a:endParaRPr>
          </a:p>
        </p:txBody>
      </p:sp>
      <p:sp>
        <p:nvSpPr>
          <p:cNvPr id="5" name="Oval 4"/>
          <p:cNvSpPr/>
          <p:nvPr/>
        </p:nvSpPr>
        <p:spPr>
          <a:xfrm>
            <a:off x="2263834" y="3072384"/>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Oval 5"/>
          <p:cNvSpPr/>
          <p:nvPr/>
        </p:nvSpPr>
        <p:spPr>
          <a:xfrm>
            <a:off x="2981884" y="1754076"/>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p:cNvSpPr/>
          <p:nvPr/>
        </p:nvSpPr>
        <p:spPr>
          <a:xfrm>
            <a:off x="2981884" y="4297680"/>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p:nvSpPr>
        <p:spPr>
          <a:xfrm>
            <a:off x="5290050" y="3075931"/>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 8"/>
          <p:cNvSpPr/>
          <p:nvPr/>
        </p:nvSpPr>
        <p:spPr>
          <a:xfrm>
            <a:off x="4572000" y="4297680"/>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Oval 14"/>
          <p:cNvSpPr/>
          <p:nvPr/>
        </p:nvSpPr>
        <p:spPr>
          <a:xfrm>
            <a:off x="4572000" y="1754076"/>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7" name="Straight Connector 16"/>
          <p:cNvCxnSpPr>
            <a:stCxn id="6" idx="6"/>
            <a:endCxn id="15" idx="2"/>
          </p:cNvCxnSpPr>
          <p:nvPr/>
        </p:nvCxnSpPr>
        <p:spPr>
          <a:xfrm>
            <a:off x="3823132" y="2174700"/>
            <a:ext cx="74886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 idx="0"/>
            <a:endCxn id="6" idx="3"/>
          </p:cNvCxnSpPr>
          <p:nvPr/>
        </p:nvCxnSpPr>
        <p:spPr>
          <a:xfrm flipV="1">
            <a:off x="2684458" y="2472126"/>
            <a:ext cx="420624" cy="60025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7" idx="1"/>
            <a:endCxn id="5" idx="4"/>
          </p:cNvCxnSpPr>
          <p:nvPr/>
        </p:nvCxnSpPr>
        <p:spPr>
          <a:xfrm flipH="1" flipV="1">
            <a:off x="2684458" y="3913632"/>
            <a:ext cx="420624" cy="5072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8" idx="0"/>
            <a:endCxn id="15" idx="5"/>
          </p:cNvCxnSpPr>
          <p:nvPr/>
        </p:nvCxnSpPr>
        <p:spPr>
          <a:xfrm flipH="1" flipV="1">
            <a:off x="5290050" y="2472126"/>
            <a:ext cx="420624" cy="6038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9" idx="7"/>
            <a:endCxn id="8" idx="4"/>
          </p:cNvCxnSpPr>
          <p:nvPr/>
        </p:nvCxnSpPr>
        <p:spPr>
          <a:xfrm flipV="1">
            <a:off x="5290050" y="3917179"/>
            <a:ext cx="420624" cy="5036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9" idx="2"/>
            <a:endCxn id="7" idx="6"/>
          </p:cNvCxnSpPr>
          <p:nvPr/>
        </p:nvCxnSpPr>
        <p:spPr>
          <a:xfrm flipH="1">
            <a:off x="3823132" y="4718304"/>
            <a:ext cx="74886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7528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 Layout - Mesh</a:t>
            </a:r>
            <a:endParaRPr lang="en-US" sz="5400" b="1" dirty="0">
              <a:solidFill>
                <a:schemeClr val="bg1"/>
              </a:solidFill>
            </a:endParaRPr>
          </a:p>
        </p:txBody>
      </p:sp>
      <p:sp>
        <p:nvSpPr>
          <p:cNvPr id="5" name="Oval 4"/>
          <p:cNvSpPr/>
          <p:nvPr/>
        </p:nvSpPr>
        <p:spPr>
          <a:xfrm>
            <a:off x="1125160" y="2906720"/>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Oval 5"/>
          <p:cNvSpPr/>
          <p:nvPr/>
        </p:nvSpPr>
        <p:spPr>
          <a:xfrm>
            <a:off x="1125160" y="1507680"/>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p:cNvSpPr/>
          <p:nvPr/>
        </p:nvSpPr>
        <p:spPr>
          <a:xfrm>
            <a:off x="4711383" y="4289832"/>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p:nvSpPr>
        <p:spPr>
          <a:xfrm>
            <a:off x="4711382" y="2906720"/>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Oval 8"/>
          <p:cNvSpPr/>
          <p:nvPr/>
        </p:nvSpPr>
        <p:spPr>
          <a:xfrm>
            <a:off x="6215013" y="4297680"/>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Oval 9"/>
          <p:cNvSpPr/>
          <p:nvPr/>
        </p:nvSpPr>
        <p:spPr>
          <a:xfrm>
            <a:off x="2638268" y="1512018"/>
            <a:ext cx="841248" cy="841248"/>
          </a:xfrm>
          <a:prstGeom prst="ellipse">
            <a:avLst/>
          </a:prstGeom>
          <a:solidFill>
            <a:srgbClr val="5F32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1" name="Straight Connector 10"/>
          <p:cNvCxnSpPr>
            <a:stCxn id="6" idx="6"/>
            <a:endCxn id="10" idx="2"/>
          </p:cNvCxnSpPr>
          <p:nvPr/>
        </p:nvCxnSpPr>
        <p:spPr>
          <a:xfrm>
            <a:off x="1966408" y="1928304"/>
            <a:ext cx="671860" cy="43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0"/>
            <a:endCxn id="6" idx="4"/>
          </p:cNvCxnSpPr>
          <p:nvPr/>
        </p:nvCxnSpPr>
        <p:spPr>
          <a:xfrm flipV="1">
            <a:off x="1545784" y="2348928"/>
            <a:ext cx="0" cy="5577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7" idx="1"/>
            <a:endCxn id="5" idx="5"/>
          </p:cNvCxnSpPr>
          <p:nvPr/>
        </p:nvCxnSpPr>
        <p:spPr>
          <a:xfrm flipH="1" flipV="1">
            <a:off x="1843210" y="3624770"/>
            <a:ext cx="2991371" cy="78826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1"/>
            <a:endCxn id="10" idx="5"/>
          </p:cNvCxnSpPr>
          <p:nvPr/>
        </p:nvCxnSpPr>
        <p:spPr>
          <a:xfrm flipH="1" flipV="1">
            <a:off x="3356318" y="2230068"/>
            <a:ext cx="1478262" cy="799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7" idx="0"/>
            <a:endCxn id="8" idx="4"/>
          </p:cNvCxnSpPr>
          <p:nvPr/>
        </p:nvCxnSpPr>
        <p:spPr>
          <a:xfrm flipH="1" flipV="1">
            <a:off x="5132006" y="3747968"/>
            <a:ext cx="1" cy="54186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2"/>
            <a:endCxn id="7" idx="6"/>
          </p:cNvCxnSpPr>
          <p:nvPr/>
        </p:nvCxnSpPr>
        <p:spPr>
          <a:xfrm flipH="1" flipV="1">
            <a:off x="5552631" y="4710456"/>
            <a:ext cx="662382" cy="78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7" idx="0"/>
            <a:endCxn id="6" idx="5"/>
          </p:cNvCxnSpPr>
          <p:nvPr/>
        </p:nvCxnSpPr>
        <p:spPr>
          <a:xfrm flipH="1" flipV="1">
            <a:off x="1843210" y="2225730"/>
            <a:ext cx="3288797" cy="206410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4479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15" name="TextBox 14"/>
          <p:cNvSpPr txBox="1"/>
          <p:nvPr/>
        </p:nvSpPr>
        <p:spPr>
          <a:xfrm>
            <a:off x="771525" y="2933700"/>
            <a:ext cx="7810500" cy="1200328"/>
          </a:xfrm>
          <a:prstGeom prst="rect">
            <a:avLst/>
          </a:prstGeom>
          <a:noFill/>
        </p:spPr>
        <p:txBody>
          <a:bodyPr wrap="square" rtlCol="0">
            <a:spAutoFit/>
          </a:bodyPr>
          <a:lstStyle/>
          <a:p>
            <a:pPr algn="ctr"/>
            <a:r>
              <a:rPr lang="en-US" sz="4400" b="1" dirty="0" smtClean="0"/>
              <a:t>Network Devices</a:t>
            </a:r>
          </a:p>
          <a:p>
            <a:endParaRPr lang="en-US" sz="2800" dirty="0"/>
          </a:p>
        </p:txBody>
      </p:sp>
    </p:spTree>
    <p:extLst>
      <p:ext uri="{BB962C8B-B14F-4D97-AF65-F5344CB8AC3E}">
        <p14:creationId xmlns:p14="http://schemas.microsoft.com/office/powerpoint/2010/main" val="549149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 Devices</a:t>
            </a:r>
            <a:endParaRPr lang="en-US" sz="5400" b="1" dirty="0">
              <a:solidFill>
                <a:schemeClr val="bg1"/>
              </a:solidFill>
            </a:endParaRPr>
          </a:p>
        </p:txBody>
      </p:sp>
      <p:sp>
        <p:nvSpPr>
          <p:cNvPr id="2" name="TextBox 1"/>
          <p:cNvSpPr txBox="1"/>
          <p:nvPr/>
        </p:nvSpPr>
        <p:spPr>
          <a:xfrm>
            <a:off x="800100" y="1511300"/>
            <a:ext cx="7988300" cy="3970318"/>
          </a:xfrm>
          <a:prstGeom prst="rect">
            <a:avLst/>
          </a:prstGeom>
          <a:noFill/>
        </p:spPr>
        <p:txBody>
          <a:bodyPr wrap="square" rtlCol="0">
            <a:spAutoFit/>
          </a:bodyPr>
          <a:lstStyle/>
          <a:p>
            <a:r>
              <a:rPr lang="en-US" sz="2800" dirty="0" smtClean="0"/>
              <a:t>Devices are hardware items on the network.</a:t>
            </a:r>
          </a:p>
          <a:p>
            <a:endParaRPr lang="en-US" sz="2800" dirty="0"/>
          </a:p>
          <a:p>
            <a:r>
              <a:rPr lang="en-US" sz="2800" dirty="0" smtClean="0"/>
              <a:t>Examples include:</a:t>
            </a:r>
          </a:p>
          <a:p>
            <a:endParaRPr lang="en-US" sz="2800" dirty="0"/>
          </a:p>
          <a:p>
            <a:pPr lvl="1"/>
            <a:r>
              <a:rPr lang="en-US" sz="2800" dirty="0" smtClean="0"/>
              <a:t>Servers</a:t>
            </a:r>
          </a:p>
          <a:p>
            <a:pPr lvl="1"/>
            <a:r>
              <a:rPr lang="en-US" sz="2800" dirty="0" smtClean="0"/>
              <a:t>Workstations</a:t>
            </a:r>
          </a:p>
          <a:p>
            <a:pPr lvl="1"/>
            <a:r>
              <a:rPr lang="en-US" sz="2800" dirty="0" smtClean="0"/>
              <a:t>Interconnection Devices</a:t>
            </a:r>
          </a:p>
          <a:p>
            <a:pPr lvl="1"/>
            <a:r>
              <a:rPr lang="en-US" sz="2800" dirty="0" smtClean="0"/>
              <a:t>Network Interface Cards</a:t>
            </a:r>
          </a:p>
          <a:p>
            <a:pPr lvl="1"/>
            <a:r>
              <a:rPr lang="en-US" sz="2800" dirty="0" smtClean="0"/>
              <a:t>Vendor Specific Hardware</a:t>
            </a:r>
            <a:endParaRPr lang="en-US" sz="2800" dirty="0"/>
          </a:p>
        </p:txBody>
      </p:sp>
    </p:spTree>
    <p:extLst>
      <p:ext uri="{BB962C8B-B14F-4D97-AF65-F5344CB8AC3E}">
        <p14:creationId xmlns:p14="http://schemas.microsoft.com/office/powerpoint/2010/main" val="761656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Servers</a:t>
            </a:r>
            <a:endParaRPr lang="en-US" sz="5400" b="1" dirty="0">
              <a:solidFill>
                <a:schemeClr val="bg1"/>
              </a:solidFill>
            </a:endParaRPr>
          </a:p>
        </p:txBody>
      </p:sp>
      <p:sp>
        <p:nvSpPr>
          <p:cNvPr id="2" name="TextBox 1"/>
          <p:cNvSpPr txBox="1"/>
          <p:nvPr/>
        </p:nvSpPr>
        <p:spPr>
          <a:xfrm>
            <a:off x="876300" y="1422400"/>
            <a:ext cx="7480300" cy="5940089"/>
          </a:xfrm>
          <a:prstGeom prst="rect">
            <a:avLst/>
          </a:prstGeom>
          <a:noFill/>
        </p:spPr>
        <p:txBody>
          <a:bodyPr wrap="square" rtlCol="0">
            <a:spAutoFit/>
          </a:bodyPr>
          <a:lstStyle/>
          <a:p>
            <a:r>
              <a:rPr lang="en-US" sz="2800" dirty="0" smtClean="0"/>
              <a:t>Servers control the network</a:t>
            </a:r>
          </a:p>
          <a:p>
            <a:endParaRPr lang="en-US" sz="2800" dirty="0" smtClean="0"/>
          </a:p>
          <a:p>
            <a:r>
              <a:rPr lang="en-US" sz="2800" dirty="0" smtClean="0"/>
              <a:t>Usually of a high specification</a:t>
            </a:r>
          </a:p>
          <a:p>
            <a:endParaRPr lang="en-US" sz="2800" dirty="0" smtClean="0"/>
          </a:p>
          <a:p>
            <a:r>
              <a:rPr lang="en-US" sz="2800" dirty="0" smtClean="0"/>
              <a:t>Typical servers on the network include:</a:t>
            </a:r>
          </a:p>
          <a:p>
            <a:r>
              <a:rPr lang="en-US" sz="2800" dirty="0"/>
              <a:t>	</a:t>
            </a:r>
            <a:r>
              <a:rPr lang="en-US" sz="2800" dirty="0" smtClean="0"/>
              <a:t>Mail </a:t>
            </a:r>
            <a:endParaRPr lang="en-GB" sz="2800" dirty="0"/>
          </a:p>
          <a:p>
            <a:r>
              <a:rPr lang="en-US" sz="2800" dirty="0"/>
              <a:t>	Web</a:t>
            </a:r>
            <a:endParaRPr lang="en-GB" sz="2800" dirty="0"/>
          </a:p>
          <a:p>
            <a:r>
              <a:rPr lang="en-US" sz="2800" dirty="0"/>
              <a:t>	</a:t>
            </a:r>
            <a:r>
              <a:rPr lang="en-US" sz="2800" dirty="0" smtClean="0"/>
              <a:t>File</a:t>
            </a:r>
            <a:endParaRPr lang="en-GB" sz="2800" dirty="0"/>
          </a:p>
          <a:p>
            <a:r>
              <a:rPr lang="en-US" sz="2800" dirty="0"/>
              <a:t>	</a:t>
            </a:r>
            <a:r>
              <a:rPr lang="en-US" sz="2800" dirty="0" smtClean="0"/>
              <a:t>Groupware</a:t>
            </a:r>
            <a:endParaRPr lang="en-GB" sz="2800" dirty="0"/>
          </a:p>
          <a:p>
            <a:r>
              <a:rPr lang="en-US" sz="2800" dirty="0"/>
              <a:t>	</a:t>
            </a:r>
            <a:r>
              <a:rPr lang="en-US" sz="2800" dirty="0" smtClean="0"/>
              <a:t>Application</a:t>
            </a:r>
            <a:endParaRPr lang="en-GB" sz="2800" dirty="0"/>
          </a:p>
          <a:p>
            <a:r>
              <a:rPr lang="en-US" sz="2800" dirty="0"/>
              <a:t>	</a:t>
            </a:r>
            <a:r>
              <a:rPr lang="en-US" sz="2800" dirty="0" smtClean="0"/>
              <a:t>Proxy</a:t>
            </a:r>
            <a:endParaRPr lang="en-GB" sz="2800"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284336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Servers</a:t>
            </a:r>
            <a:endParaRPr lang="en-US" sz="5400" b="1" dirty="0">
              <a:solidFill>
                <a:schemeClr val="bg1"/>
              </a:solidFill>
            </a:endParaRPr>
          </a:p>
        </p:txBody>
      </p:sp>
      <p:sp>
        <p:nvSpPr>
          <p:cNvPr id="2" name="TextBox 1"/>
          <p:cNvSpPr txBox="1"/>
          <p:nvPr/>
        </p:nvSpPr>
        <p:spPr>
          <a:xfrm>
            <a:off x="876300" y="1422400"/>
            <a:ext cx="7480300" cy="2616101"/>
          </a:xfrm>
          <a:prstGeom prst="rect">
            <a:avLst/>
          </a:prstGeom>
          <a:noFill/>
        </p:spPr>
        <p:txBody>
          <a:bodyPr wrap="square" rtlCol="0">
            <a:spAutoFit/>
          </a:bodyPr>
          <a:lstStyle/>
          <a:p>
            <a:r>
              <a:rPr lang="en-US" sz="2800" dirty="0" smtClean="0"/>
              <a:t>Mail servers handle inbound/outbound emails</a:t>
            </a:r>
          </a:p>
          <a:p>
            <a:endParaRPr lang="en-US" sz="2800" dirty="0"/>
          </a:p>
          <a:p>
            <a:r>
              <a:rPr lang="en-US" sz="2800" dirty="0" smtClean="0"/>
              <a:t>Web servers provide content to browsers</a:t>
            </a:r>
          </a:p>
          <a:p>
            <a:endParaRPr lang="en-US" sz="2800" dirty="0"/>
          </a:p>
          <a:p>
            <a:r>
              <a:rPr lang="en-US" sz="2800" dirty="0" smtClean="0"/>
              <a:t>File servers provide storage and access controls</a:t>
            </a:r>
          </a:p>
          <a:p>
            <a:endParaRPr lang="en-US" sz="2400" dirty="0"/>
          </a:p>
        </p:txBody>
      </p:sp>
    </p:spTree>
    <p:extLst>
      <p:ext uri="{BB962C8B-B14F-4D97-AF65-F5344CB8AC3E}">
        <p14:creationId xmlns:p14="http://schemas.microsoft.com/office/powerpoint/2010/main" val="2430195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Servers</a:t>
            </a:r>
            <a:endParaRPr lang="en-US" sz="5400" b="1" dirty="0">
              <a:solidFill>
                <a:schemeClr val="bg1"/>
              </a:solidFill>
            </a:endParaRPr>
          </a:p>
        </p:txBody>
      </p:sp>
      <p:sp>
        <p:nvSpPr>
          <p:cNvPr id="2" name="TextBox 1"/>
          <p:cNvSpPr txBox="1"/>
          <p:nvPr/>
        </p:nvSpPr>
        <p:spPr>
          <a:xfrm>
            <a:off x="876300" y="1422400"/>
            <a:ext cx="7480300" cy="4216539"/>
          </a:xfrm>
          <a:prstGeom prst="rect">
            <a:avLst/>
          </a:prstGeom>
          <a:noFill/>
        </p:spPr>
        <p:txBody>
          <a:bodyPr wrap="square" rtlCol="0">
            <a:spAutoFit/>
          </a:bodyPr>
          <a:lstStyle/>
          <a:p>
            <a:r>
              <a:rPr lang="en-US" sz="2800" dirty="0" smtClean="0"/>
              <a:t>Groupware servers provide collaboration tools.</a:t>
            </a:r>
          </a:p>
          <a:p>
            <a:endParaRPr lang="en-US" sz="2800" dirty="0" smtClean="0"/>
          </a:p>
          <a:p>
            <a:r>
              <a:rPr lang="en-US" sz="2800" dirty="0" smtClean="0"/>
              <a:t>Application Servers provide access to software packages.</a:t>
            </a:r>
          </a:p>
          <a:p>
            <a:endParaRPr lang="en-US" sz="2800" dirty="0"/>
          </a:p>
          <a:p>
            <a:r>
              <a:rPr lang="en-US" sz="2800" dirty="0" smtClean="0"/>
              <a:t>Proxy servers restrict internet access and provide connection sharing.</a:t>
            </a:r>
          </a:p>
          <a:p>
            <a:endParaRPr lang="en-US" sz="2400" dirty="0"/>
          </a:p>
          <a:p>
            <a:endParaRPr lang="en-US" sz="2400" dirty="0" smtClean="0"/>
          </a:p>
          <a:p>
            <a:endParaRPr lang="en-US" sz="2400" dirty="0"/>
          </a:p>
        </p:txBody>
      </p:sp>
    </p:spTree>
    <p:extLst>
      <p:ext uri="{BB962C8B-B14F-4D97-AF65-F5344CB8AC3E}">
        <p14:creationId xmlns:p14="http://schemas.microsoft.com/office/powerpoint/2010/main" val="721974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Workstations</a:t>
            </a:r>
            <a:endParaRPr lang="en-US" sz="5400" b="1" dirty="0">
              <a:solidFill>
                <a:schemeClr val="bg1"/>
              </a:solidFill>
            </a:endParaRPr>
          </a:p>
        </p:txBody>
      </p:sp>
      <p:sp>
        <p:nvSpPr>
          <p:cNvPr id="2" name="TextBox 1"/>
          <p:cNvSpPr txBox="1"/>
          <p:nvPr/>
        </p:nvSpPr>
        <p:spPr>
          <a:xfrm>
            <a:off x="838200" y="1498600"/>
            <a:ext cx="8013700" cy="3662541"/>
          </a:xfrm>
          <a:prstGeom prst="rect">
            <a:avLst/>
          </a:prstGeom>
          <a:noFill/>
        </p:spPr>
        <p:txBody>
          <a:bodyPr wrap="square" rtlCol="0">
            <a:spAutoFit/>
          </a:bodyPr>
          <a:lstStyle/>
          <a:p>
            <a:r>
              <a:rPr lang="en-US" sz="2800" dirty="0" smtClean="0"/>
              <a:t>Computers for users are called workstations.</a:t>
            </a:r>
          </a:p>
          <a:p>
            <a:endParaRPr lang="en-US" sz="2800" dirty="0"/>
          </a:p>
          <a:p>
            <a:r>
              <a:rPr lang="en-US" sz="2800" dirty="0" smtClean="0"/>
              <a:t>Two forms:</a:t>
            </a:r>
          </a:p>
          <a:p>
            <a:endParaRPr lang="en-US" sz="2800" dirty="0"/>
          </a:p>
          <a:p>
            <a:pPr lvl="1"/>
            <a:r>
              <a:rPr lang="en-US" sz="2800" dirty="0" smtClean="0"/>
              <a:t>Thick Client – has Operating System/Applications</a:t>
            </a:r>
          </a:p>
          <a:p>
            <a:pPr lvl="1"/>
            <a:endParaRPr lang="en-US" sz="2800" dirty="0"/>
          </a:p>
          <a:p>
            <a:pPr lvl="1"/>
            <a:r>
              <a:rPr lang="en-US" sz="2800" dirty="0" smtClean="0"/>
              <a:t>Thin Client – Minimal OS and no Applications</a:t>
            </a:r>
          </a:p>
          <a:p>
            <a:endParaRPr lang="en-US" dirty="0"/>
          </a:p>
          <a:p>
            <a:endParaRPr lang="en-US" dirty="0"/>
          </a:p>
        </p:txBody>
      </p:sp>
    </p:spTree>
    <p:extLst>
      <p:ext uri="{BB962C8B-B14F-4D97-AF65-F5344CB8AC3E}">
        <p14:creationId xmlns:p14="http://schemas.microsoft.com/office/powerpoint/2010/main" val="4284336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 Interface Cards</a:t>
            </a:r>
            <a:endParaRPr lang="en-US" sz="5400" b="1" dirty="0">
              <a:solidFill>
                <a:schemeClr val="bg1"/>
              </a:solidFill>
            </a:endParaRPr>
          </a:p>
        </p:txBody>
      </p:sp>
      <p:sp>
        <p:nvSpPr>
          <p:cNvPr id="5" name="TextBox 4"/>
          <p:cNvSpPr txBox="1"/>
          <p:nvPr/>
        </p:nvSpPr>
        <p:spPr>
          <a:xfrm>
            <a:off x="876300" y="1422400"/>
            <a:ext cx="7480300" cy="4216539"/>
          </a:xfrm>
          <a:prstGeom prst="rect">
            <a:avLst/>
          </a:prstGeom>
          <a:noFill/>
        </p:spPr>
        <p:txBody>
          <a:bodyPr wrap="square" rtlCol="0">
            <a:spAutoFit/>
          </a:bodyPr>
          <a:lstStyle/>
          <a:p>
            <a:r>
              <a:rPr lang="en-US" sz="2800" dirty="0" smtClean="0"/>
              <a:t>Can be a plug in card or built-in</a:t>
            </a:r>
          </a:p>
          <a:p>
            <a:endParaRPr lang="en-US" sz="2800" dirty="0" smtClean="0"/>
          </a:p>
          <a:p>
            <a:r>
              <a:rPr lang="en-US" sz="2800" dirty="0" smtClean="0"/>
              <a:t>Has a unique identity (MAC address)</a:t>
            </a:r>
          </a:p>
          <a:p>
            <a:endParaRPr lang="en-US" sz="2800" dirty="0"/>
          </a:p>
          <a:p>
            <a:r>
              <a:rPr lang="en-US" sz="2800" dirty="0" smtClean="0"/>
              <a:t>Provides a connector to a wired network</a:t>
            </a:r>
          </a:p>
          <a:p>
            <a:endParaRPr lang="en-US" sz="2800" dirty="0"/>
          </a:p>
          <a:p>
            <a:r>
              <a:rPr lang="en-US" sz="2800" dirty="0" smtClean="0"/>
              <a:t>Or a radio interface for wireless networks</a:t>
            </a:r>
          </a:p>
          <a:p>
            <a:endParaRPr lang="en-US" sz="2400" dirty="0"/>
          </a:p>
          <a:p>
            <a:endParaRPr lang="en-US" sz="2400" dirty="0" smtClean="0"/>
          </a:p>
          <a:p>
            <a:endParaRPr lang="en-US" sz="2400" dirty="0"/>
          </a:p>
        </p:txBody>
      </p:sp>
    </p:spTree>
    <p:extLst>
      <p:ext uri="{BB962C8B-B14F-4D97-AF65-F5344CB8AC3E}">
        <p14:creationId xmlns:p14="http://schemas.microsoft.com/office/powerpoint/2010/main" val="4284336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Interconnection Devices</a:t>
            </a:r>
            <a:endParaRPr lang="en-US" sz="5400" b="1" dirty="0">
              <a:solidFill>
                <a:schemeClr val="bg1"/>
              </a:solidFill>
            </a:endParaRPr>
          </a:p>
        </p:txBody>
      </p:sp>
      <p:sp>
        <p:nvSpPr>
          <p:cNvPr id="2" name="TextBox 1"/>
          <p:cNvSpPr txBox="1"/>
          <p:nvPr/>
        </p:nvSpPr>
        <p:spPr>
          <a:xfrm>
            <a:off x="851764" y="1651000"/>
            <a:ext cx="7987435" cy="4401205"/>
          </a:xfrm>
          <a:prstGeom prst="rect">
            <a:avLst/>
          </a:prstGeom>
          <a:noFill/>
        </p:spPr>
        <p:txBody>
          <a:bodyPr wrap="square" rtlCol="0">
            <a:spAutoFit/>
          </a:bodyPr>
          <a:lstStyle/>
          <a:p>
            <a:r>
              <a:rPr lang="en-US" sz="2800" dirty="0" smtClean="0"/>
              <a:t>Connecting </a:t>
            </a:r>
            <a:r>
              <a:rPr lang="en-US" sz="2800" dirty="0"/>
              <a:t>parts of a network together requires specific networking components. </a:t>
            </a:r>
            <a:endParaRPr lang="en-US" sz="2800" dirty="0" smtClean="0"/>
          </a:p>
          <a:p>
            <a:endParaRPr lang="en-US" sz="2800" dirty="0"/>
          </a:p>
          <a:p>
            <a:r>
              <a:rPr lang="en-US" sz="2800" dirty="0" smtClean="0"/>
              <a:t>These include:</a:t>
            </a:r>
            <a:endParaRPr lang="en-GB" sz="2800" dirty="0"/>
          </a:p>
          <a:p>
            <a:r>
              <a:rPr lang="en-US" sz="2800" dirty="0"/>
              <a:t> </a:t>
            </a:r>
            <a:endParaRPr lang="en-GB" sz="2800" dirty="0"/>
          </a:p>
          <a:p>
            <a:pPr lvl="1"/>
            <a:r>
              <a:rPr lang="en-US" sz="2800" dirty="0" smtClean="0"/>
              <a:t>Hubs</a:t>
            </a:r>
            <a:endParaRPr lang="en-GB" sz="2800" dirty="0"/>
          </a:p>
          <a:p>
            <a:pPr lvl="1"/>
            <a:r>
              <a:rPr lang="en-US" sz="2800" dirty="0"/>
              <a:t>Repeaters</a:t>
            </a:r>
            <a:endParaRPr lang="en-GB" sz="2800" dirty="0"/>
          </a:p>
          <a:p>
            <a:pPr lvl="1"/>
            <a:r>
              <a:rPr lang="en-US" sz="2800" dirty="0"/>
              <a:t>Bridges</a:t>
            </a:r>
            <a:endParaRPr lang="en-GB" sz="2800" dirty="0"/>
          </a:p>
          <a:p>
            <a:pPr lvl="1"/>
            <a:r>
              <a:rPr lang="en-US" sz="2800" dirty="0" smtClean="0"/>
              <a:t>Switches</a:t>
            </a:r>
            <a:endParaRPr lang="en-GB" sz="2800" dirty="0"/>
          </a:p>
          <a:p>
            <a:pPr lvl="1"/>
            <a:r>
              <a:rPr lang="en-US" sz="2800" dirty="0" smtClean="0"/>
              <a:t>Routers</a:t>
            </a:r>
            <a:endParaRPr lang="en-GB" sz="2800" dirty="0"/>
          </a:p>
        </p:txBody>
      </p:sp>
    </p:spTree>
    <p:extLst>
      <p:ext uri="{BB962C8B-B14F-4D97-AF65-F5344CB8AC3E}">
        <p14:creationId xmlns:p14="http://schemas.microsoft.com/office/powerpoint/2010/main" val="4284336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15" name="TextBox 14"/>
          <p:cNvSpPr txBox="1"/>
          <p:nvPr/>
        </p:nvSpPr>
        <p:spPr>
          <a:xfrm>
            <a:off x="771525" y="2933700"/>
            <a:ext cx="7810500" cy="1200328"/>
          </a:xfrm>
          <a:prstGeom prst="rect">
            <a:avLst/>
          </a:prstGeom>
          <a:noFill/>
        </p:spPr>
        <p:txBody>
          <a:bodyPr wrap="square" rtlCol="0">
            <a:spAutoFit/>
          </a:bodyPr>
          <a:lstStyle/>
          <a:p>
            <a:pPr algn="ctr"/>
            <a:r>
              <a:rPr lang="en-US" sz="4400" b="1" dirty="0" smtClean="0"/>
              <a:t>Networking Technologies</a:t>
            </a:r>
          </a:p>
          <a:p>
            <a:endParaRPr lang="en-US" sz="2800" dirty="0"/>
          </a:p>
        </p:txBody>
      </p:sp>
    </p:spTree>
    <p:extLst>
      <p:ext uri="{BB962C8B-B14F-4D97-AF65-F5344CB8AC3E}">
        <p14:creationId xmlns:p14="http://schemas.microsoft.com/office/powerpoint/2010/main" val="42711088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Vendor Specific Hardware</a:t>
            </a:r>
            <a:endParaRPr lang="en-US" sz="5400" b="1" dirty="0">
              <a:solidFill>
                <a:schemeClr val="bg1"/>
              </a:solidFill>
            </a:endParaRPr>
          </a:p>
        </p:txBody>
      </p:sp>
      <p:sp>
        <p:nvSpPr>
          <p:cNvPr id="5" name="TextBox 4"/>
          <p:cNvSpPr txBox="1"/>
          <p:nvPr/>
        </p:nvSpPr>
        <p:spPr>
          <a:xfrm>
            <a:off x="838200" y="1498600"/>
            <a:ext cx="8013700" cy="3662541"/>
          </a:xfrm>
          <a:prstGeom prst="rect">
            <a:avLst/>
          </a:prstGeom>
          <a:noFill/>
        </p:spPr>
        <p:txBody>
          <a:bodyPr wrap="square" rtlCol="0">
            <a:spAutoFit/>
          </a:bodyPr>
          <a:lstStyle/>
          <a:p>
            <a:r>
              <a:rPr lang="en-US" sz="2800" dirty="0" smtClean="0"/>
              <a:t>Vendor/Manufacturer Specific Items</a:t>
            </a:r>
          </a:p>
          <a:p>
            <a:endParaRPr lang="en-US" sz="2800" dirty="0"/>
          </a:p>
          <a:p>
            <a:r>
              <a:rPr lang="en-US" sz="2800" dirty="0" smtClean="0"/>
              <a:t>Examples:</a:t>
            </a:r>
          </a:p>
          <a:p>
            <a:endParaRPr lang="en-US" sz="2800" dirty="0"/>
          </a:p>
          <a:p>
            <a:pPr lvl="1"/>
            <a:r>
              <a:rPr lang="en-US" sz="2800" dirty="0" smtClean="0"/>
              <a:t>HP Jet Direct – connects HP printer to network</a:t>
            </a:r>
          </a:p>
          <a:p>
            <a:pPr lvl="1"/>
            <a:endParaRPr lang="en-US" sz="2800" dirty="0"/>
          </a:p>
          <a:p>
            <a:pPr lvl="1"/>
            <a:r>
              <a:rPr lang="en-US" sz="2800" dirty="0" smtClean="0"/>
              <a:t>Proprietary Network Analysis Hardware </a:t>
            </a:r>
          </a:p>
          <a:p>
            <a:endParaRPr lang="en-US" dirty="0"/>
          </a:p>
          <a:p>
            <a:endParaRPr lang="en-US" dirty="0"/>
          </a:p>
        </p:txBody>
      </p:sp>
    </p:spTree>
    <p:extLst>
      <p:ext uri="{BB962C8B-B14F-4D97-AF65-F5344CB8AC3E}">
        <p14:creationId xmlns:p14="http://schemas.microsoft.com/office/powerpoint/2010/main" val="42843361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15" name="TextBox 14"/>
          <p:cNvSpPr txBox="1"/>
          <p:nvPr/>
        </p:nvSpPr>
        <p:spPr>
          <a:xfrm>
            <a:off x="771525" y="2933700"/>
            <a:ext cx="7810500" cy="1200328"/>
          </a:xfrm>
          <a:prstGeom prst="rect">
            <a:avLst/>
          </a:prstGeom>
          <a:noFill/>
        </p:spPr>
        <p:txBody>
          <a:bodyPr wrap="square" rtlCol="0">
            <a:spAutoFit/>
          </a:bodyPr>
          <a:lstStyle/>
          <a:p>
            <a:pPr algn="ctr"/>
            <a:r>
              <a:rPr lang="en-US" sz="4400" b="1" dirty="0" smtClean="0"/>
              <a:t>Networking Tools</a:t>
            </a:r>
          </a:p>
          <a:p>
            <a:endParaRPr lang="en-US" sz="2800" dirty="0"/>
          </a:p>
        </p:txBody>
      </p:sp>
    </p:spTree>
    <p:extLst>
      <p:ext uri="{BB962C8B-B14F-4D97-AF65-F5344CB8AC3E}">
        <p14:creationId xmlns:p14="http://schemas.microsoft.com/office/powerpoint/2010/main" val="549149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Networking Tools</a:t>
            </a:r>
            <a:endParaRPr lang="en-US" sz="5400" b="1" dirty="0">
              <a:solidFill>
                <a:schemeClr val="bg1"/>
              </a:solidFill>
            </a:endParaRPr>
          </a:p>
        </p:txBody>
      </p:sp>
      <p:sp>
        <p:nvSpPr>
          <p:cNvPr id="2" name="TextBox 1"/>
          <p:cNvSpPr txBox="1"/>
          <p:nvPr/>
        </p:nvSpPr>
        <p:spPr>
          <a:xfrm>
            <a:off x="876300" y="1574800"/>
            <a:ext cx="8153400" cy="3970318"/>
          </a:xfrm>
          <a:prstGeom prst="rect">
            <a:avLst/>
          </a:prstGeom>
          <a:noFill/>
        </p:spPr>
        <p:txBody>
          <a:bodyPr wrap="square" rtlCol="0">
            <a:spAutoFit/>
          </a:bodyPr>
          <a:lstStyle/>
          <a:p>
            <a:r>
              <a:rPr lang="en-US" sz="2800" dirty="0" smtClean="0"/>
              <a:t>Networking Tools assist in the management of a network.</a:t>
            </a:r>
          </a:p>
          <a:p>
            <a:endParaRPr lang="en-US" sz="2800" dirty="0" smtClean="0"/>
          </a:p>
          <a:p>
            <a:r>
              <a:rPr lang="en-US" sz="2800" dirty="0" smtClean="0"/>
              <a:t>We will look at three types of tool:</a:t>
            </a:r>
          </a:p>
          <a:p>
            <a:endParaRPr lang="en-US" sz="2800" dirty="0"/>
          </a:p>
          <a:p>
            <a:r>
              <a:rPr lang="en-US" sz="2800" dirty="0" smtClean="0"/>
              <a:t>	Fault </a:t>
            </a:r>
            <a:r>
              <a:rPr lang="en-US" sz="2800" dirty="0"/>
              <a:t>Management</a:t>
            </a:r>
            <a:endParaRPr lang="en-GB" sz="2800" dirty="0"/>
          </a:p>
          <a:p>
            <a:r>
              <a:rPr lang="en-US" sz="2800" dirty="0" smtClean="0"/>
              <a:t>	Performance </a:t>
            </a:r>
            <a:r>
              <a:rPr lang="en-US" sz="2800" dirty="0"/>
              <a:t>Management</a:t>
            </a:r>
            <a:endParaRPr lang="en-GB" sz="2800" dirty="0"/>
          </a:p>
          <a:p>
            <a:r>
              <a:rPr lang="en-US" sz="2800" dirty="0" smtClean="0"/>
              <a:t>	Detection </a:t>
            </a:r>
            <a:r>
              <a:rPr lang="en-US" sz="2800" dirty="0"/>
              <a:t>of Network Assets</a:t>
            </a:r>
            <a:endParaRPr lang="en-GB" sz="2800" dirty="0"/>
          </a:p>
          <a:p>
            <a:endParaRPr lang="en-US" sz="2800" dirty="0"/>
          </a:p>
        </p:txBody>
      </p:sp>
    </p:spTree>
    <p:extLst>
      <p:ext uri="{BB962C8B-B14F-4D97-AF65-F5344CB8AC3E}">
        <p14:creationId xmlns:p14="http://schemas.microsoft.com/office/powerpoint/2010/main" val="6227292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Fault Management</a:t>
            </a:r>
            <a:endParaRPr lang="en-US" sz="5400" b="1" dirty="0">
              <a:solidFill>
                <a:schemeClr val="bg1"/>
              </a:solidFill>
            </a:endParaRPr>
          </a:p>
        </p:txBody>
      </p:sp>
      <p:sp>
        <p:nvSpPr>
          <p:cNvPr id="5" name="TextBox 4"/>
          <p:cNvSpPr txBox="1"/>
          <p:nvPr/>
        </p:nvSpPr>
        <p:spPr>
          <a:xfrm>
            <a:off x="876300" y="1574800"/>
            <a:ext cx="8153400" cy="2677656"/>
          </a:xfrm>
          <a:prstGeom prst="rect">
            <a:avLst/>
          </a:prstGeom>
          <a:noFill/>
        </p:spPr>
        <p:txBody>
          <a:bodyPr wrap="square" rtlCol="0">
            <a:spAutoFit/>
          </a:bodyPr>
          <a:lstStyle/>
          <a:p>
            <a:r>
              <a:rPr lang="en-US" sz="2800" dirty="0" smtClean="0"/>
              <a:t>Fault Management:</a:t>
            </a:r>
          </a:p>
          <a:p>
            <a:pPr lvl="1"/>
            <a:endParaRPr lang="en-US" sz="2800" dirty="0"/>
          </a:p>
          <a:p>
            <a:pPr lvl="1"/>
            <a:r>
              <a:rPr lang="en-US" sz="2800" dirty="0" smtClean="0"/>
              <a:t>Detecting Problems</a:t>
            </a:r>
          </a:p>
          <a:p>
            <a:pPr lvl="1"/>
            <a:r>
              <a:rPr lang="en-US" sz="2800" dirty="0" smtClean="0"/>
              <a:t>Providing Alerts</a:t>
            </a:r>
          </a:p>
          <a:p>
            <a:pPr lvl="1"/>
            <a:r>
              <a:rPr lang="en-US" sz="2800" dirty="0" smtClean="0"/>
              <a:t>Potential to provide automated fixes</a:t>
            </a:r>
            <a:endParaRPr lang="en-GB" sz="2800" dirty="0"/>
          </a:p>
          <a:p>
            <a:endParaRPr lang="en-US" sz="2800" dirty="0"/>
          </a:p>
        </p:txBody>
      </p:sp>
    </p:spTree>
    <p:extLst>
      <p:ext uri="{BB962C8B-B14F-4D97-AF65-F5344CB8AC3E}">
        <p14:creationId xmlns:p14="http://schemas.microsoft.com/office/powerpoint/2010/main" val="491309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Performance Management</a:t>
            </a:r>
            <a:endParaRPr lang="en-US" sz="5400" b="1" dirty="0">
              <a:solidFill>
                <a:schemeClr val="bg1"/>
              </a:solidFill>
            </a:endParaRPr>
          </a:p>
        </p:txBody>
      </p:sp>
      <p:sp>
        <p:nvSpPr>
          <p:cNvPr id="5" name="TextBox 4"/>
          <p:cNvSpPr txBox="1"/>
          <p:nvPr/>
        </p:nvSpPr>
        <p:spPr>
          <a:xfrm>
            <a:off x="876300" y="1574800"/>
            <a:ext cx="8153400" cy="3539431"/>
          </a:xfrm>
          <a:prstGeom prst="rect">
            <a:avLst/>
          </a:prstGeom>
          <a:noFill/>
        </p:spPr>
        <p:txBody>
          <a:bodyPr wrap="square" rtlCol="0">
            <a:spAutoFit/>
          </a:bodyPr>
          <a:lstStyle/>
          <a:p>
            <a:r>
              <a:rPr lang="en-US" sz="2800" dirty="0" smtClean="0"/>
              <a:t>Performance Management:</a:t>
            </a:r>
          </a:p>
          <a:p>
            <a:endParaRPr lang="en-US" sz="2800" dirty="0"/>
          </a:p>
          <a:p>
            <a:r>
              <a:rPr lang="en-US" sz="2800" dirty="0" smtClean="0"/>
              <a:t>View network performance such as:</a:t>
            </a:r>
          </a:p>
          <a:p>
            <a:pPr lvl="1"/>
            <a:endParaRPr lang="en-US" sz="2800" dirty="0" smtClean="0"/>
          </a:p>
          <a:p>
            <a:pPr lvl="1"/>
            <a:r>
              <a:rPr lang="en-US" sz="2800" dirty="0" smtClean="0"/>
              <a:t>Bandwidth/Throughput </a:t>
            </a:r>
          </a:p>
          <a:p>
            <a:pPr lvl="1"/>
            <a:r>
              <a:rPr lang="en-US" sz="2800" dirty="0" smtClean="0"/>
              <a:t>Latency</a:t>
            </a:r>
          </a:p>
          <a:p>
            <a:pPr lvl="1"/>
            <a:r>
              <a:rPr lang="en-US" sz="2800" dirty="0" smtClean="0"/>
              <a:t>Uptime</a:t>
            </a:r>
            <a:endParaRPr lang="en-GB" sz="2800" dirty="0"/>
          </a:p>
          <a:p>
            <a:endParaRPr lang="en-US" sz="2800" dirty="0"/>
          </a:p>
        </p:txBody>
      </p:sp>
    </p:spTree>
    <p:extLst>
      <p:ext uri="{BB962C8B-B14F-4D97-AF65-F5344CB8AC3E}">
        <p14:creationId xmlns:p14="http://schemas.microsoft.com/office/powerpoint/2010/main" val="491309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Detection of Network Assets</a:t>
            </a:r>
            <a:endParaRPr lang="en-US" sz="5400" b="1" dirty="0">
              <a:solidFill>
                <a:schemeClr val="bg1"/>
              </a:solidFill>
            </a:endParaRPr>
          </a:p>
        </p:txBody>
      </p:sp>
      <p:sp>
        <p:nvSpPr>
          <p:cNvPr id="5" name="TextBox 4"/>
          <p:cNvSpPr txBox="1"/>
          <p:nvPr/>
        </p:nvSpPr>
        <p:spPr>
          <a:xfrm>
            <a:off x="876300" y="1574800"/>
            <a:ext cx="8153400" cy="3970318"/>
          </a:xfrm>
          <a:prstGeom prst="rect">
            <a:avLst/>
          </a:prstGeom>
          <a:noFill/>
        </p:spPr>
        <p:txBody>
          <a:bodyPr wrap="square" rtlCol="0">
            <a:spAutoFit/>
          </a:bodyPr>
          <a:lstStyle/>
          <a:p>
            <a:r>
              <a:rPr lang="en-US" sz="2800" dirty="0" smtClean="0"/>
              <a:t>Detection </a:t>
            </a:r>
            <a:r>
              <a:rPr lang="en-US" sz="2800" dirty="0"/>
              <a:t>of Network </a:t>
            </a:r>
            <a:r>
              <a:rPr lang="en-US" sz="2800" dirty="0" smtClean="0"/>
              <a:t>Assets:</a:t>
            </a:r>
          </a:p>
          <a:p>
            <a:endParaRPr lang="en-US" sz="2800" dirty="0"/>
          </a:p>
          <a:p>
            <a:r>
              <a:rPr lang="en-US" sz="2800" dirty="0" smtClean="0"/>
              <a:t>	Automated discovery of items on the network</a:t>
            </a:r>
          </a:p>
          <a:p>
            <a:endParaRPr lang="en-US" sz="2800" dirty="0"/>
          </a:p>
          <a:p>
            <a:r>
              <a:rPr lang="en-US" sz="2800" dirty="0" smtClean="0"/>
              <a:t>	Can include finding types/models of equipment</a:t>
            </a:r>
          </a:p>
          <a:p>
            <a:endParaRPr lang="en-US" sz="2800" dirty="0"/>
          </a:p>
          <a:p>
            <a:r>
              <a:rPr lang="en-US" sz="2800" dirty="0" smtClean="0"/>
              <a:t>	Can include “agents” which inspect PC’s for 	installed software.</a:t>
            </a:r>
            <a:endParaRPr lang="en-GB" sz="2800" dirty="0"/>
          </a:p>
          <a:p>
            <a:endParaRPr lang="en-US" sz="2800" dirty="0"/>
          </a:p>
        </p:txBody>
      </p:sp>
    </p:spTree>
    <p:extLst>
      <p:ext uri="{BB962C8B-B14F-4D97-AF65-F5344CB8AC3E}">
        <p14:creationId xmlns:p14="http://schemas.microsoft.com/office/powerpoint/2010/main" val="491309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Networking Tools</a:t>
            </a:r>
            <a:endParaRPr lang="en-US" sz="5400" b="1" dirty="0">
              <a:solidFill>
                <a:schemeClr val="bg1"/>
              </a:solidFill>
            </a:endParaRPr>
          </a:p>
        </p:txBody>
      </p:sp>
      <p:sp>
        <p:nvSpPr>
          <p:cNvPr id="2" name="TextBox 1"/>
          <p:cNvSpPr txBox="1"/>
          <p:nvPr/>
        </p:nvSpPr>
        <p:spPr>
          <a:xfrm>
            <a:off x="838200" y="1727200"/>
            <a:ext cx="8077200" cy="4401205"/>
          </a:xfrm>
          <a:prstGeom prst="rect">
            <a:avLst/>
          </a:prstGeom>
          <a:noFill/>
        </p:spPr>
        <p:txBody>
          <a:bodyPr wrap="square" rtlCol="0">
            <a:spAutoFit/>
          </a:bodyPr>
          <a:lstStyle/>
          <a:p>
            <a:r>
              <a:rPr lang="en-US" sz="2800" dirty="0" smtClean="0"/>
              <a:t>Example Networking Tools:</a:t>
            </a:r>
          </a:p>
          <a:p>
            <a:endParaRPr lang="en-US" sz="2800" dirty="0"/>
          </a:p>
          <a:p>
            <a:r>
              <a:rPr lang="en-US" sz="2800" dirty="0" smtClean="0"/>
              <a:t>	</a:t>
            </a:r>
            <a:r>
              <a:rPr lang="en-US" sz="2800" dirty="0" err="1" smtClean="0"/>
              <a:t>Opsview</a:t>
            </a:r>
            <a:endParaRPr lang="en-US" sz="2800" dirty="0" smtClean="0"/>
          </a:p>
          <a:p>
            <a:endParaRPr lang="en-US" sz="2800" dirty="0"/>
          </a:p>
          <a:p>
            <a:r>
              <a:rPr lang="en-US" sz="2800" dirty="0" smtClean="0"/>
              <a:t>	</a:t>
            </a:r>
            <a:r>
              <a:rPr lang="en-US" sz="2800" dirty="0" err="1" smtClean="0"/>
              <a:t>CiscoWorks</a:t>
            </a:r>
            <a:endParaRPr lang="en-US" sz="2800" dirty="0" smtClean="0"/>
          </a:p>
          <a:p>
            <a:endParaRPr lang="en-US" sz="2800" dirty="0"/>
          </a:p>
          <a:p>
            <a:r>
              <a:rPr lang="en-US" sz="2800" dirty="0" smtClean="0"/>
              <a:t>	</a:t>
            </a:r>
            <a:r>
              <a:rPr lang="en-US" sz="2800" dirty="0" err="1" smtClean="0"/>
              <a:t>Wireshark</a:t>
            </a:r>
            <a:endParaRPr lang="en-US" sz="2800" dirty="0" smtClean="0"/>
          </a:p>
          <a:p>
            <a:endParaRPr lang="en-US" sz="2800" dirty="0"/>
          </a:p>
          <a:p>
            <a:r>
              <a:rPr lang="en-US" sz="2800" dirty="0" smtClean="0"/>
              <a:t>	Microsoft </a:t>
            </a:r>
            <a:r>
              <a:rPr lang="en-US" sz="2800" dirty="0"/>
              <a:t>System Center Operations Manager</a:t>
            </a:r>
            <a:endParaRPr lang="en-GB" sz="2800" dirty="0"/>
          </a:p>
          <a:p>
            <a:endParaRPr lang="en-US" sz="2800" dirty="0"/>
          </a:p>
        </p:txBody>
      </p:sp>
    </p:spTree>
    <p:extLst>
      <p:ext uri="{BB962C8B-B14F-4D97-AF65-F5344CB8AC3E}">
        <p14:creationId xmlns:p14="http://schemas.microsoft.com/office/powerpoint/2010/main" val="4913097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err="1" smtClean="0">
                <a:solidFill>
                  <a:schemeClr val="bg1"/>
                </a:solidFill>
              </a:rPr>
              <a:t>Opsview</a:t>
            </a:r>
            <a:endParaRPr lang="en-US" sz="5400" b="1" dirty="0">
              <a:solidFill>
                <a:schemeClr val="bg1"/>
              </a:solidFill>
            </a:endParaRPr>
          </a:p>
        </p:txBody>
      </p:sp>
      <p:sp>
        <p:nvSpPr>
          <p:cNvPr id="2" name="TextBox 1"/>
          <p:cNvSpPr txBox="1"/>
          <p:nvPr/>
        </p:nvSpPr>
        <p:spPr>
          <a:xfrm>
            <a:off x="825500" y="1308100"/>
            <a:ext cx="7581900" cy="4154983"/>
          </a:xfrm>
          <a:prstGeom prst="rect">
            <a:avLst/>
          </a:prstGeom>
          <a:noFill/>
        </p:spPr>
        <p:txBody>
          <a:bodyPr wrap="square" rtlCol="0">
            <a:spAutoFit/>
          </a:bodyPr>
          <a:lstStyle/>
          <a:p>
            <a:r>
              <a:rPr lang="en-US" sz="2400" dirty="0" err="1"/>
              <a:t>Opsview's</a:t>
            </a:r>
            <a:r>
              <a:rPr lang="en-US" sz="2400" dirty="0"/>
              <a:t> network monitor software allows you to correlate data from a wide variety of network devices and applications to give you a total view of your physical, virtual and cloud network infrastructures in </a:t>
            </a:r>
            <a:r>
              <a:rPr lang="en-US" sz="2400" dirty="0" smtClean="0"/>
              <a:t>a single place.</a:t>
            </a:r>
            <a:endParaRPr lang="en-GB" sz="2400" dirty="0"/>
          </a:p>
          <a:p>
            <a:r>
              <a:rPr lang="en-US" sz="2400" dirty="0"/>
              <a:t> </a:t>
            </a:r>
            <a:endParaRPr lang="en-GB" sz="2400" dirty="0"/>
          </a:p>
          <a:p>
            <a:r>
              <a:rPr lang="en-US" sz="2400" dirty="0"/>
              <a:t>There are three versions of the tool: </a:t>
            </a:r>
            <a:r>
              <a:rPr lang="en-US" sz="2400" dirty="0" err="1"/>
              <a:t>Opsview</a:t>
            </a:r>
            <a:r>
              <a:rPr lang="en-US" sz="2400" dirty="0"/>
              <a:t> Atom open source network monitoring (free) or if you need to monitor complex business environments choose </a:t>
            </a:r>
            <a:r>
              <a:rPr lang="en-US" sz="2400" dirty="0" err="1"/>
              <a:t>Opsview</a:t>
            </a:r>
            <a:r>
              <a:rPr lang="en-US" sz="2400" dirty="0"/>
              <a:t> Pro (for SMEs) or </a:t>
            </a:r>
            <a:r>
              <a:rPr lang="en-US" sz="2400" dirty="0" err="1"/>
              <a:t>Opsview</a:t>
            </a:r>
            <a:r>
              <a:rPr lang="en-US" sz="2400" dirty="0"/>
              <a:t> Enterprise (for deployments monitoring up to 20,000 devices).</a:t>
            </a:r>
            <a:endParaRPr lang="en-GB" sz="2400" dirty="0"/>
          </a:p>
          <a:p>
            <a:endParaRPr lang="en-US" sz="2400" dirty="0"/>
          </a:p>
        </p:txBody>
      </p:sp>
    </p:spTree>
    <p:extLst>
      <p:ext uri="{BB962C8B-B14F-4D97-AF65-F5344CB8AC3E}">
        <p14:creationId xmlns:p14="http://schemas.microsoft.com/office/powerpoint/2010/main" val="4913097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err="1" smtClean="0">
                <a:solidFill>
                  <a:schemeClr val="bg1"/>
                </a:solidFill>
              </a:rPr>
              <a:t>CiscoWorks</a:t>
            </a:r>
            <a:endParaRPr lang="en-US" sz="5400" b="1" dirty="0">
              <a:solidFill>
                <a:schemeClr val="bg1"/>
              </a:solidFill>
            </a:endParaRPr>
          </a:p>
        </p:txBody>
      </p:sp>
      <p:sp>
        <p:nvSpPr>
          <p:cNvPr id="2" name="TextBox 1"/>
          <p:cNvSpPr txBox="1"/>
          <p:nvPr/>
        </p:nvSpPr>
        <p:spPr>
          <a:xfrm>
            <a:off x="838200" y="1281142"/>
            <a:ext cx="7454900" cy="4524316"/>
          </a:xfrm>
          <a:prstGeom prst="rect">
            <a:avLst/>
          </a:prstGeom>
          <a:noFill/>
        </p:spPr>
        <p:txBody>
          <a:bodyPr wrap="square" rtlCol="0">
            <a:spAutoFit/>
          </a:bodyPr>
          <a:lstStyle/>
          <a:p>
            <a:r>
              <a:rPr lang="en-US" sz="2400" dirty="0" err="1" smtClean="0"/>
              <a:t>CiscoWorks</a:t>
            </a:r>
            <a:r>
              <a:rPr lang="en-US" sz="2400" dirty="0" smtClean="0"/>
              <a:t> </a:t>
            </a:r>
            <a:r>
              <a:rPr lang="en-US" sz="2400" dirty="0"/>
              <a:t>is a suite of powerful management tools that simplify the configuration, administration, monitoring, and troubleshooting of Cisco networks. </a:t>
            </a:r>
            <a:endParaRPr lang="en-GB" sz="2400" dirty="0"/>
          </a:p>
          <a:p>
            <a:endParaRPr lang="en-US" sz="2400" dirty="0" smtClean="0"/>
          </a:p>
          <a:p>
            <a:r>
              <a:rPr lang="en-US" sz="2400" dirty="0" err="1" smtClean="0"/>
              <a:t>CiscoWorks</a:t>
            </a:r>
            <a:r>
              <a:rPr lang="en-US" sz="2400" dirty="0" smtClean="0"/>
              <a:t> can be used for:</a:t>
            </a:r>
            <a:r>
              <a:rPr lang="en-US" sz="2400" dirty="0"/>
              <a:t> </a:t>
            </a:r>
            <a:endParaRPr lang="en-GB" sz="2400" dirty="0"/>
          </a:p>
          <a:p>
            <a:endParaRPr lang="en-US" dirty="0" smtClean="0"/>
          </a:p>
          <a:p>
            <a:r>
              <a:rPr lang="en-US" dirty="0"/>
              <a:t>	</a:t>
            </a:r>
            <a:r>
              <a:rPr lang="en-US" dirty="0" smtClean="0"/>
              <a:t>Improving </a:t>
            </a:r>
            <a:r>
              <a:rPr lang="en-US" dirty="0"/>
              <a:t>the accuracy and efficiency of the network operations staff</a:t>
            </a:r>
            <a:endParaRPr lang="en-GB" dirty="0"/>
          </a:p>
          <a:p>
            <a:endParaRPr lang="en-US" dirty="0" smtClean="0"/>
          </a:p>
          <a:p>
            <a:r>
              <a:rPr lang="en-US" dirty="0"/>
              <a:t>	</a:t>
            </a:r>
            <a:r>
              <a:rPr lang="en-US" dirty="0" smtClean="0"/>
              <a:t>Increasing </a:t>
            </a:r>
            <a:r>
              <a:rPr lang="en-US" dirty="0"/>
              <a:t>the overall availability of the network by simplifying </a:t>
            </a:r>
            <a:r>
              <a:rPr lang="en-US" dirty="0" smtClean="0"/>
              <a:t>	configuration </a:t>
            </a:r>
            <a:r>
              <a:rPr lang="en-US" dirty="0"/>
              <a:t>and quickly identifying and fixing network problems</a:t>
            </a:r>
            <a:endParaRPr lang="en-GB" dirty="0"/>
          </a:p>
          <a:p>
            <a:endParaRPr lang="en-US" dirty="0" smtClean="0"/>
          </a:p>
          <a:p>
            <a:r>
              <a:rPr lang="en-US" dirty="0"/>
              <a:t>	</a:t>
            </a:r>
            <a:r>
              <a:rPr lang="en-US" dirty="0" smtClean="0"/>
              <a:t>Maximizing </a:t>
            </a:r>
            <a:r>
              <a:rPr lang="en-US" dirty="0"/>
              <a:t>network security through integration with access control </a:t>
            </a:r>
            <a:r>
              <a:rPr lang="en-US" dirty="0" smtClean="0"/>
              <a:t>	services </a:t>
            </a:r>
            <a:r>
              <a:rPr lang="en-US" dirty="0"/>
              <a:t>and audit of network-level changes</a:t>
            </a:r>
            <a:endParaRPr lang="en-GB" dirty="0"/>
          </a:p>
          <a:p>
            <a:r>
              <a:rPr lang="en-US" sz="2400" dirty="0"/>
              <a:t> </a:t>
            </a:r>
            <a:endParaRPr lang="en-GB" sz="2400" dirty="0"/>
          </a:p>
        </p:txBody>
      </p:sp>
    </p:spTree>
    <p:extLst>
      <p:ext uri="{BB962C8B-B14F-4D97-AF65-F5344CB8AC3E}">
        <p14:creationId xmlns:p14="http://schemas.microsoft.com/office/powerpoint/2010/main" val="491309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err="1" smtClean="0">
                <a:solidFill>
                  <a:schemeClr val="bg1"/>
                </a:solidFill>
              </a:rPr>
              <a:t>Wireshark</a:t>
            </a:r>
            <a:endParaRPr lang="en-US" sz="5400" b="1" dirty="0">
              <a:solidFill>
                <a:schemeClr val="bg1"/>
              </a:solidFill>
            </a:endParaRPr>
          </a:p>
        </p:txBody>
      </p:sp>
      <p:sp>
        <p:nvSpPr>
          <p:cNvPr id="2" name="TextBox 1"/>
          <p:cNvSpPr txBox="1"/>
          <p:nvPr/>
        </p:nvSpPr>
        <p:spPr>
          <a:xfrm>
            <a:off x="812799" y="1473200"/>
            <a:ext cx="7975601" cy="4893647"/>
          </a:xfrm>
          <a:prstGeom prst="rect">
            <a:avLst/>
          </a:prstGeom>
          <a:noFill/>
        </p:spPr>
        <p:txBody>
          <a:bodyPr wrap="square" rtlCol="0">
            <a:spAutoFit/>
          </a:bodyPr>
          <a:lstStyle/>
          <a:p>
            <a:r>
              <a:rPr lang="en-US" sz="2400" dirty="0" err="1"/>
              <a:t>Wireshark</a:t>
            </a:r>
            <a:r>
              <a:rPr lang="en-US" sz="2400" dirty="0"/>
              <a:t> is a network protocol </a:t>
            </a:r>
            <a:r>
              <a:rPr lang="en-US" sz="2400" dirty="0" err="1"/>
              <a:t>analyser</a:t>
            </a:r>
            <a:r>
              <a:rPr lang="en-US" sz="2400" dirty="0"/>
              <a:t>, it is used for network troubleshooting, analysis, software and communications protocol development, and education. The tool runs on </a:t>
            </a:r>
            <a:r>
              <a:rPr lang="en-US" sz="2400" dirty="0" smtClean="0"/>
              <a:t>Windows</a:t>
            </a:r>
            <a:r>
              <a:rPr lang="en-US" sz="2400" dirty="0"/>
              <a:t>, Linux, OS X, and Unix operating systems such as Solaris, FreeBSD and </a:t>
            </a:r>
            <a:r>
              <a:rPr lang="en-US" sz="2400" dirty="0" err="1"/>
              <a:t>NetBSD</a:t>
            </a:r>
            <a:r>
              <a:rPr lang="en-US" sz="2400" dirty="0"/>
              <a:t>. </a:t>
            </a:r>
            <a:endParaRPr lang="en-GB" sz="2400" dirty="0"/>
          </a:p>
          <a:p>
            <a:r>
              <a:rPr lang="en-US" sz="2400" dirty="0"/>
              <a:t> </a:t>
            </a:r>
            <a:endParaRPr lang="en-GB" sz="2400" dirty="0"/>
          </a:p>
          <a:p>
            <a:r>
              <a:rPr lang="en-US" sz="2400" dirty="0"/>
              <a:t>Live data can be read from various physical implementations including Ethernet, 802.11, USB and FDDI. The data captured can be viewed in different ways and output to various formats such as XML, CSV or plain text.</a:t>
            </a:r>
            <a:endParaRPr lang="en-GB" sz="2400" dirty="0"/>
          </a:p>
          <a:p>
            <a:r>
              <a:rPr lang="en-US" sz="2400" dirty="0"/>
              <a:t> </a:t>
            </a:r>
            <a:endParaRPr lang="en-GB" sz="2400" dirty="0"/>
          </a:p>
          <a:p>
            <a:r>
              <a:rPr lang="en-US" sz="2400" dirty="0"/>
              <a:t> </a:t>
            </a:r>
            <a:endParaRPr lang="en-GB" sz="2400" dirty="0"/>
          </a:p>
          <a:p>
            <a:r>
              <a:rPr lang="en-US" sz="2400" dirty="0"/>
              <a:t> </a:t>
            </a:r>
            <a:endParaRPr lang="en-GB" sz="2400" dirty="0"/>
          </a:p>
        </p:txBody>
      </p:sp>
    </p:spTree>
    <p:extLst>
      <p:ext uri="{BB962C8B-B14F-4D97-AF65-F5344CB8AC3E}">
        <p14:creationId xmlns:p14="http://schemas.microsoft.com/office/powerpoint/2010/main" val="491309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Networking Technologies</a:t>
            </a:r>
            <a:endParaRPr lang="en-US" sz="5400" b="1" dirty="0">
              <a:solidFill>
                <a:schemeClr val="bg1"/>
              </a:solidFill>
            </a:endParaRPr>
          </a:p>
        </p:txBody>
      </p:sp>
      <p:sp>
        <p:nvSpPr>
          <p:cNvPr id="15" name="TextBox 14"/>
          <p:cNvSpPr txBox="1"/>
          <p:nvPr/>
        </p:nvSpPr>
        <p:spPr>
          <a:xfrm>
            <a:off x="850900" y="1638300"/>
            <a:ext cx="7810500" cy="3108544"/>
          </a:xfrm>
          <a:prstGeom prst="rect">
            <a:avLst/>
          </a:prstGeom>
          <a:noFill/>
        </p:spPr>
        <p:txBody>
          <a:bodyPr wrap="square" rtlCol="0">
            <a:spAutoFit/>
          </a:bodyPr>
          <a:lstStyle/>
          <a:p>
            <a:r>
              <a:rPr lang="en-US" sz="2800" dirty="0" smtClean="0"/>
              <a:t>Network Operating Systems</a:t>
            </a:r>
          </a:p>
          <a:p>
            <a:endParaRPr lang="en-US" sz="2800" dirty="0"/>
          </a:p>
          <a:p>
            <a:r>
              <a:rPr lang="en-US" sz="2800" dirty="0" smtClean="0"/>
              <a:t>Network Protocols</a:t>
            </a:r>
          </a:p>
          <a:p>
            <a:endParaRPr lang="en-US" sz="2800" dirty="0"/>
          </a:p>
          <a:p>
            <a:r>
              <a:rPr lang="en-US" sz="2800" dirty="0" smtClean="0"/>
              <a:t>Network Layout</a:t>
            </a:r>
          </a:p>
          <a:p>
            <a:endParaRPr lang="en-US" sz="2800" dirty="0"/>
          </a:p>
          <a:p>
            <a:r>
              <a:rPr lang="en-US" sz="2800" dirty="0" smtClean="0"/>
              <a:t>Network Devices</a:t>
            </a:r>
          </a:p>
        </p:txBody>
      </p:sp>
    </p:spTree>
    <p:extLst>
      <p:ext uri="{BB962C8B-B14F-4D97-AF65-F5344CB8AC3E}">
        <p14:creationId xmlns:p14="http://schemas.microsoft.com/office/powerpoint/2010/main" val="17422009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Microsoft SCOM</a:t>
            </a:r>
            <a:endParaRPr lang="en-US" sz="5400" b="1" dirty="0">
              <a:solidFill>
                <a:schemeClr val="bg1"/>
              </a:solidFill>
            </a:endParaRPr>
          </a:p>
        </p:txBody>
      </p:sp>
      <p:sp>
        <p:nvSpPr>
          <p:cNvPr id="2" name="TextBox 1"/>
          <p:cNvSpPr txBox="1"/>
          <p:nvPr/>
        </p:nvSpPr>
        <p:spPr>
          <a:xfrm>
            <a:off x="825500" y="1625600"/>
            <a:ext cx="7581900" cy="3785652"/>
          </a:xfrm>
          <a:prstGeom prst="rect">
            <a:avLst/>
          </a:prstGeom>
          <a:noFill/>
        </p:spPr>
        <p:txBody>
          <a:bodyPr wrap="square" rtlCol="0">
            <a:spAutoFit/>
          </a:bodyPr>
          <a:lstStyle/>
          <a:p>
            <a:r>
              <a:rPr lang="en-US" sz="2400" dirty="0"/>
              <a:t>Microsoft System Center Operations Manager (SCOM) is a management system for operating systems and hypervisors which works across different platforms. The tool uses a single interface that shows state, health and performance information of computer systems. </a:t>
            </a:r>
            <a:endParaRPr lang="en-US" sz="2400" dirty="0" smtClean="0"/>
          </a:p>
          <a:p>
            <a:endParaRPr lang="en-US" sz="2400" dirty="0"/>
          </a:p>
          <a:p>
            <a:r>
              <a:rPr lang="en-US" sz="2400" dirty="0" smtClean="0"/>
              <a:t>The </a:t>
            </a:r>
            <a:r>
              <a:rPr lang="en-US" sz="2400" dirty="0"/>
              <a:t>tool also provides alerts generated according to some availability, performance, configuration or security situation being identified. It works with Microsoft Windows Server and Unix-based hosts.</a:t>
            </a:r>
            <a:endParaRPr lang="en-GB" sz="2400" dirty="0"/>
          </a:p>
        </p:txBody>
      </p:sp>
    </p:spTree>
    <p:extLst>
      <p:ext uri="{BB962C8B-B14F-4D97-AF65-F5344CB8AC3E}">
        <p14:creationId xmlns:p14="http://schemas.microsoft.com/office/powerpoint/2010/main" val="2010968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15" name="TextBox 14"/>
          <p:cNvSpPr txBox="1"/>
          <p:nvPr/>
        </p:nvSpPr>
        <p:spPr>
          <a:xfrm>
            <a:off x="771525" y="2933700"/>
            <a:ext cx="7810500" cy="1200328"/>
          </a:xfrm>
          <a:prstGeom prst="rect">
            <a:avLst/>
          </a:prstGeom>
          <a:noFill/>
        </p:spPr>
        <p:txBody>
          <a:bodyPr wrap="square" rtlCol="0">
            <a:spAutoFit/>
          </a:bodyPr>
          <a:lstStyle/>
          <a:p>
            <a:pPr algn="ctr"/>
            <a:r>
              <a:rPr lang="en-US" sz="4400" b="1" dirty="0" smtClean="0"/>
              <a:t>Emerging Technologies</a:t>
            </a:r>
          </a:p>
          <a:p>
            <a:endParaRPr lang="en-US" sz="2800" dirty="0"/>
          </a:p>
        </p:txBody>
      </p:sp>
    </p:spTree>
    <p:extLst>
      <p:ext uri="{BB962C8B-B14F-4D97-AF65-F5344CB8AC3E}">
        <p14:creationId xmlns:p14="http://schemas.microsoft.com/office/powerpoint/2010/main" val="549149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Emerging Technologies</a:t>
            </a:r>
            <a:endParaRPr lang="en-US" sz="5400" b="1" dirty="0">
              <a:solidFill>
                <a:schemeClr val="bg1"/>
              </a:solidFill>
            </a:endParaRPr>
          </a:p>
        </p:txBody>
      </p:sp>
      <p:sp>
        <p:nvSpPr>
          <p:cNvPr id="5" name="TextBox 4"/>
          <p:cNvSpPr txBox="1"/>
          <p:nvPr/>
        </p:nvSpPr>
        <p:spPr>
          <a:xfrm>
            <a:off x="838200" y="1727200"/>
            <a:ext cx="8077200" cy="3970318"/>
          </a:xfrm>
          <a:prstGeom prst="rect">
            <a:avLst/>
          </a:prstGeom>
          <a:noFill/>
        </p:spPr>
        <p:txBody>
          <a:bodyPr wrap="square" rtlCol="0">
            <a:spAutoFit/>
          </a:bodyPr>
          <a:lstStyle/>
          <a:p>
            <a:r>
              <a:rPr lang="en-US" sz="2800" dirty="0" smtClean="0"/>
              <a:t>Emerging Networking Technologies:</a:t>
            </a:r>
          </a:p>
          <a:p>
            <a:endParaRPr lang="en-US" sz="2800" dirty="0"/>
          </a:p>
          <a:p>
            <a:r>
              <a:rPr lang="en-US" sz="2800" dirty="0" smtClean="0"/>
              <a:t>	Software Defined Networks</a:t>
            </a:r>
          </a:p>
          <a:p>
            <a:endParaRPr lang="en-US" sz="2800" dirty="0"/>
          </a:p>
          <a:p>
            <a:r>
              <a:rPr lang="en-US" sz="2800" dirty="0" smtClean="0"/>
              <a:t>	Edge Computing</a:t>
            </a:r>
          </a:p>
          <a:p>
            <a:endParaRPr lang="en-US" sz="2800" dirty="0"/>
          </a:p>
          <a:p>
            <a:r>
              <a:rPr lang="en-US" sz="2800" dirty="0" smtClean="0"/>
              <a:t>	Open Source Hardware</a:t>
            </a:r>
          </a:p>
          <a:p>
            <a:r>
              <a:rPr lang="en-US" sz="2800" dirty="0" smtClean="0"/>
              <a:t>	</a:t>
            </a:r>
            <a:endParaRPr lang="en-GB" sz="2800" dirty="0"/>
          </a:p>
          <a:p>
            <a:endParaRPr lang="en-US" sz="2800" dirty="0"/>
          </a:p>
        </p:txBody>
      </p:sp>
    </p:spTree>
    <p:extLst>
      <p:ext uri="{BB962C8B-B14F-4D97-AF65-F5344CB8AC3E}">
        <p14:creationId xmlns:p14="http://schemas.microsoft.com/office/powerpoint/2010/main" val="13362128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Software Defined Networks</a:t>
            </a:r>
            <a:endParaRPr lang="en-US" sz="5400" b="1" dirty="0">
              <a:solidFill>
                <a:schemeClr val="bg1"/>
              </a:solidFill>
            </a:endParaRPr>
          </a:p>
        </p:txBody>
      </p:sp>
      <p:sp>
        <p:nvSpPr>
          <p:cNvPr id="3" name="TextBox 2"/>
          <p:cNvSpPr txBox="1"/>
          <p:nvPr/>
        </p:nvSpPr>
        <p:spPr>
          <a:xfrm>
            <a:off x="825500" y="1207343"/>
            <a:ext cx="7861300" cy="3416320"/>
          </a:xfrm>
          <a:prstGeom prst="rect">
            <a:avLst/>
          </a:prstGeom>
          <a:noFill/>
        </p:spPr>
        <p:txBody>
          <a:bodyPr wrap="square" rtlCol="0">
            <a:spAutoFit/>
          </a:bodyPr>
          <a:lstStyle/>
          <a:p>
            <a:r>
              <a:rPr lang="en-GB" sz="2400" dirty="0"/>
              <a:t>Software Defined </a:t>
            </a:r>
            <a:r>
              <a:rPr lang="en-GB" sz="2400" dirty="0" smtClean="0"/>
              <a:t>Networking allows for networks to be controlled by software so that they can be automatically and dynamically reconfigured. </a:t>
            </a:r>
          </a:p>
          <a:p>
            <a:endParaRPr lang="en-GB" sz="2400" dirty="0"/>
          </a:p>
          <a:p>
            <a:r>
              <a:rPr lang="en-GB" sz="2400" dirty="0" smtClean="0"/>
              <a:t>This emerging technology changes the way that the network is thought of. It is a core component (along with Virtual Machines) of </a:t>
            </a:r>
            <a:r>
              <a:rPr lang="en-GB" sz="2400" dirty="0" err="1" smtClean="0"/>
              <a:t>IaaS</a:t>
            </a:r>
            <a:r>
              <a:rPr lang="en-GB" sz="2400" dirty="0" smtClean="0"/>
              <a:t> – Infrastructure as a Service.</a:t>
            </a:r>
          </a:p>
          <a:p>
            <a:endParaRPr lang="en-GB" sz="2400" dirty="0"/>
          </a:p>
          <a:p>
            <a:endParaRPr lang="en-GB" sz="2400" dirty="0"/>
          </a:p>
        </p:txBody>
      </p:sp>
    </p:spTree>
    <p:extLst>
      <p:ext uri="{BB962C8B-B14F-4D97-AF65-F5344CB8AC3E}">
        <p14:creationId xmlns:p14="http://schemas.microsoft.com/office/powerpoint/2010/main" val="22821185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Software Defined Networks</a:t>
            </a:r>
            <a:endParaRPr lang="en-US" sz="5400" b="1" dirty="0">
              <a:solidFill>
                <a:schemeClr val="bg1"/>
              </a:solidFill>
            </a:endParaRPr>
          </a:p>
        </p:txBody>
      </p:sp>
      <p:sp>
        <p:nvSpPr>
          <p:cNvPr id="3" name="TextBox 2"/>
          <p:cNvSpPr txBox="1"/>
          <p:nvPr/>
        </p:nvSpPr>
        <p:spPr>
          <a:xfrm>
            <a:off x="825500" y="1207343"/>
            <a:ext cx="7861300" cy="5262979"/>
          </a:xfrm>
          <a:prstGeom prst="rect">
            <a:avLst/>
          </a:prstGeom>
          <a:noFill/>
        </p:spPr>
        <p:txBody>
          <a:bodyPr wrap="square" rtlCol="0">
            <a:spAutoFit/>
          </a:bodyPr>
          <a:lstStyle/>
          <a:p>
            <a:r>
              <a:rPr lang="en-GB" sz="2400" dirty="0"/>
              <a:t>Software Defined </a:t>
            </a:r>
            <a:r>
              <a:rPr lang="en-GB" sz="2400" dirty="0" smtClean="0"/>
              <a:t>Networking </a:t>
            </a:r>
            <a:r>
              <a:rPr lang="en-GB" sz="2400" dirty="0"/>
              <a:t>(SDN) is an architecture designed to </a:t>
            </a:r>
            <a:r>
              <a:rPr lang="en-GB" sz="2400" dirty="0" smtClean="0"/>
              <a:t>be:</a:t>
            </a:r>
          </a:p>
          <a:p>
            <a:endParaRPr lang="en-GB" sz="2400" dirty="0" smtClean="0"/>
          </a:p>
          <a:p>
            <a:pPr lvl="1"/>
            <a:r>
              <a:rPr lang="en-GB" sz="2400" dirty="0" smtClean="0"/>
              <a:t>Dynamic </a:t>
            </a:r>
          </a:p>
          <a:p>
            <a:pPr lvl="1"/>
            <a:r>
              <a:rPr lang="en-GB" sz="2400" dirty="0" smtClean="0"/>
              <a:t>Manageable</a:t>
            </a:r>
          </a:p>
          <a:p>
            <a:pPr lvl="1"/>
            <a:r>
              <a:rPr lang="en-GB" sz="2400" dirty="0" smtClean="0"/>
              <a:t>Cost</a:t>
            </a:r>
            <a:r>
              <a:rPr lang="en-GB" sz="2400" dirty="0"/>
              <a:t>-</a:t>
            </a:r>
            <a:r>
              <a:rPr lang="en-GB" sz="2400" dirty="0" smtClean="0"/>
              <a:t>effective</a:t>
            </a:r>
            <a:endParaRPr lang="en-GB" sz="2400" dirty="0"/>
          </a:p>
          <a:p>
            <a:pPr lvl="1"/>
            <a:r>
              <a:rPr lang="en-GB" sz="2400" dirty="0" smtClean="0"/>
              <a:t>Adaptable</a:t>
            </a:r>
          </a:p>
          <a:p>
            <a:endParaRPr lang="en-GB" sz="2400" dirty="0"/>
          </a:p>
          <a:p>
            <a:endParaRPr lang="en-GB" sz="2400" dirty="0" smtClean="0"/>
          </a:p>
          <a:p>
            <a:r>
              <a:rPr lang="en-GB" sz="2400" dirty="0" err="1" smtClean="0"/>
              <a:t>OpenFlow</a:t>
            </a:r>
            <a:r>
              <a:rPr lang="en-GB" sz="2400" dirty="0" smtClean="0"/>
              <a:t> a new protocol allows for controllers (software) to determine the path of network packets through the network of switches.</a:t>
            </a:r>
          </a:p>
          <a:p>
            <a:endParaRPr lang="en-GB" sz="2400" dirty="0"/>
          </a:p>
          <a:p>
            <a:endParaRPr lang="en-GB" sz="2400" dirty="0"/>
          </a:p>
        </p:txBody>
      </p:sp>
    </p:spTree>
    <p:extLst>
      <p:ext uri="{BB962C8B-B14F-4D97-AF65-F5344CB8AC3E}">
        <p14:creationId xmlns:p14="http://schemas.microsoft.com/office/powerpoint/2010/main" val="571597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Software Defined Networks</a:t>
            </a:r>
            <a:endParaRPr lang="en-US" sz="5400" b="1" dirty="0">
              <a:solidFill>
                <a:schemeClr val="bg1"/>
              </a:solidFill>
            </a:endParaRPr>
          </a:p>
        </p:txBody>
      </p:sp>
      <p:sp>
        <p:nvSpPr>
          <p:cNvPr id="3" name="TextBox 2"/>
          <p:cNvSpPr txBox="1"/>
          <p:nvPr/>
        </p:nvSpPr>
        <p:spPr>
          <a:xfrm>
            <a:off x="825500" y="1207343"/>
            <a:ext cx="7861300" cy="3416320"/>
          </a:xfrm>
          <a:prstGeom prst="rect">
            <a:avLst/>
          </a:prstGeom>
          <a:noFill/>
        </p:spPr>
        <p:txBody>
          <a:bodyPr wrap="square" rtlCol="0">
            <a:spAutoFit/>
          </a:bodyPr>
          <a:lstStyle/>
          <a:p>
            <a:r>
              <a:rPr lang="en-GB" sz="2400" dirty="0" smtClean="0"/>
              <a:t>The SDN Architecture is:</a:t>
            </a:r>
          </a:p>
          <a:p>
            <a:endParaRPr lang="en-GB" sz="2400" dirty="0"/>
          </a:p>
          <a:p>
            <a:pPr lvl="1"/>
            <a:r>
              <a:rPr lang="en-GB" sz="2400" dirty="0" smtClean="0"/>
              <a:t>Directly Programmable</a:t>
            </a:r>
          </a:p>
          <a:p>
            <a:pPr lvl="1"/>
            <a:r>
              <a:rPr lang="en-GB" sz="2400" dirty="0" smtClean="0"/>
              <a:t>Agile</a:t>
            </a:r>
          </a:p>
          <a:p>
            <a:pPr lvl="1"/>
            <a:r>
              <a:rPr lang="en-GB" sz="2400" dirty="0" smtClean="0"/>
              <a:t>Centrally Managed</a:t>
            </a:r>
          </a:p>
          <a:p>
            <a:pPr lvl="1"/>
            <a:r>
              <a:rPr lang="en-GB" sz="2400" dirty="0" smtClean="0"/>
              <a:t>Programmatically Configured</a:t>
            </a:r>
          </a:p>
          <a:p>
            <a:pPr lvl="1"/>
            <a:r>
              <a:rPr lang="en-GB" sz="2400" dirty="0" smtClean="0"/>
              <a:t>Open Standards-Based and Vendor-Neutral.</a:t>
            </a:r>
          </a:p>
          <a:p>
            <a:pPr lvl="1"/>
            <a:endParaRPr lang="en-GB" sz="2400" dirty="0"/>
          </a:p>
          <a:p>
            <a:endParaRPr lang="en-GB" sz="2400" dirty="0"/>
          </a:p>
        </p:txBody>
      </p:sp>
    </p:spTree>
    <p:extLst>
      <p:ext uri="{BB962C8B-B14F-4D97-AF65-F5344CB8AC3E}">
        <p14:creationId xmlns:p14="http://schemas.microsoft.com/office/powerpoint/2010/main" val="9638932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Edge Computing</a:t>
            </a:r>
            <a:endParaRPr lang="en-US" sz="5400" b="1" dirty="0">
              <a:solidFill>
                <a:schemeClr val="bg1"/>
              </a:solidFill>
            </a:endParaRPr>
          </a:p>
        </p:txBody>
      </p:sp>
      <p:sp>
        <p:nvSpPr>
          <p:cNvPr id="2" name="TextBox 1"/>
          <p:cNvSpPr txBox="1"/>
          <p:nvPr/>
        </p:nvSpPr>
        <p:spPr>
          <a:xfrm>
            <a:off x="825500" y="1409700"/>
            <a:ext cx="7569200" cy="4524315"/>
          </a:xfrm>
          <a:prstGeom prst="rect">
            <a:avLst/>
          </a:prstGeom>
          <a:noFill/>
        </p:spPr>
        <p:txBody>
          <a:bodyPr wrap="square" rtlCol="0">
            <a:spAutoFit/>
          </a:bodyPr>
          <a:lstStyle/>
          <a:p>
            <a:r>
              <a:rPr lang="en-GB" sz="2400" dirty="0"/>
              <a:t>As the name implies, edge computing pushes computing power to the edges of a network, so instead of devices like drones or smart traffic lights needing to call home for instructions or data analysis, they can perform analytics themselves on streaming data and communicate with other devices to accomplish tasks. </a:t>
            </a:r>
            <a:endParaRPr lang="en-GB" sz="2400" dirty="0" smtClean="0"/>
          </a:p>
          <a:p>
            <a:endParaRPr lang="en-GB" sz="2400" dirty="0"/>
          </a:p>
          <a:p>
            <a:r>
              <a:rPr lang="en-GB" sz="2400" dirty="0" smtClean="0"/>
              <a:t>Edge computing requires that information is accessible so devices may store some of the data locally and automatically synchronise when they are connected to the relevant network.</a:t>
            </a:r>
          </a:p>
          <a:p>
            <a:endParaRPr lang="en-GB" sz="2400" dirty="0"/>
          </a:p>
        </p:txBody>
      </p:sp>
    </p:spTree>
    <p:extLst>
      <p:ext uri="{BB962C8B-B14F-4D97-AF65-F5344CB8AC3E}">
        <p14:creationId xmlns:p14="http://schemas.microsoft.com/office/powerpoint/2010/main" val="1374344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Open Source Hardware</a:t>
            </a:r>
            <a:endParaRPr lang="en-US" sz="5400" b="1" dirty="0">
              <a:solidFill>
                <a:schemeClr val="bg1"/>
              </a:solidFill>
            </a:endParaRPr>
          </a:p>
        </p:txBody>
      </p:sp>
      <p:sp>
        <p:nvSpPr>
          <p:cNvPr id="5" name="TextBox 4"/>
          <p:cNvSpPr txBox="1"/>
          <p:nvPr/>
        </p:nvSpPr>
        <p:spPr>
          <a:xfrm>
            <a:off x="825500" y="1409700"/>
            <a:ext cx="7569200" cy="3785652"/>
          </a:xfrm>
          <a:prstGeom prst="rect">
            <a:avLst/>
          </a:prstGeom>
          <a:noFill/>
        </p:spPr>
        <p:txBody>
          <a:bodyPr wrap="square" rtlCol="0">
            <a:spAutoFit/>
          </a:bodyPr>
          <a:lstStyle/>
          <a:p>
            <a:r>
              <a:rPr lang="en-GB" sz="2400" dirty="0" smtClean="0"/>
              <a:t>Like Open Source Software (OSS), Open Source Hardware promotes free to use designs for various networking technology. The Open Compute Project (spawned from work by Facebook on building efficient servers) is looking to promote open designs that where:</a:t>
            </a:r>
          </a:p>
          <a:p>
            <a:endParaRPr lang="en-GB" sz="2400" i="1" dirty="0"/>
          </a:p>
          <a:p>
            <a:r>
              <a:rPr lang="en-GB" sz="2400" i="1" dirty="0"/>
              <a:t>All infrastructure technology and energy consumption (renewable and non-renewable) has environmental impact; we will </a:t>
            </a:r>
            <a:r>
              <a:rPr lang="en-GB" sz="2400" i="1" dirty="0" smtClean="0"/>
              <a:t>minimize </a:t>
            </a:r>
            <a:r>
              <a:rPr lang="en-GB" sz="2400" i="1" dirty="0"/>
              <a:t>environmental impact whenever possible</a:t>
            </a:r>
            <a:endParaRPr lang="en-GB" sz="2400" i="1" dirty="0" smtClean="0"/>
          </a:p>
          <a:p>
            <a:endParaRPr lang="en-GB" sz="2400" dirty="0"/>
          </a:p>
        </p:txBody>
      </p:sp>
    </p:spTree>
    <p:extLst>
      <p:ext uri="{BB962C8B-B14F-4D97-AF65-F5344CB8AC3E}">
        <p14:creationId xmlns:p14="http://schemas.microsoft.com/office/powerpoint/2010/main" val="13743440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15" name="TextBox 14"/>
          <p:cNvSpPr txBox="1"/>
          <p:nvPr/>
        </p:nvSpPr>
        <p:spPr>
          <a:xfrm>
            <a:off x="771525" y="2933700"/>
            <a:ext cx="7810500" cy="1200328"/>
          </a:xfrm>
          <a:prstGeom prst="rect">
            <a:avLst/>
          </a:prstGeom>
          <a:noFill/>
        </p:spPr>
        <p:txBody>
          <a:bodyPr wrap="square" rtlCol="0">
            <a:spAutoFit/>
          </a:bodyPr>
          <a:lstStyle/>
          <a:p>
            <a:pPr algn="ctr"/>
            <a:r>
              <a:rPr lang="en-US" sz="4400" b="1" dirty="0" smtClean="0"/>
              <a:t>Impact of Emerging Technology</a:t>
            </a:r>
          </a:p>
          <a:p>
            <a:endParaRPr lang="en-US" sz="2800" dirty="0"/>
          </a:p>
        </p:txBody>
      </p:sp>
    </p:spTree>
    <p:extLst>
      <p:ext uri="{BB962C8B-B14F-4D97-AF65-F5344CB8AC3E}">
        <p14:creationId xmlns:p14="http://schemas.microsoft.com/office/powerpoint/2010/main" val="32283791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Software Defined Networks</a:t>
            </a:r>
            <a:endParaRPr lang="en-US" sz="5400" b="1" dirty="0">
              <a:solidFill>
                <a:schemeClr val="bg1"/>
              </a:solidFill>
            </a:endParaRPr>
          </a:p>
        </p:txBody>
      </p:sp>
      <p:sp>
        <p:nvSpPr>
          <p:cNvPr id="5" name="TextBox 4"/>
          <p:cNvSpPr txBox="1"/>
          <p:nvPr/>
        </p:nvSpPr>
        <p:spPr>
          <a:xfrm>
            <a:off x="825500" y="1207343"/>
            <a:ext cx="7861300" cy="4401205"/>
          </a:xfrm>
          <a:prstGeom prst="rect">
            <a:avLst/>
          </a:prstGeom>
          <a:noFill/>
        </p:spPr>
        <p:txBody>
          <a:bodyPr wrap="square" rtlCol="0">
            <a:spAutoFit/>
          </a:bodyPr>
          <a:lstStyle/>
          <a:p>
            <a:r>
              <a:rPr lang="en-GB" sz="2800" dirty="0"/>
              <a:t>Software Defined </a:t>
            </a:r>
            <a:r>
              <a:rPr lang="en-GB" sz="2800" dirty="0" smtClean="0"/>
              <a:t>Networking </a:t>
            </a:r>
            <a:r>
              <a:rPr lang="en-GB" sz="2800" dirty="0"/>
              <a:t>(SDN</a:t>
            </a:r>
            <a:r>
              <a:rPr lang="en-GB" sz="2800" dirty="0" smtClean="0"/>
              <a:t>) has a number of potential impacts:</a:t>
            </a:r>
          </a:p>
          <a:p>
            <a:endParaRPr lang="en-GB" sz="2800" dirty="0"/>
          </a:p>
          <a:p>
            <a:pPr lvl="1"/>
            <a:r>
              <a:rPr lang="en-GB" sz="2800" dirty="0" err="1" smtClean="0"/>
              <a:t>IaaS</a:t>
            </a:r>
            <a:r>
              <a:rPr lang="en-GB" sz="2800" dirty="0" smtClean="0"/>
              <a:t>/Scaling</a:t>
            </a:r>
          </a:p>
          <a:p>
            <a:pPr lvl="1"/>
            <a:endParaRPr lang="en-GB" sz="2800" dirty="0"/>
          </a:p>
          <a:p>
            <a:pPr lvl="1"/>
            <a:r>
              <a:rPr lang="en-GB" sz="2800" dirty="0" smtClean="0"/>
              <a:t>Increased Utilisation</a:t>
            </a:r>
          </a:p>
          <a:p>
            <a:pPr lvl="1"/>
            <a:endParaRPr lang="en-GB" sz="2800" dirty="0"/>
          </a:p>
          <a:p>
            <a:pPr lvl="1"/>
            <a:r>
              <a:rPr lang="en-GB" sz="2800" dirty="0" smtClean="0"/>
              <a:t>Reduced User Administration</a:t>
            </a:r>
          </a:p>
          <a:p>
            <a:endParaRPr lang="en-GB" sz="2800" dirty="0"/>
          </a:p>
          <a:p>
            <a:endParaRPr lang="en-GB" sz="2800" dirty="0"/>
          </a:p>
        </p:txBody>
      </p:sp>
    </p:spTree>
    <p:extLst>
      <p:ext uri="{BB962C8B-B14F-4D97-AF65-F5344CB8AC3E}">
        <p14:creationId xmlns:p14="http://schemas.microsoft.com/office/powerpoint/2010/main" val="4247530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 Operating Systems</a:t>
            </a:r>
            <a:endParaRPr lang="en-US" sz="4400" b="1" dirty="0">
              <a:solidFill>
                <a:schemeClr val="bg1"/>
              </a:solidFill>
            </a:endParaRPr>
          </a:p>
        </p:txBody>
      </p:sp>
      <p:sp>
        <p:nvSpPr>
          <p:cNvPr id="3" name="TextBox 2"/>
          <p:cNvSpPr txBox="1"/>
          <p:nvPr/>
        </p:nvSpPr>
        <p:spPr>
          <a:xfrm>
            <a:off x="781612" y="1460500"/>
            <a:ext cx="7796935" cy="4801315"/>
          </a:xfrm>
          <a:prstGeom prst="rect">
            <a:avLst/>
          </a:prstGeom>
          <a:noFill/>
        </p:spPr>
        <p:txBody>
          <a:bodyPr wrap="square" rtlCol="0">
            <a:spAutoFit/>
          </a:bodyPr>
          <a:lstStyle/>
          <a:p>
            <a:r>
              <a:rPr lang="en-US" dirty="0" smtClean="0"/>
              <a:t>An Operating System connects Hardware and Software</a:t>
            </a:r>
          </a:p>
          <a:p>
            <a:endParaRPr lang="en-US" dirty="0"/>
          </a:p>
          <a:p>
            <a:r>
              <a:rPr lang="en-US" dirty="0" smtClean="0"/>
              <a:t>A Network Operating System </a:t>
            </a:r>
            <a:r>
              <a:rPr lang="en-US" dirty="0"/>
              <a:t>p</a:t>
            </a:r>
            <a:r>
              <a:rPr lang="en-US" dirty="0" smtClean="0"/>
              <a:t>rovides </a:t>
            </a:r>
            <a:r>
              <a:rPr lang="en-US" dirty="0"/>
              <a:t>s</a:t>
            </a:r>
            <a:r>
              <a:rPr lang="en-US" dirty="0" smtClean="0"/>
              <a:t>ervices such as:</a:t>
            </a:r>
          </a:p>
          <a:p>
            <a:endParaRPr lang="en-US" dirty="0"/>
          </a:p>
          <a:p>
            <a:pPr lvl="1"/>
            <a:r>
              <a:rPr lang="en-US" dirty="0" smtClean="0"/>
              <a:t>Printer Sharing</a:t>
            </a:r>
          </a:p>
          <a:p>
            <a:pPr lvl="1"/>
            <a:r>
              <a:rPr lang="en-US" dirty="0" smtClean="0"/>
              <a:t>Email</a:t>
            </a:r>
          </a:p>
          <a:p>
            <a:pPr lvl="1"/>
            <a:r>
              <a:rPr lang="en-US" dirty="0" smtClean="0"/>
              <a:t>Security</a:t>
            </a:r>
          </a:p>
          <a:p>
            <a:endParaRPr lang="en-US" dirty="0"/>
          </a:p>
          <a:p>
            <a:r>
              <a:rPr lang="en-US" dirty="0" smtClean="0"/>
              <a:t>Examples include:</a:t>
            </a:r>
          </a:p>
          <a:p>
            <a:endParaRPr lang="en-US" dirty="0"/>
          </a:p>
          <a:p>
            <a:r>
              <a:rPr lang="en-US" dirty="0"/>
              <a:t>	Windows </a:t>
            </a:r>
            <a:endParaRPr lang="en-GB" dirty="0"/>
          </a:p>
          <a:p>
            <a:r>
              <a:rPr lang="en-US" dirty="0"/>
              <a:t>	Linux	</a:t>
            </a:r>
            <a:endParaRPr lang="en-US" dirty="0" smtClean="0"/>
          </a:p>
          <a:p>
            <a:r>
              <a:rPr lang="en-US" dirty="0"/>
              <a:t>	Novell Netware (Open Enterprise Server)</a:t>
            </a:r>
            <a:endParaRPr lang="en-GB" dirty="0"/>
          </a:p>
          <a:p>
            <a:r>
              <a:rPr lang="en-US" dirty="0"/>
              <a:t>	OS X Server</a:t>
            </a:r>
            <a:endParaRPr lang="en-GB" dirty="0"/>
          </a:p>
          <a:p>
            <a:r>
              <a:rPr lang="en-US" dirty="0"/>
              <a:t>	Other Unix Variants</a:t>
            </a:r>
            <a:endParaRPr lang="en-GB" dirty="0"/>
          </a:p>
          <a:p>
            <a:r>
              <a:rPr lang="en-US" dirty="0"/>
              <a:t> </a:t>
            </a:r>
            <a:endParaRPr lang="en-GB" dirty="0"/>
          </a:p>
          <a:p>
            <a:endParaRPr lang="en-US" dirty="0"/>
          </a:p>
        </p:txBody>
      </p:sp>
    </p:spTree>
    <p:extLst>
      <p:ext uri="{BB962C8B-B14F-4D97-AF65-F5344CB8AC3E}">
        <p14:creationId xmlns:p14="http://schemas.microsoft.com/office/powerpoint/2010/main" val="7762391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Edge Computing</a:t>
            </a:r>
            <a:endParaRPr lang="en-US" sz="5400" b="1" dirty="0">
              <a:solidFill>
                <a:schemeClr val="bg1"/>
              </a:solidFill>
            </a:endParaRPr>
          </a:p>
        </p:txBody>
      </p:sp>
      <p:sp>
        <p:nvSpPr>
          <p:cNvPr id="2" name="TextBox 1"/>
          <p:cNvSpPr txBox="1"/>
          <p:nvPr/>
        </p:nvSpPr>
        <p:spPr>
          <a:xfrm>
            <a:off x="825500" y="1524675"/>
            <a:ext cx="7937500" cy="4524316"/>
          </a:xfrm>
          <a:prstGeom prst="rect">
            <a:avLst/>
          </a:prstGeom>
          <a:noFill/>
        </p:spPr>
        <p:txBody>
          <a:bodyPr wrap="square" rtlCol="0">
            <a:spAutoFit/>
          </a:bodyPr>
          <a:lstStyle/>
          <a:p>
            <a:r>
              <a:rPr lang="en-GB" dirty="0" smtClean="0"/>
              <a:t>Researching the potential impact of Edge Computing – the following (taken from an article on </a:t>
            </a:r>
            <a:r>
              <a:rPr lang="en-GB" dirty="0" err="1" smtClean="0"/>
              <a:t>govtech.com</a:t>
            </a:r>
            <a:r>
              <a:rPr lang="en-GB" dirty="0" smtClean="0"/>
              <a:t>) provides the clearest description of the impact.</a:t>
            </a:r>
          </a:p>
          <a:p>
            <a:endParaRPr lang="en-GB" dirty="0"/>
          </a:p>
          <a:p>
            <a:r>
              <a:rPr lang="en-GB" i="1" dirty="0" smtClean="0"/>
              <a:t>Edge </a:t>
            </a:r>
            <a:r>
              <a:rPr lang="en-GB" i="1" dirty="0"/>
              <a:t>computing would solve many of the most difficult problems facing robotics and computing infrastructure. A swarm of air- and land-based drones examining a remote forest fire, a collapsed building or a vast tract of farmland is today challenged by an inability to connect and transmit large quantities of data over wireless networks or to receive instructions from a central controller in a timely fashion. These problems are exacerbated by the confusing terrain of disaster environments, but edge computing circumvents these obstacles</a:t>
            </a:r>
            <a:r>
              <a:rPr lang="en-GB" i="1" dirty="0" smtClean="0"/>
              <a:t>.</a:t>
            </a:r>
          </a:p>
          <a:p>
            <a:endParaRPr lang="en-GB" dirty="0"/>
          </a:p>
          <a:p>
            <a:r>
              <a:rPr lang="en-GB" dirty="0" smtClean="0"/>
              <a:t>The impact therefore, could be far more autonomous activity by network connected (or sometimes connected) devices such as drones for research. Allowing for reduced risk for humans in such a situation.</a:t>
            </a:r>
          </a:p>
          <a:p>
            <a:endParaRPr lang="en-GB" dirty="0"/>
          </a:p>
          <a:p>
            <a:endParaRPr lang="en-GB" dirty="0"/>
          </a:p>
        </p:txBody>
      </p:sp>
    </p:spTree>
    <p:extLst>
      <p:ext uri="{BB962C8B-B14F-4D97-AF65-F5344CB8AC3E}">
        <p14:creationId xmlns:p14="http://schemas.microsoft.com/office/powerpoint/2010/main" val="32692197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923330"/>
          </a:xfrm>
          <a:prstGeom prst="rect">
            <a:avLst/>
          </a:prstGeom>
          <a:noFill/>
        </p:spPr>
        <p:txBody>
          <a:bodyPr wrap="square" rtlCol="0">
            <a:spAutoFit/>
          </a:bodyPr>
          <a:lstStyle/>
          <a:p>
            <a:r>
              <a:rPr lang="en-US" sz="5400" b="1" dirty="0" smtClean="0">
                <a:solidFill>
                  <a:schemeClr val="bg1"/>
                </a:solidFill>
              </a:rPr>
              <a:t>Open Source Hardware</a:t>
            </a:r>
            <a:endParaRPr lang="en-US" sz="5400" b="1" dirty="0">
              <a:solidFill>
                <a:schemeClr val="bg1"/>
              </a:solidFill>
            </a:endParaRPr>
          </a:p>
        </p:txBody>
      </p:sp>
      <p:pic>
        <p:nvPicPr>
          <p:cNvPr id="2" name="Picture 1"/>
          <p:cNvPicPr>
            <a:picLocks noChangeAspect="1"/>
          </p:cNvPicPr>
          <p:nvPr/>
        </p:nvPicPr>
        <p:blipFill>
          <a:blip r:embed="rId4"/>
          <a:stretch>
            <a:fillRect/>
          </a:stretch>
        </p:blipFill>
        <p:spPr>
          <a:xfrm>
            <a:off x="5778500" y="942436"/>
            <a:ext cx="3365500" cy="1409700"/>
          </a:xfrm>
          <a:prstGeom prst="rect">
            <a:avLst/>
          </a:prstGeom>
        </p:spPr>
      </p:pic>
      <p:sp>
        <p:nvSpPr>
          <p:cNvPr id="3" name="TextBox 2"/>
          <p:cNvSpPr txBox="1"/>
          <p:nvPr/>
        </p:nvSpPr>
        <p:spPr>
          <a:xfrm>
            <a:off x="809625" y="2083832"/>
            <a:ext cx="7937500" cy="4247317"/>
          </a:xfrm>
          <a:prstGeom prst="rect">
            <a:avLst/>
          </a:prstGeom>
          <a:noFill/>
        </p:spPr>
        <p:txBody>
          <a:bodyPr wrap="square" rtlCol="0">
            <a:spAutoFit/>
          </a:bodyPr>
          <a:lstStyle/>
          <a:p>
            <a:r>
              <a:rPr lang="en-US" dirty="0" smtClean="0"/>
              <a:t>The potential impact of Open Source Hardware is a reduced environmental impact – both in the manufacture and operation of data center equipment (Servers and associated networking equipment). </a:t>
            </a:r>
          </a:p>
          <a:p>
            <a:endParaRPr lang="en-US" dirty="0"/>
          </a:p>
          <a:p>
            <a:r>
              <a:rPr lang="en-US" dirty="0" smtClean="0"/>
              <a:t>According to the Open Compute Project:</a:t>
            </a:r>
          </a:p>
          <a:p>
            <a:endParaRPr lang="en-US" i="1" dirty="0" smtClean="0"/>
          </a:p>
          <a:p>
            <a:r>
              <a:rPr lang="en-US" i="1" dirty="0"/>
              <a:t>The Open Compute server's vanity-free design eliminates nearly 6 pounds of material per server, reducing the amount of materials that need to be produced, transported, assembled, and eventually, disassembled. "Designing out," or excluding, all non-essential features and non-relevant elements from the Open Compute servers allows for a custom chassis that minimizes the overall part count, accelerates assembly, and removes elements like a front panel, paint, and logos.  Additionally, Open Compute servers can operate in a higher-temperature environment, reducing the overall cooling load required in a data center.</a:t>
            </a:r>
          </a:p>
          <a:p>
            <a:endParaRPr lang="en-US" dirty="0"/>
          </a:p>
        </p:txBody>
      </p:sp>
    </p:spTree>
    <p:extLst>
      <p:ext uri="{BB962C8B-B14F-4D97-AF65-F5344CB8AC3E}">
        <p14:creationId xmlns:p14="http://schemas.microsoft.com/office/powerpoint/2010/main" val="3538378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Summary</a:t>
            </a:r>
            <a:endParaRPr lang="en-US" sz="5400" b="1" dirty="0">
              <a:solidFill>
                <a:schemeClr val="bg1"/>
              </a:solidFill>
            </a:endParaRPr>
          </a:p>
        </p:txBody>
      </p:sp>
      <p:sp>
        <p:nvSpPr>
          <p:cNvPr id="2" name="TextBox 1"/>
          <p:cNvSpPr txBox="1"/>
          <p:nvPr/>
        </p:nvSpPr>
        <p:spPr>
          <a:xfrm>
            <a:off x="812800" y="1638300"/>
            <a:ext cx="6705600" cy="4524316"/>
          </a:xfrm>
          <a:prstGeom prst="rect">
            <a:avLst/>
          </a:prstGeom>
          <a:noFill/>
        </p:spPr>
        <p:txBody>
          <a:bodyPr wrap="square" rtlCol="0">
            <a:spAutoFit/>
          </a:bodyPr>
          <a:lstStyle/>
          <a:p>
            <a:r>
              <a:rPr lang="en-US" dirty="0" smtClean="0"/>
              <a:t>Network Technologies</a:t>
            </a:r>
          </a:p>
          <a:p>
            <a:r>
              <a:rPr lang="en-US" dirty="0"/>
              <a:t>	</a:t>
            </a:r>
            <a:r>
              <a:rPr lang="en-US" dirty="0" smtClean="0"/>
              <a:t>Network Operating Systems</a:t>
            </a:r>
          </a:p>
          <a:p>
            <a:r>
              <a:rPr lang="en-US" dirty="0"/>
              <a:t>	</a:t>
            </a:r>
            <a:r>
              <a:rPr lang="en-US" dirty="0" smtClean="0"/>
              <a:t>Network Protocols</a:t>
            </a:r>
          </a:p>
          <a:p>
            <a:r>
              <a:rPr lang="en-US" dirty="0"/>
              <a:t>	</a:t>
            </a:r>
            <a:r>
              <a:rPr lang="en-US" dirty="0" smtClean="0"/>
              <a:t>Network Layouts</a:t>
            </a:r>
          </a:p>
          <a:p>
            <a:r>
              <a:rPr lang="en-US" dirty="0"/>
              <a:t>	</a:t>
            </a:r>
            <a:r>
              <a:rPr lang="en-US" dirty="0" smtClean="0"/>
              <a:t>Network Devices</a:t>
            </a:r>
          </a:p>
          <a:p>
            <a:endParaRPr lang="en-US" dirty="0"/>
          </a:p>
          <a:p>
            <a:r>
              <a:rPr lang="en-US" dirty="0" smtClean="0"/>
              <a:t>Networking Tools</a:t>
            </a:r>
          </a:p>
          <a:p>
            <a:r>
              <a:rPr lang="en-US" dirty="0"/>
              <a:t>	</a:t>
            </a:r>
            <a:r>
              <a:rPr lang="en-US" dirty="0" smtClean="0"/>
              <a:t>Fault Management</a:t>
            </a:r>
          </a:p>
          <a:p>
            <a:r>
              <a:rPr lang="en-US" dirty="0"/>
              <a:t>	</a:t>
            </a:r>
            <a:r>
              <a:rPr lang="en-US" dirty="0" smtClean="0"/>
              <a:t>Performance Management</a:t>
            </a:r>
          </a:p>
          <a:p>
            <a:r>
              <a:rPr lang="en-US" dirty="0"/>
              <a:t>	</a:t>
            </a:r>
            <a:r>
              <a:rPr lang="en-US" dirty="0" smtClean="0"/>
              <a:t>Asset Detection</a:t>
            </a:r>
          </a:p>
          <a:p>
            <a:endParaRPr lang="en-US" dirty="0"/>
          </a:p>
          <a:p>
            <a:r>
              <a:rPr lang="en-US" dirty="0" smtClean="0"/>
              <a:t>Emerging Networking Technologies</a:t>
            </a:r>
          </a:p>
          <a:p>
            <a:endParaRPr lang="en-US" dirty="0" smtClean="0"/>
          </a:p>
          <a:p>
            <a:r>
              <a:rPr lang="en-US" dirty="0" smtClean="0"/>
              <a:t>Impact of Emerging Technologies</a:t>
            </a:r>
          </a:p>
          <a:p>
            <a:r>
              <a:rPr lang="en-US" dirty="0"/>
              <a:t>	</a:t>
            </a:r>
            <a:endParaRPr lang="en-US" dirty="0" smtClean="0"/>
          </a:p>
          <a:p>
            <a:r>
              <a:rPr lang="en-US" dirty="0"/>
              <a:t>	</a:t>
            </a:r>
          </a:p>
        </p:txBody>
      </p:sp>
    </p:spTree>
    <p:extLst>
      <p:ext uri="{BB962C8B-B14F-4D97-AF65-F5344CB8AC3E}">
        <p14:creationId xmlns:p14="http://schemas.microsoft.com/office/powerpoint/2010/main" val="218800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Bibliography/Sources</a:t>
            </a:r>
            <a:endParaRPr lang="en-US" sz="5400" b="1" dirty="0">
              <a:solidFill>
                <a:schemeClr val="bg1"/>
              </a:solidFill>
            </a:endParaRPr>
          </a:p>
        </p:txBody>
      </p:sp>
      <p:sp>
        <p:nvSpPr>
          <p:cNvPr id="2" name="Rectangle 1"/>
          <p:cNvSpPr/>
          <p:nvPr/>
        </p:nvSpPr>
        <p:spPr>
          <a:xfrm>
            <a:off x="812800" y="1127254"/>
            <a:ext cx="7975600" cy="4493538"/>
          </a:xfrm>
          <a:prstGeom prst="rect">
            <a:avLst/>
          </a:prstGeom>
        </p:spPr>
        <p:txBody>
          <a:bodyPr wrap="square">
            <a:spAutoFit/>
          </a:bodyPr>
          <a:lstStyle/>
          <a:p>
            <a:endParaRPr lang="en-US" sz="1100" dirty="0"/>
          </a:p>
          <a:p>
            <a:r>
              <a:rPr lang="en-US" sz="1100" dirty="0">
                <a:hlinkClick r:id="rId4"/>
              </a:rPr>
              <a:t>http://www.opsview.com/network-monitoring-</a:t>
            </a:r>
            <a:r>
              <a:rPr lang="en-US" sz="1100" dirty="0" smtClean="0">
                <a:hlinkClick r:id="rId4"/>
              </a:rPr>
              <a:t>software</a:t>
            </a:r>
            <a:endParaRPr lang="en-US" sz="1100" dirty="0" smtClean="0"/>
          </a:p>
          <a:p>
            <a:r>
              <a:rPr lang="en-US" sz="1100" dirty="0" smtClean="0">
                <a:hlinkClick r:id="rId5"/>
              </a:rPr>
              <a:t>http</a:t>
            </a:r>
            <a:r>
              <a:rPr lang="en-US" sz="1100" dirty="0">
                <a:hlinkClick r:id="rId5"/>
              </a:rPr>
              <a:t>://www.cisco.com/c/en/us/products/cloud-systems-management/ciscoworks-lan-management-solution-3-2-earlier/</a:t>
            </a:r>
            <a:r>
              <a:rPr lang="en-US" sz="1100" dirty="0" smtClean="0">
                <a:hlinkClick r:id="rId5"/>
              </a:rPr>
              <a:t>index.html</a:t>
            </a:r>
            <a:endParaRPr lang="en-US" sz="1100" dirty="0" smtClean="0"/>
          </a:p>
          <a:p>
            <a:r>
              <a:rPr lang="en-US" sz="1100" dirty="0" smtClean="0">
                <a:hlinkClick r:id="rId6"/>
              </a:rPr>
              <a:t>https</a:t>
            </a:r>
            <a:r>
              <a:rPr lang="en-US" sz="1100" dirty="0">
                <a:hlinkClick r:id="rId6"/>
              </a:rPr>
              <a:t>://en.wikipedia.org/wiki/</a:t>
            </a:r>
            <a:r>
              <a:rPr lang="en-US" sz="1100" dirty="0" smtClean="0">
                <a:hlinkClick r:id="rId6"/>
              </a:rPr>
              <a:t>Wireshark</a:t>
            </a:r>
            <a:endParaRPr lang="en-US" sz="1100" dirty="0" smtClean="0"/>
          </a:p>
          <a:p>
            <a:r>
              <a:rPr lang="en-US" sz="1100" dirty="0" smtClean="0">
                <a:hlinkClick r:id="rId7"/>
              </a:rPr>
              <a:t>https</a:t>
            </a:r>
            <a:r>
              <a:rPr lang="en-US" sz="1100" dirty="0">
                <a:hlinkClick r:id="rId7"/>
              </a:rPr>
              <a:t>://en.wikipedia.org/wiki/</a:t>
            </a:r>
            <a:r>
              <a:rPr lang="en-US" sz="1100" dirty="0" smtClean="0">
                <a:hlinkClick r:id="rId7"/>
              </a:rPr>
              <a:t>System_Center_Operations_Manager</a:t>
            </a:r>
            <a:endParaRPr lang="en-US" sz="1100" dirty="0" smtClean="0"/>
          </a:p>
          <a:p>
            <a:r>
              <a:rPr lang="en-US" sz="1100" dirty="0" smtClean="0">
                <a:hlinkClick r:id="rId8"/>
              </a:rPr>
              <a:t>http</a:t>
            </a:r>
            <a:r>
              <a:rPr lang="en-US" sz="1100" dirty="0">
                <a:hlinkClick r:id="rId8"/>
              </a:rPr>
              <a:t>://www.techsoupforlibraries.org/cookbook-3/networking-and-security/tools/network-performance-metrics-</a:t>
            </a:r>
            <a:r>
              <a:rPr lang="en-US" sz="1100" dirty="0" smtClean="0">
                <a:hlinkClick r:id="rId8"/>
              </a:rPr>
              <a:t>defined</a:t>
            </a:r>
            <a:endParaRPr lang="en-US" sz="1100" dirty="0" smtClean="0"/>
          </a:p>
          <a:p>
            <a:r>
              <a:rPr lang="en-US" sz="1100" dirty="0" smtClean="0">
                <a:hlinkClick r:id="rId9"/>
              </a:rPr>
              <a:t>https</a:t>
            </a:r>
            <a:r>
              <a:rPr lang="en-US" sz="1100" dirty="0">
                <a:hlinkClick r:id="rId9"/>
              </a:rPr>
              <a:t>://en.wikipedia.org/wiki/</a:t>
            </a:r>
            <a:r>
              <a:rPr lang="en-US" sz="1100" dirty="0" smtClean="0">
                <a:hlinkClick r:id="rId9"/>
              </a:rPr>
              <a:t>Fiber_Distributed_Data_Interface</a:t>
            </a:r>
            <a:endParaRPr lang="en-US" sz="1100" dirty="0" smtClean="0"/>
          </a:p>
          <a:p>
            <a:r>
              <a:rPr lang="en-US" sz="1100" dirty="0" smtClean="0">
                <a:hlinkClick r:id="rId10"/>
              </a:rPr>
              <a:t>https</a:t>
            </a:r>
            <a:r>
              <a:rPr lang="en-US" sz="1100" dirty="0">
                <a:hlinkClick r:id="rId10"/>
              </a:rPr>
              <a:t>://en.wikipedia.org/wiki/</a:t>
            </a:r>
            <a:r>
              <a:rPr lang="en-US" sz="1100" dirty="0" smtClean="0">
                <a:hlinkClick r:id="rId10"/>
              </a:rPr>
              <a:t>OSI_model</a:t>
            </a:r>
            <a:endParaRPr lang="en-US" sz="1100" dirty="0" smtClean="0"/>
          </a:p>
          <a:p>
            <a:r>
              <a:rPr lang="en-US" sz="1100" dirty="0" smtClean="0">
                <a:hlinkClick r:id="rId11"/>
              </a:rPr>
              <a:t>https</a:t>
            </a:r>
            <a:r>
              <a:rPr lang="en-US" sz="1100" dirty="0">
                <a:hlinkClick r:id="rId11"/>
              </a:rPr>
              <a:t>://en.wikipedia.org/wiki/</a:t>
            </a:r>
            <a:r>
              <a:rPr lang="en-US" sz="1100" dirty="0" smtClean="0">
                <a:hlinkClick r:id="rId11"/>
              </a:rPr>
              <a:t>Internet_protocol_suite</a:t>
            </a:r>
            <a:endParaRPr lang="en-US" sz="1100" dirty="0" smtClean="0"/>
          </a:p>
          <a:p>
            <a:r>
              <a:rPr lang="en-US" sz="1100" dirty="0" smtClean="0">
                <a:hlinkClick r:id="rId12"/>
              </a:rPr>
              <a:t>https</a:t>
            </a:r>
            <a:r>
              <a:rPr lang="en-US" sz="1100" dirty="0">
                <a:hlinkClick r:id="rId12"/>
              </a:rPr>
              <a:t>://en.wikipedia.org/wiki/</a:t>
            </a:r>
            <a:r>
              <a:rPr lang="en-US" sz="1100" dirty="0" smtClean="0">
                <a:hlinkClick r:id="rId12"/>
              </a:rPr>
              <a:t>Simple_Mail_Transfer_Protocol</a:t>
            </a:r>
            <a:endParaRPr lang="en-US" sz="1100" dirty="0" smtClean="0"/>
          </a:p>
          <a:p>
            <a:r>
              <a:rPr lang="en-US" sz="1100" dirty="0" smtClean="0">
                <a:hlinkClick r:id="rId13"/>
              </a:rPr>
              <a:t>https</a:t>
            </a:r>
            <a:r>
              <a:rPr lang="en-US" sz="1100" dirty="0">
                <a:hlinkClick r:id="rId13"/>
              </a:rPr>
              <a:t>://en.wikipedia.org/wiki/</a:t>
            </a:r>
            <a:r>
              <a:rPr lang="en-US" sz="1100" dirty="0" smtClean="0">
                <a:hlinkClick r:id="rId13"/>
              </a:rPr>
              <a:t>Comparison_of_operating_systems</a:t>
            </a:r>
            <a:endParaRPr lang="en-US" sz="1100" dirty="0" smtClean="0"/>
          </a:p>
          <a:p>
            <a:r>
              <a:rPr lang="en-US" sz="1100" dirty="0" smtClean="0">
                <a:hlinkClick r:id="rId14"/>
              </a:rPr>
              <a:t>https</a:t>
            </a:r>
            <a:r>
              <a:rPr lang="en-US" sz="1100" dirty="0">
                <a:hlinkClick r:id="rId14"/>
              </a:rPr>
              <a:t>://en.wikipedia.org/wiki/Software-</a:t>
            </a:r>
            <a:r>
              <a:rPr lang="en-US" sz="1100" dirty="0" smtClean="0">
                <a:hlinkClick r:id="rId14"/>
              </a:rPr>
              <a:t>defined_networking</a:t>
            </a:r>
            <a:endParaRPr lang="en-US" sz="1100" dirty="0" smtClean="0"/>
          </a:p>
          <a:p>
            <a:r>
              <a:rPr lang="en-US" sz="1100" dirty="0" smtClean="0">
                <a:hlinkClick r:id="rId15"/>
              </a:rPr>
              <a:t>http</a:t>
            </a:r>
            <a:r>
              <a:rPr lang="en-US" sz="1100" dirty="0">
                <a:hlinkClick r:id="rId15"/>
              </a:rPr>
              <a:t>://www.informationweek.com/cloud/10-emerging-it-trends-from-gartner-symposium/d/d-id/1322569?_mc=RSS_IWK_EDT&amp;image_number=</a:t>
            </a:r>
            <a:r>
              <a:rPr lang="en-US" sz="1100" dirty="0" smtClean="0">
                <a:hlinkClick r:id="rId15"/>
              </a:rPr>
              <a:t>4</a:t>
            </a:r>
            <a:endParaRPr lang="en-US" sz="1100" dirty="0" smtClean="0"/>
          </a:p>
          <a:p>
            <a:r>
              <a:rPr lang="en-US" sz="1100" dirty="0" smtClean="0">
                <a:hlinkClick r:id="rId16"/>
              </a:rPr>
              <a:t>http</a:t>
            </a:r>
            <a:r>
              <a:rPr lang="en-US" sz="1100" dirty="0">
                <a:hlinkClick r:id="rId16"/>
              </a:rPr>
              <a:t>://www.informationweek.com/cloud/10-emerging-it-trends-from-gartner-symposium/d/d-id/1322569?_mc=RSS_IWK_EDT&amp;image_number=</a:t>
            </a:r>
            <a:r>
              <a:rPr lang="en-US" sz="1100" dirty="0" smtClean="0">
                <a:hlinkClick r:id="rId16"/>
              </a:rPr>
              <a:t>7</a:t>
            </a:r>
            <a:endParaRPr lang="en-US" sz="1100" dirty="0" smtClean="0"/>
          </a:p>
          <a:p>
            <a:r>
              <a:rPr lang="en-US" sz="1100" dirty="0" smtClean="0">
                <a:hlinkClick r:id="rId17"/>
              </a:rPr>
              <a:t>http</a:t>
            </a:r>
            <a:r>
              <a:rPr lang="en-US" sz="1100" dirty="0">
                <a:hlinkClick r:id="rId17"/>
              </a:rPr>
              <a:t>://www.govtech.com/</a:t>
            </a:r>
            <a:r>
              <a:rPr lang="en-US" sz="1100" dirty="0" smtClean="0">
                <a:hlinkClick r:id="rId17"/>
              </a:rPr>
              <a:t>transportation</a:t>
            </a:r>
            <a:r>
              <a:rPr lang="en-US" sz="1100" dirty="0">
                <a:hlinkClick r:id="rId17"/>
              </a:rPr>
              <a:t>/Is-Edge-Computing-Key-to-the-Internet-of-</a:t>
            </a:r>
            <a:r>
              <a:rPr lang="en-US" sz="1100" dirty="0" smtClean="0">
                <a:hlinkClick r:id="rId17"/>
              </a:rPr>
              <a:t>Things.html</a:t>
            </a:r>
            <a:endParaRPr lang="en-US" sz="1100" dirty="0" smtClean="0"/>
          </a:p>
          <a:p>
            <a:r>
              <a:rPr lang="en-US" sz="1100" dirty="0">
                <a:hlinkClick r:id="rId18"/>
              </a:rPr>
              <a:t>http://www.opencompute.org/about/energy-efficiency</a:t>
            </a:r>
            <a:r>
              <a:rPr lang="en-US" sz="1100" dirty="0" smtClean="0">
                <a:hlinkClick r:id="rId18"/>
              </a:rPr>
              <a:t>/</a:t>
            </a:r>
            <a:endParaRPr lang="en-US" sz="1100" dirty="0" smtClean="0"/>
          </a:p>
          <a:p>
            <a:r>
              <a:rPr lang="en-US" sz="1100" dirty="0">
                <a:hlinkClick r:id="rId19"/>
              </a:rPr>
              <a:t>http://www.opencompute.org/projects/networking</a:t>
            </a:r>
            <a:r>
              <a:rPr lang="en-US" sz="1100" dirty="0" smtClean="0">
                <a:hlinkClick r:id="rId19"/>
              </a:rPr>
              <a:t>/</a:t>
            </a:r>
            <a:endParaRPr lang="en-US" sz="1100" dirty="0" smtClean="0"/>
          </a:p>
          <a:p>
            <a:r>
              <a:rPr lang="en-US" sz="1100" dirty="0">
                <a:hlinkClick r:id="rId20"/>
              </a:rPr>
              <a:t>http://www.opencompute.org/about/mission-and-principles</a:t>
            </a:r>
            <a:r>
              <a:rPr lang="en-US" sz="1100" dirty="0" smtClean="0">
                <a:hlinkClick r:id="rId20"/>
              </a:rPr>
              <a:t>/</a:t>
            </a:r>
            <a:endParaRPr lang="en-US" sz="1100" dirty="0" smtClean="0"/>
          </a:p>
          <a:p>
            <a:endParaRPr lang="en-US" sz="1100" dirty="0" smtClean="0"/>
          </a:p>
          <a:p>
            <a:endParaRPr lang="en-US" sz="1100" dirty="0" smtClean="0"/>
          </a:p>
          <a:p>
            <a:r>
              <a:rPr lang="en-US" sz="1100" dirty="0" smtClean="0"/>
              <a:t>BTEC </a:t>
            </a:r>
            <a:r>
              <a:rPr lang="en-US" sz="1100" dirty="0"/>
              <a:t>Level 3 Information Technology Book 1 - Anderson, Jarvis, Kaye, Lawson, McGill, Phillips, Smith</a:t>
            </a:r>
          </a:p>
          <a:p>
            <a:r>
              <a:rPr lang="en-US" sz="1100" dirty="0"/>
              <a:t>Computer Architecture and Communications - Neil Willis</a:t>
            </a:r>
          </a:p>
          <a:p>
            <a:endParaRPr lang="en-US" sz="1100" dirty="0"/>
          </a:p>
        </p:txBody>
      </p:sp>
    </p:spTree>
    <p:extLst>
      <p:ext uri="{BB962C8B-B14F-4D97-AF65-F5344CB8AC3E}">
        <p14:creationId xmlns:p14="http://schemas.microsoft.com/office/powerpoint/2010/main" val="1080510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Network Operating Systems</a:t>
            </a:r>
            <a:endParaRPr lang="en-US" sz="4400" b="1" dirty="0">
              <a:solidFill>
                <a:schemeClr val="bg1"/>
              </a:solidFill>
            </a:endParaRPr>
          </a:p>
        </p:txBody>
      </p:sp>
      <p:sp>
        <p:nvSpPr>
          <p:cNvPr id="5" name="TextBox 4"/>
          <p:cNvSpPr txBox="1"/>
          <p:nvPr/>
        </p:nvSpPr>
        <p:spPr>
          <a:xfrm>
            <a:off x="781612" y="1460500"/>
            <a:ext cx="7796935" cy="5355313"/>
          </a:xfrm>
          <a:prstGeom prst="rect">
            <a:avLst/>
          </a:prstGeom>
          <a:noFill/>
        </p:spPr>
        <p:txBody>
          <a:bodyPr wrap="square" rtlCol="0">
            <a:spAutoFit/>
          </a:bodyPr>
          <a:lstStyle/>
          <a:p>
            <a:r>
              <a:rPr lang="en-GB" dirty="0" smtClean="0"/>
              <a:t>Windows </a:t>
            </a:r>
          </a:p>
          <a:p>
            <a:endParaRPr lang="en-GB" dirty="0" smtClean="0"/>
          </a:p>
          <a:p>
            <a:pPr lvl="1"/>
            <a:r>
              <a:rPr lang="en-GB" dirty="0" smtClean="0"/>
              <a:t>Common User Interface (with Desktop/Laptop PCs)</a:t>
            </a:r>
          </a:p>
          <a:p>
            <a:pPr lvl="1"/>
            <a:r>
              <a:rPr lang="en-GB" dirty="0" smtClean="0"/>
              <a:t>Closed Source / Proprietary System with Licence Fees</a:t>
            </a:r>
          </a:p>
          <a:p>
            <a:pPr lvl="1"/>
            <a:r>
              <a:rPr lang="en-GB" dirty="0" smtClean="0"/>
              <a:t>Supported with many applications available</a:t>
            </a:r>
            <a:endParaRPr lang="en-GB" dirty="0"/>
          </a:p>
          <a:p>
            <a:endParaRPr lang="en-GB" dirty="0" smtClean="0"/>
          </a:p>
          <a:p>
            <a:r>
              <a:rPr lang="en-GB" dirty="0" smtClean="0"/>
              <a:t>Linux</a:t>
            </a:r>
          </a:p>
          <a:p>
            <a:pPr lvl="1"/>
            <a:endParaRPr lang="en-GB" dirty="0"/>
          </a:p>
          <a:p>
            <a:pPr lvl="1"/>
            <a:r>
              <a:rPr lang="en-GB" dirty="0" smtClean="0"/>
              <a:t>Free / Open Source System (no licence fees)</a:t>
            </a:r>
          </a:p>
          <a:p>
            <a:pPr lvl="1"/>
            <a:r>
              <a:rPr lang="en-GB" dirty="0" smtClean="0"/>
              <a:t>Wide range of distributions (some with paid for support)</a:t>
            </a:r>
          </a:p>
          <a:p>
            <a:pPr lvl="1"/>
            <a:r>
              <a:rPr lang="en-GB" dirty="0" smtClean="0"/>
              <a:t>Supported on multiple processor types</a:t>
            </a:r>
          </a:p>
          <a:p>
            <a:endParaRPr lang="en-GB" dirty="0"/>
          </a:p>
          <a:p>
            <a:r>
              <a:rPr lang="en-GB" dirty="0" smtClean="0"/>
              <a:t>Others</a:t>
            </a:r>
          </a:p>
          <a:p>
            <a:endParaRPr lang="en-GB" dirty="0" smtClean="0"/>
          </a:p>
          <a:p>
            <a:pPr lvl="1"/>
            <a:r>
              <a:rPr lang="en-GB" dirty="0" smtClean="0"/>
              <a:t>Low % of market share</a:t>
            </a:r>
          </a:p>
          <a:p>
            <a:pPr lvl="1"/>
            <a:r>
              <a:rPr lang="en-GB" dirty="0" smtClean="0"/>
              <a:t>Some implementations tied  to vendors hardware</a:t>
            </a:r>
            <a:endParaRPr lang="en-GB" dirty="0"/>
          </a:p>
          <a:p>
            <a:endParaRPr lang="en-GB" dirty="0"/>
          </a:p>
          <a:p>
            <a:r>
              <a:rPr lang="en-US" dirty="0"/>
              <a:t> </a:t>
            </a:r>
            <a:endParaRPr lang="en-GB" dirty="0"/>
          </a:p>
          <a:p>
            <a:endParaRPr lang="en-US" dirty="0"/>
          </a:p>
        </p:txBody>
      </p:sp>
    </p:spTree>
    <p:extLst>
      <p:ext uri="{BB962C8B-B14F-4D97-AF65-F5344CB8AC3E}">
        <p14:creationId xmlns:p14="http://schemas.microsoft.com/office/powerpoint/2010/main" val="1597697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15" name="TextBox 14"/>
          <p:cNvSpPr txBox="1"/>
          <p:nvPr/>
        </p:nvSpPr>
        <p:spPr>
          <a:xfrm>
            <a:off x="771525" y="2933700"/>
            <a:ext cx="7810500" cy="1200328"/>
          </a:xfrm>
          <a:prstGeom prst="rect">
            <a:avLst/>
          </a:prstGeom>
          <a:noFill/>
        </p:spPr>
        <p:txBody>
          <a:bodyPr wrap="square" rtlCol="0">
            <a:spAutoFit/>
          </a:bodyPr>
          <a:lstStyle/>
          <a:p>
            <a:pPr algn="ctr"/>
            <a:r>
              <a:rPr lang="en-US" sz="4400" b="1" dirty="0" smtClean="0"/>
              <a:t>Networking Protocols</a:t>
            </a:r>
          </a:p>
          <a:p>
            <a:endParaRPr lang="en-US" sz="2800" dirty="0"/>
          </a:p>
        </p:txBody>
      </p:sp>
    </p:spTree>
    <p:extLst>
      <p:ext uri="{BB962C8B-B14F-4D97-AF65-F5344CB8AC3E}">
        <p14:creationId xmlns:p14="http://schemas.microsoft.com/office/powerpoint/2010/main" val="2199537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Protocols</a:t>
            </a:r>
            <a:endParaRPr lang="en-US" sz="5400" b="1" dirty="0">
              <a:solidFill>
                <a:schemeClr val="bg1"/>
              </a:solidFill>
            </a:endParaRPr>
          </a:p>
        </p:txBody>
      </p:sp>
      <p:sp>
        <p:nvSpPr>
          <p:cNvPr id="2" name="TextBox 1"/>
          <p:cNvSpPr txBox="1"/>
          <p:nvPr/>
        </p:nvSpPr>
        <p:spPr>
          <a:xfrm>
            <a:off x="764481" y="1193800"/>
            <a:ext cx="7595987" cy="3693319"/>
          </a:xfrm>
          <a:prstGeom prst="rect">
            <a:avLst/>
          </a:prstGeom>
          <a:noFill/>
        </p:spPr>
        <p:txBody>
          <a:bodyPr wrap="none" rtlCol="0">
            <a:spAutoFit/>
          </a:bodyPr>
          <a:lstStyle/>
          <a:p>
            <a:r>
              <a:rPr lang="en-US" dirty="0" smtClean="0"/>
              <a:t>Networking Protocols allow for communication between devices on a network.</a:t>
            </a:r>
          </a:p>
          <a:p>
            <a:endParaRPr lang="en-US" dirty="0"/>
          </a:p>
          <a:p>
            <a:r>
              <a:rPr lang="en-US" dirty="0" smtClean="0"/>
              <a:t>Examples of protocols include:</a:t>
            </a:r>
          </a:p>
          <a:p>
            <a:endParaRPr lang="en-US" dirty="0"/>
          </a:p>
          <a:p>
            <a:r>
              <a:rPr lang="en-US" dirty="0"/>
              <a:t>	SNMPv3 </a:t>
            </a:r>
            <a:endParaRPr lang="en-GB" dirty="0"/>
          </a:p>
          <a:p>
            <a:r>
              <a:rPr lang="en-US" dirty="0"/>
              <a:t>	ICMP</a:t>
            </a:r>
            <a:endParaRPr lang="en-GB" dirty="0"/>
          </a:p>
          <a:p>
            <a:r>
              <a:rPr lang="en-US" dirty="0"/>
              <a:t>	FTP</a:t>
            </a:r>
            <a:endParaRPr lang="en-GB" dirty="0"/>
          </a:p>
          <a:p>
            <a:r>
              <a:rPr lang="en-US" dirty="0"/>
              <a:t>	TFTP</a:t>
            </a:r>
            <a:endParaRPr lang="en-GB" dirty="0"/>
          </a:p>
          <a:p>
            <a:r>
              <a:rPr lang="en-US" dirty="0"/>
              <a:t>	FTPS</a:t>
            </a:r>
            <a:endParaRPr lang="en-GB" dirty="0"/>
          </a:p>
          <a:p>
            <a:r>
              <a:rPr lang="en-US" dirty="0"/>
              <a:t>	HTTP/HTTPS</a:t>
            </a:r>
            <a:endParaRPr lang="en-GB" dirty="0"/>
          </a:p>
          <a:p>
            <a:r>
              <a:rPr lang="en-US" dirty="0"/>
              <a:t>	NTP</a:t>
            </a:r>
            <a:endParaRPr lang="en-GB" dirty="0"/>
          </a:p>
          <a:p>
            <a:r>
              <a:rPr lang="en-US" dirty="0"/>
              <a:t>	SMTP</a:t>
            </a:r>
            <a:endParaRPr lang="en-GB" dirty="0"/>
          </a:p>
          <a:p>
            <a:endParaRPr lang="en-US" dirty="0"/>
          </a:p>
        </p:txBody>
      </p:sp>
    </p:spTree>
    <p:extLst>
      <p:ext uri="{BB962C8B-B14F-4D97-AF65-F5344CB8AC3E}">
        <p14:creationId xmlns:p14="http://schemas.microsoft.com/office/powerpoint/2010/main" val="570477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0" y="0"/>
            <a:ext cx="9144000" cy="892969"/>
          </a:xfrm>
          <a:prstGeom prst="rect">
            <a:avLst/>
          </a:prstGeom>
        </p:spPr>
      </p:pic>
      <p:sp>
        <p:nvSpPr>
          <p:cNvPr id="4" name="TextBox 3"/>
          <p:cNvSpPr txBox="1"/>
          <p:nvPr/>
        </p:nvSpPr>
        <p:spPr>
          <a:xfrm>
            <a:off x="0" y="19106"/>
            <a:ext cx="7646265" cy="769441"/>
          </a:xfrm>
          <a:prstGeom prst="rect">
            <a:avLst/>
          </a:prstGeom>
          <a:noFill/>
        </p:spPr>
        <p:txBody>
          <a:bodyPr wrap="square" rtlCol="0">
            <a:spAutoFit/>
          </a:bodyPr>
          <a:lstStyle/>
          <a:p>
            <a:r>
              <a:rPr lang="en-US" sz="4400" b="1" dirty="0" smtClean="0">
                <a:solidFill>
                  <a:schemeClr val="bg1"/>
                </a:solidFill>
              </a:rPr>
              <a:t>Protocols</a:t>
            </a:r>
            <a:endParaRPr lang="en-US" sz="5400" b="1" dirty="0">
              <a:solidFill>
                <a:schemeClr val="bg1"/>
              </a:solidFill>
            </a:endParaRP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936750" y="1367790"/>
            <a:ext cx="5270500" cy="4122420"/>
          </a:xfrm>
          <a:prstGeom prst="rect">
            <a:avLst/>
          </a:prstGeom>
          <a:noFill/>
          <a:ln>
            <a:noFill/>
          </a:ln>
        </p:spPr>
      </p:pic>
    </p:spTree>
    <p:extLst>
      <p:ext uri="{BB962C8B-B14F-4D97-AF65-F5344CB8AC3E}">
        <p14:creationId xmlns:p14="http://schemas.microsoft.com/office/powerpoint/2010/main" val="938690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2353</TotalTime>
  <Words>3592</Words>
  <Application>Microsoft Office PowerPoint</Application>
  <PresentationFormat>On-screen Show (4:3)</PresentationFormat>
  <Paragraphs>699</Paragraphs>
  <Slides>53</Slides>
  <Notes>53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Phillips</dc:creator>
  <cp:lastModifiedBy>Simon Light</cp:lastModifiedBy>
  <cp:revision>240</cp:revision>
  <cp:lastPrinted>2015-10-10T17:04:35Z</cp:lastPrinted>
  <dcterms:created xsi:type="dcterms:W3CDTF">2014-01-09T16:27:41Z</dcterms:created>
  <dcterms:modified xsi:type="dcterms:W3CDTF">2015-11-25T08:36:12Z</dcterms:modified>
</cp:coreProperties>
</file>