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44" y="330412"/>
            <a:ext cx="9404723" cy="1400530"/>
          </a:xfrm>
        </p:spPr>
        <p:txBody>
          <a:bodyPr/>
          <a:lstStyle/>
          <a:p>
            <a:r>
              <a:rPr lang="en-US" dirty="0" smtClean="0"/>
              <a:t>WEP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WEP stands for </a:t>
            </a:r>
            <a:r>
              <a:rPr lang="en-GB" dirty="0"/>
              <a:t>Wired Equivalent </a:t>
            </a:r>
            <a:r>
              <a:rPr lang="en-GB" dirty="0" smtClean="0"/>
              <a:t>Privacy.</a:t>
            </a:r>
          </a:p>
          <a:p>
            <a:r>
              <a:rPr lang="en-US" dirty="0" smtClean="0"/>
              <a:t>This doesn't mean it can be used on a wired network, but it provides the same privacy as a wired network.</a:t>
            </a:r>
            <a:endParaRPr lang="en-GB" dirty="0" smtClean="0"/>
          </a:p>
          <a:p>
            <a:r>
              <a:rPr lang="en-US" dirty="0" smtClean="0"/>
              <a:t>Can use two types of authentication:</a:t>
            </a:r>
          </a:p>
          <a:p>
            <a:pPr lvl="1"/>
            <a:r>
              <a:rPr lang="en-US" dirty="0" smtClean="0"/>
              <a:t>Open system</a:t>
            </a:r>
          </a:p>
          <a:p>
            <a:pPr lvl="1"/>
            <a:r>
              <a:rPr lang="en-US" dirty="0" smtClean="0"/>
              <a:t>Shared Key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0448332" y="0"/>
            <a:ext cx="703766" cy="1155918"/>
            <a:chOff x="9430901" y="575024"/>
            <a:chExt cx="703766" cy="1155918"/>
          </a:xfrm>
        </p:grpSpPr>
        <p:grpSp>
          <p:nvGrpSpPr>
            <p:cNvPr id="8" name="Group 7"/>
            <p:cNvGrpSpPr/>
            <p:nvPr/>
          </p:nvGrpSpPr>
          <p:grpSpPr>
            <a:xfrm>
              <a:off x="9430901" y="575024"/>
              <a:ext cx="678008" cy="1155918"/>
              <a:chOff x="9430901" y="575024"/>
              <a:chExt cx="678008" cy="1155918"/>
            </a:xfrm>
          </p:grpSpPr>
          <p:pic>
            <p:nvPicPr>
              <p:cNvPr id="1026" name="Picture 2" descr="Image result for baymax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81" r="893"/>
              <a:stretch/>
            </p:blipFill>
            <p:spPr bwMode="auto">
              <a:xfrm>
                <a:off x="9430901" y="575024"/>
                <a:ext cx="678008" cy="841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9430901" y="1417000"/>
                <a:ext cx="678008" cy="313942"/>
              </a:xfrm>
              <a:prstGeom prst="rect">
                <a:avLst/>
              </a:prstGeom>
              <a:solidFill>
                <a:srgbClr val="B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864210" y="1213223"/>
                <a:ext cx="244699" cy="389258"/>
              </a:xfrm>
              <a:prstGeom prst="rect">
                <a:avLst/>
              </a:prstGeom>
              <a:solidFill>
                <a:srgbClr val="B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9825574" y="1173277"/>
              <a:ext cx="309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: Open Systems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Open System authentication, the WLAN client </a:t>
            </a:r>
            <a:r>
              <a:rPr lang="en-GB" dirty="0" smtClean="0"/>
              <a:t>doesn't need to provide </a:t>
            </a:r>
            <a:r>
              <a:rPr lang="en-GB" dirty="0"/>
              <a:t>its credentials to the Access Point during authentication. </a:t>
            </a:r>
            <a:endParaRPr lang="en-GB" dirty="0" smtClean="0"/>
          </a:p>
          <a:p>
            <a:r>
              <a:rPr lang="en-GB" dirty="0" smtClean="0"/>
              <a:t>Any </a:t>
            </a:r>
            <a:r>
              <a:rPr lang="en-GB" dirty="0"/>
              <a:t>client can authenticate with the Access Point and then attempt to associate.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effect, no authentication occurs. Subsequently WEP keys can be used for encrypting data frames</a:t>
            </a:r>
            <a:r>
              <a:rPr lang="en-GB" dirty="0" smtClean="0"/>
              <a:t>. </a:t>
            </a:r>
          </a:p>
          <a:p>
            <a:r>
              <a:rPr lang="en-GB" dirty="0" smtClean="0"/>
              <a:t>At </a:t>
            </a:r>
            <a:r>
              <a:rPr lang="en-GB" dirty="0"/>
              <a:t>this point, the client must have the correct keys.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0448332" y="0"/>
            <a:ext cx="703766" cy="1155918"/>
            <a:chOff x="9430901" y="575024"/>
            <a:chExt cx="703766" cy="1155918"/>
          </a:xfrm>
        </p:grpSpPr>
        <p:grpSp>
          <p:nvGrpSpPr>
            <p:cNvPr id="5" name="Group 4"/>
            <p:cNvGrpSpPr/>
            <p:nvPr/>
          </p:nvGrpSpPr>
          <p:grpSpPr>
            <a:xfrm>
              <a:off x="9430901" y="575024"/>
              <a:ext cx="678008" cy="1155918"/>
              <a:chOff x="9430901" y="575024"/>
              <a:chExt cx="678008" cy="1155918"/>
            </a:xfrm>
          </p:grpSpPr>
          <p:pic>
            <p:nvPicPr>
              <p:cNvPr id="7" name="Picture 2" descr="Image result for baymax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81" r="893"/>
              <a:stretch/>
            </p:blipFill>
            <p:spPr bwMode="auto">
              <a:xfrm>
                <a:off x="9430901" y="575024"/>
                <a:ext cx="678008" cy="841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9430901" y="1417000"/>
                <a:ext cx="678008" cy="313942"/>
              </a:xfrm>
              <a:prstGeom prst="rect">
                <a:avLst/>
              </a:prstGeom>
              <a:solidFill>
                <a:srgbClr val="B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864210" y="1213223"/>
                <a:ext cx="244699" cy="389258"/>
              </a:xfrm>
              <a:prstGeom prst="rect">
                <a:avLst/>
              </a:prstGeom>
              <a:solidFill>
                <a:srgbClr val="B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9825574" y="1173277"/>
              <a:ext cx="309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5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: Shared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Shared Key authentication, the WEP key is used for authentication in a four-step challenge-response handshake:</a:t>
            </a:r>
          </a:p>
          <a:p>
            <a:pPr lvl="1"/>
            <a:r>
              <a:rPr lang="en-GB" dirty="0"/>
              <a:t>The client sends an authentication request to the Access Point.</a:t>
            </a:r>
          </a:p>
          <a:p>
            <a:pPr lvl="1"/>
            <a:r>
              <a:rPr lang="en-GB" dirty="0"/>
              <a:t>The Access Point replies with a </a:t>
            </a:r>
            <a:r>
              <a:rPr lang="en-GB" dirty="0" smtClean="0"/>
              <a:t>clear text challenge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client encrypts the challenge-text using the configured WEP key and sends it back in another authentication request.</a:t>
            </a:r>
          </a:p>
          <a:p>
            <a:pPr lvl="1"/>
            <a:r>
              <a:rPr lang="en-GB" dirty="0"/>
              <a:t>The Access Point decrypts the response. If this matches the challenge text, the Access Point sends back a positive reply.</a:t>
            </a:r>
          </a:p>
          <a:p>
            <a:r>
              <a:rPr lang="en-GB" dirty="0"/>
              <a:t>After the authentication and association, the pre-shared WEP key is also used for encrypting the data frames using RC4.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0448332" y="0"/>
            <a:ext cx="703766" cy="1155918"/>
            <a:chOff x="9430901" y="575024"/>
            <a:chExt cx="703766" cy="1155918"/>
          </a:xfrm>
        </p:grpSpPr>
        <p:grpSp>
          <p:nvGrpSpPr>
            <p:cNvPr id="5" name="Group 4"/>
            <p:cNvGrpSpPr/>
            <p:nvPr/>
          </p:nvGrpSpPr>
          <p:grpSpPr>
            <a:xfrm>
              <a:off x="9430901" y="575024"/>
              <a:ext cx="678008" cy="1155918"/>
              <a:chOff x="9430901" y="575024"/>
              <a:chExt cx="678008" cy="1155918"/>
            </a:xfrm>
          </p:grpSpPr>
          <p:pic>
            <p:nvPicPr>
              <p:cNvPr id="7" name="Picture 2" descr="Image result for baymax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81" r="893"/>
              <a:stretch/>
            </p:blipFill>
            <p:spPr bwMode="auto">
              <a:xfrm>
                <a:off x="9430901" y="575024"/>
                <a:ext cx="678008" cy="841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9430901" y="1417000"/>
                <a:ext cx="678008" cy="313942"/>
              </a:xfrm>
              <a:prstGeom prst="rect">
                <a:avLst/>
              </a:prstGeom>
              <a:solidFill>
                <a:srgbClr val="B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864210" y="1213223"/>
                <a:ext cx="244699" cy="389258"/>
              </a:xfrm>
              <a:prstGeom prst="rect">
                <a:avLst/>
              </a:prstGeom>
              <a:solidFill>
                <a:srgbClr val="B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9825574" y="1173277"/>
              <a:ext cx="309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5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WEP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WPA</a:t>
            </a:r>
          </a:p>
          <a:p>
            <a:r>
              <a:rPr lang="en-US" sz="4400" dirty="0" smtClean="0"/>
              <a:t>WEP2</a:t>
            </a:r>
          </a:p>
          <a:p>
            <a:r>
              <a:rPr lang="en-US" sz="4400" dirty="0" smtClean="0"/>
              <a:t>WEP+</a:t>
            </a:r>
          </a:p>
          <a:p>
            <a:r>
              <a:rPr lang="en-US" sz="4400" dirty="0" smtClean="0"/>
              <a:t>Dynamic WEP</a:t>
            </a:r>
            <a:endParaRPr lang="en-GB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448332" y="0"/>
            <a:ext cx="703766" cy="1155918"/>
            <a:chOff x="9430901" y="575024"/>
            <a:chExt cx="703766" cy="1155918"/>
          </a:xfrm>
        </p:grpSpPr>
        <p:grpSp>
          <p:nvGrpSpPr>
            <p:cNvPr id="5" name="Group 4"/>
            <p:cNvGrpSpPr/>
            <p:nvPr/>
          </p:nvGrpSpPr>
          <p:grpSpPr>
            <a:xfrm>
              <a:off x="9430901" y="575024"/>
              <a:ext cx="678008" cy="1155918"/>
              <a:chOff x="9430901" y="575024"/>
              <a:chExt cx="678008" cy="1155918"/>
            </a:xfrm>
          </p:grpSpPr>
          <p:pic>
            <p:nvPicPr>
              <p:cNvPr id="7" name="Picture 2" descr="Image result for baymax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81" r="893"/>
              <a:stretch/>
            </p:blipFill>
            <p:spPr bwMode="auto">
              <a:xfrm>
                <a:off x="9430901" y="575024"/>
                <a:ext cx="678008" cy="841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9430901" y="1417000"/>
                <a:ext cx="678008" cy="313942"/>
              </a:xfrm>
              <a:prstGeom prst="rect">
                <a:avLst/>
              </a:prstGeom>
              <a:solidFill>
                <a:srgbClr val="B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864210" y="1213223"/>
                <a:ext cx="244699" cy="389258"/>
              </a:xfrm>
              <a:prstGeom prst="rect">
                <a:avLst/>
              </a:prstGeom>
              <a:solidFill>
                <a:srgbClr val="B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9825574" y="1173277"/>
              <a:ext cx="309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1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164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WEP</vt:lpstr>
      <vt:lpstr>WEP : Open Systems </vt:lpstr>
      <vt:lpstr>WEP : Shared Key</vt:lpstr>
      <vt:lpstr>Other types of WEP</vt:lpstr>
    </vt:vector>
  </TitlesOfParts>
  <Company>UTC Reading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WEP</dc:title>
  <dc:creator>Simon Light</dc:creator>
  <cp:lastModifiedBy>Simon Light</cp:lastModifiedBy>
  <cp:revision>4</cp:revision>
  <dcterms:created xsi:type="dcterms:W3CDTF">2015-11-26T09:57:37Z</dcterms:created>
  <dcterms:modified xsi:type="dcterms:W3CDTF">2015-11-26T10:26:15Z</dcterms:modified>
</cp:coreProperties>
</file>