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58" r:id="rId5"/>
    <p:sldId id="270" r:id="rId6"/>
    <p:sldId id="260" r:id="rId7"/>
    <p:sldId id="261" r:id="rId8"/>
    <p:sldId id="262" r:id="rId9"/>
    <p:sldId id="263" r:id="rId10"/>
    <p:sldId id="264" r:id="rId11"/>
    <p:sldId id="265" r:id="rId12"/>
    <p:sldId id="271" r:id="rId13"/>
    <p:sldId id="266" r:id="rId14"/>
    <p:sldId id="267" r:id="rId15"/>
    <p:sldId id="268" r:id="rId16"/>
    <p:sldId id="272" r:id="rId17"/>
    <p:sldId id="279" r:id="rId18"/>
    <p:sldId id="274" r:id="rId19"/>
    <p:sldId id="275" r:id="rId20"/>
    <p:sldId id="276" r:id="rId21"/>
    <p:sldId id="283" r:id="rId22"/>
    <p:sldId id="282" r:id="rId23"/>
    <p:sldId id="284" r:id="rId24"/>
    <p:sldId id="285" r:id="rId25"/>
    <p:sldId id="286" r:id="rId26"/>
    <p:sldId id="287" r:id="rId27"/>
    <p:sldId id="288" r:id="rId28"/>
    <p:sldId id="25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openbookproject.net/thinkcs/python/english3e/events.html" TargetMode="External"/><Relationship Id="rId3" Type="http://schemas.openxmlformats.org/officeDocument/2006/relationships/hyperlink" Target="https://en.wikipedia.org/wiki/Procedural_programming" TargetMode="External"/><Relationship Id="rId7" Type="http://schemas.openxmlformats.org/officeDocument/2006/relationships/hyperlink" Target="https://en.wikipedia.org/wiki/Event-driven_programming"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6" Type="http://schemas.openxmlformats.org/officeDocument/2006/relationships/hyperlink" Target="http://science.blurtit.com/701976/what-are-disadvantages-of-event-driven-programming" TargetMode="External"/><Relationship Id="rId5" Type="http://schemas.openxmlformats.org/officeDocument/2006/relationships/hyperlink" Target="http://www.sciencehq.com/computing-technology/procedural-oriented-programming.html" TargetMode="External"/><Relationship Id="rId4" Type="http://schemas.openxmlformats.org/officeDocument/2006/relationships/hyperlink" Target="http://radar.oreilly.com/2014/01/should-you-start-programming-with-a-procedural-languag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6</a:t>
            </a:r>
            <a:r>
              <a:rPr lang="en-GB" smtClean="0"/>
              <a:t/>
            </a:r>
            <a:br>
              <a:rPr lang="en-GB" smtClean="0"/>
            </a:br>
            <a:r>
              <a:rPr lang="en-GB" smtClean="0"/>
              <a:t>Assignment </a:t>
            </a:r>
            <a:r>
              <a:rPr lang="en-GB" dirty="0" smtClean="0"/>
              <a:t>1</a:t>
            </a:r>
            <a:endParaRPr lang="en-GB" dirty="0"/>
          </a:p>
        </p:txBody>
      </p:sp>
      <p:sp>
        <p:nvSpPr>
          <p:cNvPr id="3" name="Subtitle 2"/>
          <p:cNvSpPr>
            <a:spLocks noGrp="1"/>
          </p:cNvSpPr>
          <p:nvPr>
            <p:ph type="subTitle" idx="1"/>
          </p:nvPr>
        </p:nvSpPr>
        <p:spPr/>
        <p:txBody>
          <a:bodyPr/>
          <a:lstStyle/>
          <a:p>
            <a:r>
              <a:rPr lang="en-GB" dirty="0" smtClean="0"/>
              <a:t>By Simon light</a:t>
            </a:r>
            <a:endParaRPr lang="en-GB" dirty="0"/>
          </a:p>
        </p:txBody>
      </p:sp>
    </p:spTree>
    <p:extLst>
      <p:ext uri="{BB962C8B-B14F-4D97-AF65-F5344CB8AC3E}">
        <p14:creationId xmlns:p14="http://schemas.microsoft.com/office/powerpoint/2010/main" val="2552070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OO : Example</a:t>
            </a:r>
            <a:endParaRPr lang="en-GB" dirty="0"/>
          </a:p>
        </p:txBody>
      </p:sp>
      <p:pic>
        <p:nvPicPr>
          <p:cNvPr id="4" name="Content Placeholder 3"/>
          <p:cNvPicPr>
            <a:picLocks noGrp="1" noChangeAspect="1"/>
          </p:cNvPicPr>
          <p:nvPr>
            <p:ph idx="1"/>
          </p:nvPr>
        </p:nvPicPr>
        <p:blipFill>
          <a:blip r:embed="rId2"/>
          <a:stretch>
            <a:fillRect/>
          </a:stretch>
        </p:blipFill>
        <p:spPr>
          <a:xfrm>
            <a:off x="4096154" y="2643874"/>
            <a:ext cx="7942222" cy="1154973"/>
          </a:xfrm>
          <a:prstGeom prst="rect">
            <a:avLst/>
          </a:prstGeom>
        </p:spPr>
      </p:pic>
      <p:sp>
        <p:nvSpPr>
          <p:cNvPr id="5" name="TextBox 4"/>
          <p:cNvSpPr txBox="1"/>
          <p:nvPr/>
        </p:nvSpPr>
        <p:spPr>
          <a:xfrm>
            <a:off x="646111" y="1313645"/>
            <a:ext cx="10494114" cy="923330"/>
          </a:xfrm>
          <a:prstGeom prst="rect">
            <a:avLst/>
          </a:prstGeom>
          <a:noFill/>
        </p:spPr>
        <p:txBody>
          <a:bodyPr wrap="square" rtlCol="0">
            <a:spAutoFit/>
          </a:bodyPr>
          <a:lstStyle/>
          <a:p>
            <a:r>
              <a:rPr lang="en-GB" dirty="0" smtClean="0"/>
              <a:t>The class ‘</a:t>
            </a:r>
            <a:r>
              <a:rPr lang="en-GB" dirty="0" err="1" smtClean="0"/>
              <a:t>drawSprite</a:t>
            </a:r>
            <a:r>
              <a:rPr lang="en-GB" dirty="0" smtClean="0"/>
              <a:t>’ which means that when it is called it takes an input as shown. The class will then use that input and return a value. In this case the class returns ‘void’ meaning nothing. In this class the inputs are used to depict which sprite you want to draw and where.</a:t>
            </a:r>
            <a:endParaRPr lang="en-GB" dirty="0"/>
          </a:p>
        </p:txBody>
      </p:sp>
      <p:pic>
        <p:nvPicPr>
          <p:cNvPr id="6" name="Picture 5"/>
          <p:cNvPicPr>
            <a:picLocks noChangeAspect="1"/>
          </p:cNvPicPr>
          <p:nvPr/>
        </p:nvPicPr>
        <p:blipFill>
          <a:blip r:embed="rId3"/>
          <a:stretch>
            <a:fillRect/>
          </a:stretch>
        </p:blipFill>
        <p:spPr>
          <a:xfrm>
            <a:off x="307951" y="4340180"/>
            <a:ext cx="4818918" cy="354639"/>
          </a:xfrm>
          <a:prstGeom prst="rect">
            <a:avLst/>
          </a:prstGeom>
        </p:spPr>
      </p:pic>
      <p:cxnSp>
        <p:nvCxnSpPr>
          <p:cNvPr id="8" name="Straight Arrow Connector 7"/>
          <p:cNvCxnSpPr>
            <a:stCxn id="5" idx="2"/>
          </p:cNvCxnSpPr>
          <p:nvPr/>
        </p:nvCxnSpPr>
        <p:spPr>
          <a:xfrm>
            <a:off x="5893168" y="2236975"/>
            <a:ext cx="533390" cy="4068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68203" y="2331076"/>
            <a:ext cx="38636" cy="2009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289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Procedural Programming (PP)</a:t>
            </a:r>
            <a:endParaRPr lang="en-GB" dirty="0"/>
          </a:p>
        </p:txBody>
      </p:sp>
      <p:sp>
        <p:nvSpPr>
          <p:cNvPr id="3" name="Content Placeholder 2"/>
          <p:cNvSpPr>
            <a:spLocks noGrp="1"/>
          </p:cNvSpPr>
          <p:nvPr>
            <p:ph idx="1"/>
          </p:nvPr>
        </p:nvSpPr>
        <p:spPr/>
        <p:txBody>
          <a:bodyPr/>
          <a:lstStyle/>
          <a:p>
            <a:r>
              <a:rPr lang="en-GB" dirty="0" smtClean="0"/>
              <a:t>Procedural programming is based upon the calling of procedures/routines and subroutines.</a:t>
            </a:r>
          </a:p>
          <a:p>
            <a:r>
              <a:rPr lang="en-GB" dirty="0" smtClean="0"/>
              <a:t>In this way it is similar to OO but it differs in the fact that the routines do not contain data and can be called from anywhere in the program.</a:t>
            </a:r>
            <a:endParaRPr lang="en-GB" b="1" i="1" dirty="0" smtClean="0"/>
          </a:p>
          <a:p>
            <a:r>
              <a:rPr lang="en-GB" dirty="0" smtClean="0"/>
              <a:t>Routines may be called anywhere in the program including itself and other routines/subroutines.</a:t>
            </a:r>
            <a:endParaRPr lang="en-GB" dirty="0"/>
          </a:p>
        </p:txBody>
      </p:sp>
    </p:spTree>
    <p:extLst>
      <p:ext uri="{BB962C8B-B14F-4D97-AF65-F5344CB8AC3E}">
        <p14:creationId xmlns:p14="http://schemas.microsoft.com/office/powerpoint/2010/main" val="856074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PP : Draw -backs</a:t>
            </a:r>
            <a:endParaRPr lang="en-GB" dirty="0"/>
          </a:p>
        </p:txBody>
      </p:sp>
      <p:sp>
        <p:nvSpPr>
          <p:cNvPr id="3" name="Content Placeholder 2"/>
          <p:cNvSpPr>
            <a:spLocks noGrp="1"/>
          </p:cNvSpPr>
          <p:nvPr>
            <p:ph idx="1"/>
          </p:nvPr>
        </p:nvSpPr>
        <p:spPr/>
        <p:txBody>
          <a:bodyPr/>
          <a:lstStyle/>
          <a:p>
            <a:r>
              <a:rPr lang="en-GB" dirty="0"/>
              <a:t>It emphasis on doing things. Data is given a second class status even through data is the reason for the existence of the program.</a:t>
            </a:r>
          </a:p>
          <a:p>
            <a:r>
              <a:rPr lang="en-GB" dirty="0"/>
              <a:t>Since every function has complete access to the global variables, the new programmer can corrupt the data accidentally by creating function. Similarly, if new data is to be added, all the function needed to be modified to access the data.</a:t>
            </a:r>
          </a:p>
          <a:p>
            <a:r>
              <a:rPr lang="en-GB" dirty="0"/>
              <a:t>It is often difficult to design because the components function and data structure do not model the real world.</a:t>
            </a:r>
          </a:p>
          <a:p>
            <a:endParaRPr lang="en-GB" dirty="0"/>
          </a:p>
        </p:txBody>
      </p:sp>
    </p:spTree>
    <p:extLst>
      <p:ext uri="{BB962C8B-B14F-4D97-AF65-F5344CB8AC3E}">
        <p14:creationId xmlns:p14="http://schemas.microsoft.com/office/powerpoint/2010/main" val="3406547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PP : languages</a:t>
            </a:r>
            <a:endParaRPr lang="en-GB" dirty="0"/>
          </a:p>
        </p:txBody>
      </p:sp>
      <p:sp>
        <p:nvSpPr>
          <p:cNvPr id="3" name="Content Placeholder 2"/>
          <p:cNvSpPr>
            <a:spLocks noGrp="1"/>
          </p:cNvSpPr>
          <p:nvPr>
            <p:ph idx="1"/>
          </p:nvPr>
        </p:nvSpPr>
        <p:spPr/>
        <p:txBody>
          <a:bodyPr/>
          <a:lstStyle/>
          <a:p>
            <a:r>
              <a:rPr lang="en-GB" dirty="0" smtClean="0"/>
              <a:t>Some of the common PP languages include :</a:t>
            </a:r>
          </a:p>
          <a:p>
            <a:pPr lvl="1"/>
            <a:r>
              <a:rPr lang="en-GB" dirty="0" smtClean="0"/>
              <a:t>C</a:t>
            </a:r>
          </a:p>
          <a:p>
            <a:pPr lvl="1"/>
            <a:r>
              <a:rPr lang="en-GB" dirty="0" smtClean="0"/>
              <a:t>GO</a:t>
            </a:r>
          </a:p>
          <a:p>
            <a:pPr lvl="1"/>
            <a:r>
              <a:rPr lang="en-GB" dirty="0" smtClean="0"/>
              <a:t>Fortran</a:t>
            </a:r>
          </a:p>
          <a:p>
            <a:pPr lvl="1"/>
            <a:r>
              <a:rPr lang="en-GB" dirty="0" smtClean="0"/>
              <a:t>Pascal</a:t>
            </a:r>
          </a:p>
          <a:p>
            <a:pPr lvl="1"/>
            <a:r>
              <a:rPr lang="en-GB" dirty="0" smtClean="0"/>
              <a:t>BASIC</a:t>
            </a:r>
            <a:endParaRPr lang="en-GB" dirty="0"/>
          </a:p>
        </p:txBody>
      </p:sp>
    </p:spTree>
    <p:extLst>
      <p:ext uri="{BB962C8B-B14F-4D97-AF65-F5344CB8AC3E}">
        <p14:creationId xmlns:p14="http://schemas.microsoft.com/office/powerpoint/2010/main" val="1257503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PP : Typical Uses</a:t>
            </a:r>
            <a:endParaRPr lang="en-GB" dirty="0"/>
          </a:p>
        </p:txBody>
      </p:sp>
      <p:sp>
        <p:nvSpPr>
          <p:cNvPr id="3" name="Content Placeholder 2"/>
          <p:cNvSpPr>
            <a:spLocks noGrp="1"/>
          </p:cNvSpPr>
          <p:nvPr>
            <p:ph idx="1"/>
          </p:nvPr>
        </p:nvSpPr>
        <p:spPr/>
        <p:txBody>
          <a:bodyPr/>
          <a:lstStyle/>
          <a:p>
            <a:r>
              <a:rPr lang="en-GB" dirty="0" smtClean="0"/>
              <a:t>PP should mainly be used if you want to run something over and over or in the background.</a:t>
            </a:r>
          </a:p>
          <a:p>
            <a:r>
              <a:rPr lang="en-GB" dirty="0" smtClean="0"/>
              <a:t>PP is also good for splitting a program up into chunks that happen a lot e.g. </a:t>
            </a:r>
            <a:r>
              <a:rPr lang="en-GB" dirty="0"/>
              <a:t>e</a:t>
            </a:r>
            <a:r>
              <a:rPr lang="en-GB" dirty="0" smtClean="0"/>
              <a:t>very time you come home you open the front door, walk through it and then close it. This happens every day so could be placed into a procedure that is called every time you come home.</a:t>
            </a:r>
            <a:endParaRPr lang="en-GB" dirty="0"/>
          </a:p>
        </p:txBody>
      </p:sp>
    </p:spTree>
    <p:extLst>
      <p:ext uri="{BB962C8B-B14F-4D97-AF65-F5344CB8AC3E}">
        <p14:creationId xmlns:p14="http://schemas.microsoft.com/office/powerpoint/2010/main" val="2132399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PP : Example</a:t>
            </a:r>
            <a:endParaRPr lang="en-GB" dirty="0"/>
          </a:p>
        </p:txBody>
      </p:sp>
      <p:pic>
        <p:nvPicPr>
          <p:cNvPr id="5" name="Picture 4"/>
          <p:cNvPicPr>
            <a:picLocks noChangeAspect="1"/>
          </p:cNvPicPr>
          <p:nvPr/>
        </p:nvPicPr>
        <p:blipFill rotWithShape="1">
          <a:blip r:embed="rId2"/>
          <a:srcRect l="984" t="1660" r="54173" b="1423"/>
          <a:stretch/>
        </p:blipFill>
        <p:spPr>
          <a:xfrm>
            <a:off x="3747752" y="1751526"/>
            <a:ext cx="3438660" cy="3578301"/>
          </a:xfrm>
          <a:prstGeom prst="rect">
            <a:avLst/>
          </a:prstGeom>
        </p:spPr>
      </p:pic>
      <p:sp>
        <p:nvSpPr>
          <p:cNvPr id="6" name="TextBox 5"/>
          <p:cNvSpPr txBox="1"/>
          <p:nvPr/>
        </p:nvSpPr>
        <p:spPr>
          <a:xfrm>
            <a:off x="450761" y="1519707"/>
            <a:ext cx="2665926" cy="830997"/>
          </a:xfrm>
          <a:prstGeom prst="rect">
            <a:avLst/>
          </a:prstGeom>
          <a:noFill/>
        </p:spPr>
        <p:txBody>
          <a:bodyPr wrap="square" rtlCol="0">
            <a:spAutoFit/>
          </a:bodyPr>
          <a:lstStyle/>
          <a:p>
            <a:r>
              <a:rPr lang="en-GB" sz="1600" dirty="0" smtClean="0"/>
              <a:t>Here is a simple addition program that I made in the language C.</a:t>
            </a:r>
            <a:endParaRPr lang="en-GB" sz="1600" dirty="0"/>
          </a:p>
        </p:txBody>
      </p:sp>
      <p:sp>
        <p:nvSpPr>
          <p:cNvPr id="7" name="TextBox 6"/>
          <p:cNvSpPr txBox="1"/>
          <p:nvPr/>
        </p:nvSpPr>
        <p:spPr>
          <a:xfrm>
            <a:off x="315532" y="3309291"/>
            <a:ext cx="3116687" cy="1569660"/>
          </a:xfrm>
          <a:prstGeom prst="rect">
            <a:avLst/>
          </a:prstGeom>
          <a:noFill/>
        </p:spPr>
        <p:txBody>
          <a:bodyPr wrap="square" rtlCol="0">
            <a:spAutoFit/>
          </a:bodyPr>
          <a:lstStyle/>
          <a:p>
            <a:r>
              <a:rPr lang="en-GB" sz="1600" dirty="0" smtClean="0"/>
              <a:t>The procedure ‘main’ will always run first in C. It then assigns two variables the values of 6 and 15. it also creates another variable of sum.</a:t>
            </a:r>
          </a:p>
        </p:txBody>
      </p:sp>
      <p:sp>
        <p:nvSpPr>
          <p:cNvPr id="8" name="TextBox 7"/>
          <p:cNvSpPr txBox="1"/>
          <p:nvPr/>
        </p:nvSpPr>
        <p:spPr>
          <a:xfrm>
            <a:off x="7482623" y="1027265"/>
            <a:ext cx="3387145" cy="1323439"/>
          </a:xfrm>
          <a:prstGeom prst="rect">
            <a:avLst/>
          </a:prstGeom>
          <a:noFill/>
        </p:spPr>
        <p:txBody>
          <a:bodyPr wrap="square" rtlCol="0">
            <a:spAutoFit/>
          </a:bodyPr>
          <a:lstStyle/>
          <a:p>
            <a:r>
              <a:rPr lang="en-GB" sz="1600" dirty="0" smtClean="0"/>
              <a:t>Main then calls the procedure of ‘add’ and places the two variables created into it. This makes the code jump to the point of the procedure ‘add’.</a:t>
            </a:r>
            <a:endParaRPr lang="en-GB" sz="1600" dirty="0"/>
          </a:p>
        </p:txBody>
      </p:sp>
      <p:sp>
        <p:nvSpPr>
          <p:cNvPr id="9" name="TextBox 8"/>
          <p:cNvSpPr txBox="1"/>
          <p:nvPr/>
        </p:nvSpPr>
        <p:spPr>
          <a:xfrm>
            <a:off x="8435659" y="2560693"/>
            <a:ext cx="3541690" cy="1323439"/>
          </a:xfrm>
          <a:prstGeom prst="rect">
            <a:avLst/>
          </a:prstGeom>
          <a:noFill/>
        </p:spPr>
        <p:txBody>
          <a:bodyPr wrap="square" rtlCol="0">
            <a:spAutoFit/>
          </a:bodyPr>
          <a:lstStyle/>
          <a:p>
            <a:r>
              <a:rPr lang="en-GB" sz="1600" dirty="0" smtClean="0"/>
              <a:t>The ‘add’ procedure then creates a variable called ‘result’. It then assigns the value of the sum of the two numbers entered to result. It then returns result.</a:t>
            </a:r>
            <a:endParaRPr lang="en-GB" sz="1600" dirty="0"/>
          </a:p>
        </p:txBody>
      </p:sp>
      <p:sp>
        <p:nvSpPr>
          <p:cNvPr id="10" name="TextBox 9"/>
          <p:cNvSpPr txBox="1"/>
          <p:nvPr/>
        </p:nvSpPr>
        <p:spPr>
          <a:xfrm>
            <a:off x="8139448" y="4094121"/>
            <a:ext cx="3657600" cy="1323439"/>
          </a:xfrm>
          <a:prstGeom prst="rect">
            <a:avLst/>
          </a:prstGeom>
          <a:noFill/>
        </p:spPr>
        <p:txBody>
          <a:bodyPr wrap="square" rtlCol="0">
            <a:spAutoFit/>
          </a:bodyPr>
          <a:lstStyle/>
          <a:p>
            <a:r>
              <a:rPr lang="en-GB" sz="1600" dirty="0" smtClean="0"/>
              <a:t>The code then jumps back to after the procedure being called. This then prints the result of ‘add’ with a variable called sum. The program then ends.</a:t>
            </a:r>
            <a:endParaRPr lang="en-GB" sz="1600" dirty="0"/>
          </a:p>
        </p:txBody>
      </p:sp>
      <p:cxnSp>
        <p:nvCxnSpPr>
          <p:cNvPr id="12" name="Straight Arrow Connector 11"/>
          <p:cNvCxnSpPr>
            <a:stCxn id="7" idx="3"/>
          </p:cNvCxnSpPr>
          <p:nvPr/>
        </p:nvCxnSpPr>
        <p:spPr>
          <a:xfrm flipV="1">
            <a:off x="3432219" y="2240924"/>
            <a:ext cx="663263" cy="18531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flipH="1">
            <a:off x="5048518" y="1688985"/>
            <a:ext cx="2434105" cy="12602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5467082" y="3222413"/>
            <a:ext cx="2968577" cy="1079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1"/>
          </p:cNvCxnSpPr>
          <p:nvPr/>
        </p:nvCxnSpPr>
        <p:spPr>
          <a:xfrm flipH="1" flipV="1">
            <a:off x="6130344" y="3438659"/>
            <a:ext cx="2009104" cy="1317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77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 Driven</a:t>
            </a:r>
            <a:endParaRPr lang="en-GB" dirty="0"/>
          </a:p>
        </p:txBody>
      </p:sp>
      <p:sp>
        <p:nvSpPr>
          <p:cNvPr id="3" name="Content Placeholder 2"/>
          <p:cNvSpPr>
            <a:spLocks noGrp="1"/>
          </p:cNvSpPr>
          <p:nvPr>
            <p:ph idx="1"/>
          </p:nvPr>
        </p:nvSpPr>
        <p:spPr/>
        <p:txBody>
          <a:bodyPr/>
          <a:lstStyle/>
          <a:p>
            <a:r>
              <a:rPr lang="en-GB" dirty="0" smtClean="0"/>
              <a:t>Event driven programming is all done of events (as is apparent)</a:t>
            </a:r>
          </a:p>
          <a:p>
            <a:r>
              <a:rPr lang="en-GB" dirty="0" smtClean="0"/>
              <a:t>An event could include:</a:t>
            </a:r>
          </a:p>
          <a:p>
            <a:pPr lvl="1"/>
            <a:r>
              <a:rPr lang="en-GB" dirty="0" smtClean="0"/>
              <a:t>A keyboard press</a:t>
            </a:r>
          </a:p>
          <a:p>
            <a:pPr lvl="1"/>
            <a:r>
              <a:rPr lang="en-GB" dirty="0" smtClean="0"/>
              <a:t>A mouse press</a:t>
            </a:r>
          </a:p>
          <a:p>
            <a:pPr lvl="1"/>
            <a:r>
              <a:rPr lang="en-GB" dirty="0" smtClean="0"/>
              <a:t>Voice</a:t>
            </a:r>
          </a:p>
          <a:p>
            <a:pPr lvl="1"/>
            <a:r>
              <a:rPr lang="en-GB" dirty="0" smtClean="0"/>
              <a:t>Device event (low battery/storage full)</a:t>
            </a:r>
            <a:endParaRPr lang="en-GB" dirty="0"/>
          </a:p>
        </p:txBody>
      </p:sp>
    </p:spTree>
    <p:extLst>
      <p:ext uri="{BB962C8B-B14F-4D97-AF65-F5344CB8AC3E}">
        <p14:creationId xmlns:p14="http://schemas.microsoft.com/office/powerpoint/2010/main" val="3040896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 drive : drawbacks</a:t>
            </a:r>
            <a:endParaRPr lang="en-GB" dirty="0"/>
          </a:p>
        </p:txBody>
      </p:sp>
      <p:sp>
        <p:nvSpPr>
          <p:cNvPr id="3" name="Content Placeholder 2"/>
          <p:cNvSpPr>
            <a:spLocks noGrp="1"/>
          </p:cNvSpPr>
          <p:nvPr>
            <p:ph idx="1"/>
          </p:nvPr>
        </p:nvSpPr>
        <p:spPr/>
        <p:txBody>
          <a:bodyPr/>
          <a:lstStyle/>
          <a:p>
            <a:r>
              <a:rPr lang="en-GB" dirty="0" smtClean="0"/>
              <a:t>Classes </a:t>
            </a:r>
            <a:r>
              <a:rPr lang="en-GB" dirty="0"/>
              <a:t>are often not reusable or hard to implement in other </a:t>
            </a:r>
            <a:r>
              <a:rPr lang="en-GB" dirty="0" smtClean="0"/>
              <a:t>applications.</a:t>
            </a:r>
          </a:p>
          <a:p>
            <a:r>
              <a:rPr lang="en-GB" dirty="0" smtClean="0"/>
              <a:t>Event </a:t>
            </a:r>
            <a:r>
              <a:rPr lang="en-GB" dirty="0"/>
              <a:t>Driven Programming is generally only useful in GUI </a:t>
            </a:r>
            <a:r>
              <a:rPr lang="en-GB" dirty="0" smtClean="0"/>
              <a:t>programming</a:t>
            </a:r>
          </a:p>
          <a:p>
            <a:r>
              <a:rPr lang="en-GB" dirty="0" smtClean="0"/>
              <a:t>Event </a:t>
            </a:r>
            <a:r>
              <a:rPr lang="en-GB" dirty="0"/>
              <a:t>Driven Programming is complex to </a:t>
            </a:r>
            <a:r>
              <a:rPr lang="en-GB" dirty="0" smtClean="0"/>
              <a:t>master</a:t>
            </a:r>
          </a:p>
          <a:p>
            <a:r>
              <a:rPr lang="en-GB" dirty="0" smtClean="0"/>
              <a:t>Is </a:t>
            </a:r>
            <a:r>
              <a:rPr lang="en-GB" dirty="0"/>
              <a:t>often not portable to other operating systems, such as in the case of the .NET framework under windows that uses event driven programming</a:t>
            </a:r>
            <a:r>
              <a:rPr lang="en-GB" dirty="0" smtClean="0"/>
              <a:t>.</a:t>
            </a:r>
          </a:p>
          <a:p>
            <a:r>
              <a:rPr lang="en-GB" dirty="0" smtClean="0"/>
              <a:t>For </a:t>
            </a:r>
            <a:r>
              <a:rPr lang="en-GB" dirty="0"/>
              <a:t>simple programs, event driven programming is often more complex and cumbersome than batch </a:t>
            </a:r>
            <a:r>
              <a:rPr lang="en-GB" dirty="0" smtClean="0"/>
              <a:t>programming.</a:t>
            </a:r>
          </a:p>
          <a:p>
            <a:r>
              <a:rPr lang="en-GB" dirty="0" smtClean="0"/>
              <a:t>The </a:t>
            </a:r>
            <a:r>
              <a:rPr lang="en-GB" dirty="0"/>
              <a:t>flow of the program is usually less logical and obvious.</a:t>
            </a:r>
          </a:p>
        </p:txBody>
      </p:sp>
    </p:spTree>
    <p:extLst>
      <p:ext uri="{BB962C8B-B14F-4D97-AF65-F5344CB8AC3E}">
        <p14:creationId xmlns:p14="http://schemas.microsoft.com/office/powerpoint/2010/main" val="2851000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 driven : languages</a:t>
            </a:r>
            <a:endParaRPr lang="en-GB" dirty="0"/>
          </a:p>
        </p:txBody>
      </p:sp>
      <p:sp>
        <p:nvSpPr>
          <p:cNvPr id="3" name="Content Placeholder 2"/>
          <p:cNvSpPr>
            <a:spLocks noGrp="1"/>
          </p:cNvSpPr>
          <p:nvPr>
            <p:ph idx="1"/>
          </p:nvPr>
        </p:nvSpPr>
        <p:spPr/>
        <p:txBody>
          <a:bodyPr>
            <a:normAutofit/>
          </a:bodyPr>
          <a:lstStyle/>
          <a:p>
            <a:r>
              <a:rPr lang="en-GB" dirty="0"/>
              <a:t>Visual Basic</a:t>
            </a:r>
          </a:p>
          <a:p>
            <a:r>
              <a:rPr lang="en-GB" dirty="0"/>
              <a:t>C#</a:t>
            </a:r>
          </a:p>
          <a:p>
            <a:r>
              <a:rPr lang="en-GB" dirty="0"/>
              <a:t>VBA</a:t>
            </a:r>
          </a:p>
          <a:p>
            <a:r>
              <a:rPr lang="en-GB" dirty="0"/>
              <a:t>Java</a:t>
            </a:r>
          </a:p>
          <a:p>
            <a:r>
              <a:rPr lang="en-GB" dirty="0" smtClean="0"/>
              <a:t>ColdFusion</a:t>
            </a:r>
            <a:endParaRPr lang="en-GB" dirty="0"/>
          </a:p>
          <a:p>
            <a:r>
              <a:rPr lang="en-GB" dirty="0" smtClean="0"/>
              <a:t>JavaScript</a:t>
            </a:r>
          </a:p>
          <a:p>
            <a:r>
              <a:rPr lang="en-GB" dirty="0" smtClean="0"/>
              <a:t>HTML</a:t>
            </a:r>
            <a:endParaRPr lang="en-GB" dirty="0"/>
          </a:p>
        </p:txBody>
      </p:sp>
    </p:spTree>
    <p:extLst>
      <p:ext uri="{BB962C8B-B14F-4D97-AF65-F5344CB8AC3E}">
        <p14:creationId xmlns:p14="http://schemas.microsoft.com/office/powerpoint/2010/main" val="3148501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 driven : Typical uses</a:t>
            </a:r>
            <a:endParaRPr lang="en-GB" dirty="0"/>
          </a:p>
        </p:txBody>
      </p:sp>
      <p:sp>
        <p:nvSpPr>
          <p:cNvPr id="3" name="Content Placeholder 2"/>
          <p:cNvSpPr>
            <a:spLocks noGrp="1"/>
          </p:cNvSpPr>
          <p:nvPr>
            <p:ph idx="1"/>
          </p:nvPr>
        </p:nvSpPr>
        <p:spPr/>
        <p:txBody>
          <a:bodyPr>
            <a:normAutofit/>
          </a:bodyPr>
          <a:lstStyle/>
          <a:p>
            <a:pPr marL="400050"/>
            <a:r>
              <a:rPr lang="en-GB" dirty="0" smtClean="0"/>
              <a:t>Pretty much anything that follows the paradigms flow.</a:t>
            </a:r>
          </a:p>
          <a:p>
            <a:pPr marL="800100" lvl="1"/>
            <a:r>
              <a:rPr lang="en-GB" dirty="0" smtClean="0"/>
              <a:t>Operations that happen on a user input</a:t>
            </a:r>
          </a:p>
          <a:p>
            <a:pPr marL="800100" lvl="1"/>
            <a:r>
              <a:rPr lang="en-GB" dirty="0" smtClean="0"/>
              <a:t>Operation that happen on a devices events</a:t>
            </a:r>
          </a:p>
          <a:p>
            <a:pPr marL="800100" lvl="1"/>
            <a:r>
              <a:rPr lang="en-GB" dirty="0" smtClean="0"/>
              <a:t>Operations that happen from sensor readouts</a:t>
            </a:r>
          </a:p>
          <a:p>
            <a:pPr marL="400050"/>
            <a:r>
              <a:rPr lang="en-GB" dirty="0" smtClean="0"/>
              <a:t>Anything other than this doesn't follow the paradigm and so is not effective in event driven</a:t>
            </a:r>
            <a:endParaRPr lang="en-GB" dirty="0"/>
          </a:p>
        </p:txBody>
      </p:sp>
    </p:spTree>
    <p:extLst>
      <p:ext uri="{BB962C8B-B14F-4D97-AF65-F5344CB8AC3E}">
        <p14:creationId xmlns:p14="http://schemas.microsoft.com/office/powerpoint/2010/main" val="306211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r>
              <a:rPr lang="en-GB" dirty="0" smtClean="0"/>
              <a:t>I will explain the differences between and typical uses of :</a:t>
            </a:r>
          </a:p>
          <a:p>
            <a:pPr lvl="1"/>
            <a:r>
              <a:rPr lang="en-GB" dirty="0" smtClean="0"/>
              <a:t>Object-Orientated</a:t>
            </a:r>
          </a:p>
          <a:p>
            <a:pPr lvl="1"/>
            <a:r>
              <a:rPr lang="en-GB" dirty="0" smtClean="0"/>
              <a:t>Procedural</a:t>
            </a:r>
          </a:p>
          <a:p>
            <a:pPr lvl="1"/>
            <a:r>
              <a:rPr lang="en-GB" dirty="0" smtClean="0"/>
              <a:t>Event Driven</a:t>
            </a:r>
          </a:p>
          <a:p>
            <a:pPr marL="57150" indent="0">
              <a:buNone/>
            </a:pPr>
            <a:r>
              <a:rPr lang="en-GB" dirty="0" smtClean="0"/>
              <a:t>I will also explain Scripted and Mark-up languages.</a:t>
            </a:r>
            <a:endParaRPr lang="en-GB" dirty="0"/>
          </a:p>
          <a:p>
            <a:pPr marL="57150" indent="0">
              <a:buNone/>
            </a:pPr>
            <a:r>
              <a:rPr lang="en-GB" dirty="0" smtClean="0"/>
              <a:t>I will also look into how to choose the right language for your needs.</a:t>
            </a:r>
            <a:endParaRPr lang="en-GB" dirty="0"/>
          </a:p>
        </p:txBody>
      </p:sp>
    </p:spTree>
    <p:extLst>
      <p:ext uri="{BB962C8B-B14F-4D97-AF65-F5344CB8AC3E}">
        <p14:creationId xmlns:p14="http://schemas.microsoft.com/office/powerpoint/2010/main" val="3166136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7896"/>
          </a:xfrm>
        </p:spPr>
        <p:txBody>
          <a:bodyPr/>
          <a:lstStyle/>
          <a:p>
            <a:r>
              <a:rPr lang="en-GB" dirty="0" smtClean="0"/>
              <a:t>Event driven: Example</a:t>
            </a:r>
            <a:endParaRPr lang="en-GB" dirty="0"/>
          </a:p>
        </p:txBody>
      </p:sp>
      <p:pic>
        <p:nvPicPr>
          <p:cNvPr id="6" name="Picture 5"/>
          <p:cNvPicPr>
            <a:picLocks noChangeAspect="1"/>
          </p:cNvPicPr>
          <p:nvPr/>
        </p:nvPicPr>
        <p:blipFill>
          <a:blip r:embed="rId2"/>
          <a:stretch>
            <a:fillRect/>
          </a:stretch>
        </p:blipFill>
        <p:spPr>
          <a:xfrm>
            <a:off x="3029134" y="2012592"/>
            <a:ext cx="4638675" cy="2781300"/>
          </a:xfrm>
          <a:prstGeom prst="rect">
            <a:avLst/>
          </a:prstGeom>
        </p:spPr>
      </p:pic>
      <p:sp>
        <p:nvSpPr>
          <p:cNvPr id="9" name="TextBox 8"/>
          <p:cNvSpPr txBox="1"/>
          <p:nvPr/>
        </p:nvSpPr>
        <p:spPr>
          <a:xfrm>
            <a:off x="231820" y="1558344"/>
            <a:ext cx="2575774" cy="1569660"/>
          </a:xfrm>
          <a:prstGeom prst="rect">
            <a:avLst/>
          </a:prstGeom>
          <a:noFill/>
        </p:spPr>
        <p:txBody>
          <a:bodyPr wrap="square" rtlCol="0">
            <a:spAutoFit/>
          </a:bodyPr>
          <a:lstStyle/>
          <a:p>
            <a:r>
              <a:rPr lang="en-GB" sz="1600" dirty="0" smtClean="0"/>
              <a:t>Here is an example of event driven programming in HTML. It moves a turtle to the position of your mouse when you click.</a:t>
            </a:r>
            <a:endParaRPr lang="en-GB" sz="1600" dirty="0"/>
          </a:p>
        </p:txBody>
      </p:sp>
      <p:sp>
        <p:nvSpPr>
          <p:cNvPr id="11" name="TextBox 10"/>
          <p:cNvSpPr txBox="1"/>
          <p:nvPr/>
        </p:nvSpPr>
        <p:spPr>
          <a:xfrm>
            <a:off x="386366" y="3554569"/>
            <a:ext cx="2421228" cy="830997"/>
          </a:xfrm>
          <a:prstGeom prst="rect">
            <a:avLst/>
          </a:prstGeom>
          <a:noFill/>
        </p:spPr>
        <p:txBody>
          <a:bodyPr wrap="square" rtlCol="0">
            <a:spAutoFit/>
          </a:bodyPr>
          <a:lstStyle/>
          <a:p>
            <a:r>
              <a:rPr lang="en-GB" sz="1600" dirty="0" smtClean="0"/>
              <a:t>This means “when the mouse is clicked, run ‘h1’.</a:t>
            </a:r>
            <a:endParaRPr lang="en-GB" sz="1600" dirty="0"/>
          </a:p>
        </p:txBody>
      </p:sp>
      <p:cxnSp>
        <p:nvCxnSpPr>
          <p:cNvPr id="13" name="Straight Arrow Connector 12"/>
          <p:cNvCxnSpPr>
            <a:stCxn id="11" idx="3"/>
          </p:cNvCxnSpPr>
          <p:nvPr/>
        </p:nvCxnSpPr>
        <p:spPr>
          <a:xfrm>
            <a:off x="2807594" y="3970068"/>
            <a:ext cx="695460" cy="41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p:cNvCxnSpPr>
          <p:nvPr/>
        </p:nvCxnSpPr>
        <p:spPr>
          <a:xfrm flipV="1">
            <a:off x="2807594" y="3970067"/>
            <a:ext cx="65682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71267" y="1967093"/>
            <a:ext cx="2717443" cy="830997"/>
          </a:xfrm>
          <a:prstGeom prst="rect">
            <a:avLst/>
          </a:prstGeom>
          <a:noFill/>
        </p:spPr>
        <p:txBody>
          <a:bodyPr wrap="square" rtlCol="0">
            <a:spAutoFit/>
          </a:bodyPr>
          <a:lstStyle/>
          <a:p>
            <a:r>
              <a:rPr lang="en-GB" sz="1600" dirty="0" smtClean="0"/>
              <a:t>This is the creation and setting up of the turtle on the screen.</a:t>
            </a:r>
            <a:endParaRPr lang="en-GB" sz="1600" dirty="0"/>
          </a:p>
        </p:txBody>
      </p:sp>
      <p:cxnSp>
        <p:nvCxnSpPr>
          <p:cNvPr id="24" name="Straight Arrow Connector 23"/>
          <p:cNvCxnSpPr>
            <a:stCxn id="19" idx="1"/>
          </p:cNvCxnSpPr>
          <p:nvPr/>
        </p:nvCxnSpPr>
        <p:spPr>
          <a:xfrm flipH="1">
            <a:off x="7405352" y="2382592"/>
            <a:ext cx="965915" cy="3992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64417" y="2012592"/>
            <a:ext cx="3953814" cy="18381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8165206" y="3554569"/>
            <a:ext cx="3760631" cy="584775"/>
          </a:xfrm>
          <a:prstGeom prst="rect">
            <a:avLst/>
          </a:prstGeom>
          <a:noFill/>
        </p:spPr>
        <p:txBody>
          <a:bodyPr wrap="square" rtlCol="0">
            <a:spAutoFit/>
          </a:bodyPr>
          <a:lstStyle/>
          <a:p>
            <a:r>
              <a:rPr lang="en-GB" sz="1600" dirty="0" smtClean="0"/>
              <a:t>This means go to the position of the mouse.</a:t>
            </a:r>
            <a:endParaRPr lang="en-GB" sz="1600" dirty="0"/>
          </a:p>
        </p:txBody>
      </p:sp>
      <p:cxnSp>
        <p:nvCxnSpPr>
          <p:cNvPr id="28" name="Straight Arrow Connector 27"/>
          <p:cNvCxnSpPr>
            <a:stCxn id="26" idx="1"/>
          </p:cNvCxnSpPr>
          <p:nvPr/>
        </p:nvCxnSpPr>
        <p:spPr>
          <a:xfrm flipH="1">
            <a:off x="4829577" y="3846957"/>
            <a:ext cx="3335629" cy="2227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574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smtClean="0"/>
              <a:t>P2</a:t>
            </a:r>
            <a:endParaRPr lang="en-GB" sz="8800"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17000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Choosing the right language</a:t>
            </a:r>
            <a:endParaRPr lang="en-GB" dirty="0"/>
          </a:p>
        </p:txBody>
      </p:sp>
      <p:sp>
        <p:nvSpPr>
          <p:cNvPr id="3" name="Content Placeholder 2"/>
          <p:cNvSpPr>
            <a:spLocks noGrp="1"/>
          </p:cNvSpPr>
          <p:nvPr>
            <p:ph idx="1"/>
          </p:nvPr>
        </p:nvSpPr>
        <p:spPr/>
        <p:txBody>
          <a:bodyPr/>
          <a:lstStyle/>
          <a:p>
            <a:r>
              <a:rPr lang="en-GB" dirty="0" smtClean="0"/>
              <a:t>Choosing the right language is very important when it comes to programming and is often one of the first things you do when starting a project. Here are some things you need to consider:</a:t>
            </a:r>
          </a:p>
          <a:p>
            <a:pPr lvl="1"/>
            <a:r>
              <a:rPr lang="en-GB" dirty="0" smtClean="0"/>
              <a:t>Is it actually practical for the use</a:t>
            </a:r>
          </a:p>
          <a:p>
            <a:pPr lvl="1"/>
            <a:r>
              <a:rPr lang="en-GB" dirty="0" smtClean="0"/>
              <a:t>Can it be used for the paradigm you need to use</a:t>
            </a:r>
          </a:p>
          <a:p>
            <a:pPr lvl="1"/>
            <a:r>
              <a:rPr lang="en-GB" dirty="0" smtClean="0"/>
              <a:t>Can it be used by the user</a:t>
            </a:r>
          </a:p>
          <a:p>
            <a:pPr lvl="1"/>
            <a:r>
              <a:rPr lang="en-GB" dirty="0" smtClean="0"/>
              <a:t>Is it compatible with files you need to supply it</a:t>
            </a:r>
          </a:p>
          <a:p>
            <a:pPr lvl="1"/>
            <a:r>
              <a:rPr lang="en-GB" dirty="0" smtClean="0"/>
              <a:t>Do you know it well enough to make what you need to</a:t>
            </a:r>
          </a:p>
          <a:p>
            <a:pPr lvl="1"/>
            <a:r>
              <a:rPr lang="en-GB" dirty="0" smtClean="0"/>
              <a:t>Do others in your team know it well enough</a:t>
            </a:r>
          </a:p>
          <a:p>
            <a:pPr lvl="1"/>
            <a:r>
              <a:rPr lang="en-GB" dirty="0" smtClean="0"/>
              <a:t>Are there pre-existing libraries available for what you want to do</a:t>
            </a:r>
            <a:endParaRPr lang="en-GB" dirty="0"/>
          </a:p>
        </p:txBody>
      </p:sp>
    </p:spTree>
    <p:extLst>
      <p:ext uri="{BB962C8B-B14F-4D97-AF65-F5344CB8AC3E}">
        <p14:creationId xmlns:p14="http://schemas.microsoft.com/office/powerpoint/2010/main" val="2008851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 : IOS game</a:t>
            </a:r>
            <a:endParaRPr lang="en-GB" dirty="0"/>
          </a:p>
        </p:txBody>
      </p:sp>
      <p:sp>
        <p:nvSpPr>
          <p:cNvPr id="3" name="Content Placeholder 2"/>
          <p:cNvSpPr>
            <a:spLocks noGrp="1"/>
          </p:cNvSpPr>
          <p:nvPr>
            <p:ph idx="1"/>
          </p:nvPr>
        </p:nvSpPr>
        <p:spPr/>
        <p:txBody>
          <a:bodyPr/>
          <a:lstStyle/>
          <a:p>
            <a:r>
              <a:rPr lang="en-GB" dirty="0" smtClean="0"/>
              <a:t>This is a good example of why you need to think about the end user.</a:t>
            </a:r>
          </a:p>
          <a:p>
            <a:r>
              <a:rPr lang="en-GB" dirty="0" smtClean="0"/>
              <a:t>Java may seem like a good choice here. </a:t>
            </a:r>
            <a:endParaRPr lang="en-GB" dirty="0"/>
          </a:p>
          <a:p>
            <a:pPr lvl="1"/>
            <a:r>
              <a:rPr lang="en-GB" dirty="0" smtClean="0"/>
              <a:t>It is event driven</a:t>
            </a:r>
          </a:p>
          <a:p>
            <a:pPr lvl="1"/>
            <a:r>
              <a:rPr lang="en-GB" dirty="0" smtClean="0"/>
              <a:t>Is compatible with graphics</a:t>
            </a:r>
          </a:p>
          <a:p>
            <a:pPr lvl="1"/>
            <a:r>
              <a:rPr lang="en-GB" dirty="0" smtClean="0"/>
              <a:t>There are a lot of gaming libraries available.</a:t>
            </a:r>
          </a:p>
          <a:p>
            <a:pPr lvl="1"/>
            <a:r>
              <a:rPr lang="en-GB" dirty="0" smtClean="0"/>
              <a:t>Java is quite easy to learn and is very popular with programmers.</a:t>
            </a:r>
          </a:p>
          <a:p>
            <a:r>
              <a:rPr lang="en-GB" dirty="0" smtClean="0"/>
              <a:t>There is good reasoning to develop the game in Java and you may go forward with and then start testing.</a:t>
            </a:r>
          </a:p>
          <a:p>
            <a:r>
              <a:rPr lang="en-GB" dirty="0" smtClean="0"/>
              <a:t>This is when you realise that IOS cannot run Java functions and so will not be able to play the game.</a:t>
            </a:r>
            <a:endParaRPr lang="en-GB" dirty="0"/>
          </a:p>
        </p:txBody>
      </p:sp>
    </p:spTree>
    <p:extLst>
      <p:ext uri="{BB962C8B-B14F-4D97-AF65-F5344CB8AC3E}">
        <p14:creationId xmlns:p14="http://schemas.microsoft.com/office/powerpoint/2010/main" val="3500481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2 : Web Page</a:t>
            </a:r>
            <a:endParaRPr lang="en-GB" dirty="0"/>
          </a:p>
        </p:txBody>
      </p:sp>
      <p:sp>
        <p:nvSpPr>
          <p:cNvPr id="3" name="Content Placeholder 2"/>
          <p:cNvSpPr>
            <a:spLocks noGrp="1"/>
          </p:cNvSpPr>
          <p:nvPr>
            <p:ph idx="1"/>
          </p:nvPr>
        </p:nvSpPr>
        <p:spPr/>
        <p:txBody>
          <a:bodyPr/>
          <a:lstStyle/>
          <a:p>
            <a:r>
              <a:rPr lang="en-GB" dirty="0" smtClean="0"/>
              <a:t>For a web page it is pretty obvious to most people that you would use HTML and I will show that it fits the requirements.</a:t>
            </a:r>
          </a:p>
          <a:p>
            <a:pPr lvl="1"/>
            <a:r>
              <a:rPr lang="en-GB" dirty="0" smtClean="0"/>
              <a:t>It is very popular</a:t>
            </a:r>
          </a:p>
          <a:p>
            <a:pPr lvl="1"/>
            <a:r>
              <a:rPr lang="en-GB" dirty="0" smtClean="0"/>
              <a:t>Has pre existing libraries</a:t>
            </a:r>
          </a:p>
          <a:p>
            <a:pPr lvl="1"/>
            <a:r>
              <a:rPr lang="en-GB" dirty="0" smtClean="0"/>
              <a:t>Is simple to pick up.</a:t>
            </a:r>
          </a:p>
          <a:p>
            <a:pPr lvl="1"/>
            <a:r>
              <a:rPr lang="en-GB" dirty="0" smtClean="0"/>
              <a:t>Is widely used across the internet to display web pages</a:t>
            </a:r>
          </a:p>
          <a:p>
            <a:pPr lvl="1"/>
            <a:r>
              <a:rPr lang="en-GB" dirty="0" smtClean="0"/>
              <a:t>Can have additional files/data put into it.</a:t>
            </a:r>
          </a:p>
          <a:p>
            <a:pPr lvl="1"/>
            <a:r>
              <a:rPr lang="en-GB" dirty="0" smtClean="0"/>
              <a:t>Has CSS to do graphics with other libraries</a:t>
            </a:r>
            <a:endParaRPr lang="en-GB" dirty="0"/>
          </a:p>
        </p:txBody>
      </p:sp>
    </p:spTree>
    <p:extLst>
      <p:ext uri="{BB962C8B-B14F-4D97-AF65-F5344CB8AC3E}">
        <p14:creationId xmlns:p14="http://schemas.microsoft.com/office/powerpoint/2010/main" val="167038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3 : Desktop application</a:t>
            </a:r>
            <a:endParaRPr lang="en-GB" dirty="0"/>
          </a:p>
        </p:txBody>
      </p:sp>
      <p:sp>
        <p:nvSpPr>
          <p:cNvPr id="3" name="Content Placeholder 2"/>
          <p:cNvSpPr>
            <a:spLocks noGrp="1"/>
          </p:cNvSpPr>
          <p:nvPr>
            <p:ph idx="1"/>
          </p:nvPr>
        </p:nvSpPr>
        <p:spPr/>
        <p:txBody>
          <a:bodyPr/>
          <a:lstStyle/>
          <a:p>
            <a:r>
              <a:rPr lang="en-GB" dirty="0" smtClean="0"/>
              <a:t>C# is a common used language and is chosen by Microsoft as their choice of desktop applications. </a:t>
            </a:r>
          </a:p>
          <a:p>
            <a:r>
              <a:rPr lang="en-GB" dirty="0" smtClean="0"/>
              <a:t>This is because:</a:t>
            </a:r>
          </a:p>
          <a:p>
            <a:pPr lvl="1"/>
            <a:r>
              <a:rPr lang="en-GB" dirty="0" smtClean="0"/>
              <a:t>Their whole team knows it.</a:t>
            </a:r>
          </a:p>
          <a:p>
            <a:pPr lvl="1"/>
            <a:r>
              <a:rPr lang="en-GB" dirty="0" smtClean="0"/>
              <a:t>It is compatible with their audience (windows users)</a:t>
            </a:r>
          </a:p>
          <a:p>
            <a:pPr lvl="1"/>
            <a:r>
              <a:rPr lang="en-GB" dirty="0" smtClean="0"/>
              <a:t>Has a lot of libraries</a:t>
            </a:r>
          </a:p>
          <a:p>
            <a:pPr lvl="1"/>
            <a:r>
              <a:rPr lang="en-GB" dirty="0" smtClean="0"/>
              <a:t>Has lots of file support (</a:t>
            </a:r>
            <a:r>
              <a:rPr lang="en-GB" dirty="0" err="1" smtClean="0"/>
              <a:t>inc.</a:t>
            </a:r>
            <a:r>
              <a:rPr lang="en-GB" dirty="0" smtClean="0"/>
              <a:t> txt, </a:t>
            </a:r>
            <a:r>
              <a:rPr lang="en-GB" dirty="0" err="1" smtClean="0"/>
              <a:t>sql</a:t>
            </a:r>
            <a:r>
              <a:rPr lang="en-GB" dirty="0" smtClean="0"/>
              <a:t>, JSON, XML .</a:t>
            </a:r>
            <a:r>
              <a:rPr lang="en-GB" dirty="0" err="1" smtClean="0"/>
              <a:t>etc</a:t>
            </a:r>
            <a:r>
              <a:rPr lang="en-GB" dirty="0" smtClean="0"/>
              <a:t>)</a:t>
            </a:r>
          </a:p>
          <a:p>
            <a:pPr lvl="1"/>
            <a:r>
              <a:rPr lang="en-GB" dirty="0" smtClean="0"/>
              <a:t>Is simple to create a good looking form</a:t>
            </a:r>
          </a:p>
          <a:p>
            <a:pPr lvl="1"/>
            <a:r>
              <a:rPr lang="en-GB" dirty="0" smtClean="0"/>
              <a:t> </a:t>
            </a:r>
            <a:endParaRPr lang="en-GB" dirty="0"/>
          </a:p>
        </p:txBody>
      </p:sp>
    </p:spTree>
    <p:extLst>
      <p:ext uri="{BB962C8B-B14F-4D97-AF65-F5344CB8AC3E}">
        <p14:creationId xmlns:p14="http://schemas.microsoft.com/office/powerpoint/2010/main" val="2982518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 : Text based calculator</a:t>
            </a:r>
            <a:endParaRPr lang="en-GB" dirty="0"/>
          </a:p>
        </p:txBody>
      </p:sp>
      <p:sp>
        <p:nvSpPr>
          <p:cNvPr id="3" name="Content Placeholder 2"/>
          <p:cNvSpPr>
            <a:spLocks noGrp="1"/>
          </p:cNvSpPr>
          <p:nvPr>
            <p:ph idx="1"/>
          </p:nvPr>
        </p:nvSpPr>
        <p:spPr/>
        <p:txBody>
          <a:bodyPr/>
          <a:lstStyle/>
          <a:p>
            <a:r>
              <a:rPr lang="en-GB" dirty="0" smtClean="0"/>
              <a:t>Python is the most commonly learned language as a start up language. It is also very good for text based applications. </a:t>
            </a:r>
            <a:endParaRPr lang="en-GB" dirty="0"/>
          </a:p>
          <a:p>
            <a:r>
              <a:rPr lang="en-GB" dirty="0" smtClean="0"/>
              <a:t>This means that there are a lot od libraries available for input/output</a:t>
            </a:r>
          </a:p>
          <a:p>
            <a:r>
              <a:rPr lang="en-GB" dirty="0" smtClean="0"/>
              <a:t>There are built in functions for addition, subtraction .etc.</a:t>
            </a:r>
          </a:p>
          <a:p>
            <a:r>
              <a:rPr lang="en-GB" dirty="0" smtClean="0"/>
              <a:t>Python is a very light weight language and so it is efficient for this style of program.</a:t>
            </a:r>
          </a:p>
          <a:p>
            <a:r>
              <a:rPr lang="en-GB" dirty="0" smtClean="0"/>
              <a:t>It can be put into and event driven paradigm.</a:t>
            </a:r>
            <a:endParaRPr lang="en-GB" dirty="0"/>
          </a:p>
        </p:txBody>
      </p:sp>
    </p:spTree>
    <p:extLst>
      <p:ext uri="{BB962C8B-B14F-4D97-AF65-F5344CB8AC3E}">
        <p14:creationId xmlns:p14="http://schemas.microsoft.com/office/powerpoint/2010/main" val="2643654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5 : Text file updater</a:t>
            </a:r>
            <a:endParaRPr lang="en-GB" dirty="0"/>
          </a:p>
        </p:txBody>
      </p:sp>
      <p:sp>
        <p:nvSpPr>
          <p:cNvPr id="3" name="Content Placeholder 2"/>
          <p:cNvSpPr>
            <a:spLocks noGrp="1"/>
          </p:cNvSpPr>
          <p:nvPr>
            <p:ph idx="1"/>
          </p:nvPr>
        </p:nvSpPr>
        <p:spPr/>
        <p:txBody>
          <a:bodyPr/>
          <a:lstStyle/>
          <a:p>
            <a:r>
              <a:rPr lang="en-GB" dirty="0" smtClean="0"/>
              <a:t>Batch would be my first choice for this style of application</a:t>
            </a:r>
          </a:p>
          <a:p>
            <a:r>
              <a:rPr lang="en-GB" dirty="0" smtClean="0"/>
              <a:t>This is because:</a:t>
            </a:r>
          </a:p>
          <a:p>
            <a:pPr lvl="1"/>
            <a:r>
              <a:rPr lang="en-GB" dirty="0" smtClean="0"/>
              <a:t>It is very compatible with reading and writing to text files</a:t>
            </a:r>
          </a:p>
          <a:p>
            <a:pPr lvl="1"/>
            <a:r>
              <a:rPr lang="en-GB" dirty="0" smtClean="0"/>
              <a:t>Is less commonly known however very easy to pick up#</a:t>
            </a:r>
          </a:p>
          <a:p>
            <a:pPr lvl="1"/>
            <a:r>
              <a:rPr lang="en-GB" dirty="0" smtClean="0"/>
              <a:t>Can be run on any windows platform (very popular)</a:t>
            </a:r>
          </a:p>
          <a:p>
            <a:pPr lvl="1"/>
            <a:r>
              <a:rPr lang="en-GB" dirty="0" smtClean="0"/>
              <a:t>It is light weight and so will make the program vey efficient.</a:t>
            </a:r>
          </a:p>
          <a:p>
            <a:pPr lvl="1"/>
            <a:r>
              <a:rPr lang="en-GB" dirty="0" smtClean="0"/>
              <a:t>Can be run in the background so that it doesn’t effect the user.</a:t>
            </a:r>
          </a:p>
          <a:p>
            <a:pPr lvl="1"/>
            <a:endParaRPr lang="en-GB" dirty="0"/>
          </a:p>
        </p:txBody>
      </p:sp>
    </p:spTree>
    <p:extLst>
      <p:ext uri="{BB962C8B-B14F-4D97-AF65-F5344CB8AC3E}">
        <p14:creationId xmlns:p14="http://schemas.microsoft.com/office/powerpoint/2010/main" val="864072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Bibliography</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en.wikipedia.org/wiki/Object-oriented_programming</a:t>
            </a:r>
            <a:endParaRPr lang="en-GB" dirty="0" smtClean="0"/>
          </a:p>
          <a:p>
            <a:r>
              <a:rPr lang="en-GB" dirty="0">
                <a:hlinkClick r:id="rId3"/>
              </a:rPr>
              <a:t>https://</a:t>
            </a:r>
            <a:r>
              <a:rPr lang="en-GB" dirty="0" smtClean="0">
                <a:hlinkClick r:id="rId3"/>
              </a:rPr>
              <a:t>en.wikipedia.org/wiki/Procedural_programming</a:t>
            </a:r>
            <a:endParaRPr lang="en-GB" dirty="0" smtClean="0"/>
          </a:p>
          <a:p>
            <a:r>
              <a:rPr lang="en-GB" dirty="0">
                <a:hlinkClick r:id="rId4"/>
              </a:rPr>
              <a:t>http://</a:t>
            </a:r>
            <a:r>
              <a:rPr lang="en-GB" dirty="0" smtClean="0">
                <a:hlinkClick r:id="rId4"/>
              </a:rPr>
              <a:t>radar.oreilly.com/2014/01/should-you-start-programming-with-a-procedural-language.html</a:t>
            </a:r>
            <a:endParaRPr lang="en-GB" dirty="0" smtClean="0"/>
          </a:p>
          <a:p>
            <a:r>
              <a:rPr lang="en-GB" dirty="0">
                <a:hlinkClick r:id="rId5"/>
              </a:rPr>
              <a:t>http://</a:t>
            </a:r>
            <a:r>
              <a:rPr lang="en-GB" dirty="0" smtClean="0">
                <a:hlinkClick r:id="rId5"/>
              </a:rPr>
              <a:t>www.sciencehq.com/computing-technology/procedural-oriented-programming.html</a:t>
            </a:r>
            <a:endParaRPr lang="en-GB" dirty="0" smtClean="0"/>
          </a:p>
          <a:p>
            <a:r>
              <a:rPr lang="en-GB" dirty="0">
                <a:hlinkClick r:id="rId6"/>
              </a:rPr>
              <a:t>http://</a:t>
            </a:r>
            <a:r>
              <a:rPr lang="en-GB" dirty="0" smtClean="0">
                <a:hlinkClick r:id="rId6"/>
              </a:rPr>
              <a:t>science.blurtit.com/701976/what-are-disadvantages-of-event-driven-programming</a:t>
            </a:r>
            <a:endParaRPr lang="en-GB" dirty="0" smtClean="0"/>
          </a:p>
          <a:p>
            <a:r>
              <a:rPr lang="en-GB" dirty="0">
                <a:hlinkClick r:id="rId7"/>
              </a:rPr>
              <a:t>https://</a:t>
            </a:r>
            <a:r>
              <a:rPr lang="en-GB" dirty="0" smtClean="0">
                <a:hlinkClick r:id="rId7"/>
              </a:rPr>
              <a:t>en.wikipedia.org/wiki/Event-driven_programming</a:t>
            </a:r>
            <a:endParaRPr lang="en-GB" dirty="0" smtClean="0"/>
          </a:p>
          <a:p>
            <a:r>
              <a:rPr lang="en-GB">
                <a:hlinkClick r:id="rId8"/>
              </a:rPr>
              <a:t>http://</a:t>
            </a:r>
            <a:r>
              <a:rPr lang="en-GB" smtClean="0">
                <a:hlinkClick r:id="rId8"/>
              </a:rPr>
              <a:t>openbookproject.net/thinkcs/python/english3e/events.html</a:t>
            </a:r>
            <a:endParaRPr lang="en-GB" smtClean="0"/>
          </a:p>
          <a:p>
            <a:pPr marL="0" indent="0">
              <a:buNone/>
            </a:pPr>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805877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smtClean="0"/>
              <a:t>P1</a:t>
            </a:r>
            <a:endParaRPr lang="en-GB" sz="8800"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7865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Orientated (OO)</a:t>
            </a:r>
            <a:endParaRPr lang="en-GB" dirty="0"/>
          </a:p>
        </p:txBody>
      </p:sp>
      <p:sp>
        <p:nvSpPr>
          <p:cNvPr id="3" name="Content Placeholder 2"/>
          <p:cNvSpPr>
            <a:spLocks noGrp="1"/>
          </p:cNvSpPr>
          <p:nvPr>
            <p:ph idx="1"/>
          </p:nvPr>
        </p:nvSpPr>
        <p:spPr/>
        <p:txBody>
          <a:bodyPr/>
          <a:lstStyle/>
          <a:p>
            <a:r>
              <a:rPr lang="en-GB" dirty="0" smtClean="0"/>
              <a:t>Object orientated runs of chunks of code called ‘objects’.</a:t>
            </a:r>
          </a:p>
          <a:p>
            <a:r>
              <a:rPr lang="en-GB" dirty="0" smtClean="0"/>
              <a:t>Within an object there are fields, which contain data, and methods, which contains code.</a:t>
            </a:r>
          </a:p>
          <a:p>
            <a:r>
              <a:rPr lang="en-GB" dirty="0" smtClean="0"/>
              <a:t>Objects can edit the data within the fields with commands such as ‘this’ and ‘self’.</a:t>
            </a:r>
          </a:p>
          <a:p>
            <a:r>
              <a:rPr lang="en-GB" dirty="0" smtClean="0"/>
              <a:t>As is apparent OO programming is the interaction of objects.</a:t>
            </a:r>
          </a:p>
          <a:p>
            <a:r>
              <a:rPr lang="en-GB" dirty="0" smtClean="0"/>
              <a:t>Popular versions of OO are class based, meaning that objects are classes in the code which also depicts the type of object it is.</a:t>
            </a:r>
            <a:endParaRPr lang="en-GB" dirty="0"/>
          </a:p>
        </p:txBody>
      </p:sp>
    </p:spTree>
    <p:extLst>
      <p:ext uri="{BB962C8B-B14F-4D97-AF65-F5344CB8AC3E}">
        <p14:creationId xmlns:p14="http://schemas.microsoft.com/office/powerpoint/2010/main" val="2471346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OO : Draw -backs</a:t>
            </a:r>
            <a:endParaRPr lang="en-GB" dirty="0"/>
          </a:p>
        </p:txBody>
      </p:sp>
      <p:sp>
        <p:nvSpPr>
          <p:cNvPr id="3" name="Content Placeholder 2"/>
          <p:cNvSpPr>
            <a:spLocks noGrp="1"/>
          </p:cNvSpPr>
          <p:nvPr>
            <p:ph idx="1"/>
          </p:nvPr>
        </p:nvSpPr>
        <p:spPr/>
        <p:txBody>
          <a:bodyPr/>
          <a:lstStyle/>
          <a:p>
            <a:r>
              <a:rPr lang="en-GB" dirty="0" smtClean="0"/>
              <a:t>The Major drawbacks of OOP are :</a:t>
            </a:r>
          </a:p>
          <a:p>
            <a:pPr lvl="1"/>
            <a:r>
              <a:rPr lang="en-GB" dirty="0" smtClean="0"/>
              <a:t>Size : the whole size of the file is much larger. This means on older, smaller or more efficient system it will be a large dent to performance.</a:t>
            </a:r>
          </a:p>
          <a:p>
            <a:pPr lvl="1"/>
            <a:r>
              <a:rPr lang="en-GB" dirty="0" smtClean="0"/>
              <a:t>Speed : due to the size and resources that the program uses the speed of the program is limited.</a:t>
            </a:r>
          </a:p>
          <a:p>
            <a:pPr lvl="1"/>
            <a:r>
              <a:rPr lang="en-GB" dirty="0" smtClean="0"/>
              <a:t>Development : a great deal of planning needs to go into OOP before you start coding it. This means a lot more time is spent on development so the outcome is more costly.</a:t>
            </a:r>
          </a:p>
          <a:p>
            <a:pPr lvl="1"/>
            <a:endParaRPr lang="en-GB" dirty="0"/>
          </a:p>
        </p:txBody>
      </p:sp>
    </p:spTree>
    <p:extLst>
      <p:ext uri="{BB962C8B-B14F-4D97-AF65-F5344CB8AC3E}">
        <p14:creationId xmlns:p14="http://schemas.microsoft.com/office/powerpoint/2010/main" val="418578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OO : languages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Python</a:t>
            </a:r>
          </a:p>
          <a:p>
            <a:r>
              <a:rPr lang="en-GB" dirty="0" smtClean="0"/>
              <a:t>C++</a:t>
            </a:r>
            <a:endParaRPr lang="en-GB" dirty="0"/>
          </a:p>
          <a:p>
            <a:r>
              <a:rPr lang="en-GB" dirty="0" smtClean="0"/>
              <a:t>Objective-C</a:t>
            </a:r>
          </a:p>
          <a:p>
            <a:r>
              <a:rPr lang="en-GB" dirty="0" smtClean="0"/>
              <a:t>Smalltalk</a:t>
            </a:r>
            <a:endParaRPr lang="en-GB" dirty="0"/>
          </a:p>
          <a:p>
            <a:r>
              <a:rPr lang="en-GB" dirty="0" smtClean="0"/>
              <a:t>Delphi</a:t>
            </a:r>
          </a:p>
          <a:p>
            <a:r>
              <a:rPr lang="en-GB" dirty="0" smtClean="0"/>
              <a:t>Java</a:t>
            </a:r>
          </a:p>
          <a:p>
            <a:r>
              <a:rPr lang="en-GB" dirty="0" smtClean="0"/>
              <a:t>Swift</a:t>
            </a:r>
          </a:p>
          <a:p>
            <a:r>
              <a:rPr lang="en-GB" dirty="0" smtClean="0"/>
              <a:t>C#</a:t>
            </a:r>
          </a:p>
          <a:p>
            <a:r>
              <a:rPr lang="en-GB" dirty="0" smtClean="0"/>
              <a:t>Perl</a:t>
            </a:r>
          </a:p>
          <a:p>
            <a:r>
              <a:rPr lang="en-GB" dirty="0" smtClean="0"/>
              <a:t>Ruby</a:t>
            </a:r>
          </a:p>
          <a:p>
            <a:r>
              <a:rPr lang="en-GB" dirty="0" smtClean="0"/>
              <a:t>PHP</a:t>
            </a:r>
            <a:endParaRPr lang="en-GB" dirty="0"/>
          </a:p>
        </p:txBody>
      </p:sp>
    </p:spTree>
    <p:extLst>
      <p:ext uri="{BB962C8B-B14F-4D97-AF65-F5344CB8AC3E}">
        <p14:creationId xmlns:p14="http://schemas.microsoft.com/office/powerpoint/2010/main" val="4068874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OO : Typical uses</a:t>
            </a:r>
            <a:endParaRPr lang="en-GB" dirty="0"/>
          </a:p>
        </p:txBody>
      </p:sp>
      <p:sp>
        <p:nvSpPr>
          <p:cNvPr id="3" name="Content Placeholder 2"/>
          <p:cNvSpPr>
            <a:spLocks noGrp="1"/>
          </p:cNvSpPr>
          <p:nvPr>
            <p:ph idx="1"/>
          </p:nvPr>
        </p:nvSpPr>
        <p:spPr/>
        <p:txBody>
          <a:bodyPr>
            <a:normAutofit lnSpcReduction="10000"/>
          </a:bodyPr>
          <a:lstStyle/>
          <a:p>
            <a:r>
              <a:rPr lang="en-GB" dirty="0" smtClean="0"/>
              <a:t>OOP </a:t>
            </a:r>
            <a:r>
              <a:rPr lang="en-GB" i="1" dirty="0" smtClean="0"/>
              <a:t>can </a:t>
            </a:r>
            <a:r>
              <a:rPr lang="en-GB" dirty="0" smtClean="0"/>
              <a:t>be used in a wide range of areas. It is less where it can and can’t be used but more where it should and shouldn’t be used.</a:t>
            </a:r>
          </a:p>
          <a:p>
            <a:r>
              <a:rPr lang="en-GB" dirty="0" smtClean="0"/>
              <a:t>Some examples of places OOP shouldn’t be used are :</a:t>
            </a:r>
          </a:p>
          <a:p>
            <a:pPr lvl="1"/>
            <a:r>
              <a:rPr lang="en-GB" dirty="0"/>
              <a:t>Compilers - representing ASTs and graphs; Pattern matching does not go well with OOP.</a:t>
            </a:r>
          </a:p>
          <a:p>
            <a:pPr lvl="1"/>
            <a:r>
              <a:rPr lang="en-GB" dirty="0"/>
              <a:t>Most of the numeric and symbolic mathematics - functional approach fits better.</a:t>
            </a:r>
          </a:p>
          <a:p>
            <a:pPr lvl="1"/>
            <a:r>
              <a:rPr lang="en-GB" dirty="0"/>
              <a:t>Business rules - logic/constraint programming is a much better fit here</a:t>
            </a:r>
          </a:p>
          <a:p>
            <a:pPr lvl="1"/>
            <a:r>
              <a:rPr lang="en-GB" dirty="0"/>
              <a:t>Anything that can be expressed as a state machine</a:t>
            </a:r>
          </a:p>
          <a:p>
            <a:pPr lvl="1"/>
            <a:r>
              <a:rPr lang="en-GB" dirty="0" smtClean="0"/>
              <a:t>Anything </a:t>
            </a:r>
            <a:r>
              <a:rPr lang="en-GB" dirty="0"/>
              <a:t>that can be expressed in a dataflow semantics. OOP does not fit it at all.</a:t>
            </a:r>
          </a:p>
          <a:p>
            <a:pPr lvl="1"/>
            <a:r>
              <a:rPr lang="en-GB" dirty="0"/>
              <a:t>Anything that is better expressed using the term rewriting systems.</a:t>
            </a:r>
          </a:p>
          <a:p>
            <a:pPr lvl="1"/>
            <a:endParaRPr lang="en-GB" dirty="0"/>
          </a:p>
        </p:txBody>
      </p:sp>
    </p:spTree>
    <p:extLst>
      <p:ext uri="{BB962C8B-B14F-4D97-AF65-F5344CB8AC3E}">
        <p14:creationId xmlns:p14="http://schemas.microsoft.com/office/powerpoint/2010/main" val="72342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7896"/>
          </a:xfrm>
        </p:spPr>
        <p:txBody>
          <a:bodyPr/>
          <a:lstStyle/>
          <a:p>
            <a:r>
              <a:rPr lang="en-GB" dirty="0" smtClean="0"/>
              <a:t>OO : Example</a:t>
            </a:r>
            <a:endParaRPr lang="en-GB" dirty="0"/>
          </a:p>
        </p:txBody>
      </p:sp>
      <p:pic>
        <p:nvPicPr>
          <p:cNvPr id="4" name="Picture 3"/>
          <p:cNvPicPr>
            <a:picLocks noChangeAspect="1"/>
          </p:cNvPicPr>
          <p:nvPr/>
        </p:nvPicPr>
        <p:blipFill>
          <a:blip r:embed="rId2"/>
          <a:stretch>
            <a:fillRect/>
          </a:stretch>
        </p:blipFill>
        <p:spPr>
          <a:xfrm>
            <a:off x="2737095" y="1717786"/>
            <a:ext cx="5610225" cy="4581525"/>
          </a:xfrm>
          <a:prstGeom prst="rect">
            <a:avLst/>
          </a:prstGeom>
        </p:spPr>
      </p:pic>
      <p:sp>
        <p:nvSpPr>
          <p:cNvPr id="5" name="TextBox 4"/>
          <p:cNvSpPr txBox="1"/>
          <p:nvPr/>
        </p:nvSpPr>
        <p:spPr>
          <a:xfrm>
            <a:off x="0" y="1210614"/>
            <a:ext cx="2356834" cy="2308324"/>
          </a:xfrm>
          <a:prstGeom prst="rect">
            <a:avLst/>
          </a:prstGeom>
          <a:noFill/>
        </p:spPr>
        <p:txBody>
          <a:bodyPr wrap="square" rtlCol="0">
            <a:spAutoFit/>
          </a:bodyPr>
          <a:lstStyle/>
          <a:p>
            <a:r>
              <a:rPr lang="en-GB" sz="1600" dirty="0" smtClean="0"/>
              <a:t>This is my code for a simple Atari Breakout game. The Class ‘</a:t>
            </a:r>
            <a:r>
              <a:rPr lang="en-GB" sz="1600" dirty="0" err="1" smtClean="0"/>
              <a:t>onTick</a:t>
            </a:r>
            <a:r>
              <a:rPr lang="en-GB" sz="1600" dirty="0" smtClean="0"/>
              <a:t>’ is called 60 times a second as the game is running at 60FPS. When the class is called, it runs all of the code within it.</a:t>
            </a:r>
            <a:endParaRPr lang="en-GB" sz="1600" dirty="0"/>
          </a:p>
        </p:txBody>
      </p:sp>
      <p:cxnSp>
        <p:nvCxnSpPr>
          <p:cNvPr id="7" name="Straight Arrow Connector 6"/>
          <p:cNvCxnSpPr/>
          <p:nvPr/>
        </p:nvCxnSpPr>
        <p:spPr>
          <a:xfrm>
            <a:off x="2228045" y="1378039"/>
            <a:ext cx="1236372" cy="3397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3335" y="3657600"/>
            <a:ext cx="1944710" cy="1077218"/>
          </a:xfrm>
          <a:prstGeom prst="rect">
            <a:avLst/>
          </a:prstGeom>
          <a:noFill/>
        </p:spPr>
        <p:txBody>
          <a:bodyPr wrap="square" rtlCol="0">
            <a:spAutoFit/>
          </a:bodyPr>
          <a:lstStyle/>
          <a:p>
            <a:r>
              <a:rPr lang="en-GB" sz="1600" dirty="0" smtClean="0"/>
              <a:t>These ‘{‘  ‘}’ mean the start and end of the class </a:t>
            </a:r>
            <a:r>
              <a:rPr lang="en-GB" sz="1600" dirty="0" err="1" smtClean="0"/>
              <a:t>onTick</a:t>
            </a:r>
            <a:r>
              <a:rPr lang="en-GB" sz="1600" dirty="0" smtClean="0"/>
              <a:t>.</a:t>
            </a:r>
            <a:endParaRPr lang="en-GB" sz="1600" dirty="0"/>
          </a:p>
        </p:txBody>
      </p:sp>
      <p:cxnSp>
        <p:nvCxnSpPr>
          <p:cNvPr id="10" name="Straight Arrow Connector 9"/>
          <p:cNvCxnSpPr>
            <a:stCxn id="8" idx="3"/>
          </p:cNvCxnSpPr>
          <p:nvPr/>
        </p:nvCxnSpPr>
        <p:spPr>
          <a:xfrm flipV="1">
            <a:off x="2228045" y="2009105"/>
            <a:ext cx="605307" cy="2187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a:xfrm>
            <a:off x="2228045" y="4196209"/>
            <a:ext cx="605307" cy="19470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18997" y="1068946"/>
            <a:ext cx="3276547" cy="1323439"/>
          </a:xfrm>
          <a:prstGeom prst="rect">
            <a:avLst/>
          </a:prstGeom>
          <a:noFill/>
        </p:spPr>
        <p:txBody>
          <a:bodyPr wrap="square" rtlCol="0">
            <a:spAutoFit/>
          </a:bodyPr>
          <a:lstStyle/>
          <a:p>
            <a:r>
              <a:rPr lang="en-GB" sz="1600" dirty="0" smtClean="0"/>
              <a:t>This is where I am calling a class within the </a:t>
            </a:r>
            <a:r>
              <a:rPr lang="en-GB" sz="1600" dirty="0" err="1" smtClean="0"/>
              <a:t>onTick</a:t>
            </a:r>
            <a:r>
              <a:rPr lang="en-GB" sz="1600" dirty="0" smtClean="0"/>
              <a:t> class. That will make the code within those classes run and then it will run the next line in </a:t>
            </a:r>
            <a:r>
              <a:rPr lang="en-GB" sz="1600" dirty="0" err="1" smtClean="0"/>
              <a:t>onTick</a:t>
            </a:r>
            <a:r>
              <a:rPr lang="en-GB" sz="1600" dirty="0" smtClean="0"/>
              <a:t>. </a:t>
            </a:r>
            <a:endParaRPr lang="en-GB" sz="1600" dirty="0"/>
          </a:p>
        </p:txBody>
      </p:sp>
      <p:cxnSp>
        <p:nvCxnSpPr>
          <p:cNvPr id="18" name="Straight Arrow Connector 17"/>
          <p:cNvCxnSpPr>
            <a:stCxn id="16" idx="1"/>
          </p:cNvCxnSpPr>
          <p:nvPr/>
        </p:nvCxnSpPr>
        <p:spPr>
          <a:xfrm flipH="1">
            <a:off x="3973467" y="1730666"/>
            <a:ext cx="4745530" cy="6132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p:cNvCxnSpPr>
          <p:nvPr/>
        </p:nvCxnSpPr>
        <p:spPr>
          <a:xfrm flipH="1">
            <a:off x="4069724" y="1730666"/>
            <a:ext cx="4649273" cy="13602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18997" y="2640169"/>
            <a:ext cx="3276547" cy="1323439"/>
          </a:xfrm>
          <a:prstGeom prst="rect">
            <a:avLst/>
          </a:prstGeom>
          <a:noFill/>
        </p:spPr>
        <p:txBody>
          <a:bodyPr wrap="square" rtlCol="0">
            <a:spAutoFit/>
          </a:bodyPr>
          <a:lstStyle/>
          <a:p>
            <a:r>
              <a:rPr lang="en-GB" sz="1600" dirty="0" smtClean="0"/>
              <a:t>This is a class that takes an input, (the things inside the brackets. In this case it draws the sprite ‘fire’ at the coordinates (600, 6).</a:t>
            </a:r>
            <a:endParaRPr lang="en-GB" sz="1600" dirty="0"/>
          </a:p>
        </p:txBody>
      </p:sp>
      <p:cxnSp>
        <p:nvCxnSpPr>
          <p:cNvPr id="23" name="Straight Arrow Connector 22"/>
          <p:cNvCxnSpPr>
            <a:stCxn id="21" idx="1"/>
          </p:cNvCxnSpPr>
          <p:nvPr/>
        </p:nvCxnSpPr>
        <p:spPr>
          <a:xfrm flipH="1" flipV="1">
            <a:off x="5061397" y="3258355"/>
            <a:ext cx="3657600" cy="4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535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2290"/>
          </a:xfrm>
        </p:spPr>
        <p:txBody>
          <a:bodyPr/>
          <a:lstStyle/>
          <a:p>
            <a:r>
              <a:rPr lang="en-GB" dirty="0" smtClean="0"/>
              <a:t>OO : Example</a:t>
            </a:r>
            <a:endParaRPr lang="en-GB" dirty="0"/>
          </a:p>
        </p:txBody>
      </p:sp>
      <p:pic>
        <p:nvPicPr>
          <p:cNvPr id="4" name="Picture 3"/>
          <p:cNvPicPr>
            <a:picLocks noChangeAspect="1"/>
          </p:cNvPicPr>
          <p:nvPr/>
        </p:nvPicPr>
        <p:blipFill>
          <a:blip r:embed="rId2"/>
          <a:stretch>
            <a:fillRect/>
          </a:stretch>
        </p:blipFill>
        <p:spPr>
          <a:xfrm>
            <a:off x="3624933" y="2203562"/>
            <a:ext cx="4416656" cy="2857836"/>
          </a:xfrm>
          <a:prstGeom prst="rect">
            <a:avLst/>
          </a:prstGeom>
        </p:spPr>
      </p:pic>
      <p:sp>
        <p:nvSpPr>
          <p:cNvPr id="5" name="TextBox 4"/>
          <p:cNvSpPr txBox="1"/>
          <p:nvPr/>
        </p:nvSpPr>
        <p:spPr>
          <a:xfrm>
            <a:off x="476518" y="1468192"/>
            <a:ext cx="2704564" cy="1077218"/>
          </a:xfrm>
          <a:prstGeom prst="rect">
            <a:avLst/>
          </a:prstGeom>
          <a:noFill/>
        </p:spPr>
        <p:txBody>
          <a:bodyPr wrap="square" rtlCol="0">
            <a:spAutoFit/>
          </a:bodyPr>
          <a:lstStyle/>
          <a:p>
            <a:r>
              <a:rPr lang="en-GB" sz="1600" dirty="0" smtClean="0"/>
              <a:t>This is the class of ‘</a:t>
            </a:r>
            <a:r>
              <a:rPr lang="en-GB" sz="1600" dirty="0" err="1" smtClean="0"/>
              <a:t>block_maker</a:t>
            </a:r>
            <a:r>
              <a:rPr lang="en-GB" sz="1600" dirty="0" smtClean="0"/>
              <a:t>’ which was called in the ‘</a:t>
            </a:r>
            <a:r>
              <a:rPr lang="en-GB" sz="1600" dirty="0" err="1" smtClean="0"/>
              <a:t>onTick</a:t>
            </a:r>
            <a:r>
              <a:rPr lang="en-GB" sz="1600" dirty="0" smtClean="0"/>
              <a:t>’ class.</a:t>
            </a:r>
            <a:endParaRPr lang="en-GB" sz="1600" dirty="0"/>
          </a:p>
        </p:txBody>
      </p:sp>
      <p:pic>
        <p:nvPicPr>
          <p:cNvPr id="6" name="Picture 5"/>
          <p:cNvPicPr>
            <a:picLocks noChangeAspect="1"/>
          </p:cNvPicPr>
          <p:nvPr/>
        </p:nvPicPr>
        <p:blipFill>
          <a:blip r:embed="rId3"/>
          <a:stretch>
            <a:fillRect/>
          </a:stretch>
        </p:blipFill>
        <p:spPr>
          <a:xfrm>
            <a:off x="3528476" y="1182442"/>
            <a:ext cx="1741342" cy="710752"/>
          </a:xfrm>
          <a:prstGeom prst="rect">
            <a:avLst/>
          </a:prstGeom>
        </p:spPr>
      </p:pic>
      <p:cxnSp>
        <p:nvCxnSpPr>
          <p:cNvPr id="8" name="Straight Arrow Connector 7"/>
          <p:cNvCxnSpPr>
            <a:stCxn id="5" idx="3"/>
          </p:cNvCxnSpPr>
          <p:nvPr/>
        </p:nvCxnSpPr>
        <p:spPr>
          <a:xfrm flipV="1">
            <a:off x="3181082" y="1609859"/>
            <a:ext cx="579549" cy="3969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p:cNvCxnSpPr>
          <p:nvPr/>
        </p:nvCxnSpPr>
        <p:spPr>
          <a:xfrm>
            <a:off x="3181082" y="2006801"/>
            <a:ext cx="1506828" cy="2547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6518" y="2978889"/>
            <a:ext cx="2704564" cy="1323439"/>
          </a:xfrm>
          <a:prstGeom prst="rect">
            <a:avLst/>
          </a:prstGeom>
          <a:noFill/>
        </p:spPr>
        <p:txBody>
          <a:bodyPr wrap="square" rtlCol="0">
            <a:spAutoFit/>
          </a:bodyPr>
          <a:lstStyle/>
          <a:p>
            <a:r>
              <a:rPr lang="en-GB" sz="1600" dirty="0" smtClean="0"/>
              <a:t>Its type is a void which is a special variable as the class does not return a value, so the value it returns is ‘void’ / nothing.</a:t>
            </a:r>
            <a:endParaRPr lang="en-GB" sz="1600" dirty="0"/>
          </a:p>
        </p:txBody>
      </p:sp>
      <p:cxnSp>
        <p:nvCxnSpPr>
          <p:cNvPr id="14" name="Straight Arrow Connector 13"/>
          <p:cNvCxnSpPr>
            <a:stCxn id="12" idx="3"/>
          </p:cNvCxnSpPr>
          <p:nvPr/>
        </p:nvCxnSpPr>
        <p:spPr>
          <a:xfrm flipV="1">
            <a:off x="3181082" y="2369713"/>
            <a:ext cx="1017431" cy="12708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03087" y="2134171"/>
            <a:ext cx="3588913" cy="2308324"/>
          </a:xfrm>
          <a:prstGeom prst="rect">
            <a:avLst/>
          </a:prstGeom>
          <a:noFill/>
        </p:spPr>
        <p:txBody>
          <a:bodyPr wrap="square" rtlCol="0">
            <a:spAutoFit/>
          </a:bodyPr>
          <a:lstStyle/>
          <a:p>
            <a:r>
              <a:rPr lang="en-GB" sz="1600" dirty="0" smtClean="0"/>
              <a:t>The code first of all creates a random number. It then runs a statement called ‘for’ which is a loop. The parameters in the brackets say “the variable that we are using is b and it is equal to 0; loop while b &lt; </a:t>
            </a:r>
            <a:r>
              <a:rPr lang="en-GB" sz="1600" dirty="0" err="1" smtClean="0"/>
              <a:t>blocks_down</a:t>
            </a:r>
            <a:r>
              <a:rPr lang="en-GB" sz="1600" dirty="0" smtClean="0"/>
              <a:t> which is equal to 3; each time this loops, add 1 to the value of b”</a:t>
            </a:r>
            <a:endParaRPr lang="en-GB" sz="1600" dirty="0"/>
          </a:p>
        </p:txBody>
      </p:sp>
      <p:cxnSp>
        <p:nvCxnSpPr>
          <p:cNvPr id="17" name="Straight Arrow Connector 16"/>
          <p:cNvCxnSpPr>
            <a:stCxn id="15" idx="1"/>
          </p:cNvCxnSpPr>
          <p:nvPr/>
        </p:nvCxnSpPr>
        <p:spPr>
          <a:xfrm flipH="1" flipV="1">
            <a:off x="7328079" y="2978889"/>
            <a:ext cx="1275008" cy="309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310648" y="2545410"/>
            <a:ext cx="2292439" cy="172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03087" y="4778062"/>
            <a:ext cx="3374265" cy="923330"/>
          </a:xfrm>
          <a:prstGeom prst="rect">
            <a:avLst/>
          </a:prstGeom>
          <a:noFill/>
        </p:spPr>
        <p:txBody>
          <a:bodyPr wrap="square" rtlCol="0">
            <a:spAutoFit/>
          </a:bodyPr>
          <a:lstStyle/>
          <a:p>
            <a:r>
              <a:rPr lang="en-GB" dirty="0" smtClean="0"/>
              <a:t>This is assigning the value of ‘false’ to the value of ‘</a:t>
            </a:r>
            <a:r>
              <a:rPr lang="en-GB" dirty="0" err="1" smtClean="0"/>
              <a:t>first_start</a:t>
            </a:r>
            <a:r>
              <a:rPr lang="en-GB" dirty="0" smtClean="0"/>
              <a:t>’.</a:t>
            </a:r>
            <a:endParaRPr lang="en-GB" dirty="0"/>
          </a:p>
        </p:txBody>
      </p:sp>
    </p:spTree>
    <p:extLst>
      <p:ext uri="{BB962C8B-B14F-4D97-AF65-F5344CB8AC3E}">
        <p14:creationId xmlns:p14="http://schemas.microsoft.com/office/powerpoint/2010/main" val="2822388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3331</TotalTime>
  <Words>1898</Words>
  <Application>Microsoft Office PowerPoint</Application>
  <PresentationFormat>Widescreen</PresentationFormat>
  <Paragraphs>172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vt:lpstr>
      <vt:lpstr>Unit 6 Assignment 1</vt:lpstr>
      <vt:lpstr>Contents</vt:lpstr>
      <vt:lpstr>P1</vt:lpstr>
      <vt:lpstr>Object Orientated (OO)</vt:lpstr>
      <vt:lpstr>OO : Draw -backs</vt:lpstr>
      <vt:lpstr>OO : languages</vt:lpstr>
      <vt:lpstr>OO : Typical uses</vt:lpstr>
      <vt:lpstr>OO : Example</vt:lpstr>
      <vt:lpstr>OO : Example</vt:lpstr>
      <vt:lpstr>OO : Example</vt:lpstr>
      <vt:lpstr>Procedural Programming (PP)</vt:lpstr>
      <vt:lpstr>PP : Draw -backs</vt:lpstr>
      <vt:lpstr>PP : languages</vt:lpstr>
      <vt:lpstr>PP : Typical Uses</vt:lpstr>
      <vt:lpstr>PP : Example</vt:lpstr>
      <vt:lpstr>Event Driven</vt:lpstr>
      <vt:lpstr>Event drive : drawbacks</vt:lpstr>
      <vt:lpstr>Event driven : languages</vt:lpstr>
      <vt:lpstr>Event driven : Typical uses</vt:lpstr>
      <vt:lpstr>Event driven: Example</vt:lpstr>
      <vt:lpstr>P2</vt:lpstr>
      <vt:lpstr>Choosing the right language</vt:lpstr>
      <vt:lpstr>Example 1 : IOS game</vt:lpstr>
      <vt:lpstr>Example 2 : Web Page</vt:lpstr>
      <vt:lpstr>Example 3 : Desktop application</vt:lpstr>
      <vt:lpstr>Example 4 : Text based calculator</vt:lpstr>
      <vt:lpstr>Example 5 : Text file updater</vt:lpstr>
      <vt:lpstr>Bibliography</vt:lpstr>
    </vt:vector>
  </TitlesOfParts>
  <Company>UTC Reading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2 Codes</dc:title>
  <dc:creator>Simon Light</dc:creator>
  <cp:lastModifiedBy>Simon Light</cp:lastModifiedBy>
  <cp:revision>26</cp:revision>
  <dcterms:created xsi:type="dcterms:W3CDTF">2015-11-30T13:13:38Z</dcterms:created>
  <dcterms:modified xsi:type="dcterms:W3CDTF">2015-12-07T12:54:46Z</dcterms:modified>
</cp:coreProperties>
</file>