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58" r:id="rId4"/>
    <p:sldId id="259" r:id="rId5"/>
    <p:sldId id="261" r:id="rId6"/>
    <p:sldId id="262" r:id="rId7"/>
    <p:sldId id="263" r:id="rId8"/>
    <p:sldId id="265" r:id="rId9"/>
    <p:sldId id="264"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3" r:id="rId25"/>
    <p:sldId id="284" r:id="rId26"/>
    <p:sldId id="285" r:id="rId27"/>
    <p:sldId id="282" r:id="rId28"/>
    <p:sldId id="286" r:id="rId29"/>
    <p:sldId id="300" r:id="rId30"/>
    <p:sldId id="287" r:id="rId31"/>
    <p:sldId id="301" r:id="rId32"/>
    <p:sldId id="288" r:id="rId33"/>
    <p:sldId id="289" r:id="rId34"/>
    <p:sldId id="290" r:id="rId35"/>
    <p:sldId id="291" r:id="rId36"/>
    <p:sldId id="292" r:id="rId37"/>
    <p:sldId id="293" r:id="rId38"/>
    <p:sldId id="294" r:id="rId39"/>
    <p:sldId id="296" r:id="rId40"/>
    <p:sldId id="302" r:id="rId41"/>
    <p:sldId id="307" r:id="rId42"/>
    <p:sldId id="303" r:id="rId43"/>
    <p:sldId id="304" r:id="rId44"/>
    <p:sldId id="308" r:id="rId45"/>
    <p:sldId id="306" r:id="rId46"/>
    <p:sldId id="305" r:id="rId47"/>
    <p:sldId id="309" r:id="rId48"/>
    <p:sldId id="260" r:id="rId49"/>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D6FC233C-6037-41E6-9014-241DB677C779}" type="datetimeFigureOut">
              <a:rPr lang="en-GB" smtClean="0"/>
              <a:t>28/04/2016</a:t>
            </a:fld>
            <a:endParaRPr lang="en-GB"/>
          </a:p>
        </p:txBody>
      </p:sp>
      <p:sp>
        <p:nvSpPr>
          <p:cNvPr id="4" name="Footer Placeholder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8F9512E1-F135-4359-B685-F9C6895605A0}" type="slidenum">
              <a:rPr lang="en-GB" smtClean="0"/>
              <a:t>‹#›</a:t>
            </a:fld>
            <a:endParaRPr lang="en-GB"/>
          </a:p>
        </p:txBody>
      </p:sp>
    </p:spTree>
    <p:extLst>
      <p:ext uri="{BB962C8B-B14F-4D97-AF65-F5344CB8AC3E}">
        <p14:creationId xmlns:p14="http://schemas.microsoft.com/office/powerpoint/2010/main" val="2515761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DB72E991-647A-400D-8A4B-1B6EAA805460}" type="datetimeFigureOut">
              <a:rPr lang="en-GB" smtClean="0"/>
              <a:t>28/04/2016</a:t>
            </a:fld>
            <a:endParaRPr lang="en-GB"/>
          </a:p>
        </p:txBody>
      </p:sp>
      <p:sp>
        <p:nvSpPr>
          <p:cNvPr id="4" name="Slide Image Placeholder 3"/>
          <p:cNvSpPr>
            <a:spLocks noGrp="1" noRot="1" noChangeAspect="1"/>
          </p:cNvSpPr>
          <p:nvPr>
            <p:ph type="sldImg" idx="2"/>
          </p:nvPr>
        </p:nvSpPr>
        <p:spPr>
          <a:xfrm>
            <a:off x="373063" y="1233488"/>
            <a:ext cx="5922962"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1C296736-F35A-408D-8BFC-2099F815EBC2}" type="slidenum">
              <a:rPr lang="en-GB" smtClean="0"/>
              <a:t>‹#›</a:t>
            </a:fld>
            <a:endParaRPr lang="en-GB"/>
          </a:p>
        </p:txBody>
      </p:sp>
    </p:spTree>
    <p:extLst>
      <p:ext uri="{BB962C8B-B14F-4D97-AF65-F5344CB8AC3E}">
        <p14:creationId xmlns:p14="http://schemas.microsoft.com/office/powerpoint/2010/main" val="210752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1</a:t>
            </a:fld>
            <a:endParaRPr lang="en-GB"/>
          </a:p>
        </p:txBody>
      </p:sp>
    </p:spTree>
    <p:extLst>
      <p:ext uri="{BB962C8B-B14F-4D97-AF65-F5344CB8AC3E}">
        <p14:creationId xmlns:p14="http://schemas.microsoft.com/office/powerpoint/2010/main" val="312933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b="0" i="0" u="none" strike="noStrike" kern="1200" baseline="0" dirty="0" err="1" smtClean="0">
                <a:solidFill>
                  <a:schemeClr val="tx1"/>
                </a:solidFill>
                <a:latin typeface="+mn-lt"/>
                <a:ea typeface="+mn-ea"/>
                <a:cs typeface="+mn-cs"/>
              </a:rPr>
              <a:t>femerging</a:t>
            </a:r>
            <a:r>
              <a:rPr lang="en-GB" sz="800" b="0" i="0" u="none" strike="noStrike" kern="1200" baseline="0" dirty="0" smtClean="0">
                <a:solidFill>
                  <a:schemeClr val="tx1"/>
                </a:solidFill>
                <a:latin typeface="+mn-lt"/>
                <a:ea typeface="+mn-ea"/>
                <a:cs typeface="+mn-cs"/>
              </a:rPr>
              <a:t> network technologies, in specific, advances in robotics, integrated systems and global data centre management.</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2</a:t>
            </a:fld>
            <a:endParaRPr lang="en-GB"/>
          </a:p>
        </p:txBody>
      </p:sp>
    </p:spTree>
    <p:extLst>
      <p:ext uri="{BB962C8B-B14F-4D97-AF65-F5344CB8AC3E}">
        <p14:creationId xmlns:p14="http://schemas.microsoft.com/office/powerpoint/2010/main" val="15399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I'm going to start</a:t>
            </a:r>
            <a:r>
              <a:rPr lang="en-GB" baseline="0" dirty="0" smtClean="0"/>
              <a:t> with network technologies.</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3</a:t>
            </a:fld>
            <a:endParaRPr lang="en-GB"/>
          </a:p>
        </p:txBody>
      </p:sp>
    </p:spTree>
    <p:extLst>
      <p:ext uri="{BB962C8B-B14F-4D97-AF65-F5344CB8AC3E}">
        <p14:creationId xmlns:p14="http://schemas.microsoft.com/office/powerpoint/2010/main" val="9773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4</a:t>
            </a:fld>
            <a:endParaRPr lang="en-GB"/>
          </a:p>
        </p:txBody>
      </p:sp>
    </p:spTree>
    <p:extLst>
      <p:ext uri="{BB962C8B-B14F-4D97-AF65-F5344CB8AC3E}">
        <p14:creationId xmlns:p14="http://schemas.microsoft.com/office/powerpoint/2010/main" val="1262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87596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329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5647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19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57332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94250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229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088282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76580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6404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12397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0E182C-5F22-467F-B4E6-325912CEF02D}" type="datetimeFigureOut">
              <a:rPr lang="en-GB" smtClean="0"/>
              <a:t>28/04/2016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577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0E182C-5F22-467F-B4E6-325912CEF02D}" type="datetimeFigureOut">
              <a:rPr lang="en-GB" smtClean="0"/>
              <a:t>28/04/2016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5866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98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40092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50E182C-5F22-467F-B4E6-325912CEF02D}" type="datetimeFigureOut">
              <a:rPr lang="en-GB" smtClean="0"/>
              <a:t>28/04/2016</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58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28/04/2016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3200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0E182C-5F22-467F-B4E6-325912CEF02D}" type="datetimeFigureOut">
              <a:rPr lang="en-GB" smtClean="0"/>
              <a:t>28/04/2016</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59C3FB-9CC9-4A89-A005-6DB4F0AEEC11}" type="slidenum">
              <a:rPr lang="en-GB" smtClean="0"/>
              <a:t>‹#›</a:t>
            </a:fld>
            <a:endParaRPr lang="en-GB"/>
          </a:p>
        </p:txBody>
      </p:sp>
    </p:spTree>
    <p:extLst>
      <p:ext uri="{BB962C8B-B14F-4D97-AF65-F5344CB8AC3E}">
        <p14:creationId xmlns:p14="http://schemas.microsoft.com/office/powerpoint/2010/main" val="1643246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sysinternals.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earchnetworking.techtarget.com/definition/Network-Time-Protocol" TargetMode="External"/><Relationship Id="rId3" Type="http://schemas.openxmlformats.org/officeDocument/2006/relationships/hyperlink" Target="https://www.edrawsoft.com/Network-Protocol.php" TargetMode="External"/><Relationship Id="rId7" Type="http://schemas.openxmlformats.org/officeDocument/2006/relationships/hyperlink" Target="https://en.wikipedia.org/wiki/Hypertext_Transfer_Protocol" TargetMode="External"/><Relationship Id="rId2" Type="http://schemas.openxmlformats.org/officeDocument/2006/relationships/hyperlink" Target="http://www.informationweek.com/cloud/10-emerging-it-trends-from-gartner-symposium/d/d-id/1322569?_mc=RSS_IWK_EDT&amp;image_number=9" TargetMode="External"/><Relationship Id="rId1" Type="http://schemas.openxmlformats.org/officeDocument/2006/relationships/slideLayout" Target="../slideLayouts/slideLayout2.xml"/><Relationship Id="rId6" Type="http://schemas.openxmlformats.org/officeDocument/2006/relationships/hyperlink" Target="http://www.networkmanagementsoftware.com/snmp-tutorial" TargetMode="External"/><Relationship Id="rId11" Type="http://schemas.openxmlformats.org/officeDocument/2006/relationships/hyperlink" Target="https://www.wireshark.org/" TargetMode="External"/><Relationship Id="rId5" Type="http://schemas.openxmlformats.org/officeDocument/2006/relationships/hyperlink" Target="http://www.cisco.com/c/en/us/td/docs/ios-xml/ios/snmp/configuration/xe-3se/3850/snmp-xe-3se-3850-book/nm-snmp-snmpv3.html" TargetMode="External"/><Relationship Id="rId10" Type="http://schemas.openxmlformats.org/officeDocument/2006/relationships/hyperlink" Target="https://en.wikipedia.org/wiki/Network_topology" TargetMode="External"/><Relationship Id="rId4" Type="http://schemas.openxmlformats.org/officeDocument/2006/relationships/hyperlink" Target="http://homepages.uel.ac.uk/u0415051/OSI%20MODEL/" TargetMode="External"/><Relationship Id="rId9" Type="http://schemas.openxmlformats.org/officeDocument/2006/relationships/hyperlink" Target="https://en.wikipedia.org/wiki/Simple_Mail_Transfer_Protoc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228" y="3360596"/>
            <a:ext cx="9144000" cy="2387600"/>
          </a:xfrm>
        </p:spPr>
        <p:txBody>
          <a:bodyPr>
            <a:normAutofit fontScale="90000"/>
          </a:bodyPr>
          <a:lstStyle/>
          <a:p>
            <a:r>
              <a:rPr lang="en-US" sz="7200" b="1" dirty="0" smtClean="0"/>
              <a:t>Networks R Us </a:t>
            </a:r>
            <a:br>
              <a:rPr lang="en-US" sz="7200" b="1" dirty="0" smtClean="0"/>
            </a:br>
            <a:r>
              <a:rPr lang="en-US" b="1" dirty="0" smtClean="0"/>
              <a:t/>
            </a:r>
            <a:br>
              <a:rPr lang="en-US" b="1" dirty="0" smtClean="0"/>
            </a:br>
            <a:r>
              <a:rPr lang="en-US" b="1" dirty="0" smtClean="0"/>
              <a:t>Networking Technologies</a:t>
            </a:r>
            <a:br>
              <a:rPr lang="en-US" b="1" dirty="0" smtClean="0"/>
            </a:br>
            <a:r>
              <a:rPr lang="en-US" b="1" dirty="0" smtClean="0"/>
              <a:t/>
            </a:r>
            <a:br>
              <a:rPr lang="en-US" b="1" dirty="0" smtClean="0"/>
            </a:br>
            <a:r>
              <a:rPr lang="en-US" sz="4800" b="1" dirty="0" smtClean="0"/>
              <a:t>November 2015</a:t>
            </a:r>
            <a:br>
              <a:rPr lang="en-US" sz="4800" b="1" dirty="0" smtClean="0"/>
            </a:br>
            <a:r>
              <a:rPr lang="en-US" sz="4800" b="1" dirty="0" smtClean="0"/>
              <a:t/>
            </a:r>
            <a:br>
              <a:rPr lang="en-US" sz="4800" b="1" dirty="0" smtClean="0"/>
            </a:br>
            <a:r>
              <a:rPr lang="en-US" sz="4800" b="1" dirty="0" smtClean="0"/>
              <a:t>by Simon Light</a:t>
            </a:r>
            <a:endParaRPr lang="en-GB" dirty="0"/>
          </a:p>
        </p:txBody>
      </p:sp>
    </p:spTree>
    <p:extLst>
      <p:ext uri="{BB962C8B-B14F-4D97-AF65-F5344CB8AC3E}">
        <p14:creationId xmlns:p14="http://schemas.microsoft.com/office/powerpoint/2010/main" val="26663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HTTP</a:t>
            </a:r>
            <a:endParaRPr lang="en-GB" dirty="0"/>
          </a:p>
        </p:txBody>
      </p:sp>
      <p:sp>
        <p:nvSpPr>
          <p:cNvPr id="3" name="Content Placeholder 2"/>
          <p:cNvSpPr>
            <a:spLocks noGrp="1"/>
          </p:cNvSpPr>
          <p:nvPr>
            <p:ph idx="1"/>
          </p:nvPr>
        </p:nvSpPr>
        <p:spPr/>
        <p:txBody>
          <a:bodyPr/>
          <a:lstStyle/>
          <a:p>
            <a:r>
              <a:rPr lang="en-GB" dirty="0" smtClean="0"/>
              <a:t>HTTP stands for </a:t>
            </a:r>
            <a:r>
              <a:rPr lang="en-GB" dirty="0"/>
              <a:t>Hypertext Transfer </a:t>
            </a:r>
            <a:r>
              <a:rPr lang="en-GB" dirty="0" smtClean="0"/>
              <a:t>Protocol.</a:t>
            </a:r>
          </a:p>
          <a:p>
            <a:r>
              <a:rPr lang="en-GB" dirty="0" smtClean="0"/>
              <a:t>It is most commonly used for transferring data over the worldwide web.</a:t>
            </a:r>
          </a:p>
          <a:p>
            <a:r>
              <a:rPr lang="en-GB" dirty="0" smtClean="0"/>
              <a:t>HTTP is a 7</a:t>
            </a:r>
            <a:r>
              <a:rPr lang="en-GB" baseline="30000" dirty="0" smtClean="0"/>
              <a:t>th</a:t>
            </a:r>
            <a:r>
              <a:rPr lang="en-GB" dirty="0" smtClean="0"/>
              <a:t> layer protocol which means that it runs from an application level.</a:t>
            </a:r>
          </a:p>
          <a:p>
            <a:r>
              <a:rPr lang="en-GB" dirty="0" smtClean="0"/>
              <a:t>HTTPS is exactly the same as HTTP except HTTPS contains encryption to avoid the loss of data.</a:t>
            </a:r>
            <a:endParaRPr lang="en-GB" dirty="0"/>
          </a:p>
        </p:txBody>
      </p:sp>
    </p:spTree>
    <p:extLst>
      <p:ext uri="{BB962C8B-B14F-4D97-AF65-F5344CB8AC3E}">
        <p14:creationId xmlns:p14="http://schemas.microsoft.com/office/powerpoint/2010/main" val="392415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NTP</a:t>
            </a:r>
            <a:endParaRPr lang="en-GB" dirty="0"/>
          </a:p>
        </p:txBody>
      </p:sp>
      <p:sp>
        <p:nvSpPr>
          <p:cNvPr id="3" name="Content Placeholder 2"/>
          <p:cNvSpPr>
            <a:spLocks noGrp="1"/>
          </p:cNvSpPr>
          <p:nvPr>
            <p:ph idx="1"/>
          </p:nvPr>
        </p:nvSpPr>
        <p:spPr/>
        <p:txBody>
          <a:bodyPr/>
          <a:lstStyle/>
          <a:p>
            <a:r>
              <a:rPr lang="en-GB" dirty="0" smtClean="0"/>
              <a:t>NTP stands for network time protocol.</a:t>
            </a:r>
          </a:p>
          <a:p>
            <a:r>
              <a:rPr lang="en-GB" dirty="0" smtClean="0"/>
              <a:t>It is used to synchronise the time set on devices across a network.</a:t>
            </a:r>
          </a:p>
          <a:p>
            <a:r>
              <a:rPr lang="en-GB" dirty="0" smtClean="0"/>
              <a:t>It uses the time zone of UTC and be as accurate as a fraction of a millisecond.</a:t>
            </a:r>
          </a:p>
          <a:p>
            <a:r>
              <a:rPr lang="en-GB" dirty="0" smtClean="0"/>
              <a:t>NTP is needed for security purpose and so that you can access machines remotely.</a:t>
            </a:r>
          </a:p>
          <a:p>
            <a:endParaRPr lang="en-GB" dirty="0"/>
          </a:p>
        </p:txBody>
      </p:sp>
    </p:spTree>
    <p:extLst>
      <p:ext uri="{BB962C8B-B14F-4D97-AF65-F5344CB8AC3E}">
        <p14:creationId xmlns:p14="http://schemas.microsoft.com/office/powerpoint/2010/main" val="194845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SMTP</a:t>
            </a:r>
            <a:endParaRPr lang="en-GB" dirty="0"/>
          </a:p>
        </p:txBody>
      </p:sp>
      <p:sp>
        <p:nvSpPr>
          <p:cNvPr id="3" name="Content Placeholder 2"/>
          <p:cNvSpPr>
            <a:spLocks noGrp="1"/>
          </p:cNvSpPr>
          <p:nvPr>
            <p:ph idx="1"/>
          </p:nvPr>
        </p:nvSpPr>
        <p:spPr/>
        <p:txBody>
          <a:bodyPr/>
          <a:lstStyle/>
          <a:p>
            <a:r>
              <a:rPr lang="en-GB" dirty="0" smtClean="0"/>
              <a:t>SMTP stands for Simple Mali Transfer Protocol</a:t>
            </a:r>
          </a:p>
          <a:p>
            <a:r>
              <a:rPr lang="en-GB" dirty="0" smtClean="0"/>
              <a:t>It is used to transfer emails including the text, formatting and attachments.</a:t>
            </a:r>
          </a:p>
          <a:p>
            <a:r>
              <a:rPr lang="en-GB" dirty="0" smtClean="0"/>
              <a:t>Recently SMTP is only used for sending data to a relay server and not receiving mail (this is done with either POP3 or IMAP)</a:t>
            </a:r>
            <a:endParaRPr lang="en-GB" dirty="0"/>
          </a:p>
        </p:txBody>
      </p:sp>
    </p:spTree>
    <p:extLst>
      <p:ext uri="{BB962C8B-B14F-4D97-AF65-F5344CB8AC3E}">
        <p14:creationId xmlns:p14="http://schemas.microsoft.com/office/powerpoint/2010/main" val="111952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14" y="2680763"/>
            <a:ext cx="9404723" cy="1400530"/>
          </a:xfrm>
        </p:spPr>
        <p:txBody>
          <a:bodyPr/>
          <a:lstStyle/>
          <a:p>
            <a:pPr algn="ctr"/>
            <a:r>
              <a:rPr lang="en-GB" sz="6000" dirty="0" smtClean="0"/>
              <a:t>Network Layouts</a:t>
            </a:r>
            <a:endParaRPr lang="en-GB" sz="6000" dirty="0"/>
          </a:p>
        </p:txBody>
      </p:sp>
    </p:spTree>
    <p:extLst>
      <p:ext uri="{BB962C8B-B14F-4D97-AF65-F5344CB8AC3E}">
        <p14:creationId xmlns:p14="http://schemas.microsoft.com/office/powerpoint/2010/main" val="36041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two main types of network layouts:</a:t>
            </a:r>
          </a:p>
          <a:p>
            <a:pPr lvl="1"/>
            <a:r>
              <a:rPr lang="en-GB" dirty="0" smtClean="0"/>
              <a:t>Physical (Wired)</a:t>
            </a:r>
          </a:p>
          <a:p>
            <a:pPr lvl="1"/>
            <a:r>
              <a:rPr lang="en-GB" dirty="0" smtClean="0"/>
              <a:t>Logical (Wireless)</a:t>
            </a:r>
          </a:p>
          <a:p>
            <a:r>
              <a:rPr lang="en-GB" dirty="0" smtClean="0"/>
              <a:t>Wireless networks are used because:</a:t>
            </a:r>
          </a:p>
          <a:p>
            <a:pPr lvl="1"/>
            <a:r>
              <a:rPr lang="en-GB" dirty="0" smtClean="0"/>
              <a:t>Can be used on the moved/not in fixed position.</a:t>
            </a:r>
          </a:p>
          <a:p>
            <a:pPr lvl="1"/>
            <a:r>
              <a:rPr lang="en-GB" dirty="0" smtClean="0"/>
              <a:t>Doesn't require as much cabling and trunking.</a:t>
            </a:r>
          </a:p>
          <a:p>
            <a:pPr lvl="1"/>
            <a:r>
              <a:rPr lang="en-GB" dirty="0" smtClean="0"/>
              <a:t>Almost all devices can support wireless data of some kind.</a:t>
            </a:r>
          </a:p>
          <a:p>
            <a:r>
              <a:rPr lang="en-GB" dirty="0" smtClean="0"/>
              <a:t>Wired networks are used because:</a:t>
            </a:r>
          </a:p>
          <a:p>
            <a:pPr lvl="1"/>
            <a:r>
              <a:rPr lang="en-GB" dirty="0" smtClean="0"/>
              <a:t>They can achieve higher connection speeds.</a:t>
            </a:r>
          </a:p>
          <a:p>
            <a:pPr lvl="1"/>
            <a:r>
              <a:rPr lang="en-GB" dirty="0" smtClean="0"/>
              <a:t>They are more secure as the user has to be in the building to access the data.</a:t>
            </a:r>
          </a:p>
        </p:txBody>
      </p:sp>
    </p:spTree>
    <p:extLst>
      <p:ext uri="{BB962C8B-B14F-4D97-AF65-F5344CB8AC3E}">
        <p14:creationId xmlns:p14="http://schemas.microsoft.com/office/powerpoint/2010/main" val="50599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Star</a:t>
            </a:r>
            <a:endParaRPr lang="en-GB" dirty="0"/>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52145" t="5405" r="26210" b="46405"/>
          <a:stretch/>
        </p:blipFill>
        <p:spPr>
          <a:xfrm>
            <a:off x="3811171" y="936415"/>
            <a:ext cx="3950243" cy="4309354"/>
          </a:xfrm>
          <a:prstGeom prst="rect">
            <a:avLst/>
          </a:prstGeom>
        </p:spPr>
      </p:pic>
      <p:sp>
        <p:nvSpPr>
          <p:cNvPr id="3" name="TextBox 2"/>
          <p:cNvSpPr txBox="1"/>
          <p:nvPr/>
        </p:nvSpPr>
        <p:spPr>
          <a:xfrm>
            <a:off x="1942202" y="5245769"/>
            <a:ext cx="7688179" cy="646331"/>
          </a:xfrm>
          <a:prstGeom prst="rect">
            <a:avLst/>
          </a:prstGeom>
          <a:noFill/>
        </p:spPr>
        <p:txBody>
          <a:bodyPr wrap="square" rtlCol="0">
            <a:spAutoFit/>
          </a:bodyPr>
          <a:lstStyle/>
          <a:p>
            <a:pPr algn="ctr"/>
            <a:r>
              <a:rPr lang="en-GB" dirty="0" smtClean="0"/>
              <a:t>The star allows for users to connect through one server.</a:t>
            </a:r>
          </a:p>
          <a:p>
            <a:pPr algn="ctr"/>
            <a:r>
              <a:rPr lang="en-GB" dirty="0" smtClean="0"/>
              <a:t>This is useful for network management/monitoring</a:t>
            </a:r>
            <a:endParaRPr lang="en-GB" dirty="0"/>
          </a:p>
        </p:txBody>
      </p:sp>
    </p:spTree>
    <p:extLst>
      <p:ext uri="{BB962C8B-B14F-4D97-AF65-F5344CB8AC3E}">
        <p14:creationId xmlns:p14="http://schemas.microsoft.com/office/powerpoint/2010/main" val="5347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Ring</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06" t="6833" r="75972" b="42273"/>
          <a:stretch/>
        </p:blipFill>
        <p:spPr>
          <a:xfrm>
            <a:off x="4223084" y="1300764"/>
            <a:ext cx="3245138" cy="3777921"/>
          </a:xfrm>
          <a:prstGeom prst="rect">
            <a:avLst/>
          </a:prstGeom>
        </p:spPr>
      </p:pic>
      <p:sp>
        <p:nvSpPr>
          <p:cNvPr id="3" name="TextBox 2"/>
          <p:cNvSpPr txBox="1"/>
          <p:nvPr/>
        </p:nvSpPr>
        <p:spPr>
          <a:xfrm>
            <a:off x="2658980" y="5402179"/>
            <a:ext cx="6424862" cy="646331"/>
          </a:xfrm>
          <a:prstGeom prst="rect">
            <a:avLst/>
          </a:prstGeom>
          <a:noFill/>
        </p:spPr>
        <p:txBody>
          <a:bodyPr wrap="square" rtlCol="0">
            <a:spAutoFit/>
          </a:bodyPr>
          <a:lstStyle/>
          <a:p>
            <a:pPr algn="ctr"/>
            <a:r>
              <a:rPr lang="en-GB" dirty="0" smtClean="0"/>
              <a:t>There is no need for a server in this setup.</a:t>
            </a:r>
          </a:p>
          <a:p>
            <a:pPr algn="ctr"/>
            <a:r>
              <a:rPr lang="en-GB" dirty="0" smtClean="0"/>
              <a:t>This allows for fast connections with no venerable points.</a:t>
            </a:r>
            <a:endParaRPr lang="en-GB" dirty="0"/>
          </a:p>
        </p:txBody>
      </p:sp>
    </p:spTree>
    <p:extLst>
      <p:ext uri="{BB962C8B-B14F-4D97-AF65-F5344CB8AC3E}">
        <p14:creationId xmlns:p14="http://schemas.microsoft.com/office/powerpoint/2010/main" val="351714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Mesh</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452" t="153" r="48208" b="44506"/>
          <a:stretch/>
        </p:blipFill>
        <p:spPr>
          <a:xfrm>
            <a:off x="4126831" y="1049617"/>
            <a:ext cx="3586107" cy="3556731"/>
          </a:xfrm>
          <a:prstGeom prst="rect">
            <a:avLst/>
          </a:prstGeom>
        </p:spPr>
      </p:pic>
      <p:sp>
        <p:nvSpPr>
          <p:cNvPr id="3" name="TextBox 2"/>
          <p:cNvSpPr txBox="1"/>
          <p:nvPr/>
        </p:nvSpPr>
        <p:spPr>
          <a:xfrm>
            <a:off x="3453063" y="4920916"/>
            <a:ext cx="5185611" cy="1200329"/>
          </a:xfrm>
          <a:prstGeom prst="rect">
            <a:avLst/>
          </a:prstGeom>
          <a:noFill/>
        </p:spPr>
        <p:txBody>
          <a:bodyPr wrap="square" rtlCol="0">
            <a:spAutoFit/>
          </a:bodyPr>
          <a:lstStyle/>
          <a:p>
            <a:pPr algn="ctr"/>
            <a:r>
              <a:rPr lang="en-GB" dirty="0" smtClean="0"/>
              <a:t>Mesh is where each node acts as a relay.</a:t>
            </a:r>
          </a:p>
          <a:p>
            <a:pPr algn="ctr"/>
            <a:r>
              <a:rPr lang="en-GB" dirty="0" smtClean="0"/>
              <a:t>This allows for data to be passed through nodes limiting network setup.</a:t>
            </a:r>
          </a:p>
          <a:p>
            <a:pPr algn="ctr"/>
            <a:r>
              <a:rPr lang="en-GB" dirty="0" smtClean="0"/>
              <a:t>This is useful for ad-hoc servers</a:t>
            </a:r>
            <a:endParaRPr lang="en-GB" dirty="0"/>
          </a:p>
        </p:txBody>
      </p:sp>
    </p:spTree>
    <p:extLst>
      <p:ext uri="{BB962C8B-B14F-4D97-AF65-F5344CB8AC3E}">
        <p14:creationId xmlns:p14="http://schemas.microsoft.com/office/powerpoint/2010/main" val="26216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Fully Connected</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30" t="784" r="-128" b="44283"/>
          <a:stretch/>
        </p:blipFill>
        <p:spPr>
          <a:xfrm>
            <a:off x="3826042" y="452718"/>
            <a:ext cx="4160892" cy="4073051"/>
          </a:xfrm>
          <a:prstGeom prst="rect">
            <a:avLst/>
          </a:prstGeom>
        </p:spPr>
      </p:pic>
      <p:sp>
        <p:nvSpPr>
          <p:cNvPr id="3" name="TextBox 2"/>
          <p:cNvSpPr txBox="1"/>
          <p:nvPr/>
        </p:nvSpPr>
        <p:spPr>
          <a:xfrm>
            <a:off x="2237874" y="4439652"/>
            <a:ext cx="6797842" cy="1200329"/>
          </a:xfrm>
          <a:prstGeom prst="rect">
            <a:avLst/>
          </a:prstGeom>
          <a:noFill/>
        </p:spPr>
        <p:txBody>
          <a:bodyPr wrap="square" rtlCol="0">
            <a:spAutoFit/>
          </a:bodyPr>
          <a:lstStyle/>
          <a:p>
            <a:pPr algn="ctr"/>
            <a:r>
              <a:rPr lang="en-GB" dirty="0" smtClean="0"/>
              <a:t>Fully connected allows for all nodes to be connected directly</a:t>
            </a:r>
          </a:p>
          <a:p>
            <a:pPr algn="ctr"/>
            <a:r>
              <a:rPr lang="en-GB" dirty="0" smtClean="0"/>
              <a:t>This allows for high speed but also high start-up/connections</a:t>
            </a:r>
            <a:endParaRPr lang="en-GB" dirty="0"/>
          </a:p>
        </p:txBody>
      </p:sp>
    </p:spTree>
    <p:extLst>
      <p:ext uri="{BB962C8B-B14F-4D97-AF65-F5344CB8AC3E}">
        <p14:creationId xmlns:p14="http://schemas.microsoft.com/office/powerpoint/2010/main" val="417349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Line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15" r="62922"/>
          <a:stretch/>
        </p:blipFill>
        <p:spPr>
          <a:xfrm>
            <a:off x="1900990" y="1443620"/>
            <a:ext cx="7502231" cy="2586175"/>
          </a:xfrm>
          <a:prstGeom prst="rect">
            <a:avLst/>
          </a:prstGeom>
        </p:spPr>
      </p:pic>
      <p:sp>
        <p:nvSpPr>
          <p:cNvPr id="3" name="TextBox 2"/>
          <p:cNvSpPr txBox="1"/>
          <p:nvPr/>
        </p:nvSpPr>
        <p:spPr>
          <a:xfrm>
            <a:off x="2923674" y="4415589"/>
            <a:ext cx="6280484" cy="923330"/>
          </a:xfrm>
          <a:prstGeom prst="rect">
            <a:avLst/>
          </a:prstGeom>
          <a:noFill/>
        </p:spPr>
        <p:txBody>
          <a:bodyPr wrap="square" rtlCol="0">
            <a:spAutoFit/>
          </a:bodyPr>
          <a:lstStyle/>
          <a:p>
            <a:pPr algn="ctr"/>
            <a:r>
              <a:rPr lang="en-GB" dirty="0" smtClean="0"/>
              <a:t>The line allows for the most minimal setup.</a:t>
            </a:r>
          </a:p>
          <a:p>
            <a:pPr algn="ctr"/>
            <a:r>
              <a:rPr lang="en-GB" dirty="0" smtClean="0"/>
              <a:t>It is limited on security as the 1</a:t>
            </a:r>
            <a:r>
              <a:rPr lang="en-GB" baseline="30000" dirty="0" smtClean="0"/>
              <a:t>st</a:t>
            </a:r>
            <a:r>
              <a:rPr lang="en-GB" dirty="0" smtClean="0"/>
              <a:t> node has to pass data through all of the nodes to get to the last node.</a:t>
            </a:r>
            <a:endParaRPr lang="en-GB" dirty="0"/>
          </a:p>
        </p:txBody>
      </p:sp>
    </p:spTree>
    <p:extLst>
      <p:ext uri="{BB962C8B-B14F-4D97-AF65-F5344CB8AC3E}">
        <p14:creationId xmlns:p14="http://schemas.microsoft.com/office/powerpoint/2010/main" val="355457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a:xfrm>
            <a:off x="875201" y="1384177"/>
            <a:ext cx="8946541" cy="4752853"/>
          </a:xfrm>
        </p:spPr>
        <p:txBody>
          <a:bodyPr>
            <a:normAutofit fontScale="92500" lnSpcReduction="20000"/>
          </a:bodyPr>
          <a:lstStyle/>
          <a:p>
            <a:r>
              <a:rPr lang="en-GB" dirty="0" smtClean="0"/>
              <a:t>Network Technologies (P1)</a:t>
            </a:r>
          </a:p>
          <a:p>
            <a:pPr lvl="1"/>
            <a:r>
              <a:rPr lang="en-GB" dirty="0"/>
              <a:t>Operating </a:t>
            </a:r>
            <a:r>
              <a:rPr lang="en-GB" dirty="0" smtClean="0"/>
              <a:t>systems</a:t>
            </a:r>
          </a:p>
          <a:p>
            <a:pPr lvl="1"/>
            <a:r>
              <a:rPr lang="en-GB" dirty="0" smtClean="0"/>
              <a:t>Protocols</a:t>
            </a:r>
          </a:p>
          <a:p>
            <a:pPr lvl="1"/>
            <a:r>
              <a:rPr lang="en-GB" dirty="0" smtClean="0"/>
              <a:t>Network Layout</a:t>
            </a:r>
          </a:p>
          <a:p>
            <a:pPr lvl="1"/>
            <a:r>
              <a:rPr lang="en-GB" dirty="0" smtClean="0"/>
              <a:t>Network </a:t>
            </a:r>
            <a:r>
              <a:rPr lang="en-GB" dirty="0"/>
              <a:t>Devices</a:t>
            </a:r>
            <a:endParaRPr lang="en-GB" dirty="0" smtClean="0"/>
          </a:p>
          <a:p>
            <a:r>
              <a:rPr lang="en-GB" dirty="0" smtClean="0"/>
              <a:t>Networking Tools</a:t>
            </a:r>
          </a:p>
          <a:p>
            <a:pPr lvl="1"/>
            <a:r>
              <a:rPr lang="en-GB" dirty="0"/>
              <a:t>fault </a:t>
            </a:r>
            <a:r>
              <a:rPr lang="en-GB" dirty="0" smtClean="0"/>
              <a:t>management</a:t>
            </a:r>
          </a:p>
          <a:p>
            <a:pPr lvl="1"/>
            <a:r>
              <a:rPr lang="en-GB" dirty="0" smtClean="0"/>
              <a:t>performance </a:t>
            </a:r>
            <a:r>
              <a:rPr lang="en-GB" dirty="0"/>
              <a:t>management </a:t>
            </a:r>
            <a:endParaRPr lang="en-GB" dirty="0" smtClean="0"/>
          </a:p>
          <a:p>
            <a:pPr lvl="1"/>
            <a:r>
              <a:rPr lang="en-GB" dirty="0" smtClean="0"/>
              <a:t>using </a:t>
            </a:r>
            <a:r>
              <a:rPr lang="en-GB" dirty="0"/>
              <a:t>system software to find network </a:t>
            </a:r>
            <a:r>
              <a:rPr lang="en-GB" dirty="0" smtClean="0"/>
              <a:t>assets.</a:t>
            </a:r>
          </a:p>
          <a:p>
            <a:pPr lvl="1"/>
            <a:r>
              <a:rPr lang="en-GB" dirty="0" smtClean="0"/>
              <a:t>Examples</a:t>
            </a:r>
          </a:p>
          <a:p>
            <a:r>
              <a:rPr lang="en-GB" dirty="0" smtClean="0"/>
              <a:t>Emerging network technologies</a:t>
            </a:r>
          </a:p>
          <a:p>
            <a:pPr lvl="1"/>
            <a:r>
              <a:rPr lang="en-GB" dirty="0" smtClean="0"/>
              <a:t>Advances in robotics</a:t>
            </a:r>
          </a:p>
          <a:p>
            <a:pPr lvl="1"/>
            <a:r>
              <a:rPr lang="en-GB" dirty="0" smtClean="0"/>
              <a:t>Integrated systems</a:t>
            </a:r>
          </a:p>
          <a:p>
            <a:pPr lvl="1"/>
            <a:r>
              <a:rPr lang="en-GB" dirty="0" smtClean="0"/>
              <a:t>Global data centre management</a:t>
            </a:r>
          </a:p>
        </p:txBody>
      </p:sp>
    </p:spTree>
    <p:extLst>
      <p:ext uri="{BB962C8B-B14F-4D97-AF65-F5344CB8AC3E}">
        <p14:creationId xmlns:p14="http://schemas.microsoft.com/office/powerpoint/2010/main" val="70810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Tree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791" t="57865"/>
          <a:stretch/>
        </p:blipFill>
        <p:spPr>
          <a:xfrm>
            <a:off x="3449520" y="1280938"/>
            <a:ext cx="4710433" cy="3447473"/>
          </a:xfrm>
          <a:prstGeom prst="rect">
            <a:avLst/>
          </a:prstGeom>
        </p:spPr>
      </p:pic>
      <p:sp>
        <p:nvSpPr>
          <p:cNvPr id="3" name="TextBox 2"/>
          <p:cNvSpPr txBox="1"/>
          <p:nvPr/>
        </p:nvSpPr>
        <p:spPr>
          <a:xfrm>
            <a:off x="3332747" y="4932947"/>
            <a:ext cx="5137485" cy="646331"/>
          </a:xfrm>
          <a:prstGeom prst="rect">
            <a:avLst/>
          </a:prstGeom>
          <a:noFill/>
        </p:spPr>
        <p:txBody>
          <a:bodyPr wrap="square" rtlCol="0">
            <a:spAutoFit/>
          </a:bodyPr>
          <a:lstStyle/>
          <a:p>
            <a:pPr algn="ctr"/>
            <a:r>
              <a:rPr lang="en-GB" dirty="0" smtClean="0"/>
              <a:t>Bus allows for the centre line to be very powerful with smaller lines coming off.</a:t>
            </a:r>
            <a:endParaRPr lang="en-GB" dirty="0"/>
          </a:p>
        </p:txBody>
      </p:sp>
    </p:spTree>
    <p:extLst>
      <p:ext uri="{BB962C8B-B14F-4D97-AF65-F5344CB8AC3E}">
        <p14:creationId xmlns:p14="http://schemas.microsoft.com/office/powerpoint/2010/main" val="365754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5" y="2770916"/>
            <a:ext cx="9404723" cy="1400530"/>
          </a:xfrm>
        </p:spPr>
        <p:txBody>
          <a:bodyPr/>
          <a:lstStyle/>
          <a:p>
            <a:pPr algn="ctr"/>
            <a:r>
              <a:rPr lang="en-US" sz="6000" dirty="0" smtClean="0"/>
              <a:t>Network Devices</a:t>
            </a:r>
            <a:endParaRPr lang="en-GB" sz="6000" dirty="0"/>
          </a:p>
        </p:txBody>
      </p:sp>
    </p:spTree>
    <p:extLst>
      <p:ext uri="{BB962C8B-B14F-4D97-AF65-F5344CB8AC3E}">
        <p14:creationId xmlns:p14="http://schemas.microsoft.com/office/powerpoint/2010/main" val="351061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Network Devices</a:t>
            </a:r>
            <a:endParaRPr lang="en-GB" dirty="0"/>
          </a:p>
        </p:txBody>
      </p:sp>
      <p:sp>
        <p:nvSpPr>
          <p:cNvPr id="3" name="Content Placeholder 2"/>
          <p:cNvSpPr>
            <a:spLocks noGrp="1"/>
          </p:cNvSpPr>
          <p:nvPr>
            <p:ph idx="1"/>
          </p:nvPr>
        </p:nvSpPr>
        <p:spPr/>
        <p:txBody>
          <a:bodyPr/>
          <a:lstStyle/>
          <a:p>
            <a:r>
              <a:rPr lang="en-US" dirty="0" smtClean="0"/>
              <a:t>Network devices are devices that are used on a network.</a:t>
            </a:r>
          </a:p>
          <a:p>
            <a:r>
              <a:rPr lang="en-US" dirty="0" smtClean="0"/>
              <a:t>Some examples of these are:</a:t>
            </a:r>
          </a:p>
          <a:p>
            <a:pPr lvl="1"/>
            <a:r>
              <a:rPr lang="en-US" dirty="0" smtClean="0"/>
              <a:t>Servers</a:t>
            </a:r>
          </a:p>
          <a:p>
            <a:pPr lvl="1"/>
            <a:r>
              <a:rPr lang="en-US" dirty="0" smtClean="0"/>
              <a:t>Routers</a:t>
            </a:r>
          </a:p>
          <a:p>
            <a:pPr lvl="1"/>
            <a:r>
              <a:rPr lang="en-US" dirty="0" smtClean="0"/>
              <a:t>Switches</a:t>
            </a:r>
          </a:p>
          <a:p>
            <a:pPr lvl="1"/>
            <a:r>
              <a:rPr lang="en-US" dirty="0" smtClean="0"/>
              <a:t>Interface card</a:t>
            </a:r>
          </a:p>
          <a:p>
            <a:pPr lvl="1"/>
            <a:r>
              <a:rPr lang="en-US" dirty="0" smtClean="0"/>
              <a:t>Workstation</a:t>
            </a:r>
            <a:endParaRPr lang="en-GB" dirty="0"/>
          </a:p>
        </p:txBody>
      </p:sp>
    </p:spTree>
    <p:extLst>
      <p:ext uri="{BB962C8B-B14F-4D97-AF65-F5344CB8AC3E}">
        <p14:creationId xmlns:p14="http://schemas.microsoft.com/office/powerpoint/2010/main" val="7539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Servers</a:t>
            </a:r>
            <a:endParaRPr lang="en-GB" dirty="0"/>
          </a:p>
        </p:txBody>
      </p:sp>
      <p:sp>
        <p:nvSpPr>
          <p:cNvPr id="3" name="Content Placeholder 2"/>
          <p:cNvSpPr>
            <a:spLocks noGrp="1"/>
          </p:cNvSpPr>
          <p:nvPr>
            <p:ph idx="1"/>
          </p:nvPr>
        </p:nvSpPr>
        <p:spPr/>
        <p:txBody>
          <a:bodyPr/>
          <a:lstStyle/>
          <a:p>
            <a:r>
              <a:rPr lang="en-US" dirty="0" smtClean="0"/>
              <a:t>Servers are used to control and maintain the network.</a:t>
            </a:r>
          </a:p>
          <a:p>
            <a:r>
              <a:rPr lang="en-US" dirty="0" smtClean="0"/>
              <a:t>Servers are just PC’s that have been configured in a specific way. They are also of quite a high specification.</a:t>
            </a:r>
          </a:p>
          <a:p>
            <a:r>
              <a:rPr lang="en-US" dirty="0" smtClean="0"/>
              <a:t>They can be used as:</a:t>
            </a:r>
          </a:p>
          <a:p>
            <a:pPr lvl="1"/>
            <a:r>
              <a:rPr lang="en-US" dirty="0" smtClean="0"/>
              <a:t>File servers</a:t>
            </a:r>
          </a:p>
          <a:p>
            <a:pPr lvl="1"/>
            <a:r>
              <a:rPr lang="en-US" dirty="0" smtClean="0"/>
              <a:t>Mail Servers</a:t>
            </a:r>
          </a:p>
          <a:p>
            <a:pPr lvl="1"/>
            <a:r>
              <a:rPr lang="en-US" dirty="0" smtClean="0"/>
              <a:t>Proxys</a:t>
            </a:r>
            <a:endParaRPr lang="en-GB" dirty="0" smtClean="0"/>
          </a:p>
          <a:p>
            <a:pPr lvl="1"/>
            <a:r>
              <a:rPr lang="en-US" dirty="0" smtClean="0"/>
              <a:t>Web Servers</a:t>
            </a:r>
          </a:p>
        </p:txBody>
      </p:sp>
    </p:spTree>
    <p:extLst>
      <p:ext uri="{BB962C8B-B14F-4D97-AF65-F5344CB8AC3E}">
        <p14:creationId xmlns:p14="http://schemas.microsoft.com/office/powerpoint/2010/main" val="381202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Workstations</a:t>
            </a:r>
            <a:endParaRPr lang="en-GB" dirty="0"/>
          </a:p>
        </p:txBody>
      </p:sp>
      <p:sp>
        <p:nvSpPr>
          <p:cNvPr id="3" name="Content Placeholder 2"/>
          <p:cNvSpPr>
            <a:spLocks noGrp="1"/>
          </p:cNvSpPr>
          <p:nvPr>
            <p:ph idx="1"/>
          </p:nvPr>
        </p:nvSpPr>
        <p:spPr/>
        <p:txBody>
          <a:bodyPr/>
          <a:lstStyle/>
          <a:p>
            <a:r>
              <a:rPr lang="en-US" dirty="0" smtClean="0"/>
              <a:t>Workstations are PC’s  that are used for a specific job e.g. CAD, rendering etc.</a:t>
            </a:r>
          </a:p>
          <a:p>
            <a:r>
              <a:rPr lang="en-US" dirty="0" smtClean="0"/>
              <a:t>The two main types of workstation are :</a:t>
            </a:r>
          </a:p>
          <a:p>
            <a:pPr lvl="1"/>
            <a:r>
              <a:rPr lang="en-US" dirty="0" smtClean="0"/>
              <a:t>Thick Client – OS and applications</a:t>
            </a:r>
          </a:p>
          <a:p>
            <a:pPr lvl="1"/>
            <a:r>
              <a:rPr lang="en-US" dirty="0" smtClean="0"/>
              <a:t>Thin Client – Little OS and no/few applications</a:t>
            </a:r>
          </a:p>
        </p:txBody>
      </p:sp>
    </p:spTree>
    <p:extLst>
      <p:ext uri="{BB962C8B-B14F-4D97-AF65-F5344CB8AC3E}">
        <p14:creationId xmlns:p14="http://schemas.microsoft.com/office/powerpoint/2010/main" val="69464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Interface Cards</a:t>
            </a:r>
            <a:endParaRPr lang="en-GB" dirty="0"/>
          </a:p>
        </p:txBody>
      </p:sp>
      <p:sp>
        <p:nvSpPr>
          <p:cNvPr id="3" name="Content Placeholder 2"/>
          <p:cNvSpPr>
            <a:spLocks noGrp="1"/>
          </p:cNvSpPr>
          <p:nvPr>
            <p:ph idx="1"/>
          </p:nvPr>
        </p:nvSpPr>
        <p:spPr/>
        <p:txBody>
          <a:bodyPr/>
          <a:lstStyle/>
          <a:p>
            <a:r>
              <a:rPr lang="en-US" dirty="0" smtClean="0"/>
              <a:t>Connects a device to a wired internet connection</a:t>
            </a:r>
          </a:p>
          <a:p>
            <a:r>
              <a:rPr lang="en-US" dirty="0" smtClean="0"/>
              <a:t>Can use a radio interface for wireless connection</a:t>
            </a:r>
          </a:p>
          <a:p>
            <a:r>
              <a:rPr lang="en-US" dirty="0" smtClean="0"/>
              <a:t>Can be a plug in card or just a separate device</a:t>
            </a:r>
          </a:p>
          <a:p>
            <a:r>
              <a:rPr lang="en-US" dirty="0" smtClean="0"/>
              <a:t>Uses a unique mac </a:t>
            </a:r>
            <a:r>
              <a:rPr lang="en-US" dirty="0" err="1" smtClean="0"/>
              <a:t>adress</a:t>
            </a:r>
            <a:endParaRPr lang="en-US" dirty="0" smtClean="0"/>
          </a:p>
          <a:p>
            <a:endParaRPr lang="en-GB" dirty="0"/>
          </a:p>
        </p:txBody>
      </p:sp>
    </p:spTree>
    <p:extLst>
      <p:ext uri="{BB962C8B-B14F-4D97-AF65-F5344CB8AC3E}">
        <p14:creationId xmlns:p14="http://schemas.microsoft.com/office/powerpoint/2010/main" val="324010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933" y="2564854"/>
            <a:ext cx="9404723" cy="1400530"/>
          </a:xfrm>
        </p:spPr>
        <p:txBody>
          <a:bodyPr/>
          <a:lstStyle/>
          <a:p>
            <a:pPr algn="ctr"/>
            <a:r>
              <a:rPr lang="en-US" sz="6000" dirty="0" smtClean="0"/>
              <a:t>Networking Tools</a:t>
            </a:r>
            <a:endParaRPr lang="en-GB" sz="6000" dirty="0"/>
          </a:p>
        </p:txBody>
      </p:sp>
    </p:spTree>
    <p:extLst>
      <p:ext uri="{BB962C8B-B14F-4D97-AF65-F5344CB8AC3E}">
        <p14:creationId xmlns:p14="http://schemas.microsoft.com/office/powerpoint/2010/main" val="393965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Tools </a:t>
            </a:r>
            <a:endParaRPr lang="en-GB" dirty="0"/>
          </a:p>
        </p:txBody>
      </p:sp>
      <p:sp>
        <p:nvSpPr>
          <p:cNvPr id="3" name="Content Placeholder 2"/>
          <p:cNvSpPr>
            <a:spLocks noGrp="1"/>
          </p:cNvSpPr>
          <p:nvPr>
            <p:ph idx="1"/>
          </p:nvPr>
        </p:nvSpPr>
        <p:spPr/>
        <p:txBody>
          <a:bodyPr/>
          <a:lstStyle/>
          <a:p>
            <a:r>
              <a:rPr lang="en-GB" dirty="0" smtClean="0"/>
              <a:t>Network Tools assist the management and maintenance of a network.</a:t>
            </a:r>
            <a:endParaRPr lang="en-GB" dirty="0"/>
          </a:p>
          <a:p>
            <a:r>
              <a:rPr lang="en-GB" dirty="0" smtClean="0"/>
              <a:t>There are three main types:</a:t>
            </a:r>
          </a:p>
          <a:p>
            <a:pPr lvl="1"/>
            <a:r>
              <a:rPr lang="en-US" dirty="0"/>
              <a:t>Fault </a:t>
            </a:r>
            <a:r>
              <a:rPr lang="en-US" dirty="0" smtClean="0"/>
              <a:t>Management</a:t>
            </a:r>
            <a:endParaRPr lang="en-GB" dirty="0"/>
          </a:p>
          <a:p>
            <a:pPr lvl="1"/>
            <a:r>
              <a:rPr lang="en-US" dirty="0" smtClean="0"/>
              <a:t>Performance </a:t>
            </a:r>
            <a:r>
              <a:rPr lang="en-US" dirty="0"/>
              <a:t>Management</a:t>
            </a:r>
            <a:endParaRPr lang="en-GB" dirty="0"/>
          </a:p>
          <a:p>
            <a:pPr lvl="1"/>
            <a:r>
              <a:rPr lang="en-US" dirty="0" smtClean="0"/>
              <a:t>Detection </a:t>
            </a:r>
            <a:r>
              <a:rPr lang="en-US" dirty="0"/>
              <a:t>of Network Assets</a:t>
            </a:r>
            <a:endParaRPr lang="en-GB" dirty="0"/>
          </a:p>
          <a:p>
            <a:endParaRPr lang="en-US" dirty="0"/>
          </a:p>
          <a:p>
            <a:pPr lvl="1"/>
            <a:endParaRPr lang="en-GB" dirty="0"/>
          </a:p>
        </p:txBody>
      </p:sp>
    </p:spTree>
    <p:extLst>
      <p:ext uri="{BB962C8B-B14F-4D97-AF65-F5344CB8AC3E}">
        <p14:creationId xmlns:p14="http://schemas.microsoft.com/office/powerpoint/2010/main" val="202368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Fault Management</a:t>
            </a:r>
            <a:endParaRPr lang="en-GB" dirty="0"/>
          </a:p>
        </p:txBody>
      </p:sp>
      <p:sp>
        <p:nvSpPr>
          <p:cNvPr id="3" name="Content Placeholder 2"/>
          <p:cNvSpPr>
            <a:spLocks noGrp="1"/>
          </p:cNvSpPr>
          <p:nvPr>
            <p:ph idx="1"/>
          </p:nvPr>
        </p:nvSpPr>
        <p:spPr/>
        <p:txBody>
          <a:bodyPr/>
          <a:lstStyle/>
          <a:p>
            <a:r>
              <a:rPr lang="en-US" dirty="0"/>
              <a:t>Software or functions that detect errors or malfunctions in a network</a:t>
            </a:r>
          </a:p>
          <a:p>
            <a:r>
              <a:rPr lang="en-US" dirty="0"/>
              <a:t>Maintain error logs</a:t>
            </a:r>
          </a:p>
          <a:p>
            <a:r>
              <a:rPr lang="en-US" dirty="0"/>
              <a:t>Adjust for changes in environment that may alter the speed or reliability of a network</a:t>
            </a:r>
          </a:p>
          <a:p>
            <a:r>
              <a:rPr lang="en-US" dirty="0"/>
              <a:t>Notify administrators when errors appear that require further repair than the system can provide</a:t>
            </a:r>
          </a:p>
          <a:p>
            <a:r>
              <a:rPr lang="en-US" dirty="0"/>
              <a:t>May be active or </a:t>
            </a:r>
            <a:r>
              <a:rPr lang="en-US" dirty="0" smtClean="0"/>
              <a:t>Passive</a:t>
            </a:r>
            <a:endParaRPr lang="en-GB" dirty="0"/>
          </a:p>
        </p:txBody>
      </p:sp>
    </p:spTree>
    <p:extLst>
      <p:ext uri="{BB962C8B-B14F-4D97-AF65-F5344CB8AC3E}">
        <p14:creationId xmlns:p14="http://schemas.microsoft.com/office/powerpoint/2010/main" val="103671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Tools : Fault Management</a:t>
            </a:r>
          </a:p>
        </p:txBody>
      </p:sp>
      <p:sp>
        <p:nvSpPr>
          <p:cNvPr id="3" name="Content Placeholder 2"/>
          <p:cNvSpPr>
            <a:spLocks noGrp="1"/>
          </p:cNvSpPr>
          <p:nvPr>
            <p:ph idx="1"/>
          </p:nvPr>
        </p:nvSpPr>
        <p:spPr/>
        <p:txBody>
          <a:bodyPr>
            <a:normAutofit fontScale="85000" lnSpcReduction="20000"/>
          </a:bodyPr>
          <a:lstStyle/>
          <a:p>
            <a:r>
              <a:rPr lang="en-US" dirty="0"/>
              <a:t>A fault management system detects and handles faults in a network. These systems also adjust for changes in a networks environment, scan for threats such as viruses, and alert administrators of errors. </a:t>
            </a:r>
          </a:p>
          <a:p>
            <a:r>
              <a:rPr lang="en-US" dirty="0"/>
              <a:t>Fault management systems can be any tools or specific procedures for detecting and managing errors.</a:t>
            </a:r>
          </a:p>
          <a:p>
            <a:r>
              <a:rPr lang="en-US" dirty="0"/>
              <a:t>A fault management system may also maintain and store error logs</a:t>
            </a:r>
            <a:r>
              <a:rPr lang="en-US" dirty="0" smtClean="0"/>
              <a:t>.</a:t>
            </a:r>
            <a:endParaRPr lang="en-US" dirty="0"/>
          </a:p>
          <a:p>
            <a:r>
              <a:rPr lang="en-US" dirty="0"/>
              <a:t>Fault detection systems may be active or passive. </a:t>
            </a:r>
          </a:p>
          <a:p>
            <a:r>
              <a:rPr lang="en-US" dirty="0"/>
              <a:t>A passive system requires individual devices to transmit error messages or alarms when they detect their own errors. While this mode allows for a simpler method of monitoring, where a system just waits to receive error messages, if a device loses the ability to transmit an alarm then the Fault Management system will not become aware of the error, and will not alert an administrator.</a:t>
            </a:r>
          </a:p>
          <a:p>
            <a:r>
              <a:rPr lang="en-US" dirty="0"/>
              <a:t>An active system will periodically ping all of the devices it knows about, checking whether they are online and functioning correctly. If a pinged device does not respond then the system will sound an alarm and alert an administrator</a:t>
            </a:r>
            <a:endParaRPr lang="en-GB" dirty="0"/>
          </a:p>
        </p:txBody>
      </p:sp>
    </p:spTree>
    <p:extLst>
      <p:ext uri="{BB962C8B-B14F-4D97-AF65-F5344CB8AC3E}">
        <p14:creationId xmlns:p14="http://schemas.microsoft.com/office/powerpoint/2010/main" val="231417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6" y="2510119"/>
            <a:ext cx="9404723" cy="1400530"/>
          </a:xfrm>
        </p:spPr>
        <p:txBody>
          <a:bodyPr/>
          <a:lstStyle/>
          <a:p>
            <a:pPr algn="ctr"/>
            <a:r>
              <a:rPr lang="en-GB" sz="6000" dirty="0" smtClean="0"/>
              <a:t>Network Technologies</a:t>
            </a:r>
            <a:endParaRPr lang="en-GB" sz="6000" dirty="0"/>
          </a:p>
        </p:txBody>
      </p:sp>
    </p:spTree>
    <p:extLst>
      <p:ext uri="{BB962C8B-B14F-4D97-AF65-F5344CB8AC3E}">
        <p14:creationId xmlns:p14="http://schemas.microsoft.com/office/powerpoint/2010/main" val="2544870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Performance Management</a:t>
            </a:r>
            <a:br>
              <a:rPr lang="en-GB" dirty="0" smtClean="0"/>
            </a:br>
            <a:r>
              <a:rPr lang="en-GB" dirty="0"/>
              <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US" dirty="0"/>
              <a:t>Performance Management systems monitor a network and adjust for changing conditions that affect the speed of the network.</a:t>
            </a:r>
          </a:p>
          <a:p>
            <a:r>
              <a:rPr lang="en-US" dirty="0"/>
              <a:t>Analyze and record performance.</a:t>
            </a:r>
          </a:p>
          <a:p>
            <a:r>
              <a:rPr lang="en-US" dirty="0"/>
              <a:t>Help diagnose causes of slowdown in networks.</a:t>
            </a:r>
          </a:p>
          <a:p>
            <a:pPr marL="0" indent="0">
              <a:buNone/>
            </a:pPr>
            <a:endParaRPr lang="en-GB" dirty="0"/>
          </a:p>
        </p:txBody>
      </p:sp>
    </p:spTree>
    <p:extLst>
      <p:ext uri="{BB962C8B-B14F-4D97-AF65-F5344CB8AC3E}">
        <p14:creationId xmlns:p14="http://schemas.microsoft.com/office/powerpoint/2010/main" val="327905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Tools : Performance Management</a:t>
            </a:r>
          </a:p>
        </p:txBody>
      </p:sp>
      <p:sp>
        <p:nvSpPr>
          <p:cNvPr id="3" name="Content Placeholder 2"/>
          <p:cNvSpPr>
            <a:spLocks noGrp="1"/>
          </p:cNvSpPr>
          <p:nvPr>
            <p:ph idx="1"/>
          </p:nvPr>
        </p:nvSpPr>
        <p:spPr/>
        <p:txBody>
          <a:bodyPr/>
          <a:lstStyle/>
          <a:p>
            <a:r>
              <a:rPr lang="en-US" dirty="0"/>
              <a:t>Performance management systems consist of software or procedures which monitor networks for changes in speed and efficiency of a network. They also adjust networks so that the networks function optimally. </a:t>
            </a:r>
          </a:p>
          <a:p>
            <a:r>
              <a:rPr lang="en-US" dirty="0"/>
              <a:t>Performance management systems also monitor, analyze and store performance and performance records.</a:t>
            </a:r>
          </a:p>
          <a:p>
            <a:r>
              <a:rPr lang="en-US" dirty="0"/>
              <a:t>Performance management systems can be used help diagnose causes of slowdown within a network.</a:t>
            </a:r>
            <a:endParaRPr lang="en-GB" dirty="0"/>
          </a:p>
          <a:p>
            <a:endParaRPr lang="en-GB" dirty="0"/>
          </a:p>
        </p:txBody>
      </p:sp>
    </p:spTree>
    <p:extLst>
      <p:ext uri="{BB962C8B-B14F-4D97-AF65-F5344CB8AC3E}">
        <p14:creationId xmlns:p14="http://schemas.microsoft.com/office/powerpoint/2010/main" val="316750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Detection of network assets</a:t>
            </a:r>
            <a:endParaRPr lang="en-GB" dirty="0"/>
          </a:p>
        </p:txBody>
      </p:sp>
      <p:sp>
        <p:nvSpPr>
          <p:cNvPr id="3" name="Content Placeholder 2"/>
          <p:cNvSpPr>
            <a:spLocks noGrp="1"/>
          </p:cNvSpPr>
          <p:nvPr>
            <p:ph idx="1"/>
          </p:nvPr>
        </p:nvSpPr>
        <p:spPr/>
        <p:txBody>
          <a:bodyPr/>
          <a:lstStyle/>
          <a:p>
            <a:r>
              <a:rPr lang="en-GB" dirty="0" smtClean="0"/>
              <a:t>This basically just finds assets connected to the network.</a:t>
            </a:r>
          </a:p>
          <a:p>
            <a:r>
              <a:rPr lang="en-GB" dirty="0" smtClean="0"/>
              <a:t>This can go as far as:</a:t>
            </a:r>
          </a:p>
          <a:p>
            <a:pPr lvl="1"/>
            <a:r>
              <a:rPr lang="en-GB" dirty="0" smtClean="0"/>
              <a:t>Finding model/types/specs of the device</a:t>
            </a:r>
          </a:p>
          <a:p>
            <a:pPr lvl="1"/>
            <a:r>
              <a:rPr lang="en-GB" dirty="0" smtClean="0"/>
              <a:t>Using agents to display what software is installed on the device</a:t>
            </a:r>
            <a:endParaRPr lang="en-GB" dirty="0"/>
          </a:p>
        </p:txBody>
      </p:sp>
    </p:spTree>
    <p:extLst>
      <p:ext uri="{BB962C8B-B14F-4D97-AF65-F5344CB8AC3E}">
        <p14:creationId xmlns:p14="http://schemas.microsoft.com/office/powerpoint/2010/main" val="400144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Examples</a:t>
            </a:r>
            <a:br>
              <a:rPr lang="en-GB" dirty="0" smtClean="0"/>
            </a:br>
            <a:endParaRPr lang="en-GB" dirty="0"/>
          </a:p>
        </p:txBody>
      </p:sp>
      <p:sp>
        <p:nvSpPr>
          <p:cNvPr id="3" name="Content Placeholder 2"/>
          <p:cNvSpPr>
            <a:spLocks noGrp="1"/>
          </p:cNvSpPr>
          <p:nvPr>
            <p:ph idx="1"/>
          </p:nvPr>
        </p:nvSpPr>
        <p:spPr/>
        <p:txBody>
          <a:bodyPr/>
          <a:lstStyle/>
          <a:p>
            <a:r>
              <a:rPr lang="en-GB" dirty="0" smtClean="0"/>
              <a:t>Wireshark</a:t>
            </a:r>
          </a:p>
          <a:p>
            <a:r>
              <a:rPr lang="en-GB" dirty="0" err="1" smtClean="0"/>
              <a:t>PsPing</a:t>
            </a:r>
            <a:endParaRPr lang="en-GB" dirty="0" smtClean="0"/>
          </a:p>
          <a:p>
            <a:r>
              <a:rPr lang="en-GB" dirty="0" err="1" smtClean="0"/>
              <a:t>CiscoWorks</a:t>
            </a:r>
            <a:endParaRPr lang="en-GB" dirty="0" smtClean="0"/>
          </a:p>
          <a:p>
            <a:r>
              <a:rPr lang="en-GB" dirty="0" err="1" smtClean="0"/>
              <a:t>Whois</a:t>
            </a:r>
            <a:endParaRPr lang="en-GB" dirty="0" smtClean="0"/>
          </a:p>
          <a:p>
            <a:endParaRPr lang="en-GB" dirty="0" smtClean="0"/>
          </a:p>
          <a:p>
            <a:endParaRPr lang="en-GB" dirty="0"/>
          </a:p>
        </p:txBody>
      </p:sp>
    </p:spTree>
    <p:extLst>
      <p:ext uri="{BB962C8B-B14F-4D97-AF65-F5344CB8AC3E}">
        <p14:creationId xmlns:p14="http://schemas.microsoft.com/office/powerpoint/2010/main" val="877820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Wireshark</a:t>
            </a:r>
            <a:endParaRPr lang="en-GB" dirty="0"/>
          </a:p>
        </p:txBody>
      </p:sp>
      <p:sp>
        <p:nvSpPr>
          <p:cNvPr id="3" name="Content Placeholder 2"/>
          <p:cNvSpPr>
            <a:spLocks noGrp="1"/>
          </p:cNvSpPr>
          <p:nvPr>
            <p:ph idx="1"/>
          </p:nvPr>
        </p:nvSpPr>
        <p:spPr/>
        <p:txBody>
          <a:bodyPr/>
          <a:lstStyle/>
          <a:p>
            <a:r>
              <a:rPr lang="en-GB" dirty="0" smtClean="0"/>
              <a:t>“</a:t>
            </a:r>
            <a:r>
              <a:rPr lang="en-GB" dirty="0"/>
              <a:t>Wireshark is the world's foremost network protocol </a:t>
            </a:r>
            <a:r>
              <a:rPr lang="en-GB" dirty="0" smtClean="0"/>
              <a:t>analyser. </a:t>
            </a:r>
            <a:r>
              <a:rPr lang="en-GB" dirty="0"/>
              <a:t>It lets you see what's happening on your network at a microscopic level. It is the de facto (and often de jure) standard across many industries and educational </a:t>
            </a:r>
            <a:r>
              <a:rPr lang="en-GB" dirty="0" smtClean="0"/>
              <a:t>institutions”.</a:t>
            </a:r>
          </a:p>
          <a:p>
            <a:r>
              <a:rPr lang="en-GB" dirty="0" smtClean="0"/>
              <a:t>Wireshark displays traffic that has come through a wired connection. It then displays this information that </a:t>
            </a:r>
            <a:r>
              <a:rPr lang="en-GB" dirty="0"/>
              <a:t>can be filtered and </a:t>
            </a:r>
            <a:r>
              <a:rPr lang="en-GB" dirty="0" smtClean="0"/>
              <a:t>analysed by the user. </a:t>
            </a:r>
          </a:p>
          <a:p>
            <a:r>
              <a:rPr lang="en-GB" dirty="0" smtClean="0"/>
              <a:t>It is useful for checking that the network hasn't got any unwanted traffic.</a:t>
            </a:r>
          </a:p>
          <a:p>
            <a:endParaRPr lang="en-GB" dirty="0"/>
          </a:p>
        </p:txBody>
      </p:sp>
    </p:spTree>
    <p:extLst>
      <p:ext uri="{BB962C8B-B14F-4D97-AF65-F5344CB8AC3E}">
        <p14:creationId xmlns:p14="http://schemas.microsoft.com/office/powerpoint/2010/main" val="1542958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PsPing</a:t>
            </a:r>
            <a:endParaRPr lang="en-GB" dirty="0"/>
          </a:p>
        </p:txBody>
      </p:sp>
      <p:sp>
        <p:nvSpPr>
          <p:cNvPr id="3" name="Content Placeholder 2"/>
          <p:cNvSpPr>
            <a:spLocks noGrp="1"/>
          </p:cNvSpPr>
          <p:nvPr>
            <p:ph idx="1"/>
          </p:nvPr>
        </p:nvSpPr>
        <p:spPr/>
        <p:txBody>
          <a:bodyPr/>
          <a:lstStyle/>
          <a:p>
            <a:r>
              <a:rPr lang="en-GB" dirty="0" err="1" smtClean="0"/>
              <a:t>PsPing</a:t>
            </a:r>
            <a:r>
              <a:rPr lang="en-GB" dirty="0" smtClean="0"/>
              <a:t> measures and monitors the levels of bandwidth, latency and ultimately ping between network devices.</a:t>
            </a:r>
          </a:p>
          <a:p>
            <a:r>
              <a:rPr lang="en-GB" dirty="0" smtClean="0"/>
              <a:t>It can also be used to display this information and show which addresses are the biggest and smallest users.</a:t>
            </a:r>
          </a:p>
          <a:p>
            <a:r>
              <a:rPr lang="en-GB" dirty="0" smtClean="0"/>
              <a:t>This is good for diagnosing slow areas in the network and improving them.</a:t>
            </a:r>
            <a:endParaRPr lang="en-GB" dirty="0"/>
          </a:p>
        </p:txBody>
      </p:sp>
    </p:spTree>
    <p:extLst>
      <p:ext uri="{BB962C8B-B14F-4D97-AF65-F5344CB8AC3E}">
        <p14:creationId xmlns:p14="http://schemas.microsoft.com/office/powerpoint/2010/main" val="663778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CiscoWorks</a:t>
            </a:r>
            <a:endParaRPr lang="en-GB" dirty="0"/>
          </a:p>
        </p:txBody>
      </p:sp>
      <p:sp>
        <p:nvSpPr>
          <p:cNvPr id="3" name="Content Placeholder 2"/>
          <p:cNvSpPr>
            <a:spLocks noGrp="1"/>
          </p:cNvSpPr>
          <p:nvPr>
            <p:ph idx="1"/>
          </p:nvPr>
        </p:nvSpPr>
        <p:spPr/>
        <p:txBody>
          <a:bodyPr/>
          <a:lstStyle/>
          <a:p>
            <a:r>
              <a:rPr lang="en-GB" dirty="0" err="1" smtClean="0"/>
              <a:t>CiscoWorks</a:t>
            </a:r>
            <a:r>
              <a:rPr lang="en-GB" dirty="0" smtClean="0"/>
              <a:t> can be used to aid the process of administration , configuration, monitoring and general troubleshooting of Cisco based networks.</a:t>
            </a:r>
          </a:p>
          <a:p>
            <a:r>
              <a:rPr lang="en-GB" dirty="0" smtClean="0"/>
              <a:t>Examples of this include:</a:t>
            </a:r>
          </a:p>
          <a:p>
            <a:pPr lvl="1"/>
            <a:r>
              <a:rPr lang="en-GB" dirty="0" smtClean="0"/>
              <a:t>Increased accuracy and efficiency of network maintenance staff.</a:t>
            </a:r>
          </a:p>
          <a:p>
            <a:pPr lvl="1"/>
            <a:r>
              <a:rPr lang="en-GB" dirty="0" smtClean="0"/>
              <a:t>Quickly identifying possible problems within the network and providing fixes and configuration suggestions to prevent such problems.</a:t>
            </a:r>
          </a:p>
          <a:p>
            <a:pPr lvl="1"/>
            <a:r>
              <a:rPr lang="en-GB" dirty="0" smtClean="0"/>
              <a:t>Increasing the security of the network by displaying possible entry points.</a:t>
            </a:r>
            <a:endParaRPr lang="en-GB" dirty="0"/>
          </a:p>
        </p:txBody>
      </p:sp>
    </p:spTree>
    <p:extLst>
      <p:ext uri="{BB962C8B-B14F-4D97-AF65-F5344CB8AC3E}">
        <p14:creationId xmlns:p14="http://schemas.microsoft.com/office/powerpoint/2010/main" val="730529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Whois</a:t>
            </a:r>
            <a:endParaRPr lang="en-GB" dirty="0"/>
          </a:p>
        </p:txBody>
      </p:sp>
      <p:sp>
        <p:nvSpPr>
          <p:cNvPr id="3" name="Content Placeholder 2"/>
          <p:cNvSpPr>
            <a:spLocks noGrp="1"/>
          </p:cNvSpPr>
          <p:nvPr>
            <p:ph idx="1"/>
          </p:nvPr>
        </p:nvSpPr>
        <p:spPr/>
        <p:txBody>
          <a:bodyPr/>
          <a:lstStyle/>
          <a:p>
            <a:r>
              <a:rPr lang="en-GB" dirty="0" err="1" smtClean="0"/>
              <a:t>Whois</a:t>
            </a:r>
            <a:r>
              <a:rPr lang="en-GB" dirty="0" smtClean="0"/>
              <a:t> tells the user information about the address it has entered.</a:t>
            </a:r>
          </a:p>
          <a:p>
            <a:r>
              <a:rPr lang="en-GB" dirty="0" smtClean="0"/>
              <a:t>The address can either be as an </a:t>
            </a:r>
            <a:r>
              <a:rPr lang="en-GB" dirty="0" err="1" smtClean="0"/>
              <a:t>ip</a:t>
            </a:r>
            <a:r>
              <a:rPr lang="en-GB" dirty="0" smtClean="0"/>
              <a:t> (66.193.254.46) or  a DNS name (</a:t>
            </a:r>
            <a:r>
              <a:rPr lang="en-GB" dirty="0" smtClean="0">
                <a:hlinkClick r:id="rId2"/>
              </a:rPr>
              <a:t>www.sysinternals.com</a:t>
            </a:r>
            <a:r>
              <a:rPr lang="en-GB" dirty="0" smtClean="0"/>
              <a:t>).</a:t>
            </a:r>
          </a:p>
          <a:p>
            <a:r>
              <a:rPr lang="en-GB" dirty="0" smtClean="0"/>
              <a:t>It can display information such as : who the device is registered to, where the device is, its </a:t>
            </a:r>
            <a:r>
              <a:rPr lang="en-GB" dirty="0" err="1" smtClean="0"/>
              <a:t>ip</a:t>
            </a:r>
            <a:r>
              <a:rPr lang="en-GB" dirty="0" smtClean="0"/>
              <a:t> etc.</a:t>
            </a:r>
            <a:endParaRPr lang="en-GB" dirty="0"/>
          </a:p>
        </p:txBody>
      </p:sp>
    </p:spTree>
    <p:extLst>
      <p:ext uri="{BB962C8B-B14F-4D97-AF65-F5344CB8AC3E}">
        <p14:creationId xmlns:p14="http://schemas.microsoft.com/office/powerpoint/2010/main" val="1369972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29" y="2642126"/>
            <a:ext cx="9404723" cy="1400530"/>
          </a:xfrm>
        </p:spPr>
        <p:txBody>
          <a:bodyPr/>
          <a:lstStyle/>
          <a:p>
            <a:pPr algn="ctr"/>
            <a:r>
              <a:rPr lang="en-GB" sz="6000" dirty="0" smtClean="0"/>
              <a:t>Emerging Technologies</a:t>
            </a:r>
            <a:endParaRPr lang="en-GB" sz="6000" dirty="0"/>
          </a:p>
        </p:txBody>
      </p:sp>
    </p:spTree>
    <p:extLst>
      <p:ext uri="{BB962C8B-B14F-4D97-AF65-F5344CB8AC3E}">
        <p14:creationId xmlns:p14="http://schemas.microsoft.com/office/powerpoint/2010/main" val="1508548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200" kern="1200" dirty="0" smtClean="0">
                <a:latin typeface="+mj-lt"/>
                <a:ea typeface="+mj-ea"/>
                <a:cs typeface="+mj-cs"/>
              </a:rPr>
              <a:t>Machine learning</a:t>
            </a:r>
            <a:r>
              <a:rPr lang="en-GB" dirty="0"/>
              <a:t/>
            </a:r>
            <a:br>
              <a:rPr lang="en-GB" dirty="0"/>
            </a:br>
            <a:endParaRPr lang="en-GB" dirty="0"/>
          </a:p>
        </p:txBody>
      </p:sp>
      <p:pic>
        <p:nvPicPr>
          <p:cNvPr id="6" name="Picture 5"/>
          <p:cNvPicPr>
            <a:picLocks noChangeAspect="1"/>
          </p:cNvPicPr>
          <p:nvPr/>
        </p:nvPicPr>
        <p:blipFill>
          <a:blip r:embed="rId2"/>
          <a:stretch>
            <a:fillRect/>
          </a:stretch>
        </p:blipFill>
        <p:spPr>
          <a:xfrm>
            <a:off x="3332748" y="1647574"/>
            <a:ext cx="4652962" cy="4652962"/>
          </a:xfrm>
          <a:prstGeom prst="rect">
            <a:avLst/>
          </a:prstGeom>
        </p:spPr>
      </p:pic>
    </p:spTree>
    <p:extLst>
      <p:ext uri="{BB962C8B-B14F-4D97-AF65-F5344CB8AC3E}">
        <p14:creationId xmlns:p14="http://schemas.microsoft.com/office/powerpoint/2010/main" val="265214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systems</a:t>
            </a:r>
            <a:endParaRPr lang="en-GB" dirty="0"/>
          </a:p>
        </p:txBody>
      </p:sp>
      <p:sp>
        <p:nvSpPr>
          <p:cNvPr id="3" name="Content Placeholder 2"/>
          <p:cNvSpPr>
            <a:spLocks noGrp="1"/>
          </p:cNvSpPr>
          <p:nvPr>
            <p:ph idx="1"/>
          </p:nvPr>
        </p:nvSpPr>
        <p:spPr>
          <a:xfrm>
            <a:off x="1104293" y="1853248"/>
            <a:ext cx="8946541" cy="4365467"/>
          </a:xfrm>
        </p:spPr>
        <p:txBody>
          <a:bodyPr>
            <a:normAutofit fontScale="92500" lnSpcReduction="10000"/>
          </a:bodyPr>
          <a:lstStyle/>
          <a:p>
            <a:r>
              <a:rPr lang="en-GB" dirty="0" smtClean="0"/>
              <a:t>The role of the operating system is to mange both software and let them work together.</a:t>
            </a:r>
          </a:p>
          <a:p>
            <a:r>
              <a:rPr lang="en-GB" dirty="0" smtClean="0"/>
              <a:t>It provides services to a range of devices such as:</a:t>
            </a:r>
          </a:p>
          <a:p>
            <a:pPr lvl="1"/>
            <a:r>
              <a:rPr lang="en-GB" dirty="0" smtClean="0"/>
              <a:t>Firewalls</a:t>
            </a:r>
          </a:p>
          <a:p>
            <a:pPr lvl="1"/>
            <a:r>
              <a:rPr lang="en-GB" dirty="0" smtClean="0"/>
              <a:t>Peripherals</a:t>
            </a:r>
          </a:p>
          <a:p>
            <a:pPr lvl="1"/>
            <a:r>
              <a:rPr lang="en-GB" dirty="0" smtClean="0"/>
              <a:t>Audio jack and speaker capability</a:t>
            </a:r>
          </a:p>
          <a:p>
            <a:r>
              <a:rPr lang="en-GB" dirty="0" smtClean="0"/>
              <a:t>Popular OS’s:</a:t>
            </a:r>
          </a:p>
          <a:p>
            <a:pPr lvl="1"/>
            <a:r>
              <a:rPr lang="en-GB" dirty="0" smtClean="0"/>
              <a:t>Windows(7,8,10)</a:t>
            </a:r>
          </a:p>
          <a:p>
            <a:pPr lvl="1"/>
            <a:r>
              <a:rPr lang="en-GB" dirty="0" smtClean="0"/>
              <a:t>OS X</a:t>
            </a:r>
          </a:p>
          <a:p>
            <a:pPr lvl="1"/>
            <a:r>
              <a:rPr lang="en-GB" dirty="0" smtClean="0"/>
              <a:t>Linux(Ubuntu, Mint, </a:t>
            </a:r>
            <a:r>
              <a:rPr lang="en-GB" dirty="0" err="1" smtClean="0"/>
              <a:t>Debian</a:t>
            </a:r>
            <a:r>
              <a:rPr lang="en-GB" dirty="0" smtClean="0"/>
              <a:t>)</a:t>
            </a:r>
          </a:p>
          <a:p>
            <a:pPr lvl="1"/>
            <a:r>
              <a:rPr lang="en-GB" dirty="0" smtClean="0"/>
              <a:t>Android(lollypop, marshmallow, ice-cream sandwich)</a:t>
            </a:r>
          </a:p>
          <a:p>
            <a:pPr lvl="1"/>
            <a:r>
              <a:rPr lang="en-GB" dirty="0" smtClean="0"/>
              <a:t>Servers (Ubuntu server, Windows Home Server/Business server)</a:t>
            </a:r>
          </a:p>
          <a:p>
            <a:pPr lvl="1"/>
            <a:endParaRPr lang="en-GB" dirty="0" smtClean="0"/>
          </a:p>
        </p:txBody>
      </p:sp>
    </p:spTree>
    <p:extLst>
      <p:ext uri="{BB962C8B-B14F-4D97-AF65-F5344CB8AC3E}">
        <p14:creationId xmlns:p14="http://schemas.microsoft.com/office/powerpoint/2010/main" val="23957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Machine Learning is </a:t>
            </a:r>
            <a:r>
              <a:rPr lang="en-US" dirty="0" smtClean="0"/>
              <a:t>a field </a:t>
            </a:r>
            <a:r>
              <a:rPr lang="en-US" dirty="0"/>
              <a:t>of Mathematics and Computer Science that specializes in computer programs </a:t>
            </a:r>
            <a:r>
              <a:rPr lang="en-US" dirty="0" smtClean="0"/>
              <a:t>can ‘learn’ off of experiences and outcomes.</a:t>
            </a:r>
            <a:endParaRPr lang="en-US" dirty="0"/>
          </a:p>
          <a:p>
            <a:pPr>
              <a:buFont typeface="Arial" panose="020B0604020202020204" pitchFamily="34" charset="0"/>
              <a:buChar char="•"/>
            </a:pPr>
            <a:r>
              <a:rPr lang="en-US" dirty="0" smtClean="0"/>
              <a:t>Machine </a:t>
            </a:r>
            <a:r>
              <a:rPr lang="en-US" dirty="0"/>
              <a:t>Learning can have a huge impact on networking. With the addition of machine learning technologies, networks become much more adaptable and resilient. </a:t>
            </a:r>
            <a:r>
              <a:rPr lang="en-US" dirty="0" smtClean="0"/>
              <a:t>This means that in the future, a network could find mistakes in a network and fix itself/redirect the stream to fix the problem, very similar to the human brain. </a:t>
            </a:r>
            <a:endParaRPr lang="en-US" dirty="0"/>
          </a:p>
          <a:p>
            <a:pPr>
              <a:buFont typeface="Arial" panose="020B0604020202020204" pitchFamily="34" charset="0"/>
              <a:buChar char="•"/>
            </a:pPr>
            <a:r>
              <a:rPr lang="en-US" dirty="0"/>
              <a:t>As machine learning systems require data to train on, it can take a while before a learning network can correctly optimize, however when it does results can surpass those of algorithmic optimization. </a:t>
            </a:r>
          </a:p>
          <a:p>
            <a:endParaRPr lang="en-GB" dirty="0"/>
          </a:p>
          <a:p>
            <a:pPr marL="0" indent="0">
              <a:buNone/>
            </a:pPr>
            <a:endParaRPr lang="en-GB" dirty="0"/>
          </a:p>
        </p:txBody>
      </p:sp>
    </p:spTree>
    <p:extLst>
      <p:ext uri="{BB962C8B-B14F-4D97-AF65-F5344CB8AC3E}">
        <p14:creationId xmlns:p14="http://schemas.microsoft.com/office/powerpoint/2010/main" val="4235001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can affect a network</a:t>
            </a:r>
            <a:endParaRPr lang="en-GB" dirty="0"/>
          </a:p>
        </p:txBody>
      </p:sp>
      <p:sp>
        <p:nvSpPr>
          <p:cNvPr id="3" name="Content Placeholder 2"/>
          <p:cNvSpPr>
            <a:spLocks noGrp="1"/>
          </p:cNvSpPr>
          <p:nvPr>
            <p:ph idx="1"/>
          </p:nvPr>
        </p:nvSpPr>
        <p:spPr/>
        <p:txBody>
          <a:bodyPr/>
          <a:lstStyle/>
          <a:p>
            <a:r>
              <a:rPr lang="en-GB" dirty="0" smtClean="0"/>
              <a:t>Machine learning can affect a network in many ways.</a:t>
            </a:r>
          </a:p>
          <a:p>
            <a:r>
              <a:rPr lang="en-GB" dirty="0" smtClean="0"/>
              <a:t>Network devices can change there states depending on how the network is being used. This means that the network will always be the most effective for the job in hand rather than just for one purpose. This could be done from changing the packet switching methods in a switch to the topology of the network.</a:t>
            </a:r>
          </a:p>
          <a:p>
            <a:r>
              <a:rPr lang="en-GB" dirty="0" smtClean="0"/>
              <a:t>This method could also be used for unresponsive nodes. If one node drops frequently under load, a machine learning algorithm could be used and it would try to send less traffic through those nodes. This would then increase the reliability of the network.</a:t>
            </a:r>
            <a:endParaRPr lang="en-GB" dirty="0"/>
          </a:p>
        </p:txBody>
      </p:sp>
    </p:spTree>
    <p:extLst>
      <p:ext uri="{BB962C8B-B14F-4D97-AF65-F5344CB8AC3E}">
        <p14:creationId xmlns:p14="http://schemas.microsoft.com/office/powerpoint/2010/main" val="4182662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Computing</a:t>
            </a:r>
          </a:p>
        </p:txBody>
      </p:sp>
      <p:pic>
        <p:nvPicPr>
          <p:cNvPr id="4" name="Picture 3"/>
          <p:cNvPicPr>
            <a:picLocks noChangeAspect="1"/>
          </p:cNvPicPr>
          <p:nvPr/>
        </p:nvPicPr>
        <p:blipFill>
          <a:blip r:embed="rId2"/>
          <a:stretch>
            <a:fillRect/>
          </a:stretch>
        </p:blipFill>
        <p:spPr>
          <a:xfrm>
            <a:off x="2077888" y="1408080"/>
            <a:ext cx="6541168" cy="4807758"/>
          </a:xfrm>
          <a:prstGeom prst="rect">
            <a:avLst/>
          </a:prstGeom>
        </p:spPr>
      </p:pic>
    </p:spTree>
    <p:extLst>
      <p:ext uri="{BB962C8B-B14F-4D97-AF65-F5344CB8AC3E}">
        <p14:creationId xmlns:p14="http://schemas.microsoft.com/office/powerpoint/2010/main" val="163064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Quantum Computing</a:t>
            </a:r>
          </a:p>
        </p:txBody>
      </p:sp>
      <p:sp>
        <p:nvSpPr>
          <p:cNvPr id="3" name="Content Placeholder 2"/>
          <p:cNvSpPr>
            <a:spLocks noGrp="1"/>
          </p:cNvSpPr>
          <p:nvPr>
            <p:ph idx="1"/>
          </p:nvPr>
        </p:nvSpPr>
        <p:spPr/>
        <p:txBody>
          <a:bodyPr>
            <a:normAutofit fontScale="85000" lnSpcReduction="10000"/>
          </a:bodyPr>
          <a:lstStyle/>
          <a:p>
            <a:r>
              <a:rPr lang="en-US" dirty="0"/>
              <a:t>Research on quantum computing first began in the 1980s and while research still continues, quantum computing is still in its infancy.</a:t>
            </a:r>
          </a:p>
          <a:p>
            <a:r>
              <a:rPr lang="en-US" dirty="0"/>
              <a:t>D-Wave Systems Inc. demonstrated the Orion system, a prototype quantum computer, in 2007. Since then they have developed and released the D-Wave One, a business and research grade computer platform</a:t>
            </a:r>
            <a:r>
              <a:rPr lang="en-US" dirty="0" smtClean="0"/>
              <a:t>.</a:t>
            </a:r>
            <a:endParaRPr lang="en-US" dirty="0"/>
          </a:p>
          <a:p>
            <a:r>
              <a:rPr lang="en-US" dirty="0"/>
              <a:t>Quantum Computing could have a huge impact on networking, requiring new techniques to be employed by network designers to handle the large amount of information processed. While a quantum computer could communicate using a regular network, they can also communicate using quantum networks.</a:t>
            </a:r>
          </a:p>
          <a:p>
            <a:r>
              <a:rPr lang="en-US" dirty="0"/>
              <a:t>Quantum networks are concept for a network where the data exchanged stays in a quantum state, generally using fiber optic cables to send photons in different quantum states. This method allows for quantum computers to communicate in a more natural way. This would require new training and protocols in order to formalize quantum network standards.</a:t>
            </a:r>
            <a:endParaRPr lang="en-GB" dirty="0"/>
          </a:p>
          <a:p>
            <a:endParaRPr lang="en-GB" dirty="0"/>
          </a:p>
        </p:txBody>
      </p:sp>
    </p:spTree>
    <p:extLst>
      <p:ext uri="{BB962C8B-B14F-4D97-AF65-F5344CB8AC3E}">
        <p14:creationId xmlns:p14="http://schemas.microsoft.com/office/powerpoint/2010/main" val="1420712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can affect a network</a:t>
            </a:r>
            <a:endParaRPr lang="en-GB" dirty="0"/>
          </a:p>
        </p:txBody>
      </p:sp>
      <p:sp>
        <p:nvSpPr>
          <p:cNvPr id="3" name="Content Placeholder 2"/>
          <p:cNvSpPr>
            <a:spLocks noGrp="1"/>
          </p:cNvSpPr>
          <p:nvPr>
            <p:ph idx="1"/>
          </p:nvPr>
        </p:nvSpPr>
        <p:spPr/>
        <p:txBody>
          <a:bodyPr/>
          <a:lstStyle/>
          <a:p>
            <a:r>
              <a:rPr lang="en-GB" dirty="0" smtClean="0"/>
              <a:t>Quantum computing is coming soon and I going to be very powerful in networks.</a:t>
            </a:r>
          </a:p>
          <a:p>
            <a:r>
              <a:rPr lang="en-GB" dirty="0" smtClean="0"/>
              <a:t>Due to the way that quantum computing works, they cannot be integrated into todays networks. This means there will need to be a new standard for networking.</a:t>
            </a:r>
          </a:p>
          <a:p>
            <a:r>
              <a:rPr lang="en-GB" dirty="0" smtClean="0"/>
              <a:t>This new standard would probably use protons to share information along fibre optic style cables. This would carry lots more information in one pulse and the pulses would travel a lot faster.</a:t>
            </a:r>
            <a:endParaRPr lang="en-GB" dirty="0"/>
          </a:p>
        </p:txBody>
      </p:sp>
    </p:spTree>
    <p:extLst>
      <p:ext uri="{BB962C8B-B14F-4D97-AF65-F5344CB8AC3E}">
        <p14:creationId xmlns:p14="http://schemas.microsoft.com/office/powerpoint/2010/main" val="2697938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OS level Virtualization</a:t>
            </a:r>
            <a:endParaRPr lang="en-GB" dirty="0"/>
          </a:p>
        </p:txBody>
      </p:sp>
      <p:pic>
        <p:nvPicPr>
          <p:cNvPr id="4" name="Picture 3"/>
          <p:cNvPicPr>
            <a:picLocks noChangeAspect="1"/>
          </p:cNvPicPr>
          <p:nvPr/>
        </p:nvPicPr>
        <p:blipFill>
          <a:blip r:embed="rId2"/>
          <a:stretch>
            <a:fillRect/>
          </a:stretch>
        </p:blipFill>
        <p:spPr>
          <a:xfrm>
            <a:off x="2260116" y="1853248"/>
            <a:ext cx="6176712" cy="4654489"/>
          </a:xfrm>
          <a:prstGeom prst="rect">
            <a:avLst/>
          </a:prstGeom>
        </p:spPr>
      </p:pic>
    </p:spTree>
    <p:extLst>
      <p:ext uri="{BB962C8B-B14F-4D97-AF65-F5344CB8AC3E}">
        <p14:creationId xmlns:p14="http://schemas.microsoft.com/office/powerpoint/2010/main" val="234463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OS level Virtualization</a:t>
            </a:r>
            <a:endParaRPr lang="en-GB" dirty="0"/>
          </a:p>
        </p:txBody>
      </p:sp>
      <p:sp>
        <p:nvSpPr>
          <p:cNvPr id="3" name="Content Placeholder 2"/>
          <p:cNvSpPr>
            <a:spLocks noGrp="1"/>
          </p:cNvSpPr>
          <p:nvPr>
            <p:ph idx="1"/>
          </p:nvPr>
        </p:nvSpPr>
        <p:spPr/>
        <p:txBody>
          <a:bodyPr>
            <a:normAutofit fontScale="85000" lnSpcReduction="20000"/>
          </a:bodyPr>
          <a:lstStyle/>
          <a:p>
            <a:r>
              <a:rPr lang="en-US" dirty="0"/>
              <a:t>OS Level Virtualization was originally implemented in 1982 with </a:t>
            </a:r>
            <a:r>
              <a:rPr lang="en-US" dirty="0" err="1"/>
              <a:t>unix’s</a:t>
            </a:r>
            <a:r>
              <a:rPr lang="en-US" dirty="0"/>
              <a:t> </a:t>
            </a:r>
            <a:r>
              <a:rPr lang="en-US" dirty="0" err="1"/>
              <a:t>chroot</a:t>
            </a:r>
            <a:r>
              <a:rPr lang="en-US" dirty="0"/>
              <a:t> program. While without the plentiful features of current offerings, </a:t>
            </a:r>
            <a:r>
              <a:rPr lang="en-US" dirty="0" err="1"/>
              <a:t>chroot</a:t>
            </a:r>
            <a:r>
              <a:rPr lang="en-US" dirty="0"/>
              <a:t> was still powerful, and influenced containerization in the times to come. Nowadays </a:t>
            </a:r>
            <a:r>
              <a:rPr lang="en-US" dirty="0" err="1"/>
              <a:t>docker</a:t>
            </a:r>
            <a:r>
              <a:rPr lang="en-US" dirty="0"/>
              <a:t> dominates the containerization market, although it uses Linux Containers as a backend, a feature available since 2008.</a:t>
            </a:r>
          </a:p>
          <a:p>
            <a:r>
              <a:rPr lang="en-US" dirty="0"/>
              <a:t>In Linux, OS level virtualization a single kernel instance runs, with multiple so called ‘User Spaces’ on top. This means that no virtualization in the regular sense is ever used, as the hardware is just shared rather than simulated. Containers allow for increased security, as even with hundreds of instances on top of a kernel, no instance is able to interact with another, or even aware of other instances. Containers also allow limiting resource use on a per instance basis, limiting CPU time or RAM </a:t>
            </a:r>
            <a:r>
              <a:rPr lang="en-US" dirty="0" smtClean="0"/>
              <a:t>usage</a:t>
            </a:r>
            <a:endParaRPr lang="en-US" dirty="0"/>
          </a:p>
          <a:p>
            <a:r>
              <a:rPr lang="en-US" dirty="0"/>
              <a:t>Containers change networking massively. While new features such as compartmentalization of networking components like server processes changes the way security is handled, new problems are also faced. With what was once a single machine now making drastically more network requests, infrastructure may need to be redesigned</a:t>
            </a:r>
            <a:endParaRPr lang="en-GB" dirty="0"/>
          </a:p>
        </p:txBody>
      </p:sp>
    </p:spTree>
    <p:extLst>
      <p:ext uri="{BB962C8B-B14F-4D97-AF65-F5344CB8AC3E}">
        <p14:creationId xmlns:p14="http://schemas.microsoft.com/office/powerpoint/2010/main" val="1675243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can affect a network</a:t>
            </a:r>
            <a:endParaRPr lang="en-GB" dirty="0"/>
          </a:p>
        </p:txBody>
      </p:sp>
      <p:sp>
        <p:nvSpPr>
          <p:cNvPr id="3" name="Content Placeholder 2"/>
          <p:cNvSpPr>
            <a:spLocks noGrp="1"/>
          </p:cNvSpPr>
          <p:nvPr>
            <p:ph idx="1"/>
          </p:nvPr>
        </p:nvSpPr>
        <p:spPr/>
        <p:txBody>
          <a:bodyPr/>
          <a:lstStyle/>
          <a:p>
            <a:r>
              <a:rPr lang="en-GB" dirty="0" smtClean="0"/>
              <a:t>Containers are the new alternative to virtualization.</a:t>
            </a:r>
          </a:p>
          <a:p>
            <a:r>
              <a:rPr lang="en-GB" dirty="0" smtClean="0"/>
              <a:t>In the near future, you will be able to set up a computer with all of the popular OS’s running at the same time.</a:t>
            </a:r>
          </a:p>
          <a:p>
            <a:r>
              <a:rPr lang="en-GB" dirty="0" smtClean="0"/>
              <a:t>This will be great for SSH networks as users who develop for OS’s can SSH into any OS possible</a:t>
            </a:r>
          </a:p>
          <a:p>
            <a:r>
              <a:rPr lang="en-GB" dirty="0" smtClean="0"/>
              <a:t>For Example: if a developer is making a tool for Ubuntu, he can sit at home and SSH into an Ubuntu OS on a network without having to install the OS on his machine. This saves time, space and computational resources.</a:t>
            </a:r>
            <a:endParaRPr lang="en-GB" dirty="0"/>
          </a:p>
        </p:txBody>
      </p:sp>
    </p:spTree>
    <p:extLst>
      <p:ext uri="{BB962C8B-B14F-4D97-AF65-F5344CB8AC3E}">
        <p14:creationId xmlns:p14="http://schemas.microsoft.com/office/powerpoint/2010/main" val="2444793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a:xfrm>
            <a:off x="646111" y="1248508"/>
            <a:ext cx="10801473" cy="4999891"/>
          </a:xfrm>
        </p:spPr>
        <p:txBody>
          <a:bodyPr>
            <a:normAutofit/>
          </a:bodyPr>
          <a:lstStyle/>
          <a:p>
            <a:r>
              <a:rPr lang="en-GB" sz="1400" dirty="0">
                <a:hlinkClick r:id="rId2"/>
              </a:rPr>
              <a:t>http://www.informationweek.com/cloud/10-emerging-it-trends-from-gartner-symposium/d/d-id/1322569?_</a:t>
            </a:r>
            <a:r>
              <a:rPr lang="en-GB" sz="1400" dirty="0" smtClean="0">
                <a:hlinkClick r:id="rId2"/>
              </a:rPr>
              <a:t>mc=RSS_IWK_EDT&amp;image_number=9</a:t>
            </a:r>
            <a:endParaRPr lang="en-GB" sz="1400" dirty="0" smtClean="0"/>
          </a:p>
          <a:p>
            <a:r>
              <a:rPr lang="en-GB" sz="1400" dirty="0">
                <a:hlinkClick r:id="rId3"/>
              </a:rPr>
              <a:t>https://</a:t>
            </a:r>
            <a:r>
              <a:rPr lang="en-GB" sz="1400" dirty="0" smtClean="0">
                <a:hlinkClick r:id="rId3"/>
              </a:rPr>
              <a:t>www.edrawsoft.com/Network-Protocol.php</a:t>
            </a:r>
            <a:endParaRPr lang="en-GB" sz="1400" dirty="0" smtClean="0"/>
          </a:p>
          <a:p>
            <a:r>
              <a:rPr lang="en-GB" sz="1400" dirty="0">
                <a:hlinkClick r:id="rId4"/>
              </a:rPr>
              <a:t>http://homepages.uel.ac.uk/u0415051/OSI%20MODEL</a:t>
            </a:r>
            <a:r>
              <a:rPr lang="en-GB" sz="1400" dirty="0" smtClean="0">
                <a:hlinkClick r:id="rId4"/>
              </a:rPr>
              <a:t>/</a:t>
            </a:r>
            <a:endParaRPr lang="en-GB" sz="1400" dirty="0" smtClean="0"/>
          </a:p>
          <a:p>
            <a:r>
              <a:rPr lang="en-GB" sz="1400" dirty="0">
                <a:hlinkClick r:id="rId5"/>
              </a:rPr>
              <a:t>http://</a:t>
            </a:r>
            <a:r>
              <a:rPr lang="en-GB" sz="1400" dirty="0" smtClean="0">
                <a:hlinkClick r:id="rId5"/>
              </a:rPr>
              <a:t>www.cisco.com/c/en/us/td/docs/ios-xml/ios/snmp/configuration/xe-3se/3850/snmp-xe-3se-3850-book/nm-snmp-snmpv3.html</a:t>
            </a:r>
            <a:endParaRPr lang="en-GB" sz="1400" dirty="0" smtClean="0"/>
          </a:p>
          <a:p>
            <a:r>
              <a:rPr lang="en-GB" sz="1400" dirty="0">
                <a:hlinkClick r:id="rId6"/>
              </a:rPr>
              <a:t>http://</a:t>
            </a:r>
            <a:r>
              <a:rPr lang="en-GB" sz="1400" dirty="0" smtClean="0">
                <a:hlinkClick r:id="rId6"/>
              </a:rPr>
              <a:t>www.networkmanagementsoftware.com/snmp-tutorial</a:t>
            </a:r>
            <a:endParaRPr lang="en-GB" sz="1400" dirty="0" smtClean="0"/>
          </a:p>
          <a:p>
            <a:r>
              <a:rPr lang="en-GB" sz="1400" dirty="0">
                <a:hlinkClick r:id="rId7"/>
              </a:rPr>
              <a:t>https://</a:t>
            </a:r>
            <a:r>
              <a:rPr lang="en-GB" sz="1400" dirty="0" smtClean="0">
                <a:hlinkClick r:id="rId7"/>
              </a:rPr>
              <a:t>en.wikipedia.org/wiki/Hypertext_Transfer_Protocol</a:t>
            </a:r>
            <a:endParaRPr lang="en-GB" sz="1400" dirty="0" smtClean="0"/>
          </a:p>
          <a:p>
            <a:r>
              <a:rPr lang="en-GB" sz="1400" dirty="0">
                <a:hlinkClick r:id="rId8"/>
              </a:rPr>
              <a:t>http://</a:t>
            </a:r>
            <a:r>
              <a:rPr lang="en-GB" sz="1400" dirty="0" smtClean="0">
                <a:hlinkClick r:id="rId8"/>
              </a:rPr>
              <a:t>searchnetworking.techtarget.com/definition/Network-Time-Protocol</a:t>
            </a:r>
            <a:endParaRPr lang="en-GB" sz="1400" dirty="0" smtClean="0"/>
          </a:p>
          <a:p>
            <a:r>
              <a:rPr lang="en-GB" sz="1400" dirty="0">
                <a:hlinkClick r:id="rId9"/>
              </a:rPr>
              <a:t>https://</a:t>
            </a:r>
            <a:r>
              <a:rPr lang="en-GB" sz="1400" dirty="0" smtClean="0">
                <a:hlinkClick r:id="rId9"/>
              </a:rPr>
              <a:t>en.wikipedia.org/wiki/Simple_Mail_Transfer_Protocol</a:t>
            </a:r>
            <a:endParaRPr lang="en-GB" sz="1400" dirty="0" smtClean="0"/>
          </a:p>
          <a:p>
            <a:r>
              <a:rPr lang="en-GB" sz="1400" dirty="0">
                <a:hlinkClick r:id="rId10"/>
              </a:rPr>
              <a:t>https://</a:t>
            </a:r>
            <a:r>
              <a:rPr lang="en-GB" sz="1400" dirty="0" smtClean="0">
                <a:hlinkClick r:id="rId10"/>
              </a:rPr>
              <a:t>en.wikipedia.org/wiki/Network_topology</a:t>
            </a:r>
            <a:endParaRPr lang="en-GB" sz="1400" dirty="0" smtClean="0"/>
          </a:p>
          <a:p>
            <a:r>
              <a:rPr lang="en-GB" sz="1400" dirty="0">
                <a:hlinkClick r:id="rId11"/>
              </a:rPr>
              <a:t>https://www.wireshark.org</a:t>
            </a:r>
            <a:r>
              <a:rPr lang="en-GB" sz="1400" dirty="0" smtClean="0">
                <a:hlinkClick r:id="rId11"/>
              </a:rPr>
              <a:t>/</a:t>
            </a:r>
            <a:endParaRPr lang="en-GB" sz="1400" dirty="0" smtClean="0"/>
          </a:p>
          <a:p>
            <a:r>
              <a:rPr lang="en-GB" sz="1400" dirty="0"/>
              <a:t>https://technet.microsoft.com/en-us/sysinternals/psping.aspx</a:t>
            </a:r>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408358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Operating systems</a:t>
            </a:r>
          </a:p>
        </p:txBody>
      </p:sp>
      <p:sp>
        <p:nvSpPr>
          <p:cNvPr id="3" name="Content Placeholder 2"/>
          <p:cNvSpPr>
            <a:spLocks noGrp="1"/>
          </p:cNvSpPr>
          <p:nvPr>
            <p:ph idx="1"/>
          </p:nvPr>
        </p:nvSpPr>
        <p:spPr/>
        <p:txBody>
          <a:bodyPr>
            <a:normAutofit lnSpcReduction="10000"/>
          </a:bodyPr>
          <a:lstStyle/>
          <a:p>
            <a:r>
              <a:rPr lang="en-GB" dirty="0" smtClean="0"/>
              <a:t>Windows</a:t>
            </a:r>
          </a:p>
          <a:p>
            <a:pPr lvl="1"/>
            <a:r>
              <a:rPr lang="en-GB" dirty="0" smtClean="0"/>
              <a:t>Windows will be the most common OS to you whether that is 7,8, or most recent, 10. It has a very easy to use UI and is popular across the world.</a:t>
            </a:r>
          </a:p>
          <a:p>
            <a:pPr lvl="1"/>
            <a:r>
              <a:rPr lang="en-GB" dirty="0" smtClean="0"/>
              <a:t>It is closed source which means only the developers have access to the source code. This means there are fewer </a:t>
            </a:r>
            <a:r>
              <a:rPr lang="en-GB" dirty="0" err="1" smtClean="0"/>
              <a:t>distro’s</a:t>
            </a:r>
            <a:r>
              <a:rPr lang="en-GB" dirty="0" smtClean="0"/>
              <a:t> of Windows but they are all complete and finished which is not true of open source OS’s.</a:t>
            </a:r>
          </a:p>
          <a:p>
            <a:r>
              <a:rPr lang="en-GB" dirty="0" smtClean="0"/>
              <a:t>Linux</a:t>
            </a:r>
          </a:p>
          <a:p>
            <a:pPr lvl="1"/>
            <a:r>
              <a:rPr lang="en-GB" dirty="0" smtClean="0"/>
              <a:t>Linux is the most popular free open source OS. It has many </a:t>
            </a:r>
            <a:r>
              <a:rPr lang="en-GB" dirty="0" err="1" smtClean="0"/>
              <a:t>distro’s</a:t>
            </a:r>
            <a:r>
              <a:rPr lang="en-GB" dirty="0" smtClean="0"/>
              <a:t> over a wide range from daily use to server management and pen testing#</a:t>
            </a:r>
          </a:p>
          <a:p>
            <a:pPr lvl="1"/>
            <a:r>
              <a:rPr lang="en-GB" dirty="0" smtClean="0"/>
              <a:t>Linux also supports a wide range of software and devices which is both beneficial(as there is an application for everything) and bad (as not all applications are professionally made and working to the standard they should.</a:t>
            </a:r>
            <a:endParaRPr lang="en-GB" dirty="0"/>
          </a:p>
        </p:txBody>
      </p:sp>
    </p:spTree>
    <p:extLst>
      <p:ext uri="{BB962C8B-B14F-4D97-AF65-F5344CB8AC3E}">
        <p14:creationId xmlns:p14="http://schemas.microsoft.com/office/powerpoint/2010/main" val="182411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419" y="2633210"/>
            <a:ext cx="9404723" cy="1400530"/>
          </a:xfrm>
        </p:spPr>
        <p:txBody>
          <a:bodyPr/>
          <a:lstStyle/>
          <a:p>
            <a:pPr algn="ctr"/>
            <a:r>
              <a:rPr lang="en-GB" sz="6000" dirty="0" smtClean="0"/>
              <a:t>Network Protocols</a:t>
            </a:r>
            <a:endParaRPr lang="en-GB" sz="6000" dirty="0"/>
          </a:p>
        </p:txBody>
      </p:sp>
    </p:spTree>
    <p:extLst>
      <p:ext uri="{BB962C8B-B14F-4D97-AF65-F5344CB8AC3E}">
        <p14:creationId xmlns:p14="http://schemas.microsoft.com/office/powerpoint/2010/main" val="30208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Protocols allow communication between devices on a network.</a:t>
            </a:r>
          </a:p>
          <a:p>
            <a:r>
              <a:rPr lang="en-GB" dirty="0" smtClean="0"/>
              <a:t>Some examples of protocols are:</a:t>
            </a:r>
          </a:p>
          <a:p>
            <a:pPr lvl="1"/>
            <a:r>
              <a:rPr lang="en-GB" dirty="0" smtClean="0"/>
              <a:t>CSMA/CD</a:t>
            </a:r>
          </a:p>
          <a:p>
            <a:pPr lvl="1"/>
            <a:r>
              <a:rPr lang="en-GB" dirty="0"/>
              <a:t>Local Talk</a:t>
            </a:r>
          </a:p>
          <a:p>
            <a:pPr lvl="1"/>
            <a:r>
              <a:rPr lang="en-GB" dirty="0"/>
              <a:t>Token Ring</a:t>
            </a:r>
          </a:p>
          <a:p>
            <a:pPr lvl="1"/>
            <a:r>
              <a:rPr lang="en-GB" dirty="0"/>
              <a:t>FDDI</a:t>
            </a:r>
          </a:p>
          <a:p>
            <a:pPr lvl="1"/>
            <a:r>
              <a:rPr lang="en-GB" dirty="0" smtClean="0"/>
              <a:t>ATM</a:t>
            </a:r>
          </a:p>
          <a:p>
            <a:pPr lvl="1"/>
            <a:r>
              <a:rPr lang="en-GB" dirty="0" smtClean="0"/>
              <a:t>HTTP/HTTPS</a:t>
            </a:r>
          </a:p>
          <a:p>
            <a:pPr lvl="1"/>
            <a:r>
              <a:rPr lang="en-GB" dirty="0" smtClean="0"/>
              <a:t>NTP</a:t>
            </a:r>
          </a:p>
          <a:p>
            <a:pPr lvl="1"/>
            <a:r>
              <a:rPr lang="en-GB" dirty="0" smtClean="0"/>
              <a:t>SMTP</a:t>
            </a:r>
          </a:p>
          <a:p>
            <a:pPr lvl="1"/>
            <a:r>
              <a:rPr lang="en-GB" dirty="0" smtClean="0"/>
              <a:t>ICMP</a:t>
            </a:r>
          </a:p>
          <a:p>
            <a:pPr lvl="1"/>
            <a:r>
              <a:rPr lang="en-GB" dirty="0" smtClean="0"/>
              <a:t>SNMPv3</a:t>
            </a:r>
            <a:endParaRPr lang="en-GB" dirty="0"/>
          </a:p>
          <a:p>
            <a:pPr lvl="1"/>
            <a:endParaRPr lang="en-GB" dirty="0"/>
          </a:p>
        </p:txBody>
      </p:sp>
    </p:spTree>
    <p:extLst>
      <p:ext uri="{BB962C8B-B14F-4D97-AF65-F5344CB8AC3E}">
        <p14:creationId xmlns:p14="http://schemas.microsoft.com/office/powerpoint/2010/main" val="160141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pic>
        <p:nvPicPr>
          <p:cNvPr id="1026" name="Picture 2" descr="http://homepages.uel.ac.uk/u0415051/OSI%20MODEL/OSI_Model-im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4583" y="1577853"/>
            <a:ext cx="6259251" cy="478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70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052918"/>
            <a:ext cx="8946541" cy="4195481"/>
          </a:xfrm>
        </p:spPr>
        <p:txBody>
          <a:bodyPr/>
          <a:lstStyle/>
          <a:p>
            <a:r>
              <a:rPr lang="en-GB" dirty="0" smtClean="0"/>
              <a:t>SNMP stands for Simple Network Management Protocol</a:t>
            </a:r>
          </a:p>
          <a:p>
            <a:r>
              <a:rPr lang="en-GB" dirty="0" smtClean="0"/>
              <a:t>SNMPv3 is the third version of SNMP.</a:t>
            </a:r>
          </a:p>
          <a:p>
            <a:r>
              <a:rPr lang="en-GB" dirty="0" smtClean="0"/>
              <a:t>It includes added security by encrypting data that is transmitted.</a:t>
            </a:r>
          </a:p>
          <a:p>
            <a:r>
              <a:rPr lang="en-GB" dirty="0" smtClean="0"/>
              <a:t>SNMP is used for controlling routers and other network devices. It can be used to set up alerts about your network and recorded data such as bandwidth usage.</a:t>
            </a:r>
            <a:endParaRPr lang="en-GB" dirty="0"/>
          </a:p>
        </p:txBody>
      </p:sp>
      <p:sp>
        <p:nvSpPr>
          <p:cNvPr id="4" name="Title 1"/>
          <p:cNvSpPr>
            <a:spLocks noGrp="1"/>
          </p:cNvSpPr>
          <p:nvPr>
            <p:ph type="title"/>
          </p:nvPr>
        </p:nvSpPr>
        <p:spPr/>
        <p:txBody>
          <a:bodyPr/>
          <a:lstStyle/>
          <a:p>
            <a:r>
              <a:rPr lang="en-GB" dirty="0" smtClean="0"/>
              <a:t>Network Protocols : SNMPv3</a:t>
            </a:r>
            <a:endParaRPr lang="en-GB" dirty="0"/>
          </a:p>
        </p:txBody>
      </p:sp>
    </p:spTree>
    <p:extLst>
      <p:ext uri="{BB962C8B-B14F-4D97-AF65-F5344CB8AC3E}">
        <p14:creationId xmlns:p14="http://schemas.microsoft.com/office/powerpoint/2010/main" val="177092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4832</TotalTime>
  <Words>2424</Words>
  <Application>Microsoft Office PowerPoint</Application>
  <PresentationFormat>Widescreen</PresentationFormat>
  <Paragraphs>237</Paragraphs>
  <Slides>48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Century Gothic</vt:lpstr>
      <vt:lpstr>Wingdings 3</vt:lpstr>
      <vt:lpstr>Ion</vt:lpstr>
      <vt:lpstr>Networks R Us   Networking Technologies  November 2015  by Simon Light</vt:lpstr>
      <vt:lpstr>Contents</vt:lpstr>
      <vt:lpstr>Network Technologies</vt:lpstr>
      <vt:lpstr>Operating systems</vt:lpstr>
      <vt:lpstr>Operating systems</vt:lpstr>
      <vt:lpstr>Network Protocols</vt:lpstr>
      <vt:lpstr>Network Protocols</vt:lpstr>
      <vt:lpstr>Network Protocols</vt:lpstr>
      <vt:lpstr>Network Protocols : SNMPv3</vt:lpstr>
      <vt:lpstr>Network Protocols : HTTP</vt:lpstr>
      <vt:lpstr>Network Protocols : NTP</vt:lpstr>
      <vt:lpstr>Network Protocols : SMTP</vt:lpstr>
      <vt:lpstr>Network Layouts</vt:lpstr>
      <vt:lpstr>Network Layouts</vt:lpstr>
      <vt:lpstr>Network Layouts : Star</vt:lpstr>
      <vt:lpstr>Network Layouts : Ring</vt:lpstr>
      <vt:lpstr>Network Layouts : Mesh</vt:lpstr>
      <vt:lpstr>Network Layouts : Fully Connected</vt:lpstr>
      <vt:lpstr>Network Layouts : Line</vt:lpstr>
      <vt:lpstr>Network Layouts : Tree</vt:lpstr>
      <vt:lpstr>Network Devices</vt:lpstr>
      <vt:lpstr> Network Devices</vt:lpstr>
      <vt:lpstr>Network Devices : Servers</vt:lpstr>
      <vt:lpstr>Network Devices : Workstations</vt:lpstr>
      <vt:lpstr>Network Devices : Interface Cards</vt:lpstr>
      <vt:lpstr>Networking Tools</vt:lpstr>
      <vt:lpstr>Networking Tools </vt:lpstr>
      <vt:lpstr>Network Tools : Fault Management</vt:lpstr>
      <vt:lpstr>Network Tools : Fault Management</vt:lpstr>
      <vt:lpstr>Network Tools : Performance Management   </vt:lpstr>
      <vt:lpstr>Network Tools : Performance Management</vt:lpstr>
      <vt:lpstr>Network tools : Detection of network assets</vt:lpstr>
      <vt:lpstr>Networking Tools : Examples </vt:lpstr>
      <vt:lpstr>Networking Tools : Wireshark</vt:lpstr>
      <vt:lpstr>Networking Tools : PsPing</vt:lpstr>
      <vt:lpstr>Networking Tools : CiscoWorks</vt:lpstr>
      <vt:lpstr>Networking Tools : Whois</vt:lpstr>
      <vt:lpstr>Emerging Technologies</vt:lpstr>
      <vt:lpstr>Machine learning </vt:lpstr>
      <vt:lpstr>Machine learning</vt:lpstr>
      <vt:lpstr>How it can affect a network</vt:lpstr>
      <vt:lpstr>Quantum Computing</vt:lpstr>
      <vt:lpstr>Quantum Computing</vt:lpstr>
      <vt:lpstr>How it can affect a network</vt:lpstr>
      <vt:lpstr>Containers and OS level Virtualization</vt:lpstr>
      <vt:lpstr>Containers and OS level Virtualization</vt:lpstr>
      <vt:lpstr>How it can affect a network</vt:lpstr>
      <vt:lpstr>Bibliography</vt:lpstr>
    </vt:vector>
  </TitlesOfParts>
  <Company>UTC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R Us   Networking Technologies  November 2015  by Simon Light</dc:title>
  <dc:creator>Simon Light</dc:creator>
  <cp:lastModifiedBy>Simon Light</cp:lastModifiedBy>
  <cp:revision>48</cp:revision>
  <cp:lastPrinted>2016-03-22T11:20:15Z</cp:lastPrinted>
  <dcterms:created xsi:type="dcterms:W3CDTF">2015-11-24T12:46:46Z</dcterms:created>
  <dcterms:modified xsi:type="dcterms:W3CDTF">2016-04-28T12:34:42Z</dcterms:modified>
</cp:coreProperties>
</file>